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 Evolution of co-operative movement in India</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85134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Weakness of the cooperative movement</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It </a:t>
            </a:r>
            <a:r>
              <a:rPr lang="en-US" dirty="0"/>
              <a:t>has been observed that cooperation in India has not been a living, dynamic force contributing to the moral, intellectual and economic improvement of the rural masses. It has not become with the cultivators a “way of life”, but has remained a Government agency from which they can obtain cheap credit. The very slow progress of cooperative societies for purpose other than credit(e.g., societies for consolidation of holdings, joint cultivation of land, for purchase and sale of products) proves that the real message of cooperation(</a:t>
            </a:r>
            <a:r>
              <a:rPr lang="en-US" dirty="0" err="1"/>
              <a:t>i.e</a:t>
            </a:r>
            <a:r>
              <a:rPr lang="en-US" dirty="0"/>
              <a:t>, “ self help and mutual association of common economic good”) has not been grasped by the cultivators.</a:t>
            </a:r>
          </a:p>
        </p:txBody>
      </p:sp>
    </p:spTree>
    <p:extLst>
      <p:ext uri="{BB962C8B-B14F-4D97-AF65-F5344CB8AC3E}">
        <p14:creationId xmlns:p14="http://schemas.microsoft.com/office/powerpoint/2010/main" val="228743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cooperatives</a:t>
            </a:r>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r>
              <a:rPr lang="en-US" dirty="0"/>
              <a:t>Objectives of cooperatives</a:t>
            </a:r>
          </a:p>
          <a:p>
            <a:r>
              <a:rPr lang="en-US" dirty="0"/>
              <a:t>• To generate economic objectives among members through provision of credit , farm supplies, marketing etc.,</a:t>
            </a:r>
          </a:p>
          <a:p>
            <a:r>
              <a:rPr lang="en-US" dirty="0"/>
              <a:t>• To mobilize funds and savings among members.</a:t>
            </a:r>
          </a:p>
          <a:p>
            <a:r>
              <a:rPr lang="en-US" dirty="0"/>
              <a:t>• To provide consumer goods to members at reasonable rates.</a:t>
            </a:r>
          </a:p>
          <a:p>
            <a:r>
              <a:rPr lang="en-US" dirty="0"/>
              <a:t>• To provide services to members according to their needs, such as housing, transport, insurance etc.</a:t>
            </a:r>
          </a:p>
          <a:p>
            <a:r>
              <a:rPr lang="en-US" dirty="0"/>
              <a:t>• To promote self-help, self-reliance among people.</a:t>
            </a:r>
          </a:p>
          <a:p>
            <a:r>
              <a:rPr lang="en-US" dirty="0"/>
              <a:t>• To educate and train members and the public in democracy, economic and social development.</a:t>
            </a:r>
          </a:p>
        </p:txBody>
      </p:sp>
    </p:spTree>
    <p:extLst>
      <p:ext uri="{BB962C8B-B14F-4D97-AF65-F5344CB8AC3E}">
        <p14:creationId xmlns:p14="http://schemas.microsoft.com/office/powerpoint/2010/main" val="4277914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Principles of cooperatives</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International </a:t>
            </a:r>
            <a:r>
              <a:rPr lang="en-US" dirty="0"/>
              <a:t>Co-operative Alliance (ICA) Reformulated Principles in 1995:</a:t>
            </a:r>
          </a:p>
          <a:p>
            <a:r>
              <a:rPr lang="en-US" dirty="0"/>
              <a:t>ICA as its centennial congress held in September 1995 reformulated the principles seven which is followed by ICA today, the first four set out the working methods of the Co-operatives, next two state what is essential for continued progress of the movement and last one legitimizes its existence in broader social context.</a:t>
            </a:r>
          </a:p>
          <a:p>
            <a:r>
              <a:rPr lang="en-US" dirty="0"/>
              <a:t>• 1st principle: Voluntary and Open Membership,</a:t>
            </a:r>
          </a:p>
          <a:p>
            <a:r>
              <a:rPr lang="en-US" dirty="0"/>
              <a:t>• 2nd principle: Democratic Member Control,</a:t>
            </a:r>
          </a:p>
          <a:p>
            <a:r>
              <a:rPr lang="en-US" dirty="0"/>
              <a:t>• 3rd principle: Member Economic Participation,</a:t>
            </a:r>
          </a:p>
          <a:p>
            <a:r>
              <a:rPr lang="en-US" dirty="0"/>
              <a:t>• 4th principle: Autonomy and Independence,</a:t>
            </a:r>
          </a:p>
          <a:p>
            <a:r>
              <a:rPr lang="en-US" dirty="0"/>
              <a:t>• 5th principle: Education, Training and Information,</a:t>
            </a:r>
          </a:p>
          <a:p>
            <a:r>
              <a:rPr lang="en-US" dirty="0"/>
              <a:t>• 6th principle: Cooperation among Cooperatives,</a:t>
            </a:r>
          </a:p>
          <a:p>
            <a:r>
              <a:rPr lang="en-US" dirty="0"/>
              <a:t>• 7th principle: Concern for the Community.</a:t>
            </a:r>
          </a:p>
        </p:txBody>
      </p:sp>
    </p:spTree>
    <p:extLst>
      <p:ext uri="{BB962C8B-B14F-4D97-AF65-F5344CB8AC3E}">
        <p14:creationId xmlns:p14="http://schemas.microsoft.com/office/powerpoint/2010/main" val="10790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Democratic Member Control</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a:t>principle stresses that members ultimately control their cooperatives. It also emphasizes that they do so in a democratic manner. It also affirms the right of members to be actively involved in setting policies and making key decisions. This principle also reminds that elected representatives belong to members and all elected officials are accountable throughout their mandate, for their actions to the membership. The primary cooperatives are governed on the basis of one-member one-vote, irrespective of number of shares held by the members. This feature of cooperatives distinguishes itself from other forms of business organizations.</a:t>
            </a:r>
          </a:p>
        </p:txBody>
      </p:sp>
    </p:spTree>
    <p:extLst>
      <p:ext uri="{BB962C8B-B14F-4D97-AF65-F5344CB8AC3E}">
        <p14:creationId xmlns:p14="http://schemas.microsoft.com/office/powerpoint/2010/main" val="299074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Members' Economic Participation</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algn="just"/>
            <a:r>
              <a:rPr lang="en-US" dirty="0" smtClean="0"/>
              <a:t>Members </a:t>
            </a:r>
            <a:r>
              <a:rPr lang="en-US" dirty="0"/>
              <a:t>contribute equitably to and democratically control the capital of their co-operative. At least part of that capital is usually the common property of the co-operative. Members usually receive limited compensation, if any, on capital subscribed as a condition of membership. Members allocate surpluses for any or all of the following purposes; developing their co-operative, possibly by setting up reserves part of which at least would be invisible; benefiting members in preparation to that transactions with the co-operatives; and supporting other activities approved by the membership.</a:t>
            </a:r>
          </a:p>
          <a:p>
            <a:pPr algn="just"/>
            <a:r>
              <a:rPr lang="en-US" dirty="0"/>
              <a:t>Autonomy and Independence</a:t>
            </a:r>
          </a:p>
          <a:p>
            <a:pPr algn="just"/>
            <a:r>
              <a:rPr lang="en-US" dirty="0"/>
              <a:t>This is a new principle and in a way underscores a part of the definition of cooperatives explained earlier. The principle has been included to clearly emphasize the distinctive character of cooperatives vis-à-vis the government. In referring to other organizations the principle acknowledges the fact that cooperatives are entering in to joint projects with private sector firms. The principle stresses, however, how important it is that cooperatives retain their freedom ultimately to control their own destiny whenever they enter such agreements.</a:t>
            </a:r>
          </a:p>
        </p:txBody>
      </p:sp>
    </p:spTree>
    <p:extLst>
      <p:ext uri="{BB962C8B-B14F-4D97-AF65-F5344CB8AC3E}">
        <p14:creationId xmlns:p14="http://schemas.microsoft.com/office/powerpoint/2010/main" val="1492657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Cooperative Education, Training and Information</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This </a:t>
            </a:r>
            <a:r>
              <a:rPr lang="en-US" dirty="0"/>
              <a:t>is an old principle; it underscores cooperative movement’s long-standing and distinguished commitment to educating the members as well as general public about cooperative movement. It means engaging the minds of the members, elected leaders, managers and employees to comprehend fully the complexity and richness of cooperative thought and action. Training means making sure that all those who are associated with the cooperatives have the skills they require in order to carry out their responsibilities effectively. The principle also stresses that cooperatives have the responsibility to inform young people and opinion leaders about the nature and benefits of cooperation.</a:t>
            </a:r>
          </a:p>
          <a:p>
            <a:endParaRPr lang="en-US" dirty="0"/>
          </a:p>
        </p:txBody>
      </p:sp>
    </p:spTree>
    <p:extLst>
      <p:ext uri="{BB962C8B-B14F-4D97-AF65-F5344CB8AC3E}">
        <p14:creationId xmlns:p14="http://schemas.microsoft.com/office/powerpoint/2010/main" val="88198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Co-operation among Co-operatives</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This </a:t>
            </a:r>
            <a:r>
              <a:rPr lang="en-US" dirty="0"/>
              <a:t>is also an old principle. If cooperatives are to achieve their full potential, they can do so only through practical and rigorous collaboration among cooperatives at various levels. Cooperatives around the world must recognize more frequently the possibilities of more joint ventures. They must enter in to them in a practical manner, carefully protecting the interest of members. Cooperatives must also recognize, even more than the past, the necessity of strengthening their support organizations and activities. One good example of cooperation among cooperatives is the doing business with cooperatives of higher level. That is, cooperative societies can have accounts with higher cooperative banks for their transactions.</a:t>
            </a:r>
          </a:p>
          <a:p>
            <a:r>
              <a:rPr lang="en-US" dirty="0"/>
              <a:t>Concern for Community</a:t>
            </a:r>
          </a:p>
          <a:p>
            <a:r>
              <a:rPr lang="en-US" dirty="0"/>
              <a:t>This is also a new principle. The principle emphasizes that cooperatives have a special responsibility to ensure the development of their communities-economically, socially and culturally. They have a responsibility to work steadily for the environmental protection of those communities.</a:t>
            </a:r>
          </a:p>
          <a:p>
            <a:endParaRPr lang="en-US" dirty="0"/>
          </a:p>
        </p:txBody>
      </p:sp>
    </p:spTree>
    <p:extLst>
      <p:ext uri="{BB962C8B-B14F-4D97-AF65-F5344CB8AC3E}">
        <p14:creationId xmlns:p14="http://schemas.microsoft.com/office/powerpoint/2010/main" val="3122133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Need for co-operation</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a:t>
            </a:r>
            <a:r>
              <a:rPr lang="en-US" dirty="0"/>
              <a:t>need for cooperation arise for more than one reason, these may be economic, social or educational. The benefits one derives from cooperation explain why people like to work together.</a:t>
            </a:r>
          </a:p>
          <a:p>
            <a:r>
              <a:rPr lang="en-US" dirty="0"/>
              <a:t>The general benefits have been told by David Morse, the former Director General of I.L.O, thus:</a:t>
            </a:r>
          </a:p>
          <a:p>
            <a:r>
              <a:rPr lang="en-US" dirty="0"/>
              <a:t>“Cooperatives have helped rationalize distribution patterns, increase purchasing power, promote consumer protections, and narrow the housing gap. They have contributed to the modernization of small scale production in agriculture, fisheries, handicrafts and industry. They have made improved quality and greater volume of production and have led to more efficient marketing of increased output. They have stimulated productive capital formulation among large number of individuals. In a wider sense, cooperative growth has thus become an effective stimulant to economic growth.”</a:t>
            </a:r>
          </a:p>
          <a:p>
            <a:endParaRPr lang="en-US" dirty="0"/>
          </a:p>
        </p:txBody>
      </p:sp>
    </p:spTree>
    <p:extLst>
      <p:ext uri="{BB962C8B-B14F-4D97-AF65-F5344CB8AC3E}">
        <p14:creationId xmlns:p14="http://schemas.microsoft.com/office/powerpoint/2010/main" val="3545083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Benefits</a:t>
            </a:r>
            <a:br>
              <a:rPr lang="en-US" dirty="0"/>
            </a:b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Economic </a:t>
            </a:r>
            <a:r>
              <a:rPr lang="en-US" dirty="0"/>
              <a:t>benefits:</a:t>
            </a:r>
          </a:p>
          <a:p>
            <a:r>
              <a:rPr lang="en-US" dirty="0"/>
              <a:t>The cooperatives try to secure for their members various types of services at low costs. According to </a:t>
            </a:r>
            <a:r>
              <a:rPr lang="en-US" dirty="0" err="1"/>
              <a:t>Casselman</a:t>
            </a:r>
            <a:r>
              <a:rPr lang="en-US" dirty="0"/>
              <a:t> these benefits may be enumerated thus:</a:t>
            </a:r>
          </a:p>
          <a:p>
            <a:r>
              <a:rPr lang="en-US" dirty="0"/>
              <a:t>The substitution of profit incentive in business by that of services to humanity or production for consumption;</a:t>
            </a:r>
          </a:p>
          <a:p>
            <a:r>
              <a:rPr lang="en-US" dirty="0"/>
              <a:t>A more equitable distribution of wealth</a:t>
            </a:r>
          </a:p>
          <a:p>
            <a:r>
              <a:rPr lang="en-US" dirty="0"/>
              <a:t>The break up of monopolistic tendencies and trusts which operate at the expense of the consumer</a:t>
            </a:r>
          </a:p>
          <a:p>
            <a:r>
              <a:rPr lang="en-US" dirty="0"/>
              <a:t>The increase in the purchasing power and real wages of an individual by giving him more and better goods for his money.</a:t>
            </a:r>
          </a:p>
          <a:p>
            <a:r>
              <a:rPr lang="en-US" dirty="0"/>
              <a:t>Reduction in cost of distribution system by elimination of unnecessary middlemen, elimination of fraudulent practices, eradication of such practices as misleading advertisement and high pressure salesmanship, removal of useless duplication of services.</a:t>
            </a:r>
          </a:p>
          <a:p>
            <a:r>
              <a:rPr lang="en-US" dirty="0"/>
              <a:t>The rejection of accounting inaccuracies by encouraging frankness in business</a:t>
            </a:r>
          </a:p>
          <a:p>
            <a:r>
              <a:rPr lang="en-US" dirty="0"/>
              <a:t>The more accurate correlation of demand and supply as a result of the greater certainty and regularity of the consumer market.</a:t>
            </a:r>
          </a:p>
          <a:p>
            <a:r>
              <a:rPr lang="en-US" dirty="0"/>
              <a:t>Stabilization of employment which will result from the regularity of demand and the absence of speculation</a:t>
            </a:r>
          </a:p>
          <a:p>
            <a:r>
              <a:rPr lang="en-US" dirty="0"/>
              <a:t>The fair treatment of all </a:t>
            </a:r>
            <a:r>
              <a:rPr lang="en-US" dirty="0" err="1"/>
              <a:t>labour</a:t>
            </a:r>
            <a:r>
              <a:rPr lang="en-US" dirty="0"/>
              <a:t> and general improvement in employer-employee relationship and</a:t>
            </a:r>
          </a:p>
        </p:txBody>
      </p:sp>
    </p:spTree>
    <p:extLst>
      <p:ext uri="{BB962C8B-B14F-4D97-AF65-F5344CB8AC3E}">
        <p14:creationId xmlns:p14="http://schemas.microsoft.com/office/powerpoint/2010/main" val="2220012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1259</Words>
  <Application>Microsoft Office PowerPoint</Application>
  <PresentationFormat>On-screen Show (4:3)</PresentationFormat>
  <Paragraphs>49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 Evolution of co-operative movement in India</vt:lpstr>
      <vt:lpstr>Objectives of cooperatives</vt:lpstr>
      <vt:lpstr>Principles of cooperatives </vt:lpstr>
      <vt:lpstr>Democratic Member Control </vt:lpstr>
      <vt:lpstr>Members' Economic Participation </vt:lpstr>
      <vt:lpstr>Cooperative Education, Training and Information </vt:lpstr>
      <vt:lpstr>Co-operation among Co-operatives </vt:lpstr>
      <vt:lpstr>Need for co-operation </vt:lpstr>
      <vt:lpstr>Benefits </vt:lpstr>
      <vt:lpstr>Weakness of the cooperative movement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CHANDAN HALDAR</dc:creator>
  <cp:lastModifiedBy>CHANDAN HALDAR</cp:lastModifiedBy>
  <cp:revision>4</cp:revision>
  <dcterms:created xsi:type="dcterms:W3CDTF">2006-08-16T00:00:00Z</dcterms:created>
  <dcterms:modified xsi:type="dcterms:W3CDTF">2020-06-11T15:02:27Z</dcterms:modified>
</cp:coreProperties>
</file>