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92" r:id="rId3"/>
    <p:sldId id="294" r:id="rId4"/>
    <p:sldId id="295" r:id="rId5"/>
    <p:sldId id="296" r:id="rId6"/>
    <p:sldId id="302" r:id="rId7"/>
    <p:sldId id="304" r:id="rId8"/>
    <p:sldId id="303" r:id="rId9"/>
    <p:sldId id="305" r:id="rId10"/>
    <p:sldId id="297" r:id="rId11"/>
    <p:sldId id="300" r:id="rId12"/>
    <p:sldId id="298" r:id="rId13"/>
    <p:sldId id="299" r:id="rId14"/>
    <p:sldId id="30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hinna Biswal" initials="AB" lastIdx="1" clrIdx="0">
    <p:extLst>
      <p:ext uri="{19B8F6BF-5375-455C-9EA6-DF929625EA0E}">
        <p15:presenceInfo xmlns:p15="http://schemas.microsoft.com/office/powerpoint/2012/main" userId="216f2612ad10a3b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75" d="100"/>
          <a:sy n="75" d="100"/>
        </p:scale>
        <p:origin x="43" y="2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85A117-AB60-41C7-844B-BD8550C4D092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2DEE7-D352-4D79-998F-DA6778705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89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AF690-548F-4173-B244-952088D14D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0640AE-AE38-430A-8105-DD0FBCF32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92942-35D3-4AEF-B506-FD3745B8A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6CEF-B642-472B-8A1C-590AEEF8A5F8}" type="datetime1">
              <a:rPr lang="en-IN" smtClean="0"/>
              <a:t>03-09-2020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E3777-6CBB-41D6-8862-C4B1ECBB2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8C626-62F4-42FE-81C5-E6583CCC6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804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ECC41-AB07-4163-B494-4F249B3C7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109A7F-1BB4-4525-BF2A-C98602B394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DFD8B-C3DA-4C64-8EA3-A873E2B0D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FEE-48BA-466B-A404-BA4593E6FD0B}" type="datetime1">
              <a:rPr lang="en-IN" smtClean="0"/>
              <a:t>03-09-2020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95F5E-1EAE-4CC0-847F-BC9003951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5CED3-FFC7-473A-AE2C-D03BBE933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4022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918218-AC4F-4B41-B2DF-F29711239E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772470-6A6F-4F31-A979-D8E4D8F85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DEFF4-0440-4646-B819-BCC598964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4FC1E-ED1D-4A05-86EE-24BA03AC6FE5}" type="datetime1">
              <a:rPr lang="en-IN" smtClean="0"/>
              <a:t>03-09-2020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C2721-E2C0-4824-8CE2-AAAA18C2F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CA760-A99D-42D5-B18A-796645C21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5525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6205A-AD07-488C-BE12-74F89BC1B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5BFD1-078E-46F7-B037-9256BBB28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8FF79-8799-471F-AA2A-7DA5D8232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EF94A-1640-4733-B9BD-84E081763252}" type="datetime1">
              <a:rPr lang="en-IN" smtClean="0"/>
              <a:t>03-09-2020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4BD91-BE9A-441B-ACBE-A71D8F8B8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0D40B-3D58-4925-B593-5485DDCEF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1837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F352B-C7F8-4115-82CE-AA5DBDCE4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44F236-F5EC-4007-8FFA-A45B72611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CEA51-DA93-49EE-8C2F-5EE0BEFE7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36C2-0B46-4CB6-A04A-9006DFC054AE}" type="datetime1">
              <a:rPr lang="en-IN" smtClean="0"/>
              <a:t>03-09-2020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85B73E-2482-4FE5-A41E-6B3467B97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C8E51-3124-453A-8049-28906EB86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112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4C522-2728-4A5F-90F4-EF0A8E7F8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318E9-B5F6-407F-BD5D-577E7FC3CB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003179-8FCB-40E8-B8A5-8CF8D1A10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0BD12D-C924-429B-ADAC-C79B958BD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1767-A2E9-45CF-9DA0-5F6A62D0EA6F}" type="datetime1">
              <a:rPr lang="en-IN" smtClean="0"/>
              <a:t>03-09-2020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DD2FF3-40E3-47CC-87F9-3AC1446E3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8529F3-3596-43FF-984C-CA3CDFF7E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8834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CA805-B4EA-4862-BCF8-8643B5EF0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7B2CFC-511A-47D6-B3EE-F00282CF7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144F05-70FE-4593-AA21-4CFA30E2B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83DE7F-602D-4463-BA1C-ADF3442E6F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5D3125-B792-4351-A6B2-813F4C1933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E6E39-68B2-422B-8198-659659F97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27F52-8326-41F6-B69E-24B3351D5B8D}" type="datetime1">
              <a:rPr lang="en-IN" smtClean="0"/>
              <a:t>03-09-2020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2CAF5E-E8B3-4095-B7FE-EFFBE9D8C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1BF744-52E0-45F8-B198-A039E1F72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4684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267DB-D2C5-45A5-8332-42B525B26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475A20-F172-400C-B0A6-A56B14D5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FAB3-03A1-4E75-9B96-5CBEE1BE47CB}" type="datetime1">
              <a:rPr lang="en-IN" smtClean="0"/>
              <a:t>03-09-2020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91B415-266E-4FDA-B537-8145901C1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1AE4A1-1D87-4EFD-A32A-FA66BF49B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5177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545EFE-B75E-4C94-B3A7-F847954CC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F26B-971C-4535-BDF8-68AF7EB05F8E}" type="datetime1">
              <a:rPr lang="en-IN" smtClean="0"/>
              <a:t>03-09-2020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F5967F-2503-498F-ADA0-A180A2EF7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3A4B7-7D28-41FC-8505-F742F5F60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031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30FEB-82C4-4600-BE33-FC213F763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3FAF2-4D2C-4F66-BEE7-6D155C16B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21FCE2-DBA2-419B-9208-F7F4C224B3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CD9E6D-8F54-4375-ADF8-5EF8E48CC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D6D9-213E-42CC-8FEB-A76E00319BF4}" type="datetime1">
              <a:rPr lang="en-IN" smtClean="0"/>
              <a:t>03-09-2020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EEE92E-047F-4BEE-97CF-A755890EF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8488D4-D348-411C-91EF-B04EBDB95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3236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EB643-91A5-41A3-9305-5079F89B9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8BF18D-74B6-4DCC-A450-6A3F099C79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DB0D20-4E4A-4126-8E42-F9B44E8EA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86CF89-B943-43C4-874C-8417F4284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4D88-7D2A-4D9B-8D5A-AE0598B8BC7B}" type="datetime1">
              <a:rPr lang="en-IN" smtClean="0"/>
              <a:t>03-09-2020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84DDFB-DFB5-416D-B4AE-3C5B5E2BE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571227-00FF-4CB4-BDEC-A7EA9B9CE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0072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0DF5EE-FE23-4817-9ECA-DA85E24BD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F1155-05D0-415C-988A-675ED00F9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9B819-1A56-404C-A658-99CF16479E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9D48C-22FE-46EA-8DC8-D0E854B80ABE}" type="datetime1">
              <a:rPr lang="en-IN" smtClean="0"/>
              <a:t>03-09-2020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E0BE3-A52A-4994-9CBD-8D197F78C1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3EAA2-EDFB-4513-A51D-B613F9D9B7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A0132BA9-F2C8-42D0-9DF8-269A3036B132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76" y="548236"/>
            <a:ext cx="699305" cy="97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53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yKPrJJSv94M?feature=oembed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8BCAAF-3DF5-4C27-8377-A306947727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67847" y="1783959"/>
            <a:ext cx="5935109" cy="2889114"/>
          </a:xfrm>
        </p:spPr>
        <p:txBody>
          <a:bodyPr anchor="b"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Industrial IoT and Automation</a:t>
            </a:r>
            <a:br>
              <a:rPr lang="en-IN" b="1" dirty="0">
                <a:solidFill>
                  <a:schemeClr val="bg1"/>
                </a:solidFill>
              </a:rPr>
            </a:br>
            <a:endParaRPr lang="en-IN" b="1" dirty="0">
              <a:solidFill>
                <a:schemeClr val="bg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91418EE2-015D-4ED1-BAFB-8B8AFAF002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71" y="489204"/>
            <a:ext cx="3225664" cy="451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681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BF60B-669A-471A-9D34-DA442659F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5FD2"/>
                </a:solidFill>
                <a:latin typeface="MyriadPro-Semibold"/>
              </a:rPr>
              <a:t>What’s the Industrial IoT?</a:t>
            </a:r>
            <a:endParaRPr lang="en-IN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6BC54D-7053-4921-85C8-95805501D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10</a:t>
            </a:fld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B26B61-B554-4352-981B-27197FD4F6BA}"/>
              </a:ext>
            </a:extLst>
          </p:cNvPr>
          <p:cNvSpPr txBox="1"/>
          <p:nvPr/>
        </p:nvSpPr>
        <p:spPr>
          <a:xfrm>
            <a:off x="838198" y="1690688"/>
            <a:ext cx="9969231" cy="45350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000" dirty="0"/>
              <a:t>Industrial IoT is nothing but IoT used in the Industrial Environment. </a:t>
            </a:r>
          </a:p>
          <a:p>
            <a:endParaRPr lang="en-US" sz="2000" dirty="0"/>
          </a:p>
          <a:p>
            <a:r>
              <a:rPr lang="en-US" sz="2000" dirty="0"/>
              <a:t>First came steam and the first machines that mechanized some of the work our ancestors did. </a:t>
            </a:r>
          </a:p>
          <a:p>
            <a:endParaRPr lang="en-US" sz="2000" dirty="0"/>
          </a:p>
          <a:p>
            <a:r>
              <a:rPr lang="en-US" sz="2000" dirty="0"/>
              <a:t>Next was electricity, the assembly line and the birth of mass production. </a:t>
            </a:r>
          </a:p>
          <a:p>
            <a:endParaRPr lang="en-US" sz="2000" dirty="0"/>
          </a:p>
          <a:p>
            <a:r>
              <a:rPr lang="en-US" sz="2000" dirty="0"/>
              <a:t>The third era of industry came about with the advent of computers and the beginnings of automation, when robots and machines began to replace human workers on those assembly lines.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53688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BF60B-669A-471A-9D34-DA442659F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5FD2"/>
                </a:solidFill>
                <a:latin typeface="MyriadPro-Semibold"/>
              </a:rPr>
              <a:t>What’s the Industrial IoT?</a:t>
            </a:r>
            <a:endParaRPr lang="en-IN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6BC54D-7053-4921-85C8-95805501D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11</a:t>
            </a:fld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B26B61-B554-4352-981B-27197FD4F6BA}"/>
              </a:ext>
            </a:extLst>
          </p:cNvPr>
          <p:cNvSpPr txBox="1"/>
          <p:nvPr/>
        </p:nvSpPr>
        <p:spPr>
          <a:xfrm>
            <a:off x="838198" y="1690688"/>
            <a:ext cx="9969231" cy="45350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US" sz="2000" dirty="0"/>
          </a:p>
        </p:txBody>
      </p:sp>
      <p:pic>
        <p:nvPicPr>
          <p:cNvPr id="4" name="Online Media 3" title="What Is Industry 4.0?">
            <a:hlinkClick r:id="" action="ppaction://media"/>
            <a:extLst>
              <a:ext uri="{FF2B5EF4-FFF2-40B4-BE49-F238E27FC236}">
                <a16:creationId xmlns:a16="http://schemas.microsoft.com/office/drawing/2014/main" id="{82E35F05-C875-42DB-A60E-60DF697173F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66281" y="1690688"/>
            <a:ext cx="8080442" cy="4545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702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BF60B-669A-471A-9D34-DA442659F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5FD2"/>
                </a:solidFill>
                <a:latin typeface="MyriadPro-Semibold"/>
              </a:rPr>
              <a:t>Industrial Networks and </a:t>
            </a:r>
            <a:r>
              <a:rPr lang="en-IN" dirty="0" err="1">
                <a:solidFill>
                  <a:srgbClr val="005FD2"/>
                </a:solidFill>
                <a:latin typeface="MyriadPro-Semibold"/>
              </a:rPr>
              <a:t>IIoT</a:t>
            </a:r>
            <a:endParaRPr lang="en-IN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6BC54D-7053-4921-85C8-95805501D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12</a:t>
            </a:fld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B26B61-B554-4352-981B-27197FD4F6BA}"/>
              </a:ext>
            </a:extLst>
          </p:cNvPr>
          <p:cNvSpPr txBox="1"/>
          <p:nvPr/>
        </p:nvSpPr>
        <p:spPr>
          <a:xfrm>
            <a:off x="838199" y="1690688"/>
            <a:ext cx="9677402" cy="51673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000" dirty="0"/>
              <a:t>Industry 4.0 revolution can be summarized with one word: ‘Connectivity’. </a:t>
            </a:r>
          </a:p>
          <a:p>
            <a:endParaRPr lang="en-US" sz="2000" dirty="0"/>
          </a:p>
          <a:p>
            <a:r>
              <a:rPr lang="en-US" sz="2000" dirty="0"/>
              <a:t>Connectivity will enable intelligent production with the proliferation of </a:t>
            </a:r>
            <a:r>
              <a:rPr lang="en-US" sz="2000" dirty="0" err="1"/>
              <a:t>IIoT</a:t>
            </a:r>
            <a:r>
              <a:rPr lang="en-US" sz="2000" dirty="0"/>
              <a:t>, cloud and big</a:t>
            </a:r>
          </a:p>
          <a:p>
            <a:r>
              <a:rPr lang="en-US" sz="2000" dirty="0"/>
              <a:t>data. </a:t>
            </a:r>
          </a:p>
          <a:p>
            <a:endParaRPr lang="en-US" sz="2000" dirty="0"/>
          </a:p>
          <a:p>
            <a:r>
              <a:rPr lang="en-US" sz="2000" dirty="0"/>
              <a:t>Smart devices can collect various data about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indoor location,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outdoor position,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status information,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usage patterns of the clients, etc. </a:t>
            </a:r>
          </a:p>
          <a:p>
            <a:endParaRPr lang="en-US" sz="2000" dirty="0"/>
          </a:p>
          <a:p>
            <a:r>
              <a:rPr lang="en-US" sz="2000" dirty="0"/>
              <a:t>They have the ability not only in gathering </a:t>
            </a:r>
            <a:r>
              <a:rPr lang="en-US" sz="2000" dirty="0">
                <a:solidFill>
                  <a:srgbClr val="FF0000"/>
                </a:solidFill>
              </a:rPr>
              <a:t>information</a:t>
            </a:r>
            <a:r>
              <a:rPr lang="en-US" sz="2000" dirty="0"/>
              <a:t>, but also </a:t>
            </a:r>
            <a:r>
              <a:rPr lang="en-US" sz="2000" dirty="0">
                <a:solidFill>
                  <a:srgbClr val="FF0000"/>
                </a:solidFill>
              </a:rPr>
              <a:t>sharing</a:t>
            </a:r>
            <a:r>
              <a:rPr lang="en-US" sz="2000" dirty="0"/>
              <a:t> the information amongst intended peers.</a:t>
            </a:r>
          </a:p>
          <a:p>
            <a:endParaRPr lang="en-US" sz="2000" dirty="0"/>
          </a:p>
          <a:p>
            <a:pPr algn="just"/>
            <a:r>
              <a:rPr lang="en-US" sz="2000" dirty="0"/>
              <a:t>This will be beneficial in building an efficient manufacturing process in industrial environments and also in helping with the planned preventative maintenance on machinery. 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2250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BF60B-669A-471A-9D34-DA442659F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5FD2"/>
                </a:solidFill>
                <a:latin typeface="MyriadPro-Semibold"/>
              </a:rPr>
              <a:t>Industrial Networks and </a:t>
            </a:r>
            <a:r>
              <a:rPr lang="en-IN" dirty="0" err="1">
                <a:solidFill>
                  <a:srgbClr val="005FD2"/>
                </a:solidFill>
                <a:latin typeface="MyriadPro-Semibold"/>
              </a:rPr>
              <a:t>IIoT</a:t>
            </a:r>
            <a:endParaRPr lang="en-IN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6BC54D-7053-4921-85C8-95805501D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13</a:t>
            </a:fld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B26B61-B554-4352-981B-27197FD4F6BA}"/>
              </a:ext>
            </a:extLst>
          </p:cNvPr>
          <p:cNvSpPr txBox="1"/>
          <p:nvPr/>
        </p:nvSpPr>
        <p:spPr>
          <a:xfrm>
            <a:off x="838199" y="1690688"/>
            <a:ext cx="9677402" cy="45350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000" dirty="0"/>
              <a:t>The other benefit is in identifying errors in the production pipeline as quickly as possible since it is an important factor to reduce the production and maintenance costs. </a:t>
            </a:r>
          </a:p>
          <a:p>
            <a:endParaRPr lang="en-US" sz="2000" dirty="0"/>
          </a:p>
          <a:p>
            <a:r>
              <a:rPr lang="en-US" sz="2000" dirty="0"/>
              <a:t>Industry 4.0 is also focusing on optimization problems in the industry by using smart devices to utilize data-driven services. </a:t>
            </a:r>
          </a:p>
          <a:p>
            <a:endParaRPr lang="en-US" sz="2000" dirty="0"/>
          </a:p>
          <a:p>
            <a:r>
              <a:rPr lang="en-US" sz="2000" dirty="0"/>
              <a:t>Industry 4.0 and </a:t>
            </a:r>
            <a:r>
              <a:rPr lang="en-US" sz="2000" dirty="0" err="1"/>
              <a:t>IIoT</a:t>
            </a:r>
            <a:r>
              <a:rPr lang="en-US" sz="2000" dirty="0"/>
              <a:t> are used for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complex task sharing,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decision making based on collected data,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remote access to machinery. </a:t>
            </a:r>
          </a:p>
          <a:p>
            <a:endParaRPr lang="en-US" sz="2000" dirty="0"/>
          </a:p>
          <a:p>
            <a:r>
              <a:rPr lang="en-US" sz="2000" dirty="0"/>
              <a:t>Massive connectivity of the things and data collection/sharing capability of those promotes security to be a major requirement for the </a:t>
            </a:r>
            <a:r>
              <a:rPr lang="en-US" sz="2000" dirty="0" err="1"/>
              <a:t>IIoT</a:t>
            </a:r>
            <a:r>
              <a:rPr lang="en-US" sz="2000" dirty="0"/>
              <a:t> and Industry 4.0 concepts.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77811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BF60B-669A-471A-9D34-DA442659F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5FD2"/>
                </a:solidFill>
                <a:latin typeface="MyriadPro-Semibold"/>
              </a:rPr>
              <a:t>Industrial Networks and </a:t>
            </a:r>
            <a:r>
              <a:rPr lang="en-IN" dirty="0" err="1">
                <a:solidFill>
                  <a:srgbClr val="005FD2"/>
                </a:solidFill>
                <a:latin typeface="MyriadPro-Semibold"/>
              </a:rPr>
              <a:t>IIoT</a:t>
            </a:r>
            <a:endParaRPr lang="en-IN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6BC54D-7053-4921-85C8-95805501D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14</a:t>
            </a:fld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B26B61-B554-4352-981B-27197FD4F6BA}"/>
              </a:ext>
            </a:extLst>
          </p:cNvPr>
          <p:cNvSpPr txBox="1"/>
          <p:nvPr/>
        </p:nvSpPr>
        <p:spPr>
          <a:xfrm>
            <a:off x="838199" y="1690687"/>
            <a:ext cx="9677402" cy="50307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000" dirty="0"/>
              <a:t>But as with any major shift, there are challenges inherent in adopting an Industry 4.0 model: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Data security issues are greatly increased by integrating new systems and more access to those systems. Additionally, proprietary production knowledge becomes an IT security problem as well.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 high degree of reliability and stability are needed for successful cyber-physical communication that can be difficult to achieve and maintain.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Maintaining the integrity of the production process with less human oversight could become a barrier.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Loss of high-paying human jobs is always a concern when new automations are introduced.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And avoiding technical problems that could cause expensive production outages is always a concern.</a:t>
            </a:r>
          </a:p>
        </p:txBody>
      </p:sp>
    </p:spTree>
    <p:extLst>
      <p:ext uri="{BB962C8B-B14F-4D97-AF65-F5344CB8AC3E}">
        <p14:creationId xmlns:p14="http://schemas.microsoft.com/office/powerpoint/2010/main" val="2140869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BF60B-669A-471A-9D34-DA442659F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5FD2"/>
                </a:solidFill>
                <a:latin typeface="MyriadPro-Semibold"/>
              </a:rPr>
              <a:t>Reference Book</a:t>
            </a:r>
            <a:endParaRPr lang="en-IN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6BC54D-7053-4921-85C8-95805501D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2</a:t>
            </a:fld>
            <a:endParaRPr lang="en-IN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0761E6-9D3C-4528-97F7-F579B335B206}"/>
              </a:ext>
            </a:extLst>
          </p:cNvPr>
          <p:cNvSpPr/>
          <p:nvPr/>
        </p:nvSpPr>
        <p:spPr>
          <a:xfrm>
            <a:off x="838200" y="1690688"/>
            <a:ext cx="5124451" cy="466566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 sz="2000" dirty="0"/>
              <a:t>We are all living in a connected world and Cisco predicts 500 Billion things of the IoT to be further included in this connection; meaning more automation, remote access and control to be infused in our everyday routines. 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/>
              <a:t>This book, “</a:t>
            </a:r>
            <a:r>
              <a:rPr lang="en-US" sz="2000" b="1" dirty="0">
                <a:solidFill>
                  <a:srgbClr val="FF0000"/>
                </a:solidFill>
              </a:rPr>
              <a:t>Industrial IoT: Challenges, Design Principles, Applications, and Security</a:t>
            </a:r>
            <a:r>
              <a:rPr lang="en-US" sz="2000" dirty="0"/>
              <a:t>,” aims at presenting the recent developments in the fields of industrial networks, IoT, and </a:t>
            </a:r>
            <a:r>
              <a:rPr lang="en-US" sz="2000" dirty="0" err="1"/>
              <a:t>IIoT</a:t>
            </a:r>
            <a:r>
              <a:rPr lang="en-US" sz="2000" dirty="0"/>
              <a:t> domains.</a:t>
            </a:r>
            <a:endParaRPr lang="en-IN" sz="2000" dirty="0">
              <a:solidFill>
                <a:srgbClr val="FF0000"/>
              </a:solidFill>
            </a:endParaRPr>
          </a:p>
          <a:p>
            <a:endParaRPr lang="en-IN" sz="2000" dirty="0"/>
          </a:p>
          <a:p>
            <a:r>
              <a:rPr lang="en-US" sz="2000" dirty="0"/>
              <a:t>Since readers of this book are likely to come from various backgrounds, being aware of the implicit structure of this book might be helpful. </a:t>
            </a:r>
          </a:p>
          <a:p>
            <a:endParaRPr lang="en-US" dirty="0"/>
          </a:p>
          <a:p>
            <a:endParaRPr lang="en-IN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76ECD7-F8A1-472B-B070-A0142E0D871C}"/>
              </a:ext>
            </a:extLst>
          </p:cNvPr>
          <p:cNvSpPr/>
          <p:nvPr/>
        </p:nvSpPr>
        <p:spPr>
          <a:xfrm>
            <a:off x="6349489" y="1339327"/>
            <a:ext cx="16525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>
                <a:solidFill>
                  <a:srgbClr val="FF0000"/>
                </a:solidFill>
                <a:latin typeface="CIDFont+F1"/>
              </a:rPr>
              <a:t>Reference Book</a:t>
            </a:r>
          </a:p>
        </p:txBody>
      </p:sp>
      <p:pic>
        <p:nvPicPr>
          <p:cNvPr id="7" name="Picture 6" descr="A picture containing electronics, player, swinging, holding&#10;&#10;Description automatically generated">
            <a:extLst>
              <a:ext uri="{FF2B5EF4-FFF2-40B4-BE49-F238E27FC236}">
                <a16:creationId xmlns:a16="http://schemas.microsoft.com/office/drawing/2014/main" id="{561A4C39-8D9F-4DDA-B95D-5145B94323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350" y="303350"/>
            <a:ext cx="4305300" cy="648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424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BF60B-669A-471A-9D34-DA442659F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5FD2"/>
                </a:solidFill>
                <a:latin typeface="MyriadPro-Semibold"/>
              </a:rPr>
              <a:t>What’s inside this Book</a:t>
            </a:r>
            <a:endParaRPr lang="en-IN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6BC54D-7053-4921-85C8-95805501D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3</a:t>
            </a:fld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B26B61-B554-4352-981B-27197FD4F6BA}"/>
              </a:ext>
            </a:extLst>
          </p:cNvPr>
          <p:cNvSpPr txBox="1"/>
          <p:nvPr/>
        </p:nvSpPr>
        <p:spPr>
          <a:xfrm>
            <a:off x="838199" y="1690688"/>
            <a:ext cx="9541214" cy="45350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en-US" sz="2000" dirty="0"/>
              <a:t>The contributed chapters in this book cover a broad range of topics related to </a:t>
            </a:r>
            <a:r>
              <a:rPr lang="en-US" sz="2000" dirty="0" err="1"/>
              <a:t>IIoT</a:t>
            </a:r>
            <a:r>
              <a:rPr lang="en-US" sz="2000" dirty="0"/>
              <a:t> networks, including wired/wireless communication technologies, industrial applications, cyber-security, and intrusion detection. </a:t>
            </a:r>
          </a:p>
          <a:p>
            <a:endParaRPr lang="en-US" sz="2000" dirty="0"/>
          </a:p>
          <a:p>
            <a:pPr algn="just"/>
            <a:r>
              <a:rPr lang="en-US" sz="2000" dirty="0"/>
              <a:t>The book consists of three parts and six chapters, which I find a convenient way of presenting the overall material:</a:t>
            </a:r>
          </a:p>
          <a:p>
            <a:endParaRPr lang="en-US" sz="2000" dirty="0"/>
          </a:p>
          <a:p>
            <a:pPr algn="just"/>
            <a:r>
              <a:rPr lang="en-US" sz="2000" dirty="0"/>
              <a:t>We will start with introduction of  preliminaries, design principles, and challenges of the IIoT. 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Chapter 1 introduces an overview of most of the networking, communication, and ICT technologies available in the industrial networks,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whereas Chap. 2 presents wireless communication technologies that apply to </a:t>
            </a:r>
            <a:r>
              <a:rPr lang="en-US" sz="2000" dirty="0" err="1"/>
              <a:t>IIoT</a:t>
            </a:r>
            <a:r>
              <a:rPr lang="en-US" sz="2000" dirty="0"/>
              <a:t> and also </a:t>
            </a:r>
            <a:r>
              <a:rPr lang="en-IN" sz="2000" dirty="0"/>
              <a:t>discussed their unique challenges.</a:t>
            </a:r>
          </a:p>
          <a:p>
            <a:pPr marL="342900" indent="-342900">
              <a:buAutoNum type="arabicPeriod"/>
            </a:pPr>
            <a:endParaRPr lang="en-IN" sz="2000" dirty="0"/>
          </a:p>
          <a:p>
            <a:pPr marL="342900" indent="-342900">
              <a:buAutoNum type="arabicPeriod"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10964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BF60B-669A-471A-9D34-DA442659F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5FD2"/>
                </a:solidFill>
                <a:latin typeface="MyriadPro-Semibold"/>
              </a:rPr>
              <a:t>What’s inside this Book</a:t>
            </a:r>
            <a:endParaRPr lang="en-IN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6BC54D-7053-4921-85C8-95805501D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4</a:t>
            </a:fld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B26B61-B554-4352-981B-27197FD4F6BA}"/>
              </a:ext>
            </a:extLst>
          </p:cNvPr>
          <p:cNvSpPr txBox="1"/>
          <p:nvPr/>
        </p:nvSpPr>
        <p:spPr>
          <a:xfrm>
            <a:off x="838199" y="1690688"/>
            <a:ext cx="9541214" cy="45350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000" dirty="0"/>
              <a:t>Chaps. 3 and 4 to introduce automation trends and applications of </a:t>
            </a:r>
            <a:r>
              <a:rPr lang="en-US" sz="2000" dirty="0" err="1"/>
              <a:t>IIoT</a:t>
            </a:r>
            <a:r>
              <a:rPr lang="en-US" sz="2000" dirty="0"/>
              <a:t>. </a:t>
            </a:r>
          </a:p>
          <a:p>
            <a:endParaRPr lang="en-US" sz="2000" dirty="0"/>
          </a:p>
          <a:p>
            <a:pPr algn="just"/>
            <a:r>
              <a:rPr lang="en-US" sz="2000" dirty="0"/>
              <a:t>Chapter 3 is dedicated to IoT-driven advances in industrial and commercial smart buildings, especially new advances at IoT-based industrial indoor/outdoor lighting systems. </a:t>
            </a:r>
          </a:p>
          <a:p>
            <a:endParaRPr lang="en-US" sz="2000" dirty="0"/>
          </a:p>
          <a:p>
            <a:pPr algn="just"/>
            <a:r>
              <a:rPr lang="en-US" sz="2000" dirty="0"/>
              <a:t>Chapter 4 introduces the automation trends in industrial networks and </a:t>
            </a:r>
            <a:r>
              <a:rPr lang="en-US" sz="2000" dirty="0" err="1"/>
              <a:t>IIoT</a:t>
            </a:r>
            <a:r>
              <a:rPr lang="en-US" sz="2000" dirty="0"/>
              <a:t>, including the most famous digital twin concept.</a:t>
            </a:r>
            <a:endParaRPr lang="en-IN" sz="2000" dirty="0"/>
          </a:p>
          <a:p>
            <a:pPr marL="342900" indent="-342900">
              <a:buAutoNum type="arabicPeriod"/>
            </a:pPr>
            <a:endParaRPr lang="en-IN" sz="2000" dirty="0"/>
          </a:p>
          <a:p>
            <a:pPr marL="342900" indent="-342900">
              <a:buAutoNum type="arabicPeriod"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33533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BF60B-669A-471A-9D34-DA442659F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5FD2"/>
                </a:solidFill>
                <a:latin typeface="MyriadPro-Semibold"/>
              </a:rPr>
              <a:t>What’s inside this Book</a:t>
            </a:r>
            <a:endParaRPr lang="en-IN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6BC54D-7053-4921-85C8-95805501D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5</a:t>
            </a:fld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B26B61-B554-4352-981B-27197FD4F6BA}"/>
              </a:ext>
            </a:extLst>
          </p:cNvPr>
          <p:cNvSpPr txBox="1"/>
          <p:nvPr/>
        </p:nvSpPr>
        <p:spPr>
          <a:xfrm>
            <a:off x="838199" y="1690688"/>
            <a:ext cx="9541214" cy="45350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000" dirty="0"/>
              <a:t>Chaps. 5 and 6 to stress on the cyber-security of </a:t>
            </a:r>
            <a:r>
              <a:rPr lang="en-US" sz="2000" dirty="0" err="1"/>
              <a:t>IIoT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pPr algn="just"/>
            <a:r>
              <a:rPr lang="en-US" sz="2000" dirty="0"/>
              <a:t>Chapter 5 presents the security of </a:t>
            </a:r>
            <a:r>
              <a:rPr lang="en-US" sz="2000" dirty="0" err="1"/>
              <a:t>IIoT</a:t>
            </a:r>
            <a:r>
              <a:rPr lang="en-US" sz="2000" dirty="0"/>
              <a:t> networks, especially within the decentralized</a:t>
            </a:r>
          </a:p>
          <a:p>
            <a:pPr algn="just"/>
            <a:r>
              <a:rPr lang="en-US" sz="2000" dirty="0"/>
              <a:t>cloud computing settings of the </a:t>
            </a:r>
            <a:r>
              <a:rPr lang="en-US" sz="2000" dirty="0" err="1"/>
              <a:t>IIoT</a:t>
            </a:r>
            <a:r>
              <a:rPr lang="en-US" sz="2000" dirty="0"/>
              <a:t>. 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Chap. 6 concludes Part III and the book by stressing on the detection of intrusions with data streaming concept.</a:t>
            </a:r>
            <a:endParaRPr lang="en-IN" sz="20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36212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BF60B-669A-471A-9D34-DA442659F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043" y="3127780"/>
            <a:ext cx="7654047" cy="1325563"/>
          </a:xfrm>
        </p:spPr>
        <p:txBody>
          <a:bodyPr/>
          <a:lstStyle/>
          <a:p>
            <a:r>
              <a:rPr lang="en-US" dirty="0">
                <a:solidFill>
                  <a:srgbClr val="005FD2"/>
                </a:solidFill>
                <a:latin typeface="MyriadPro-Semibold"/>
              </a:rPr>
              <a:t>Industrial Networks and </a:t>
            </a:r>
            <a:r>
              <a:rPr lang="en-US" dirty="0" err="1">
                <a:solidFill>
                  <a:srgbClr val="005FD2"/>
                </a:solidFill>
                <a:latin typeface="MyriadPro-Semibold"/>
              </a:rPr>
              <a:t>IIoT</a:t>
            </a:r>
            <a:r>
              <a:rPr lang="en-US" dirty="0">
                <a:solidFill>
                  <a:srgbClr val="005FD2"/>
                </a:solidFill>
                <a:latin typeface="MyriadPro-Semibold"/>
              </a:rPr>
              <a:t>: Now and Future Trends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6BC54D-7053-4921-85C8-95805501D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6</a:t>
            </a:fld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B26B61-B554-4352-981B-27197FD4F6BA}"/>
              </a:ext>
            </a:extLst>
          </p:cNvPr>
          <p:cNvSpPr txBox="1"/>
          <p:nvPr/>
        </p:nvSpPr>
        <p:spPr>
          <a:xfrm>
            <a:off x="838199" y="1690688"/>
            <a:ext cx="9541214" cy="45350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2774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67CBE-5990-4328-B37E-34E4ABEF5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70C0"/>
                </a:solidFill>
              </a:rPr>
              <a:t>Introduction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A107B5-E7E3-484A-861A-28909CD71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7</a:t>
            </a:fld>
            <a:endParaRPr lang="en-IN"/>
          </a:p>
        </p:txBody>
      </p:sp>
      <p:pic>
        <p:nvPicPr>
          <p:cNvPr id="5" name="Picture 4" descr="A close up of a map&#10;&#10;Description automatically generated">
            <a:extLst>
              <a:ext uri="{FF2B5EF4-FFF2-40B4-BE49-F238E27FC236}">
                <a16:creationId xmlns:a16="http://schemas.microsoft.com/office/drawing/2014/main" id="{89BB87D3-B32F-482A-96B4-CE44D2710D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494" y="1527862"/>
            <a:ext cx="6508377" cy="477281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82A3078-D691-48A6-AEA1-EB7549073624}"/>
              </a:ext>
            </a:extLst>
          </p:cNvPr>
          <p:cNvSpPr txBox="1"/>
          <p:nvPr/>
        </p:nvSpPr>
        <p:spPr>
          <a:xfrm>
            <a:off x="3180080" y="6407821"/>
            <a:ext cx="8173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1800" b="0" i="0" u="none" strike="noStrike" baseline="0" dirty="0">
                <a:highlight>
                  <a:srgbClr val="FFFF00"/>
                </a:highlight>
                <a:latin typeface="QrmnnsCvkprlTimes-Roman"/>
              </a:rPr>
              <a:t>Figure 1: Shows transistor counts in microprocessors by date between (</a:t>
            </a:r>
            <a:r>
              <a:rPr lang="en-IN" sz="1800" b="1" i="0" u="none" strike="noStrike" baseline="0" dirty="0">
                <a:highlight>
                  <a:srgbClr val="FFFF00"/>
                </a:highlight>
                <a:latin typeface="SrknlvGthcwjTimes-Bold"/>
              </a:rPr>
              <a:t>a</a:t>
            </a:r>
            <a:r>
              <a:rPr lang="en-IN" sz="1800" b="0" i="0" u="none" strike="noStrike" baseline="0" dirty="0">
                <a:highlight>
                  <a:srgbClr val="FFFF00"/>
                </a:highlight>
                <a:latin typeface="QrmnnsCvkprlTimes-Roman"/>
              </a:rPr>
              <a:t>) 1971–1990</a:t>
            </a:r>
          </a:p>
        </p:txBody>
      </p:sp>
    </p:spTree>
    <p:extLst>
      <p:ext uri="{BB962C8B-B14F-4D97-AF65-F5344CB8AC3E}">
        <p14:creationId xmlns:p14="http://schemas.microsoft.com/office/powerpoint/2010/main" val="883004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67CBE-5990-4328-B37E-34E4ABEF5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70C0"/>
                </a:solidFill>
              </a:rPr>
              <a:t>Introduction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A107B5-E7E3-484A-861A-28909CD71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8</a:t>
            </a:fld>
            <a:endParaRPr lang="en-IN"/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2D8F76EF-269A-4749-BE30-4790B2C1693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0"/>
          <a:stretch/>
        </p:blipFill>
        <p:spPr>
          <a:xfrm>
            <a:off x="3651039" y="1427902"/>
            <a:ext cx="6860962" cy="497991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F2C5004-943D-4839-A209-155F54014920}"/>
              </a:ext>
            </a:extLst>
          </p:cNvPr>
          <p:cNvSpPr txBox="1"/>
          <p:nvPr/>
        </p:nvSpPr>
        <p:spPr>
          <a:xfrm>
            <a:off x="3180080" y="6407821"/>
            <a:ext cx="8173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800" b="0" i="0" u="none" strike="noStrike" baseline="0" dirty="0">
                <a:highlight>
                  <a:srgbClr val="FFFF00"/>
                </a:highlight>
                <a:latin typeface="QrmnnsCvkprlTimes-Roman"/>
              </a:rPr>
              <a:t>Figure 2: Shows transistor counts in microprocessors by date between (</a:t>
            </a:r>
            <a:r>
              <a:rPr lang="en-IN" sz="1800" b="1" i="0" u="none" strike="noStrike" baseline="0" dirty="0">
                <a:highlight>
                  <a:srgbClr val="FFFF00"/>
                </a:highlight>
                <a:latin typeface="SrknlvGthcwjTimes-Bold"/>
              </a:rPr>
              <a:t>b</a:t>
            </a:r>
            <a:r>
              <a:rPr lang="en-IN" sz="1800" b="0" i="0" u="none" strike="noStrike" baseline="0" dirty="0">
                <a:highlight>
                  <a:srgbClr val="FFFF00"/>
                </a:highlight>
                <a:latin typeface="QrmnnsCvkprlTimes-Roman"/>
              </a:rPr>
              <a:t>) 1991–2010 </a:t>
            </a:r>
            <a:endParaRPr lang="en-IN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36130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67CBE-5990-4328-B37E-34E4ABEF5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70C0"/>
                </a:solidFill>
              </a:rPr>
              <a:t>Introduction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A107B5-E7E3-484A-861A-28909CD71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9</a:t>
            </a:fld>
            <a:endParaRPr lang="en-IN"/>
          </a:p>
        </p:txBody>
      </p:sp>
      <p:pic>
        <p:nvPicPr>
          <p:cNvPr id="9" name="Picture 8" descr="A screenshot of a cell phone&#10;&#10;Description automatically generated">
            <a:extLst>
              <a:ext uri="{FF2B5EF4-FFF2-40B4-BE49-F238E27FC236}">
                <a16:creationId xmlns:a16="http://schemas.microsoft.com/office/drawing/2014/main" id="{2935E55F-29BB-4E78-8A6D-E529F15439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5"/>
          <a:stretch/>
        </p:blipFill>
        <p:spPr>
          <a:xfrm>
            <a:off x="4226560" y="1742159"/>
            <a:ext cx="6215581" cy="487004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9DD6EDD-C11F-46CB-9555-39629C0636C6}"/>
              </a:ext>
            </a:extLst>
          </p:cNvPr>
          <p:cNvSpPr txBox="1"/>
          <p:nvPr/>
        </p:nvSpPr>
        <p:spPr>
          <a:xfrm>
            <a:off x="3180080" y="6407821"/>
            <a:ext cx="8173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800" b="0" i="0" u="none" strike="noStrike" baseline="0" dirty="0">
                <a:highlight>
                  <a:srgbClr val="FFFF00"/>
                </a:highlight>
                <a:latin typeface="QrmnnsCvkprlTimes-Roman"/>
              </a:rPr>
              <a:t>Figure 3: Shows transistor counts in microprocessors by date between (</a:t>
            </a:r>
            <a:r>
              <a:rPr lang="en-IN" sz="1800" b="1" i="0" u="none" strike="noStrike" baseline="0" dirty="0">
                <a:highlight>
                  <a:srgbClr val="FFFF00"/>
                </a:highlight>
                <a:latin typeface="SrknlvGthcwjTimes-Bold"/>
              </a:rPr>
              <a:t>c</a:t>
            </a:r>
            <a:r>
              <a:rPr lang="en-IN" sz="1800" b="0" i="0" u="none" strike="noStrike" baseline="0" dirty="0">
                <a:highlight>
                  <a:srgbClr val="FFFF00"/>
                </a:highlight>
                <a:latin typeface="QrmnnsCvkprlTimes-Roman"/>
              </a:rPr>
              <a:t>) 2010–2019 </a:t>
            </a:r>
            <a:endParaRPr lang="en-IN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032685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9584</TotalTime>
  <Words>831</Words>
  <Application>Microsoft Office PowerPoint</Application>
  <PresentationFormat>Widescreen</PresentationFormat>
  <Paragraphs>96</Paragraphs>
  <Slides>14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CIDFont+F1</vt:lpstr>
      <vt:lpstr>MyriadPro-Semibold</vt:lpstr>
      <vt:lpstr>QrmnnsCvkprlTimes-Roman</vt:lpstr>
      <vt:lpstr>SrknlvGthcwjTimes-Bold</vt:lpstr>
      <vt:lpstr>Office Theme</vt:lpstr>
      <vt:lpstr>Industrial IoT and Automation </vt:lpstr>
      <vt:lpstr>Reference Book</vt:lpstr>
      <vt:lpstr>What’s inside this Book</vt:lpstr>
      <vt:lpstr>What’s inside this Book</vt:lpstr>
      <vt:lpstr>What’s inside this Book</vt:lpstr>
      <vt:lpstr>Industrial Networks and IIoT: Now and Future Trends</vt:lpstr>
      <vt:lpstr>Introduction</vt:lpstr>
      <vt:lpstr>Introduction</vt:lpstr>
      <vt:lpstr>Introduction</vt:lpstr>
      <vt:lpstr>What’s the Industrial IoT?</vt:lpstr>
      <vt:lpstr>What’s the Industrial IoT?</vt:lpstr>
      <vt:lpstr>Industrial Networks and IIoT</vt:lpstr>
      <vt:lpstr>Industrial Networks and IIoT</vt:lpstr>
      <vt:lpstr>Industrial Networks and IIoT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WINDS OF CHANGE  April, 2020</dc:title>
  <dc:creator>Vineet Chhatwal</dc:creator>
  <cp:lastModifiedBy>Abhinna Biswal</cp:lastModifiedBy>
  <cp:revision>383</cp:revision>
  <dcterms:created xsi:type="dcterms:W3CDTF">2020-04-23T08:18:21Z</dcterms:created>
  <dcterms:modified xsi:type="dcterms:W3CDTF">2020-09-03T04:48:08Z</dcterms:modified>
</cp:coreProperties>
</file>