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7" r:id="rId3"/>
    <p:sldId id="295" r:id="rId4"/>
    <p:sldId id="302" r:id="rId5"/>
    <p:sldId id="301" r:id="rId6"/>
    <p:sldId id="298" r:id="rId7"/>
    <p:sldId id="29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hinna Biswal" initials="AB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21" autoAdjust="0"/>
    <p:restoredTop sz="94660"/>
  </p:normalViewPr>
  <p:slideViewPr>
    <p:cSldViewPr snapToGrid="0">
      <p:cViewPr varScale="1">
        <p:scale>
          <a:sx n="92" d="100"/>
          <a:sy n="92" d="100"/>
        </p:scale>
        <p:origin x="-80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5A117-AB60-41C7-844B-BD8550C4D092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2DEE7-D352-4D79-998F-DA6778705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89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FAF690-548F-4173-B244-952088D14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10640AE-AE38-430A-8105-DD0FBCF32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4692942-35D3-4AEF-B506-FD3745B8A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6CEF-B642-472B-8A1C-590AEEF8A5F8}" type="datetime1">
              <a:rPr lang="en-IN" smtClean="0"/>
              <a:t>06-07-2021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7E3777-6CBB-41D6-8862-C4B1ECBB2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A18C626-62F4-42FE-81C5-E6583CCC6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804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9ECC41-AB07-4163-B494-4F249B3C7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C109A7F-1BB4-4525-BF2A-C98602B394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3DFD8B-C3DA-4C64-8EA3-A873E2B0D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FEE-48BA-466B-A404-BA4593E6FD0B}" type="datetime1">
              <a:rPr lang="en-IN" smtClean="0"/>
              <a:t>06-07-2021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E95F5E-1EAE-4CC0-847F-BC9003951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E5CED3-FFC7-473A-AE2C-D03BBE933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4022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7918218-AC4F-4B41-B2DF-F29711239E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C772470-6A6F-4F31-A979-D8E4D8F85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CDEFF4-0440-4646-B819-BCC598964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4FC1E-ED1D-4A05-86EE-24BA03AC6FE5}" type="datetime1">
              <a:rPr lang="en-IN" smtClean="0"/>
              <a:t>06-07-2021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49C2721-E2C0-4824-8CE2-AAAA18C2F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DCA760-A99D-42D5-B18A-796645C21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5525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76205A-AD07-488C-BE12-74F89BC1B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D5BFD1-078E-46F7-B037-9256BBB28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A8FF79-8799-471F-AA2A-7DA5D8232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EF94A-1640-4733-B9BD-84E081763252}" type="datetime1">
              <a:rPr lang="en-IN" smtClean="0"/>
              <a:t>06-07-2021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44BD91-BE9A-441B-ACBE-A71D8F8B8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C0D40B-3D58-4925-B593-5485DDCEF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183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5F352B-C7F8-4115-82CE-AA5DBDCE4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244F236-F5EC-4007-8FFA-A45B72611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2CEA51-DA93-49EE-8C2F-5EE0BEFE7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36C2-0B46-4CB6-A04A-9006DFC054AE}" type="datetime1">
              <a:rPr lang="en-IN" smtClean="0"/>
              <a:t>06-07-2021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85B73E-2482-4FE5-A41E-6B3467B97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DEC8E51-3124-453A-8049-28906EB86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112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74C522-2728-4A5F-90F4-EF0A8E7F8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5318E9-B5F6-407F-BD5D-577E7FC3CB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003179-8FCB-40E8-B8A5-8CF8D1A10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30BD12D-C924-429B-ADAC-C79B958BD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767-A2E9-45CF-9DA0-5F6A62D0EA6F}" type="datetime1">
              <a:rPr lang="en-IN" smtClean="0"/>
              <a:t>06-07-2021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8DD2FF3-40E3-47CC-87F9-3AC1446E3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28529F3-3596-43FF-984C-CA3CDFF7E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8834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7CA805-B4EA-4862-BCF8-8643B5EF0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97B2CFC-511A-47D6-B3EE-F00282CF7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A144F05-70FE-4593-AA21-4CFA30E2B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C83DE7F-602D-4463-BA1C-ADF3442E6F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45D3125-B792-4351-A6B2-813F4C193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07E6E39-68B2-422B-8198-659659F97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27F52-8326-41F6-B69E-24B3351D5B8D}" type="datetime1">
              <a:rPr lang="en-IN" smtClean="0"/>
              <a:t>06-07-2021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92CAF5E-E8B3-4095-B7FE-EFFBE9D8C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41BF744-52E0-45F8-B198-A039E1F72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468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A267DB-D2C5-45A5-8332-42B525B26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C475A20-F172-400C-B0A6-A56B14D5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FAB3-03A1-4E75-9B96-5CBEE1BE47CB}" type="datetime1">
              <a:rPr lang="en-IN" smtClean="0"/>
              <a:t>06-07-2021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F91B415-266E-4FDA-B537-8145901C1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91AE4A1-1D87-4EFD-A32A-FA66BF49B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517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A545EFE-B75E-4C94-B3A7-F847954CC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F26B-971C-4535-BDF8-68AF7EB05F8E}" type="datetime1">
              <a:rPr lang="en-IN" smtClean="0"/>
              <a:t>06-07-2021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7F5967F-2503-498F-ADA0-A180A2EF7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2A3A4B7-7D28-41FC-8505-F742F5F60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031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330FEB-82C4-4600-BE33-FC213F763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C3FAF2-4D2C-4F66-BEE7-6D155C16B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A21FCE2-DBA2-419B-9208-F7F4C224B3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8CD9E6D-8F54-4375-ADF8-5EF8E48CC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D6D9-213E-42CC-8FEB-A76E00319BF4}" type="datetime1">
              <a:rPr lang="en-IN" smtClean="0"/>
              <a:t>06-07-2021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3EEE92E-047F-4BEE-97CF-A755890E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F8488D4-D348-411C-91EF-B04EBDB95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3236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3EB643-91A5-41A3-9305-5079F89B9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F8BF18D-74B6-4DCC-A450-6A3F099C79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1DB0D20-4E4A-4126-8E42-F9B44E8EA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086CF89-B943-43C4-874C-8417F4284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4D88-7D2A-4D9B-8D5A-AE0598B8BC7B}" type="datetime1">
              <a:rPr lang="en-IN" smtClean="0"/>
              <a:t>06-07-2021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F84DDFB-DFB5-416D-B4AE-3C5B5E2B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D571227-00FF-4CB4-BDEC-A7EA9B9C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007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F0DF5EE-FE23-4817-9ECA-DA85E24BD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68F1155-05D0-415C-988A-675ED00F9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939B819-1A56-404C-A658-99CF16479E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9D48C-22FE-46EA-8DC8-D0E854B80ABE}" type="datetime1">
              <a:rPr lang="en-IN" smtClean="0"/>
              <a:t>06-07-2021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3E0BE3-A52A-4994-9CBD-8D197F78C1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83EAA2-EDFB-4513-A51D-B613F9D9B7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74337-37C2-4EC8-BB7B-2CF3AB49DF42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xmlns="" id="{A0132BA9-F2C8-42D0-9DF8-269A3036B13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76" y="548236"/>
            <a:ext cx="699305" cy="97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53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tYAl2jkaB8Q?feature=oembe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0B27210-D0CA-4654-B3E3-9ABB4F178E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8BCAAF-3DF5-4C27-8377-A306947727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67847" y="1783959"/>
            <a:ext cx="5935109" cy="2889114"/>
          </a:xfrm>
        </p:spPr>
        <p:txBody>
          <a:bodyPr anchor="b"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Industrial IoT and </a:t>
            </a:r>
            <a:r>
              <a:rPr lang="en-US" sz="3600" b="1" dirty="0" smtClean="0">
                <a:solidFill>
                  <a:schemeClr val="bg1"/>
                </a:solidFill>
              </a:rPr>
              <a:t>Automation</a:t>
            </a:r>
            <a:endParaRPr lang="en-IN" b="1" dirty="0">
              <a:solidFill>
                <a:schemeClr val="bg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1DB7C82F-AB7E-4F0C-B829-FA1B9C4151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70B66945-4967-4040-926D-DCA44313CD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xmlns="" id="{91418EE2-015D-4ED1-BAFB-8B8AFAF002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71" y="489204"/>
            <a:ext cx="3225664" cy="451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681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C53090-4613-47D7-8E2D-AA586528E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Enabling Technologies for Industrial Networks</a:t>
            </a:r>
            <a:endParaRPr lang="en-IN" sz="4000" b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1CE893B3-926A-44BE-B746-F79D1DD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2</a:t>
            </a:fld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8C123A4-A5B0-4B6A-845B-5A399432F80B}"/>
              </a:ext>
            </a:extLst>
          </p:cNvPr>
          <p:cNvSpPr txBox="1"/>
          <p:nvPr/>
        </p:nvSpPr>
        <p:spPr>
          <a:xfrm>
            <a:off x="838199" y="1892607"/>
            <a:ext cx="964691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/>
              <a:t>T</a:t>
            </a:r>
            <a:r>
              <a:rPr lang="en-US" sz="2400" b="1" i="0" u="none" strike="noStrike" baseline="0" dirty="0"/>
              <a:t>horoughly describes most (if not all) of the enabling technologies for Industrial and IIoT Networks:</a:t>
            </a:r>
            <a:endParaRPr lang="en-IN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5AA27F1-DCD6-469B-A351-97E784D5256E}"/>
              </a:ext>
            </a:extLst>
          </p:cNvPr>
          <p:cNvSpPr txBox="1"/>
          <p:nvPr/>
        </p:nvSpPr>
        <p:spPr>
          <a:xfrm>
            <a:off x="838199" y="2814563"/>
            <a:ext cx="9646920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i="1" dirty="0">
                <a:solidFill>
                  <a:srgbClr val="FF0000"/>
                </a:solidFill>
              </a:rPr>
              <a:t>N</a:t>
            </a:r>
            <a:r>
              <a:rPr lang="en-US" sz="2000" i="1" u="none" strike="noStrike" baseline="0" dirty="0">
                <a:solidFill>
                  <a:srgbClr val="FF0000"/>
                </a:solidFill>
              </a:rPr>
              <a:t>amely as follows: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i="1" u="none" strike="noStrike" baseline="0" dirty="0">
                <a:solidFill>
                  <a:srgbClr val="FF0000"/>
                </a:solidFill>
              </a:rPr>
              <a:t>Ethernet,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N" sz="2000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Transmission Control Protocol (TCP),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i="1" u="none" strike="noStrike" baseline="0" dirty="0">
                <a:solidFill>
                  <a:srgbClr val="FF0000"/>
                </a:solidFill>
              </a:rPr>
              <a:t>Internet Protocol (IP),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i="1" u="none" strike="noStrike" baseline="0" dirty="0">
                <a:solidFill>
                  <a:srgbClr val="FF0000"/>
                </a:solidFill>
              </a:rPr>
              <a:t>PROFINET,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i="1" u="none" strike="noStrike" baseline="0" dirty="0">
                <a:solidFill>
                  <a:srgbClr val="FF0000"/>
                </a:solidFill>
              </a:rPr>
              <a:t>Component Based Automation (CBA),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N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Modbus,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i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EtherCAT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N" sz="1800" i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CANopen</a:t>
            </a:r>
            <a:r>
              <a:rPr lang="en-IN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(Control Area Network open),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N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NMT (Nordic Mobile Technology),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Process data object (PDO),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Ethernet Powerlink,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DLMS/COSEM (Device Language Message </a:t>
            </a:r>
          </a:p>
          <a:p>
            <a:pPr lvl="1"/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Specification/</a:t>
            </a:r>
            <a:r>
              <a:rPr lang="en-US" i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COmpanion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Specification for Energy Metering),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800" i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2A0E2EC-8B19-45B3-BA36-73A178D692C0}"/>
              </a:ext>
            </a:extLst>
          </p:cNvPr>
          <p:cNvSpPr txBox="1"/>
          <p:nvPr/>
        </p:nvSpPr>
        <p:spPr>
          <a:xfrm>
            <a:off x="5661658" y="2723604"/>
            <a:ext cx="588264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DNP3 (Distributed Network Protocol-3),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V2V (Vehicle-to-Vehicle), </a:t>
            </a:r>
            <a:endParaRPr lang="en-US" sz="2000" i="1" dirty="0">
              <a:solidFill>
                <a:srgbClr val="FF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V2X (Vehicle-to-everything),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V2I (Vehicle-to-Infrastructure),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I2V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(Infrastructure-to-Vehicle),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V2P (Vehicle-to-Pedestrian),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P2V (Pedestrian-to-Vehicle),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V2N (Vehicle-to-Network),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N2V (Network-to-Vehicle),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I2N (Infrastructure-to-Network),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N2I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(Network-to-Infrastructure),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ZigBee, and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BACnet (Building Automation and Control Networks), .</a:t>
            </a:r>
            <a:endParaRPr lang="en-IN" sz="1800" i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739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C53090-4613-47D7-8E2D-AA586528E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Enabling Technologies for Industrial Networks</a:t>
            </a:r>
            <a:endParaRPr lang="en-IN" sz="4000" b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1CE893B3-926A-44BE-B746-F79D1DD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3</a:t>
            </a:fld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E540AEF-0CED-4043-9548-6977B95B3E40}"/>
              </a:ext>
            </a:extLst>
          </p:cNvPr>
          <p:cNvSpPr txBox="1"/>
          <p:nvPr/>
        </p:nvSpPr>
        <p:spPr>
          <a:xfrm>
            <a:off x="838200" y="1441967"/>
            <a:ext cx="9615055" cy="498994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Recent Developments in Industrial Networks</a:t>
            </a:r>
          </a:p>
          <a:p>
            <a:pPr algn="l"/>
            <a:r>
              <a:rPr lang="en-IN" sz="2000" b="1" i="1" u="none" strike="noStrike" baseline="0" dirty="0">
                <a:solidFill>
                  <a:srgbClr val="FF0000"/>
                </a:solidFill>
                <a:latin typeface="DgtqqkMdjxsmTimes-BoldItalic"/>
              </a:rPr>
              <a:t>Industrial Automation Protocols</a:t>
            </a:r>
          </a:p>
          <a:p>
            <a:pPr algn="l"/>
            <a:endParaRPr lang="en-US" sz="2000" b="0" i="0" u="none" strike="noStrike" baseline="0" dirty="0">
              <a:solidFill>
                <a:srgbClr val="FF0000"/>
              </a:solidFill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EtherCAT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Ethernet for Control Automation Technology.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Based on Ethernet and was developed specifically with industrial automation in mind.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EtherCAT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 standard frames as well as the physical layer as characterized in IEEE 802.3 Ethernet Standard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owever it addresses some specific concerns for industrial automation such as: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Rapid response times,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inimal data requirements for each device,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osts for implementation.</a:t>
            </a: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QrmnnsCvkprlTimes-Roman"/>
            </a:endParaRPr>
          </a:p>
        </p:txBody>
      </p:sp>
    </p:spTree>
    <p:extLst>
      <p:ext uri="{BB962C8B-B14F-4D97-AF65-F5344CB8AC3E}">
        <p14:creationId xmlns:p14="http://schemas.microsoft.com/office/powerpoint/2010/main" val="1469481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C53090-4613-47D7-8E2D-AA586528E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Enabling Technologies for Industrial Networks</a:t>
            </a:r>
            <a:endParaRPr lang="en-IN" sz="4000" b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1CE893B3-926A-44BE-B746-F79D1DD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4</a:t>
            </a:fld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E540AEF-0CED-4043-9548-6977B95B3E40}"/>
              </a:ext>
            </a:extLst>
          </p:cNvPr>
          <p:cNvSpPr txBox="1"/>
          <p:nvPr/>
        </p:nvSpPr>
        <p:spPr>
          <a:xfrm>
            <a:off x="838200" y="1441967"/>
            <a:ext cx="9615055" cy="498994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Recent Developments in Industrial Networks</a:t>
            </a:r>
          </a:p>
          <a:p>
            <a:pPr algn="l"/>
            <a:r>
              <a:rPr lang="en-IN" sz="2000" b="1" i="1" u="none" strike="noStrike" baseline="0" dirty="0">
                <a:solidFill>
                  <a:srgbClr val="FF0000"/>
                </a:solidFill>
                <a:latin typeface="DgtqqkMdjxsmTimes-BoldItalic"/>
              </a:rPr>
              <a:t>Industrial Automation Protocols</a:t>
            </a:r>
          </a:p>
          <a:p>
            <a:pPr algn="l"/>
            <a:endParaRPr lang="en-US" sz="2000" b="0" i="0" u="none" strike="noStrike" baseline="0" dirty="0">
              <a:solidFill>
                <a:srgbClr val="FF0000"/>
              </a:solidFill>
            </a:endParaRPr>
          </a:p>
          <a:p>
            <a:r>
              <a:rPr lang="en-IN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EtherCAT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uses the same Physical and Data link Layers as Ethernet but the protocols deviate from there.</a:t>
            </a:r>
          </a:p>
          <a:p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EtherCAT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networks do not require external switches in the network.</a:t>
            </a:r>
          </a:p>
          <a:p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 </a:t>
            </a:r>
            <a:r>
              <a:rPr lang="en-IN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EtherCAT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device typically has two Ethernet ports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IN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EtherCAT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slave will automatically return the frame, to the master, with an open port detected downstream, essentially, self-terminating.</a:t>
            </a:r>
          </a:p>
          <a:p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EtherCAT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networks can extend well beyond </a:t>
            </a:r>
            <a:r>
              <a:rPr lang="en-IN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 Topology 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a </a:t>
            </a:r>
            <a:r>
              <a:rPr lang="en-IN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N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Line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etc.</a:t>
            </a:r>
          </a:p>
          <a:p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QrmnnsCvkprlTimes-Roman"/>
            </a:endParaRPr>
          </a:p>
        </p:txBody>
      </p:sp>
    </p:spTree>
    <p:extLst>
      <p:ext uri="{BB962C8B-B14F-4D97-AF65-F5344CB8AC3E}">
        <p14:creationId xmlns:p14="http://schemas.microsoft.com/office/powerpoint/2010/main" val="4191613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C53090-4613-47D7-8E2D-AA586528E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Enabling Technologies for Industrial Networks</a:t>
            </a:r>
            <a:endParaRPr lang="en-IN" sz="4000" b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1CE893B3-926A-44BE-B746-F79D1DD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5</a:t>
            </a:fld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E540AEF-0CED-4043-9548-6977B95B3E40}"/>
              </a:ext>
            </a:extLst>
          </p:cNvPr>
          <p:cNvSpPr txBox="1"/>
          <p:nvPr/>
        </p:nvSpPr>
        <p:spPr>
          <a:xfrm>
            <a:off x="838199" y="1502927"/>
            <a:ext cx="9615055" cy="498994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Recent Developments in Industrial Networks</a:t>
            </a:r>
            <a:endParaRPr lang="en-I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2000" b="0" i="0" u="none" strike="noStrike" baseline="0" dirty="0">
              <a:solidFill>
                <a:srgbClr val="000000"/>
              </a:solidFill>
            </a:endParaRP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QrmnnsCvkprlTimes-Roman"/>
            </a:endParaRPr>
          </a:p>
        </p:txBody>
      </p:sp>
      <p:pic>
        <p:nvPicPr>
          <p:cNvPr id="5" name="Online Media 4" title="What is EtherCAT?">
            <a:hlinkClick r:id="" action="ppaction://media"/>
            <a:extLst>
              <a:ext uri="{FF2B5EF4-FFF2-40B4-BE49-F238E27FC236}">
                <a16:creationId xmlns:a16="http://schemas.microsoft.com/office/drawing/2014/main" xmlns="" id="{98701241-D161-4FB0-A5CE-481CF73630E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75460" y="1965126"/>
            <a:ext cx="8641080" cy="4860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29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C53090-4613-47D7-8E2D-AA586528E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Enabling Technologies for Industrial Networks</a:t>
            </a:r>
            <a:endParaRPr lang="en-IN" sz="4000" b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1CE893B3-926A-44BE-B746-F79D1DD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6</a:t>
            </a:fld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E540AEF-0CED-4043-9548-6977B95B3E40}"/>
              </a:ext>
            </a:extLst>
          </p:cNvPr>
          <p:cNvSpPr txBox="1"/>
          <p:nvPr/>
        </p:nvSpPr>
        <p:spPr>
          <a:xfrm>
            <a:off x="838200" y="1366402"/>
            <a:ext cx="9615055" cy="498994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Recent Developments in Industrial Networks</a:t>
            </a:r>
            <a:endParaRPr lang="en-I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rgbClr val="000000"/>
                </a:solidFill>
                <a:latin typeface="QrmnnsCvkprlTimes-Roman"/>
              </a:rPr>
              <a:t>Even though Real-Time Ethernet technologies are widely used for industrial automation systems, application development is still challenging, due to their low-level complexity as well as their high expertise needed for their configuration.</a:t>
            </a: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QrmnnsCvkprlTimes-Roman"/>
            </a:endParaRPr>
          </a:p>
          <a:p>
            <a:pPr algn="l"/>
            <a:r>
              <a:rPr lang="en-US" sz="1800" b="0" i="0" u="none" strike="noStrike" baseline="0" dirty="0">
                <a:solidFill>
                  <a:srgbClr val="000000"/>
                </a:solidFill>
                <a:latin typeface="QrmnnsCvkprlTimes-Roman"/>
              </a:rPr>
              <a:t>Therefore, a higher layer of abstraction is required, which is typically found in application-layer protocols. </a:t>
            </a:r>
          </a:p>
          <a:p>
            <a:pPr algn="l"/>
            <a:endParaRPr lang="en-US" dirty="0">
              <a:solidFill>
                <a:srgbClr val="000000"/>
              </a:solidFill>
              <a:latin typeface="QrmnnsCvkprlTimes-Roman"/>
            </a:endParaRPr>
          </a:p>
          <a:p>
            <a:pPr algn="l"/>
            <a:r>
              <a:rPr lang="en-US" sz="1800" b="0" i="0" u="none" strike="noStrike" baseline="0" dirty="0">
                <a:solidFill>
                  <a:srgbClr val="000000"/>
                </a:solidFill>
                <a:latin typeface="QrmnnsCvkprlTimes-Roman"/>
              </a:rPr>
              <a:t>An increasingly popular application-layer Fieldbus protocol is </a:t>
            </a:r>
            <a:r>
              <a:rPr lang="en-US" sz="1800" b="0" i="0" u="none" strike="noStrike" baseline="0" dirty="0" err="1">
                <a:solidFill>
                  <a:srgbClr val="FF0000"/>
                </a:solidFill>
                <a:latin typeface="QrmnnsCvkprlTimes-Roman"/>
              </a:rPr>
              <a:t>CANopen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QrmnnsCvkprlTimes-Roman"/>
              </a:rPr>
              <a:t>, as it provides a vast variety of communication mechanisms, such as time or event-driven, synchronous or asynchronous as well as</a:t>
            </a:r>
          </a:p>
          <a:p>
            <a:pPr algn="l"/>
            <a:r>
              <a:rPr lang="en-US" sz="1800" b="0" i="0" u="none" strike="noStrike" baseline="0" dirty="0">
                <a:solidFill>
                  <a:srgbClr val="000000"/>
                </a:solidFill>
                <a:latin typeface="QrmnnsCvkprlTimes-Roman"/>
              </a:rPr>
              <a:t>additional support for time synchronization and network management. </a:t>
            </a:r>
          </a:p>
          <a:p>
            <a:pPr algn="l"/>
            <a:endParaRPr lang="en-US" dirty="0">
              <a:solidFill>
                <a:srgbClr val="000000"/>
              </a:solidFill>
              <a:latin typeface="QrmnnsCvkprlTimes-Roman"/>
            </a:endParaRPr>
          </a:p>
          <a:p>
            <a:pPr algn="l"/>
            <a:r>
              <a:rPr lang="en-US" sz="1800" b="0" i="0" u="none" strike="noStrike" baseline="0" dirty="0">
                <a:solidFill>
                  <a:srgbClr val="000000"/>
                </a:solidFill>
                <a:latin typeface="QrmnnsCvkprlTimes-Roman"/>
              </a:rPr>
              <a:t>Furthermore, it offers a high-degree of configuration flexibility, requires limited resources and has</a:t>
            </a:r>
          </a:p>
          <a:p>
            <a:pPr algn="l"/>
            <a:r>
              <a:rPr lang="en-US" sz="1800" b="0" i="0" u="none" strike="noStrike" baseline="0" dirty="0">
                <a:solidFill>
                  <a:srgbClr val="000000"/>
                </a:solidFill>
                <a:latin typeface="QrmnnsCvkprlTimes-Roman"/>
              </a:rPr>
              <a:t>therefore been deployed on many existing embedded devices.</a:t>
            </a:r>
          </a:p>
        </p:txBody>
      </p:sp>
    </p:spTree>
    <p:extLst>
      <p:ext uri="{BB962C8B-B14F-4D97-AF65-F5344CB8AC3E}">
        <p14:creationId xmlns:p14="http://schemas.microsoft.com/office/powerpoint/2010/main" val="3292828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C53090-4613-47D7-8E2D-AA586528E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Enabling Technologies for Industrial Networks</a:t>
            </a:r>
            <a:endParaRPr lang="en-IN" sz="4000" b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1CE893B3-926A-44BE-B746-F79D1DD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/>
              <a:t>7</a:t>
            </a:fld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E540AEF-0CED-4043-9548-6977B95B3E40}"/>
              </a:ext>
            </a:extLst>
          </p:cNvPr>
          <p:cNvSpPr txBox="1"/>
          <p:nvPr/>
        </p:nvSpPr>
        <p:spPr>
          <a:xfrm>
            <a:off x="838199" y="1502927"/>
            <a:ext cx="9615055" cy="473161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Recent Developments in Industrial Networks</a:t>
            </a:r>
            <a:endParaRPr lang="en-I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IN" sz="1800" b="0" i="0" u="none" strike="noStrike" baseline="0" dirty="0">
              <a:solidFill>
                <a:srgbClr val="000000"/>
              </a:solidFill>
              <a:latin typeface="QrmnnsCvkprlTimes-Roman"/>
            </a:endParaRP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QrmnnsCvkprlTimes-Roman"/>
            </a:endParaRPr>
          </a:p>
        </p:txBody>
      </p:sp>
      <p:pic>
        <p:nvPicPr>
          <p:cNvPr id="5" name="Picture 4" descr="Graphical user interface&#10;&#10;Description automatically generated">
            <a:extLst>
              <a:ext uri="{FF2B5EF4-FFF2-40B4-BE49-F238E27FC236}">
                <a16:creationId xmlns:a16="http://schemas.microsoft.com/office/drawing/2014/main" xmlns="" id="{627541E5-6A24-451C-AB36-23FB8E2B17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64" t="19889" r="9208" b="16334"/>
          <a:stretch/>
        </p:blipFill>
        <p:spPr>
          <a:xfrm>
            <a:off x="1738746" y="2118995"/>
            <a:ext cx="8077201" cy="43738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0138323-A364-4EB3-8656-54C6AD1B93E9}"/>
              </a:ext>
            </a:extLst>
          </p:cNvPr>
          <p:cNvSpPr txBox="1"/>
          <p:nvPr/>
        </p:nvSpPr>
        <p:spPr>
          <a:xfrm>
            <a:off x="4556760" y="6395000"/>
            <a:ext cx="4678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IN" sz="1800" i="1" dirty="0">
                <a:solidFill>
                  <a:srgbClr val="44546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 1: Communication in a </a:t>
            </a:r>
            <a:r>
              <a:rPr lang="en-IN" sz="1800" i="1" dirty="0" err="1">
                <a:solidFill>
                  <a:srgbClr val="44546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CANopen</a:t>
            </a:r>
            <a:r>
              <a:rPr lang="en-IN" sz="1800" i="1" dirty="0">
                <a:solidFill>
                  <a:srgbClr val="44546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system.</a:t>
            </a:r>
          </a:p>
        </p:txBody>
      </p:sp>
    </p:spTree>
    <p:extLst>
      <p:ext uri="{BB962C8B-B14F-4D97-AF65-F5344CB8AC3E}">
        <p14:creationId xmlns:p14="http://schemas.microsoft.com/office/powerpoint/2010/main" val="18071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12063</TotalTime>
  <Words>477</Words>
  <Application>Microsoft Office PowerPoint</Application>
  <PresentationFormat>Custom</PresentationFormat>
  <Paragraphs>77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Industrial IoT and Automation</vt:lpstr>
      <vt:lpstr>Enabling Technologies for Industrial Networks</vt:lpstr>
      <vt:lpstr>Enabling Technologies for Industrial Networks</vt:lpstr>
      <vt:lpstr>Enabling Technologies for Industrial Networks</vt:lpstr>
      <vt:lpstr>Enabling Technologies for Industrial Networks</vt:lpstr>
      <vt:lpstr>Enabling Technologies for Industrial Networks</vt:lpstr>
      <vt:lpstr>Enabling Technologies for Industrial Networks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WINDS OF CHANGE  April, 2020</dc:title>
  <dc:creator>Vineet Chhatwal</dc:creator>
  <cp:lastModifiedBy>CUTM</cp:lastModifiedBy>
  <cp:revision>524</cp:revision>
  <dcterms:created xsi:type="dcterms:W3CDTF">2020-04-23T08:18:21Z</dcterms:created>
  <dcterms:modified xsi:type="dcterms:W3CDTF">2021-07-06T10:56:14Z</dcterms:modified>
</cp:coreProperties>
</file>