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95" r:id="rId4"/>
    <p:sldId id="302" r:id="rId5"/>
    <p:sldId id="301" r:id="rId6"/>
    <p:sldId id="298" r:id="rId7"/>
    <p:sldId id="296" r:id="rId8"/>
    <p:sldId id="300" r:id="rId9"/>
    <p:sldId id="297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na Biswal" initials="A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94660"/>
  </p:normalViewPr>
  <p:slideViewPr>
    <p:cSldViewPr snapToGrid="0">
      <p:cViewPr>
        <p:scale>
          <a:sx n="100" d="100"/>
          <a:sy n="100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A117-AB60-41C7-844B-BD8550C4D092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DEE7-D352-4D79-998F-DA677870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04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2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8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1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/>
              <a:t>06-07-2021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/>
              <a:t>06-07-2021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/>
              <a:t>06-07-2021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31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2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0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D48C-22FE-46EA-8DC8-D0E854B80AB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76" y="548236"/>
            <a:ext cx="699305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tYAl2jkaB8Q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DlbkWryzJqg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7" y="1783959"/>
            <a:ext cx="5935109" cy="28891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Industrial IoT and </a:t>
            </a:r>
            <a:r>
              <a:rPr lang="en-US" sz="3600" b="1" dirty="0" smtClean="0">
                <a:solidFill>
                  <a:schemeClr val="bg1"/>
                </a:solidFill>
              </a:rPr>
              <a:t>Automation</a:t>
            </a:r>
            <a:r>
              <a:rPr lang="en-IN" b="1" dirty="0">
                <a:solidFill>
                  <a:schemeClr val="bg1"/>
                </a:solidFill>
              </a:rPr>
              <a:t/>
            </a:r>
            <a:br>
              <a:rPr lang="en-IN" b="1" dirty="0">
                <a:solidFill>
                  <a:schemeClr val="bg1"/>
                </a:solidFill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1" y="489204"/>
            <a:ext cx="3225664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10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671944" y="1502927"/>
            <a:ext cx="9615055" cy="52185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5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xmlns="" id="{A0C576C9-24C8-4747-A23B-2FF00331C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30" y="1966362"/>
            <a:ext cx="6718670" cy="4572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5AA27F1-DCD6-469B-A351-97E784D5256E}"/>
              </a:ext>
            </a:extLst>
          </p:cNvPr>
          <p:cNvSpPr txBox="1"/>
          <p:nvPr/>
        </p:nvSpPr>
        <p:spPr>
          <a:xfrm>
            <a:off x="838200" y="1905026"/>
            <a:ext cx="5750328" cy="4497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0" i="1" u="none" strike="noStrike" baseline="0" dirty="0">
                <a:latin typeface="RqxhyhRgcffxTimes-Italic"/>
              </a:rPr>
              <a:t>Level 0: </a:t>
            </a:r>
            <a:r>
              <a:rPr lang="en-US" sz="1800" b="0" i="0" u="none" strike="noStrike" baseline="0" dirty="0">
                <a:latin typeface="QrmnnsCvkprlTimes-Roman"/>
              </a:rPr>
              <a:t>Include the physical process devices and           	           installation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0" i="1" u="none" strike="noStrike" baseline="0" dirty="0">
                <a:latin typeface="RqxhyhRgcffxTimes-Italic"/>
              </a:rPr>
              <a:t>Level 1: </a:t>
            </a:r>
            <a:r>
              <a:rPr lang="en-US" sz="1800" b="0" i="0" u="none" strike="noStrike" baseline="0" dirty="0">
                <a:latin typeface="QrmnnsCvkprlTimes-Roman"/>
              </a:rPr>
              <a:t>This level includes devices such as sensors, </a:t>
            </a:r>
          </a:p>
          <a:p>
            <a:pPr lvl="1"/>
            <a:r>
              <a:rPr lang="en-US" dirty="0">
                <a:latin typeface="QrmnnsCvkprlTimes-Roman"/>
              </a:rPr>
              <a:t>                    </a:t>
            </a:r>
            <a:r>
              <a:rPr lang="en-US" sz="1800" b="0" i="0" u="none" strike="noStrike" baseline="0" dirty="0">
                <a:latin typeface="QrmnnsCvkprlTimes-Roman"/>
              </a:rPr>
              <a:t>actuators, or analyzers connected to the     	           upper layer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0" i="1" u="none" strike="noStrike" baseline="0">
                <a:latin typeface="RqxhyhRgcffxTimes-Italic"/>
              </a:rPr>
              <a:t>Level 2: </a:t>
            </a:r>
            <a:r>
              <a:rPr lang="en-US" sz="1800" b="0" i="0" u="none" strike="noStrike" baseline="0">
                <a:latin typeface="QrmnnsCvkprlTimes-Roman"/>
              </a:rPr>
              <a:t>Used to be divided into two sub-levels, 	     	           monitoring, and Control:</a:t>
            </a:r>
            <a:endParaRPr lang="en-US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Automation Network in Smart Industries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2</a:t>
            </a:fld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F268B19-19C3-4A08-A5F1-E76BA74EE0B1}"/>
              </a:ext>
            </a:extLst>
          </p:cNvPr>
          <p:cNvSpPr txBox="1"/>
          <p:nvPr/>
        </p:nvSpPr>
        <p:spPr>
          <a:xfrm>
            <a:off x="4304434" y="6449342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Automation pyramid</a:t>
            </a:r>
          </a:p>
        </p:txBody>
      </p:sp>
    </p:spTree>
    <p:extLst>
      <p:ext uri="{BB962C8B-B14F-4D97-AF65-F5344CB8AC3E}">
        <p14:creationId xmlns:p14="http://schemas.microsoft.com/office/powerpoint/2010/main" val="35397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3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44196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</a:p>
          <a:p>
            <a:pPr algn="l"/>
            <a:r>
              <a:rPr lang="en-IN" sz="2000" b="1" i="1" u="none" strike="noStrike" baseline="0" dirty="0">
                <a:solidFill>
                  <a:srgbClr val="FF0000"/>
                </a:solidFill>
                <a:latin typeface="DgtqqkMdjxsmTimes-BoldItalic"/>
              </a:rPr>
              <a:t>Industrial Automation Protocols</a:t>
            </a:r>
          </a:p>
          <a:p>
            <a:pPr algn="l"/>
            <a:endParaRPr lang="en-US" sz="2000" b="0" i="0" u="none" strike="noStrike" baseline="0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Ethernet for Control Automation Technology.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Ethernet and was developed specifically with industrial automation in mind.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standard frames as well as the physical layer as characterized in IEEE 802.3 Ethernet Standard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owever it addresses some specific concerns for industrial automation such as: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 response times,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inimal data requirements for each device,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osts for implementation.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46948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4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44196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</a:p>
          <a:p>
            <a:pPr algn="l"/>
            <a:r>
              <a:rPr lang="en-IN" sz="2000" b="1" i="1" u="none" strike="noStrike" baseline="0" dirty="0">
                <a:solidFill>
                  <a:srgbClr val="FF0000"/>
                </a:solidFill>
                <a:latin typeface="DgtqqkMdjxsmTimes-BoldItalic"/>
              </a:rPr>
              <a:t>Industrial Automation Protocols</a:t>
            </a:r>
          </a:p>
          <a:p>
            <a:pPr algn="l"/>
            <a:endParaRPr lang="en-US" sz="2000" b="0" i="0" u="none" strike="noStrike" baseline="0" dirty="0">
              <a:solidFill>
                <a:srgbClr val="FF0000"/>
              </a:solidFill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uses the same Physical and Data link Layers as Ethernet but the protocols deviate from there.</a:t>
            </a: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networks do not require external switches in the network.</a:t>
            </a: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</a:t>
            </a: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device typically has two Ethernet ports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slave will automatically return the frame, to the master, with an open port detected downstream, essentially, self-terminating.</a:t>
            </a: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networks can extend well beyond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Topology 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</a:t>
            </a: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419161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5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199" y="150292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  <p:pic>
        <p:nvPicPr>
          <p:cNvPr id="5" name="Online Media 4" title="What is EtherCAT?">
            <a:hlinkClick r:id="" action="ppaction://media"/>
            <a:extLst>
              <a:ext uri="{FF2B5EF4-FFF2-40B4-BE49-F238E27FC236}">
                <a16:creationId xmlns:a16="http://schemas.microsoft.com/office/drawing/2014/main" xmlns="" id="{98701241-D161-4FB0-A5CE-481CF73630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5460" y="1965126"/>
            <a:ext cx="8641080" cy="486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6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366402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Even though Real-Time Ethernet technologies are widely used for industrial automation systems, application development is still challenging, due to their low-level complexity as well as their high expertise needed for their configuration.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Therefore, a higher layer of abstraction is required, which is typically found in application-layer protocols. </a:t>
            </a:r>
          </a:p>
          <a:p>
            <a:pPr algn="l"/>
            <a:endParaRPr lang="en-US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An increasingly popular application-layer Fieldbus protocol is </a:t>
            </a:r>
            <a:r>
              <a:rPr lang="en-US" sz="1800" b="0" i="0" u="none" strike="noStrike" baseline="0" dirty="0" err="1">
                <a:solidFill>
                  <a:srgbClr val="FF0000"/>
                </a:solidFill>
                <a:latin typeface="QrmnnsCvkprlTimes-Roman"/>
              </a:rPr>
              <a:t>CANopen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, as it provides a vast variety of communication mechanisms, such as time or event-driven, synchronous or asynchronous as well as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additional support for time synchronization and network management. </a:t>
            </a:r>
          </a:p>
          <a:p>
            <a:pPr algn="l"/>
            <a:endParaRPr lang="en-US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Furthermore, it offers a high-degree of configuration flexibility, requires limited resources and has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therefore been deployed on many existing embedded devices.</a:t>
            </a:r>
          </a:p>
        </p:txBody>
      </p:sp>
    </p:spTree>
    <p:extLst>
      <p:ext uri="{BB962C8B-B14F-4D97-AF65-F5344CB8AC3E}">
        <p14:creationId xmlns:p14="http://schemas.microsoft.com/office/powerpoint/2010/main" val="329282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7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199" y="1502927"/>
            <a:ext cx="9615055" cy="473161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IN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627541E5-6A24-451C-AB36-23FB8E2B17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4" t="19889" r="9208" b="16334"/>
          <a:stretch/>
        </p:blipFill>
        <p:spPr>
          <a:xfrm>
            <a:off x="1738746" y="2118995"/>
            <a:ext cx="8077201" cy="43738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138323-A364-4EB3-8656-54C6AD1B93E9}"/>
              </a:ext>
            </a:extLst>
          </p:cNvPr>
          <p:cNvSpPr txBox="1"/>
          <p:nvPr/>
        </p:nvSpPr>
        <p:spPr>
          <a:xfrm>
            <a:off x="4556760" y="6395000"/>
            <a:ext cx="4678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IN" sz="1800" i="1" dirty="0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Communication in a </a:t>
            </a:r>
            <a:r>
              <a:rPr lang="en-IN" sz="1800" i="1" dirty="0" err="1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CANopen</a:t>
            </a:r>
            <a:r>
              <a:rPr lang="en-IN" sz="1800" i="1" dirty="0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system.</a:t>
            </a:r>
          </a:p>
        </p:txBody>
      </p:sp>
    </p:spTree>
    <p:extLst>
      <p:ext uri="{BB962C8B-B14F-4D97-AF65-F5344CB8AC3E}">
        <p14:creationId xmlns:p14="http://schemas.microsoft.com/office/powerpoint/2010/main" val="1807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8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199" y="1502927"/>
            <a:ext cx="9615055" cy="473161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IN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  <p:pic>
        <p:nvPicPr>
          <p:cNvPr id="4" name="Online Media 3" title="CANopen Explained - A Simple Intro (2020)">
            <a:hlinkClick r:id="" action="ppaction://media"/>
            <a:extLst>
              <a:ext uri="{FF2B5EF4-FFF2-40B4-BE49-F238E27FC236}">
                <a16:creationId xmlns:a16="http://schemas.microsoft.com/office/drawing/2014/main" xmlns="" id="{CBC9F17E-60B1-4487-A497-A9B0C60F51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3110" y="1956911"/>
            <a:ext cx="8145780" cy="458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1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9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671944" y="1502927"/>
            <a:ext cx="9615055" cy="52185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2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12101</TotalTime>
  <Words>383</Words>
  <Application>Microsoft Office PowerPoint</Application>
  <PresentationFormat>Custom</PresentationFormat>
  <Paragraphs>63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Industrial IoT and Automation </vt:lpstr>
      <vt:lpstr>Automation Network in Smart Industries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 OF CHANGE  April, 2020</dc:title>
  <dc:creator>Vineet Chhatwal</dc:creator>
  <cp:lastModifiedBy>CUTM</cp:lastModifiedBy>
  <cp:revision>527</cp:revision>
  <dcterms:created xsi:type="dcterms:W3CDTF">2020-04-23T08:18:21Z</dcterms:created>
  <dcterms:modified xsi:type="dcterms:W3CDTF">2021-07-06T07:20:15Z</dcterms:modified>
</cp:coreProperties>
</file>