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6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1812" y="1639303"/>
            <a:ext cx="365922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4052" y="10230132"/>
            <a:ext cx="24384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fms.nic.in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row.com/" TargetMode="Externa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4.png"/><Relationship Id="rId4" Type="http://schemas.openxmlformats.org/officeDocument/2006/relationships/image" Target="../media/image15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ziveeduseeds.com/indian-" TargetMode="External"/><Relationship Id="rId2" Type="http://schemas.openxmlformats.org/officeDocument/2006/relationships/hyperlink" Target="http://www.indiachem.in/brochure/Presen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sz="2000" b="1" spc="65" dirty="0">
                <a:latin typeface="Times New Roman"/>
                <a:cs typeface="Times New Roman"/>
              </a:rPr>
              <a:t>Relation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120" dirty="0">
                <a:latin typeface="Times New Roman"/>
                <a:cs typeface="Times New Roman"/>
              </a:rPr>
              <a:t>between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b="1" spc="30" dirty="0">
                <a:latin typeface="Times New Roman"/>
                <a:cs typeface="Times New Roman"/>
              </a:rPr>
              <a:t>Duty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40" dirty="0">
                <a:latin typeface="Times New Roman"/>
                <a:cs typeface="Times New Roman"/>
              </a:rPr>
              <a:t>(D),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60" dirty="0">
                <a:latin typeface="Times New Roman"/>
                <a:cs typeface="Times New Roman"/>
              </a:rPr>
              <a:t>Base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65" dirty="0">
                <a:latin typeface="Times New Roman"/>
                <a:cs typeface="Times New Roman"/>
              </a:rPr>
              <a:t>(B)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60" dirty="0">
                <a:latin typeface="Times New Roman"/>
                <a:cs typeface="Times New Roman"/>
              </a:rPr>
              <a:t>and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50" dirty="0">
                <a:latin typeface="Times New Roman"/>
                <a:cs typeface="Times New Roman"/>
              </a:rPr>
              <a:t>Delta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70" dirty="0">
                <a:latin typeface="Times New Roman"/>
                <a:cs typeface="Times New Roman"/>
              </a:rPr>
              <a:t>(Δ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114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440055" marR="281940" indent="-172085">
              <a:lnSpc>
                <a:spcPts val="1730"/>
              </a:lnSpc>
              <a:spcBef>
                <a:spcPts val="1010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-25" dirty="0">
                <a:latin typeface="Times New Roman"/>
                <a:cs typeface="Times New Roman"/>
              </a:rPr>
              <a:t>D</a:t>
            </a:r>
            <a:r>
              <a:rPr sz="1600" spc="-25" dirty="0">
                <a:latin typeface="Times New Roman"/>
                <a:cs typeface="Times New Roman"/>
              </a:rPr>
              <a:t>=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Duty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crop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total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area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irrigated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by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unit  </a:t>
            </a:r>
            <a:r>
              <a:rPr sz="1600" spc="50" dirty="0">
                <a:latin typeface="Times New Roman"/>
                <a:cs typeface="Times New Roman"/>
              </a:rPr>
              <a:t>discharge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b="1" spc="100" dirty="0">
                <a:latin typeface="Times New Roman"/>
                <a:cs typeface="Times New Roman"/>
              </a:rPr>
              <a:t>(ha/cumec)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440055" marR="297180" indent="-172085">
              <a:lnSpc>
                <a:spcPts val="173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-25" dirty="0">
                <a:latin typeface="Times New Roman"/>
                <a:cs typeface="Times New Roman"/>
              </a:rPr>
              <a:t>B</a:t>
            </a:r>
            <a:r>
              <a:rPr sz="1600" spc="-25" dirty="0">
                <a:latin typeface="Times New Roman"/>
                <a:cs typeface="Times New Roman"/>
              </a:rPr>
              <a:t>=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Base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period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crop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days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during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which  </a:t>
            </a:r>
            <a:r>
              <a:rPr sz="1600" spc="10" dirty="0">
                <a:latin typeface="Times New Roman"/>
                <a:cs typeface="Times New Roman"/>
              </a:rPr>
              <a:t>flow </a:t>
            </a:r>
            <a:r>
              <a:rPr sz="1600" spc="30" dirty="0">
                <a:latin typeface="Times New Roman"/>
                <a:cs typeface="Times New Roman"/>
              </a:rPr>
              <a:t>is </a:t>
            </a:r>
            <a:r>
              <a:rPr sz="1600" spc="60" dirty="0">
                <a:latin typeface="Times New Roman"/>
                <a:cs typeface="Times New Roman"/>
              </a:rPr>
              <a:t>continued </a:t>
            </a:r>
            <a:r>
              <a:rPr sz="1600" spc="30" dirty="0">
                <a:latin typeface="Times New Roman"/>
                <a:cs typeface="Times New Roman"/>
              </a:rPr>
              <a:t>for </a:t>
            </a:r>
            <a:r>
              <a:rPr sz="1600" spc="65" dirty="0">
                <a:latin typeface="Times New Roman"/>
                <a:cs typeface="Times New Roman"/>
              </a:rPr>
              <a:t>a </a:t>
            </a:r>
            <a:r>
              <a:rPr sz="1600" spc="55" dirty="0">
                <a:latin typeface="Times New Roman"/>
                <a:cs typeface="Times New Roman"/>
              </a:rPr>
              <a:t>particular crop  </a:t>
            </a:r>
            <a:r>
              <a:rPr sz="1600" b="1" spc="70" dirty="0">
                <a:latin typeface="Times New Roman"/>
                <a:cs typeface="Times New Roman"/>
              </a:rPr>
              <a:t>(days)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440055" marR="632460" indent="-172085">
              <a:lnSpc>
                <a:spcPts val="1730"/>
              </a:lnSpc>
              <a:buFont typeface="Arial"/>
              <a:buChar char="•"/>
              <a:tabLst>
                <a:tab pos="440690" algn="l"/>
              </a:tabLst>
            </a:pPr>
            <a:r>
              <a:rPr sz="1600" b="1" spc="20" dirty="0">
                <a:latin typeface="Times New Roman"/>
                <a:cs typeface="Times New Roman"/>
              </a:rPr>
              <a:t>Δ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=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Delta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depth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water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provided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  </a:t>
            </a:r>
            <a:r>
              <a:rPr sz="1600" spc="55" dirty="0">
                <a:latin typeface="Times New Roman"/>
                <a:cs typeface="Times New Roman"/>
              </a:rPr>
              <a:t>crop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during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entire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period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b="1" spc="100" dirty="0">
                <a:latin typeface="Times New Roman"/>
                <a:cs typeface="Times New Roman"/>
              </a:rPr>
              <a:t>(m)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478" y="6636613"/>
            <a:ext cx="4058920" cy="1932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6850" marR="30480" indent="-172085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97485" algn="l"/>
              </a:tabLst>
            </a:pPr>
            <a:r>
              <a:rPr sz="1600" spc="80" dirty="0">
                <a:latin typeface="Times New Roman"/>
                <a:cs typeface="Times New Roman"/>
              </a:rPr>
              <a:t>1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cumec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water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running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continuously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  </a:t>
            </a:r>
            <a:r>
              <a:rPr sz="1600" spc="60" dirty="0">
                <a:latin typeface="Times New Roman"/>
                <a:cs typeface="Times New Roman"/>
              </a:rPr>
              <a:t>period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-95" dirty="0">
                <a:latin typeface="Times New Roman"/>
                <a:cs typeface="Times New Roman"/>
              </a:rPr>
              <a:t>B </a:t>
            </a:r>
            <a:r>
              <a:rPr sz="1600" spc="40" dirty="0">
                <a:latin typeface="Times New Roman"/>
                <a:cs typeface="Times New Roman"/>
              </a:rPr>
              <a:t>days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provides</a:t>
            </a:r>
            <a:endParaRPr sz="1600">
              <a:latin typeface="Times New Roman"/>
              <a:cs typeface="Times New Roman"/>
            </a:endParaRPr>
          </a:p>
          <a:p>
            <a:pPr marL="396875" lvl="1" indent="-143510">
              <a:lnSpc>
                <a:spcPct val="100000"/>
              </a:lnSpc>
              <a:spcBef>
                <a:spcPts val="135"/>
              </a:spcBef>
              <a:buFont typeface="Arial"/>
              <a:buChar char="–"/>
              <a:tabLst>
                <a:tab pos="397510" algn="l"/>
              </a:tabLst>
            </a:pPr>
            <a:r>
              <a:rPr sz="1400" spc="25" dirty="0">
                <a:latin typeface="Times New Roman"/>
                <a:cs typeface="Times New Roman"/>
              </a:rPr>
              <a:t>[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(B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x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24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x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60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x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60)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x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1]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</a:t>
            </a:r>
            <a:r>
              <a:rPr sz="1350" spc="97" baseline="24691" dirty="0">
                <a:latin typeface="Times New Roman"/>
                <a:cs typeface="Times New Roman"/>
              </a:rPr>
              <a:t>3</a:t>
            </a:r>
            <a:r>
              <a:rPr sz="1350" spc="120" baseline="246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water</a:t>
            </a:r>
            <a:endParaRPr sz="1400">
              <a:latin typeface="Times New Roman"/>
              <a:cs typeface="Times New Roman"/>
            </a:endParaRPr>
          </a:p>
          <a:p>
            <a:pPr marL="196850" marR="229870" indent="-172085">
              <a:lnSpc>
                <a:spcPts val="1730"/>
              </a:lnSpc>
              <a:spcBef>
                <a:spcPts val="409"/>
              </a:spcBef>
              <a:buFont typeface="Arial"/>
              <a:buChar char="•"/>
              <a:tabLst>
                <a:tab pos="197485" algn="l"/>
              </a:tabLst>
            </a:pPr>
            <a:r>
              <a:rPr sz="1600" spc="45" dirty="0">
                <a:latin typeface="Times New Roman"/>
                <a:cs typeface="Times New Roman"/>
              </a:rPr>
              <a:t>Water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required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flood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1ha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land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with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  </a:t>
            </a:r>
            <a:r>
              <a:rPr sz="1600" spc="80" dirty="0">
                <a:latin typeface="Times New Roman"/>
                <a:cs typeface="Times New Roman"/>
              </a:rPr>
              <a:t>depth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1m</a:t>
            </a:r>
            <a:endParaRPr sz="1600">
              <a:latin typeface="Times New Roman"/>
              <a:cs typeface="Times New Roman"/>
            </a:endParaRPr>
          </a:p>
          <a:p>
            <a:pPr marL="396875" lvl="1" indent="-143510">
              <a:lnSpc>
                <a:spcPct val="100000"/>
              </a:lnSpc>
              <a:spcBef>
                <a:spcPts val="140"/>
              </a:spcBef>
              <a:buFont typeface="Arial"/>
              <a:buChar char="–"/>
              <a:tabLst>
                <a:tab pos="397510" algn="l"/>
              </a:tabLst>
            </a:pPr>
            <a:r>
              <a:rPr sz="1400" spc="-65" dirty="0">
                <a:latin typeface="Times New Roman"/>
                <a:cs typeface="Times New Roman"/>
              </a:rPr>
              <a:t>Δ </a:t>
            </a:r>
            <a:r>
              <a:rPr sz="1400" spc="75" dirty="0">
                <a:latin typeface="Times New Roman"/>
                <a:cs typeface="Times New Roman"/>
              </a:rPr>
              <a:t>m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=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(1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x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10</a:t>
            </a:r>
            <a:r>
              <a:rPr sz="1350" spc="112" baseline="24691" dirty="0">
                <a:latin typeface="Times New Roman"/>
                <a:cs typeface="Times New Roman"/>
              </a:rPr>
              <a:t>4</a:t>
            </a:r>
            <a:r>
              <a:rPr sz="1350" spc="97" baseline="24691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)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</a:t>
            </a:r>
            <a:r>
              <a:rPr sz="1350" spc="97" baseline="24691" dirty="0">
                <a:latin typeface="Times New Roman"/>
                <a:cs typeface="Times New Roman"/>
              </a:rPr>
              <a:t>2</a:t>
            </a:r>
            <a:r>
              <a:rPr sz="1350" spc="120" baseline="24691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x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Δ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m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=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Δ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m</a:t>
            </a:r>
            <a:r>
              <a:rPr sz="1350" spc="104" baseline="24691" dirty="0">
                <a:latin typeface="Times New Roman"/>
                <a:cs typeface="Times New Roman"/>
              </a:rPr>
              <a:t>3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water</a:t>
            </a:r>
            <a:endParaRPr sz="1400">
              <a:latin typeface="Times New Roman"/>
              <a:cs typeface="Times New Roman"/>
            </a:endParaRPr>
          </a:p>
          <a:p>
            <a:pPr marL="196850" marR="104139" indent="-172085">
              <a:lnSpc>
                <a:spcPts val="1730"/>
              </a:lnSpc>
              <a:spcBef>
                <a:spcPts val="409"/>
              </a:spcBef>
              <a:buFont typeface="Arial"/>
              <a:buChar char="•"/>
              <a:tabLst>
                <a:tab pos="197485" algn="l"/>
              </a:tabLst>
            </a:pPr>
            <a:r>
              <a:rPr sz="1600" spc="15" dirty="0">
                <a:latin typeface="Times New Roman"/>
                <a:cs typeface="Times New Roman"/>
              </a:rPr>
              <a:t>Area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ha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that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can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be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irrigated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by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1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m</a:t>
            </a:r>
            <a:r>
              <a:rPr sz="1575" spc="142" baseline="26455" dirty="0">
                <a:latin typeface="Times New Roman"/>
                <a:cs typeface="Times New Roman"/>
              </a:rPr>
              <a:t>3</a:t>
            </a:r>
            <a:r>
              <a:rPr sz="1600" spc="95" dirty="0">
                <a:latin typeface="Times New Roman"/>
                <a:cs typeface="Times New Roman"/>
              </a:rPr>
              <a:t>/sec  </a:t>
            </a:r>
            <a:r>
              <a:rPr sz="1600" spc="60" dirty="0">
                <a:latin typeface="Times New Roman"/>
                <a:cs typeface="Times New Roman"/>
              </a:rPr>
              <a:t>running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base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period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95" dirty="0">
                <a:latin typeface="Times New Roman"/>
                <a:cs typeface="Times New Roman"/>
              </a:rPr>
              <a:t>B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days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6516" y="8640533"/>
            <a:ext cx="6591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20" dirty="0">
                <a:latin typeface="Times New Roman"/>
                <a:cs typeface="Times New Roman"/>
              </a:rPr>
              <a:t>Duty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1736" y="8776220"/>
            <a:ext cx="563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10</a:t>
            </a:r>
            <a:r>
              <a:rPr sz="1350" baseline="24691" dirty="0">
                <a:latin typeface="Carlito"/>
                <a:cs typeface="Carlito"/>
              </a:rPr>
              <a:t>4 </a:t>
            </a:r>
            <a:r>
              <a:rPr sz="1400" dirty="0">
                <a:latin typeface="Carlito"/>
                <a:cs typeface="Carlito"/>
              </a:rPr>
              <a:t>X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Δ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1749" y="8532291"/>
            <a:ext cx="18853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 X 24 X 60 X 60</a:t>
            </a:r>
            <a:r>
              <a:rPr sz="1400" dirty="0">
                <a:latin typeface="Carlito"/>
                <a:cs typeface="Carlito"/>
              </a:rPr>
              <a:t> </a:t>
            </a:r>
            <a:r>
              <a:rPr sz="2100" baseline="-31746" dirty="0">
                <a:latin typeface="Carlito"/>
                <a:cs typeface="Carlito"/>
              </a:rPr>
              <a:t>=</a:t>
            </a:r>
            <a:r>
              <a:rPr sz="2100" spc="97" baseline="-31746" dirty="0">
                <a:latin typeface="Carlito"/>
                <a:cs typeface="Carlito"/>
              </a:rPr>
              <a:t> </a:t>
            </a:r>
            <a:r>
              <a:rPr sz="2100" spc="-150" baseline="-31746" dirty="0">
                <a:latin typeface="Carlito"/>
                <a:cs typeface="Carlito"/>
              </a:rPr>
              <a:t>8.64-</a:t>
            </a:r>
            <a:r>
              <a:rPr sz="2100" spc="-150" baseline="-5952" dirty="0">
                <a:latin typeface="Carlito"/>
                <a:cs typeface="Carlito"/>
              </a:rPr>
              <a:t>B</a:t>
            </a:r>
            <a:r>
              <a:rPr sz="2100" spc="-150" baseline="-31746" dirty="0">
                <a:latin typeface="Carlito"/>
                <a:cs typeface="Carlito"/>
              </a:rPr>
              <a:t>--</a:t>
            </a:r>
            <a:endParaRPr sz="2100" baseline="-31746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5022" y="8745728"/>
            <a:ext cx="1136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Δ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02307" y="2112264"/>
            <a:ext cx="4057143" cy="247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7784" y="1654454"/>
            <a:ext cx="4227864" cy="2967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000" b="1" spc="40" dirty="0" smtClean="0">
                <a:latin typeface="Times New Roman"/>
                <a:cs typeface="Times New Roman"/>
              </a:rPr>
              <a:t>     </a:t>
            </a:r>
            <a:r>
              <a:rPr sz="2000" b="1" spc="40" dirty="0" smtClean="0">
                <a:latin typeface="Times New Roman"/>
                <a:cs typeface="Times New Roman"/>
              </a:rPr>
              <a:t>Marketing </a:t>
            </a:r>
            <a:r>
              <a:rPr sz="2000" b="1" spc="50" dirty="0">
                <a:latin typeface="Times New Roman"/>
                <a:cs typeface="Times New Roman"/>
              </a:rPr>
              <a:t>Model for</a:t>
            </a:r>
            <a:r>
              <a:rPr sz="2000" b="1" spc="-355" dirty="0">
                <a:latin typeface="Times New Roman"/>
                <a:cs typeface="Times New Roman"/>
              </a:rPr>
              <a:t> </a:t>
            </a:r>
            <a:r>
              <a:rPr sz="2000" b="1" spc="35" dirty="0" err="1" smtClean="0">
                <a:latin typeface="Times New Roman"/>
                <a:cs typeface="Times New Roman"/>
              </a:rPr>
              <a:t>Agri</a:t>
            </a:r>
            <a:r>
              <a:rPr sz="2000" b="1" spc="35" dirty="0" smtClean="0">
                <a:latin typeface="Times New Roman"/>
                <a:cs typeface="Times New Roman"/>
              </a:rPr>
              <a:t>-Inputs</a:t>
            </a:r>
            <a:endParaRPr sz="2000" dirty="0" smtClean="0">
              <a:latin typeface="Times New Roman"/>
              <a:cs typeface="Times New Roman"/>
            </a:endParaRPr>
          </a:p>
          <a:p>
            <a:pPr marL="455295" algn="ctr">
              <a:lnSpc>
                <a:spcPct val="100000"/>
              </a:lnSpc>
              <a:spcBef>
                <a:spcPts val="1250"/>
              </a:spcBef>
              <a:tabLst>
                <a:tab pos="2684780" algn="l"/>
              </a:tabLst>
            </a:pPr>
            <a:r>
              <a:rPr sz="900" dirty="0" smtClean="0">
                <a:latin typeface="Carlito"/>
                <a:cs typeface="Carlito"/>
              </a:rPr>
              <a:t>R</a:t>
            </a:r>
            <a:r>
              <a:rPr sz="900" spc="-10" dirty="0" smtClean="0">
                <a:latin typeface="Carlito"/>
                <a:cs typeface="Carlito"/>
              </a:rPr>
              <a:t> </a:t>
            </a:r>
            <a:r>
              <a:rPr sz="900" dirty="0" smtClean="0">
                <a:latin typeface="Carlito"/>
                <a:cs typeface="Carlito"/>
              </a:rPr>
              <a:t>&amp;</a:t>
            </a:r>
            <a:r>
              <a:rPr sz="900" spc="-5" dirty="0" smtClean="0">
                <a:latin typeface="Carlito"/>
                <a:cs typeface="Carlito"/>
              </a:rPr>
              <a:t> </a:t>
            </a:r>
            <a:r>
              <a:rPr sz="900" dirty="0" smtClean="0">
                <a:latin typeface="Carlito"/>
                <a:cs typeface="Carlito"/>
              </a:rPr>
              <a:t>D	</a:t>
            </a:r>
            <a:r>
              <a:rPr sz="900" spc="-5" dirty="0" smtClean="0">
                <a:latin typeface="Carlito"/>
                <a:cs typeface="Carlito"/>
              </a:rPr>
              <a:t>Agronomic</a:t>
            </a:r>
            <a:r>
              <a:rPr sz="900" spc="-15" dirty="0" smtClean="0">
                <a:latin typeface="Carlito"/>
                <a:cs typeface="Carlito"/>
              </a:rPr>
              <a:t> </a:t>
            </a:r>
            <a:r>
              <a:rPr sz="900" spc="-10" dirty="0" smtClean="0">
                <a:latin typeface="Carlito"/>
                <a:cs typeface="Carlito"/>
              </a:rPr>
              <a:t>potential</a:t>
            </a:r>
            <a:endParaRPr sz="900" dirty="0" smtClean="0">
              <a:latin typeface="Carlito"/>
              <a:cs typeface="Carlito"/>
            </a:endParaRPr>
          </a:p>
          <a:p>
            <a:pPr marL="333375" marR="2947670" indent="-62865" algn="ctr">
              <a:lnSpc>
                <a:spcPct val="156700"/>
              </a:lnSpc>
            </a:pPr>
            <a:r>
              <a:rPr sz="900" spc="-5" dirty="0" smtClean="0">
                <a:latin typeface="Carlito"/>
                <a:cs typeface="Carlito"/>
              </a:rPr>
              <a:t>Output</a:t>
            </a:r>
            <a:r>
              <a:rPr sz="900" spc="-65" dirty="0" smtClean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prices  </a:t>
            </a:r>
            <a:endParaRPr lang="en-US" sz="900" spc="-10" dirty="0">
              <a:latin typeface="Carlito"/>
              <a:cs typeface="Carlito"/>
            </a:endParaRPr>
          </a:p>
          <a:p>
            <a:pPr marL="333375" marR="2947670" indent="-62865" algn="ctr">
              <a:lnSpc>
                <a:spcPct val="156700"/>
              </a:lnSpc>
            </a:pPr>
            <a:r>
              <a:rPr sz="900" spc="-5" dirty="0" smtClean="0">
                <a:latin typeface="Carlito"/>
                <a:cs typeface="Carlito"/>
              </a:rPr>
              <a:t>Input</a:t>
            </a:r>
            <a:r>
              <a:rPr sz="900" spc="-15" dirty="0" smtClean="0">
                <a:latin typeface="Carlito"/>
                <a:cs typeface="Carlito"/>
              </a:rPr>
              <a:t> </a:t>
            </a:r>
            <a:r>
              <a:rPr sz="900" spc="-10" dirty="0" smtClean="0">
                <a:latin typeface="Carlito"/>
                <a:cs typeface="Carlito"/>
              </a:rPr>
              <a:t>costs</a:t>
            </a:r>
            <a:endParaRPr sz="900" dirty="0" smtClean="0">
              <a:latin typeface="Carlito"/>
              <a:cs typeface="Carlito"/>
            </a:endParaRPr>
          </a:p>
          <a:p>
            <a:pPr marL="2584450">
              <a:lnSpc>
                <a:spcPct val="100000"/>
              </a:lnSpc>
              <a:spcBef>
                <a:spcPts val="320"/>
              </a:spcBef>
            </a:pPr>
            <a:r>
              <a:rPr lang="en-US" sz="900" spc="-5" dirty="0" smtClean="0">
                <a:latin typeface="Carlito"/>
                <a:cs typeface="Carlito"/>
              </a:rPr>
              <a:t>     </a:t>
            </a:r>
            <a:r>
              <a:rPr sz="900" spc="-5" dirty="0" smtClean="0">
                <a:latin typeface="Carlito"/>
                <a:cs typeface="Carlito"/>
              </a:rPr>
              <a:t>Agro-economic</a:t>
            </a:r>
            <a:r>
              <a:rPr sz="900" spc="-20" dirty="0" smtClean="0">
                <a:latin typeface="Carlito"/>
                <a:cs typeface="Carlito"/>
              </a:rPr>
              <a:t> </a:t>
            </a:r>
            <a:r>
              <a:rPr sz="900" spc="-10" dirty="0" smtClean="0">
                <a:latin typeface="Carlito"/>
                <a:cs typeface="Carlito"/>
              </a:rPr>
              <a:t>potential</a:t>
            </a:r>
            <a:endParaRPr sz="900" dirty="0" smtClean="0">
              <a:latin typeface="Carlito"/>
              <a:cs typeface="Carlito"/>
            </a:endParaRPr>
          </a:p>
          <a:p>
            <a:pPr marL="184150" marR="2861945" indent="635" algn="ctr">
              <a:lnSpc>
                <a:spcPct val="130000"/>
              </a:lnSpc>
              <a:spcBef>
                <a:spcPts val="710"/>
              </a:spcBef>
            </a:pPr>
            <a:r>
              <a:rPr sz="900" spc="-10" dirty="0" smtClean="0">
                <a:latin typeface="Carlito"/>
                <a:cs typeface="Carlito"/>
              </a:rPr>
              <a:t>Extension  Infrastructure  </a:t>
            </a:r>
            <a:r>
              <a:rPr sz="900" spc="-15" dirty="0" smtClean="0">
                <a:latin typeface="Carlito"/>
                <a:cs typeface="Carlito"/>
              </a:rPr>
              <a:t>Transport  </a:t>
            </a:r>
            <a:r>
              <a:rPr sz="900" spc="-10" dirty="0" smtClean="0">
                <a:latin typeface="Carlito"/>
                <a:cs typeface="Carlito"/>
              </a:rPr>
              <a:t>Finance/credit  </a:t>
            </a:r>
            <a:r>
              <a:rPr sz="900" spc="-5" dirty="0" smtClean="0">
                <a:latin typeface="Carlito"/>
                <a:cs typeface="Carlito"/>
              </a:rPr>
              <a:t>E</a:t>
            </a:r>
            <a:r>
              <a:rPr sz="900" spc="-15" dirty="0" smtClean="0">
                <a:latin typeface="Carlito"/>
                <a:cs typeface="Carlito"/>
              </a:rPr>
              <a:t>n</a:t>
            </a:r>
            <a:r>
              <a:rPr sz="900" dirty="0" smtClean="0">
                <a:latin typeface="Carlito"/>
                <a:cs typeface="Carlito"/>
              </a:rPr>
              <a:t>t</a:t>
            </a:r>
            <a:r>
              <a:rPr sz="900" spc="-20" dirty="0" smtClean="0">
                <a:latin typeface="Carlito"/>
                <a:cs typeface="Carlito"/>
              </a:rPr>
              <a:t>r</a:t>
            </a:r>
            <a:r>
              <a:rPr sz="900" dirty="0" smtClean="0">
                <a:latin typeface="Carlito"/>
                <a:cs typeface="Carlito"/>
              </a:rPr>
              <a:t>e</a:t>
            </a:r>
            <a:r>
              <a:rPr sz="900" spc="-10" dirty="0" smtClean="0">
                <a:latin typeface="Carlito"/>
                <a:cs typeface="Carlito"/>
              </a:rPr>
              <a:t>p</a:t>
            </a:r>
            <a:r>
              <a:rPr sz="900" spc="-15" dirty="0" smtClean="0">
                <a:latin typeface="Carlito"/>
                <a:cs typeface="Carlito"/>
              </a:rPr>
              <a:t>r</a:t>
            </a:r>
            <a:r>
              <a:rPr sz="900" dirty="0" smtClean="0">
                <a:latin typeface="Carlito"/>
                <a:cs typeface="Carlito"/>
              </a:rPr>
              <a:t>e</a:t>
            </a:r>
            <a:r>
              <a:rPr sz="900" spc="-10" dirty="0" smtClean="0">
                <a:latin typeface="Carlito"/>
                <a:cs typeface="Carlito"/>
              </a:rPr>
              <a:t>n</a:t>
            </a:r>
            <a:r>
              <a:rPr sz="900" dirty="0" smtClean="0">
                <a:latin typeface="Carlito"/>
                <a:cs typeface="Carlito"/>
              </a:rPr>
              <a:t>e</a:t>
            </a:r>
            <a:r>
              <a:rPr sz="900" spc="-10" dirty="0" smtClean="0">
                <a:latin typeface="Carlito"/>
                <a:cs typeface="Carlito"/>
              </a:rPr>
              <a:t>u</a:t>
            </a:r>
            <a:r>
              <a:rPr sz="900" spc="-15" dirty="0" smtClean="0">
                <a:latin typeface="Carlito"/>
                <a:cs typeface="Carlito"/>
              </a:rPr>
              <a:t>r</a:t>
            </a:r>
            <a:r>
              <a:rPr sz="900" spc="-5" dirty="0" smtClean="0">
                <a:latin typeface="Carlito"/>
                <a:cs typeface="Carlito"/>
              </a:rPr>
              <a:t>s</a:t>
            </a:r>
            <a:r>
              <a:rPr sz="900" spc="-10" dirty="0" smtClean="0">
                <a:latin typeface="Carlito"/>
                <a:cs typeface="Carlito"/>
              </a:rPr>
              <a:t>h</a:t>
            </a:r>
            <a:r>
              <a:rPr sz="900" spc="-5" dirty="0" smtClean="0">
                <a:latin typeface="Carlito"/>
                <a:cs typeface="Carlito"/>
              </a:rPr>
              <a:t>ip</a:t>
            </a:r>
            <a:endParaRPr sz="900" dirty="0" smtClean="0">
              <a:latin typeface="Carlito"/>
              <a:cs typeface="Carlito"/>
            </a:endParaRPr>
          </a:p>
          <a:p>
            <a:pPr marL="2456180" algn="ctr">
              <a:lnSpc>
                <a:spcPct val="100000"/>
              </a:lnSpc>
              <a:spcBef>
                <a:spcPts val="465"/>
              </a:spcBef>
            </a:pPr>
            <a:r>
              <a:rPr sz="900" spc="-5" dirty="0" smtClean="0">
                <a:latin typeface="Carlito"/>
                <a:cs typeface="Carlito"/>
              </a:rPr>
              <a:t>Demand</a:t>
            </a:r>
            <a:r>
              <a:rPr sz="900" spc="-60" dirty="0" smtClean="0">
                <a:latin typeface="Carlito"/>
                <a:cs typeface="Carlito"/>
              </a:rPr>
              <a:t> </a:t>
            </a:r>
            <a:r>
              <a:rPr sz="900" spc="-5" dirty="0" smtClean="0">
                <a:latin typeface="Carlito"/>
                <a:cs typeface="Carlito"/>
              </a:rPr>
              <a:t>Creation/Generation</a:t>
            </a:r>
            <a:endParaRPr sz="900" dirty="0">
              <a:latin typeface="Carlito"/>
              <a:cs typeface="Carlito"/>
            </a:endParaRPr>
          </a:p>
          <a:p>
            <a:pPr marL="313690" marR="2990850" indent="-1905" algn="ctr">
              <a:lnSpc>
                <a:spcPct val="130000"/>
              </a:lnSpc>
              <a:spcBef>
                <a:spcPts val="145"/>
              </a:spcBef>
            </a:pPr>
            <a:r>
              <a:rPr sz="900" spc="-10" dirty="0">
                <a:latin typeface="Carlito"/>
                <a:cs typeface="Carlito"/>
              </a:rPr>
              <a:t>Production  </a:t>
            </a:r>
            <a:r>
              <a:rPr sz="900" spc="-5" dirty="0">
                <a:latin typeface="Carlito"/>
                <a:cs typeface="Carlito"/>
              </a:rPr>
              <a:t>Di</a:t>
            </a:r>
            <a:r>
              <a:rPr sz="900" spc="-20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tri</a:t>
            </a:r>
            <a:r>
              <a:rPr sz="900" spc="-15" dirty="0">
                <a:latin typeface="Carlito"/>
                <a:cs typeface="Carlito"/>
              </a:rPr>
              <a:t>b</a:t>
            </a:r>
            <a:r>
              <a:rPr sz="900" spc="-5" dirty="0">
                <a:latin typeface="Carlito"/>
                <a:cs typeface="Carlito"/>
              </a:rPr>
              <a:t>ut</a:t>
            </a:r>
            <a:r>
              <a:rPr sz="900" spc="-10" dirty="0">
                <a:latin typeface="Carlito"/>
                <a:cs typeface="Carlito"/>
              </a:rPr>
              <a:t>i</a:t>
            </a:r>
            <a:r>
              <a:rPr sz="900" spc="-5" dirty="0">
                <a:latin typeface="Carlito"/>
                <a:cs typeface="Carlito"/>
              </a:rPr>
              <a:t>on</a:t>
            </a:r>
            <a:endParaRPr sz="900" dirty="0">
              <a:latin typeface="Carlito"/>
              <a:cs typeface="Carlito"/>
            </a:endParaRPr>
          </a:p>
          <a:p>
            <a:pPr marL="2455545" algn="ctr">
              <a:lnSpc>
                <a:spcPct val="100000"/>
              </a:lnSpc>
              <a:spcBef>
                <a:spcPts val="195"/>
              </a:spcBef>
            </a:pPr>
            <a:r>
              <a:rPr sz="900" spc="-5" dirty="0">
                <a:latin typeface="Carlito"/>
                <a:cs typeface="Carlito"/>
              </a:rPr>
              <a:t>Consumption</a:t>
            </a:r>
            <a:endParaRPr sz="9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40" dirty="0">
                <a:latin typeface="Times New Roman"/>
                <a:cs typeface="Times New Roman"/>
              </a:rPr>
              <a:t>Marketing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Environment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Farmers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perception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Demand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creation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Consumption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014730">
              <a:lnSpc>
                <a:spcPct val="100000"/>
              </a:lnSpc>
              <a:spcBef>
                <a:spcPts val="1900"/>
              </a:spcBef>
            </a:pPr>
            <a:r>
              <a:rPr sz="2200" b="1" spc="50" dirty="0">
                <a:latin typeface="Times New Roman"/>
                <a:cs typeface="Times New Roman"/>
              </a:rPr>
              <a:t>Farmers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80" dirty="0">
                <a:latin typeface="Times New Roman"/>
                <a:cs typeface="Times New Roman"/>
              </a:rPr>
              <a:t>Perception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dirty="0">
                <a:latin typeface="Times New Roman"/>
                <a:cs typeface="Times New Roman"/>
              </a:rPr>
              <a:t>Why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does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farmer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use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inputs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25" dirty="0">
                <a:latin typeface="Times New Roman"/>
                <a:cs typeface="Times New Roman"/>
              </a:rPr>
              <a:t>Usefulness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15" dirty="0">
                <a:latin typeface="Times New Roman"/>
                <a:cs typeface="Times New Roman"/>
              </a:rPr>
              <a:t>Agronomic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potential</a:t>
            </a:r>
            <a:endParaRPr sz="12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245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10" dirty="0">
                <a:latin typeface="Times New Roman"/>
                <a:cs typeface="Times New Roman"/>
              </a:rPr>
              <a:t>Derived</a:t>
            </a:r>
            <a:endParaRPr sz="10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20" dirty="0">
                <a:latin typeface="Times New Roman"/>
                <a:cs typeface="Times New Roman"/>
              </a:rPr>
              <a:t>Complimentary</a:t>
            </a:r>
            <a:endParaRPr sz="10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10" dirty="0">
                <a:latin typeface="Times New Roman"/>
                <a:cs typeface="Times New Roman"/>
              </a:rPr>
              <a:t>Package</a:t>
            </a:r>
            <a:endParaRPr sz="1000">
              <a:latin typeface="Times New Roman"/>
              <a:cs typeface="Times New Roman"/>
            </a:endParaRPr>
          </a:p>
          <a:p>
            <a:pPr marL="1182370">
              <a:lnSpc>
                <a:spcPct val="100000"/>
              </a:lnSpc>
              <a:spcBef>
                <a:spcPts val="240"/>
              </a:spcBef>
            </a:pPr>
            <a:r>
              <a:rPr sz="1000" spc="-5" dirty="0">
                <a:latin typeface="Arial"/>
                <a:cs typeface="Arial"/>
              </a:rPr>
              <a:t>»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Demand?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90517" y="3299460"/>
            <a:ext cx="2235200" cy="1529715"/>
            <a:chOff x="3790517" y="3299460"/>
            <a:chExt cx="2235200" cy="1529715"/>
          </a:xfrm>
        </p:grpSpPr>
        <p:sp>
          <p:nvSpPr>
            <p:cNvPr id="5" name="object 5"/>
            <p:cNvSpPr/>
            <p:nvPr/>
          </p:nvSpPr>
          <p:spPr>
            <a:xfrm>
              <a:off x="3790517" y="3319744"/>
              <a:ext cx="2235122" cy="1509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4572" y="3299460"/>
              <a:ext cx="2179320" cy="1481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905"/>
              </a:spcBef>
            </a:pPr>
            <a:r>
              <a:rPr sz="2200" b="1" spc="-160" dirty="0">
                <a:latin typeface="Times New Roman"/>
                <a:cs typeface="Times New Roman"/>
              </a:rPr>
              <a:t>A </a:t>
            </a:r>
            <a:r>
              <a:rPr sz="2200" b="1" spc="50" dirty="0">
                <a:latin typeface="Times New Roman"/>
                <a:cs typeface="Times New Roman"/>
              </a:rPr>
              <a:t>Model </a:t>
            </a:r>
            <a:r>
              <a:rPr sz="2200" b="1" spc="60" dirty="0">
                <a:latin typeface="Times New Roman"/>
                <a:cs typeface="Times New Roman"/>
              </a:rPr>
              <a:t>of Product</a:t>
            </a:r>
            <a:r>
              <a:rPr sz="2200" b="1" spc="-225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Importance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5609" y="6748271"/>
            <a:ext cx="3857010" cy="2217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900"/>
              </a:spcBef>
            </a:pPr>
            <a:r>
              <a:rPr sz="2200" b="1" spc="85" dirty="0">
                <a:latin typeface="Times New Roman"/>
                <a:cs typeface="Times New Roman"/>
              </a:rPr>
              <a:t>Demand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Creation/Generation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Demand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55" dirty="0">
                <a:latin typeface="Times New Roman"/>
                <a:cs typeface="Times New Roman"/>
              </a:rPr>
              <a:t>Input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cost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45" dirty="0">
                <a:latin typeface="Times New Roman"/>
                <a:cs typeface="Times New Roman"/>
              </a:rPr>
              <a:t>Input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price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45" dirty="0">
                <a:latin typeface="Times New Roman"/>
                <a:cs typeface="Times New Roman"/>
              </a:rPr>
              <a:t>Input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cost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2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Incremental </a:t>
            </a:r>
            <a:r>
              <a:rPr sz="1400" spc="70" dirty="0">
                <a:latin typeface="Times New Roman"/>
                <a:cs typeface="Times New Roman"/>
              </a:rPr>
              <a:t>output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value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35" dirty="0">
                <a:solidFill>
                  <a:srgbClr val="7F7F7F"/>
                </a:solidFill>
                <a:latin typeface="Times New Roman"/>
                <a:cs typeface="Times New Roman"/>
              </a:rPr>
              <a:t>cost</a:t>
            </a:r>
            <a:endParaRPr sz="1200">
              <a:latin typeface="Times New Roman"/>
              <a:cs typeface="Times New Roman"/>
            </a:endParaRPr>
          </a:p>
          <a:p>
            <a:pPr marL="953769">
              <a:lnSpc>
                <a:spcPct val="100000"/>
              </a:lnSpc>
              <a:spcBef>
                <a:spcPts val="245"/>
              </a:spcBef>
            </a:pPr>
            <a:r>
              <a:rPr sz="1000" spc="-5" dirty="0">
                <a:latin typeface="Arial"/>
                <a:cs typeface="Arial"/>
              </a:rPr>
              <a:t>– </a:t>
            </a:r>
            <a:r>
              <a:rPr sz="1000" b="1" spc="25" dirty="0">
                <a:latin typeface="Times New Roman"/>
                <a:cs typeface="Times New Roman"/>
              </a:rPr>
              <a:t>Agro-economic </a:t>
            </a:r>
            <a:r>
              <a:rPr sz="1000" b="1" spc="35" dirty="0">
                <a:latin typeface="Times New Roman"/>
                <a:cs typeface="Times New Roman"/>
              </a:rPr>
              <a:t>potential </a:t>
            </a:r>
            <a:r>
              <a:rPr sz="1000" b="1" spc="25" dirty="0">
                <a:latin typeface="Times New Roman"/>
                <a:cs typeface="Times New Roman"/>
              </a:rPr>
              <a:t>of </a:t>
            </a:r>
            <a:r>
              <a:rPr sz="1000" b="1" spc="45" dirty="0">
                <a:latin typeface="Times New Roman"/>
                <a:cs typeface="Times New Roman"/>
              </a:rPr>
              <a:t>the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15" dirty="0">
                <a:latin typeface="Times New Roman"/>
                <a:cs typeface="Times New Roman"/>
              </a:rPr>
              <a:t>Agro-input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905"/>
              </a:spcBef>
            </a:pPr>
            <a:r>
              <a:rPr sz="2200" b="1" spc="85" dirty="0">
                <a:latin typeface="Times New Roman"/>
                <a:cs typeface="Times New Roman"/>
              </a:rPr>
              <a:t>Demand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Creation/Generation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Strategies</a:t>
            </a:r>
            <a:endParaRPr sz="1600">
              <a:latin typeface="Times New Roman"/>
              <a:cs typeface="Times New Roman"/>
            </a:endParaRPr>
          </a:p>
          <a:p>
            <a:pPr marL="496570">
              <a:lnSpc>
                <a:spcPct val="100000"/>
              </a:lnSpc>
              <a:spcBef>
                <a:spcPts val="334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15" dirty="0">
                <a:latin typeface="Times New Roman"/>
                <a:cs typeface="Times New Roman"/>
              </a:rPr>
              <a:t>Pull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Push</a:t>
            </a:r>
            <a:endParaRPr sz="1400">
              <a:latin typeface="Times New Roman"/>
              <a:cs typeface="Times New Roman"/>
            </a:endParaRPr>
          </a:p>
          <a:p>
            <a:pPr marL="725170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725170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72517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  <a:p>
            <a:pPr marL="49657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Consumer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oriented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Trade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oriented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9999" y="1639303"/>
            <a:ext cx="1593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75" dirty="0">
                <a:latin typeface="Times New Roman"/>
                <a:cs typeface="Times New Roman"/>
              </a:rPr>
              <a:t>Distribution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78" y="2161690"/>
            <a:ext cx="2064385" cy="18522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72085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72085" algn="l"/>
              </a:tabLst>
            </a:pPr>
            <a:r>
              <a:rPr sz="1600" spc="20" dirty="0">
                <a:latin typeface="Times New Roman"/>
                <a:cs typeface="Times New Roman"/>
              </a:rPr>
              <a:t>Example</a:t>
            </a:r>
            <a:endParaRPr sz="16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-10" dirty="0">
                <a:latin typeface="Times New Roman"/>
                <a:cs typeface="Times New Roman"/>
              </a:rPr>
              <a:t>No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60" dirty="0">
                <a:latin typeface="Times New Roman"/>
                <a:cs typeface="Times New Roman"/>
              </a:rPr>
              <a:t>products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7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20" dirty="0">
                <a:latin typeface="Times New Roman"/>
                <a:cs typeface="Times New Roman"/>
              </a:rPr>
              <a:t>Packs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60" dirty="0">
                <a:latin typeface="Times New Roman"/>
                <a:cs typeface="Times New Roman"/>
              </a:rPr>
              <a:t>Regions/states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2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30" dirty="0">
                <a:latin typeface="Times New Roman"/>
                <a:cs typeface="Times New Roman"/>
              </a:rPr>
              <a:t>Dealers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17207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55" dirty="0">
                <a:latin typeface="Times New Roman"/>
                <a:cs typeface="Times New Roman"/>
              </a:rPr>
              <a:t>Farmers</a:t>
            </a:r>
            <a:r>
              <a:rPr sz="1400" spc="-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40" dirty="0">
                <a:latin typeface="Times New Roman"/>
                <a:cs typeface="Times New Roman"/>
              </a:rPr>
              <a:t>9.87 </a:t>
            </a:r>
            <a:r>
              <a:rPr sz="1400" spc="25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372110" algn="l"/>
              </a:tabLst>
            </a:pPr>
            <a:r>
              <a:rPr sz="1400" spc="75" dirty="0">
                <a:latin typeface="Times New Roman"/>
                <a:cs typeface="Times New Roman"/>
              </a:rPr>
              <a:t>2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times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year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6829" y="2270366"/>
            <a:ext cx="1912620" cy="11791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375"/>
              </a:spcBef>
            </a:pPr>
            <a:r>
              <a:rPr sz="900" spc="-5" dirty="0">
                <a:latin typeface="Verdana"/>
                <a:cs typeface="Verdana"/>
              </a:rPr>
              <a:t>Fertilizer </a:t>
            </a:r>
            <a:r>
              <a:rPr sz="900" dirty="0">
                <a:latin typeface="Verdana"/>
                <a:cs typeface="Verdana"/>
              </a:rPr>
              <a:t>Sold </a:t>
            </a:r>
            <a:r>
              <a:rPr sz="900" spc="-5" dirty="0">
                <a:latin typeface="Verdana"/>
                <a:cs typeface="Verdana"/>
              </a:rPr>
              <a:t>in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2016-17</a:t>
            </a:r>
            <a:endParaRPr sz="900">
              <a:latin typeface="Verdana"/>
              <a:cs typeface="Verdana"/>
            </a:endParaRPr>
          </a:p>
          <a:p>
            <a:pPr marL="543560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latin typeface="Verdana"/>
                <a:cs typeface="Verdana"/>
              </a:rPr>
              <a:t>541.69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LMT</a:t>
            </a:r>
            <a:endParaRPr sz="900">
              <a:latin typeface="Verdana"/>
              <a:cs typeface="Verdana"/>
            </a:endParaRPr>
          </a:p>
          <a:p>
            <a:pPr marR="5080">
              <a:lnSpc>
                <a:spcPts val="2160"/>
              </a:lnSpc>
              <a:spcBef>
                <a:spcPts val="145"/>
              </a:spcBef>
              <a:tabLst>
                <a:tab pos="1370965" algn="l"/>
              </a:tabLst>
            </a:pPr>
            <a:r>
              <a:rPr sz="900" spc="-5" dirty="0">
                <a:latin typeface="Verdana"/>
                <a:cs typeface="Verdana"/>
              </a:rPr>
              <a:t>No.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Companies	</a:t>
            </a:r>
            <a:r>
              <a:rPr sz="900" dirty="0">
                <a:latin typeface="Verdana"/>
                <a:cs typeface="Verdana"/>
              </a:rPr>
              <a:t>: 160  </a:t>
            </a:r>
            <a:r>
              <a:rPr sz="900" spc="-5" dirty="0">
                <a:latin typeface="Verdana"/>
                <a:cs typeface="Verdana"/>
              </a:rPr>
              <a:t>No.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Wholesalers	: 22370  </a:t>
            </a:r>
            <a:r>
              <a:rPr sz="900" spc="-5" dirty="0">
                <a:latin typeface="Verdana"/>
                <a:cs typeface="Verdana"/>
              </a:rPr>
              <a:t>No.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of</a:t>
            </a:r>
            <a:r>
              <a:rPr sz="900" spc="1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Retailers	</a:t>
            </a:r>
            <a:r>
              <a:rPr sz="900" dirty="0">
                <a:latin typeface="Verdana"/>
                <a:cs typeface="Verdana"/>
              </a:rPr>
              <a:t>:</a:t>
            </a:r>
            <a:r>
              <a:rPr sz="900" spc="-10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263939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9214" y="4684293"/>
            <a:ext cx="6699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  <a:hlinkClick r:id="rId2"/>
              </a:rPr>
              <a:t>http://mfms.nic.in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R="206375" algn="ctr">
              <a:lnSpc>
                <a:spcPct val="100000"/>
              </a:lnSpc>
            </a:pPr>
            <a:r>
              <a:rPr sz="2200" b="1" spc="-10" dirty="0">
                <a:latin typeface="Carlito"/>
                <a:cs typeface="Carlito"/>
              </a:rPr>
              <a:t>Fertilisers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R="136525" algn="ctr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Agribusiness</a:t>
            </a:r>
            <a:endParaRPr sz="2000">
              <a:latin typeface="Carlito"/>
              <a:cs typeface="Carlito"/>
            </a:endParaRPr>
          </a:p>
          <a:p>
            <a:pPr marL="915669">
              <a:lnSpc>
                <a:spcPct val="100000"/>
              </a:lnSpc>
              <a:spcBef>
                <a:spcPts val="615"/>
              </a:spcBef>
              <a:tabLst>
                <a:tab pos="2317750" algn="l"/>
              </a:tabLst>
            </a:pPr>
            <a:r>
              <a:rPr sz="1400" b="1" dirty="0">
                <a:solidFill>
                  <a:srgbClr val="A50021"/>
                </a:solidFill>
                <a:latin typeface="Carlito"/>
                <a:cs typeface="Carlito"/>
              </a:rPr>
              <a:t>Input</a:t>
            </a:r>
            <a:r>
              <a:rPr sz="1400" b="1" spc="-15" dirty="0">
                <a:solidFill>
                  <a:srgbClr val="A50021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A50021"/>
                </a:solidFill>
                <a:latin typeface="Carlito"/>
                <a:cs typeface="Carlito"/>
              </a:rPr>
              <a:t>Business	</a:t>
            </a:r>
            <a:r>
              <a:rPr sz="1400" b="1" dirty="0">
                <a:solidFill>
                  <a:srgbClr val="0066FF"/>
                </a:solidFill>
                <a:latin typeface="Carlito"/>
                <a:cs typeface="Carlito"/>
              </a:rPr>
              <a:t>Output</a:t>
            </a:r>
            <a:r>
              <a:rPr sz="1400" b="1" spc="-35" dirty="0">
                <a:solidFill>
                  <a:srgbClr val="0066FF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0066FF"/>
                </a:solidFill>
                <a:latin typeface="Carlito"/>
                <a:cs typeface="Carlito"/>
              </a:rPr>
              <a:t>Business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spcBef>
                <a:spcPts val="440"/>
              </a:spcBef>
              <a:buChar char="•"/>
              <a:tabLst>
                <a:tab pos="1044575" algn="l"/>
              </a:tabLst>
            </a:pPr>
            <a:r>
              <a:rPr sz="1400" spc="-5" dirty="0">
                <a:latin typeface="Carlito"/>
                <a:cs typeface="Carlito"/>
              </a:rPr>
              <a:t>Agrochemicals</a:t>
            </a:r>
            <a:endParaRPr sz="1400">
              <a:latin typeface="Carlito"/>
              <a:cs typeface="Carlito"/>
            </a:endParaRPr>
          </a:p>
          <a:p>
            <a:pPr marL="1437005" lvl="1" indent="-64769">
              <a:lnSpc>
                <a:spcPct val="100000"/>
              </a:lnSpc>
              <a:spcBef>
                <a:spcPts val="30"/>
              </a:spcBef>
              <a:buSzPct val="90000"/>
              <a:buChar char="•"/>
              <a:tabLst>
                <a:tab pos="1437640" algn="l"/>
              </a:tabLst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PPC</a:t>
            </a:r>
            <a:endParaRPr sz="10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spcBef>
                <a:spcPts val="10"/>
              </a:spcBef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Insecticides</a:t>
            </a:r>
            <a:endParaRPr sz="8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Fungicides</a:t>
            </a:r>
            <a:endParaRPr sz="8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Antibiotics</a:t>
            </a:r>
            <a:endParaRPr sz="800">
              <a:latin typeface="Carlito"/>
              <a:cs typeface="Carlito"/>
            </a:endParaRPr>
          </a:p>
          <a:p>
            <a:pPr marL="1601470" lvl="2" indent="-60325">
              <a:lnSpc>
                <a:spcPct val="100000"/>
              </a:lnSpc>
              <a:buSzPct val="87500"/>
              <a:buChar char="•"/>
              <a:tabLst>
                <a:tab pos="1602105" algn="l"/>
              </a:tabLst>
            </a:pPr>
            <a:r>
              <a:rPr sz="800" spc="-5" dirty="0">
                <a:latin typeface="Carlito"/>
                <a:cs typeface="Carlito"/>
              </a:rPr>
              <a:t>Nematicide</a:t>
            </a:r>
            <a:endParaRPr sz="800">
              <a:latin typeface="Carlito"/>
              <a:cs typeface="Carlito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Font typeface="Carlito"/>
              <a:buChar char="•"/>
            </a:pPr>
            <a:endParaRPr sz="750">
              <a:latin typeface="Carlito"/>
              <a:cs typeface="Carlito"/>
            </a:endParaRPr>
          </a:p>
          <a:p>
            <a:pPr marL="1437005" lvl="1" indent="-64769">
              <a:lnSpc>
                <a:spcPct val="100000"/>
              </a:lnSpc>
              <a:buSzPct val="90000"/>
              <a:buChar char="•"/>
              <a:tabLst>
                <a:tab pos="1437640" algn="l"/>
              </a:tabLst>
            </a:pPr>
            <a:r>
              <a:rPr sz="1000" spc="-5" dirty="0">
                <a:solidFill>
                  <a:srgbClr val="FF9900"/>
                </a:solidFill>
                <a:latin typeface="Carlito"/>
                <a:cs typeface="Carlito"/>
              </a:rPr>
              <a:t>Herbicides</a:t>
            </a:r>
            <a:endParaRPr sz="1000">
              <a:latin typeface="Carlito"/>
              <a:cs typeface="Carlito"/>
            </a:endParaRPr>
          </a:p>
          <a:p>
            <a:pPr marL="1437005" lvl="1" indent="-64769">
              <a:lnSpc>
                <a:spcPts val="1185"/>
              </a:lnSpc>
              <a:buSzPct val="90000"/>
              <a:buChar char="•"/>
              <a:tabLst>
                <a:tab pos="1437640" algn="l"/>
              </a:tabLst>
            </a:pPr>
            <a:r>
              <a:rPr sz="1000" spc="-5" dirty="0">
                <a:solidFill>
                  <a:srgbClr val="008000"/>
                </a:solidFill>
                <a:latin typeface="Carlito"/>
                <a:cs typeface="Carlito"/>
              </a:rPr>
              <a:t>PGR</a:t>
            </a:r>
            <a:endParaRPr sz="1000">
              <a:latin typeface="Carlito"/>
              <a:cs typeface="Carlito"/>
            </a:endParaRPr>
          </a:p>
          <a:p>
            <a:pPr marL="1043940" indent="-128905">
              <a:lnSpc>
                <a:spcPts val="1664"/>
              </a:lnSpc>
              <a:buClr>
                <a:srgbClr val="73818D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7F7F7F"/>
                </a:solidFill>
                <a:latin typeface="Carlito"/>
                <a:cs typeface="Carlito"/>
              </a:rPr>
              <a:t>Fertiliers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buClr>
                <a:srgbClr val="000000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00FF00"/>
                </a:solidFill>
                <a:latin typeface="Carlito"/>
                <a:cs typeface="Carlito"/>
              </a:rPr>
              <a:t>Seeds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buClr>
                <a:srgbClr val="000000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FF6600"/>
                </a:solidFill>
                <a:latin typeface="Carlito"/>
                <a:cs typeface="Carlito"/>
              </a:rPr>
              <a:t>Machinery</a:t>
            </a:r>
            <a:endParaRPr sz="1400">
              <a:latin typeface="Carlito"/>
              <a:cs typeface="Carlito"/>
            </a:endParaRPr>
          </a:p>
          <a:p>
            <a:pPr marL="1043940" indent="-128905">
              <a:lnSpc>
                <a:spcPct val="100000"/>
              </a:lnSpc>
              <a:buClr>
                <a:srgbClr val="FF6600"/>
              </a:buClr>
              <a:buChar char="•"/>
              <a:tabLst>
                <a:tab pos="1044575" algn="l"/>
              </a:tabLst>
            </a:pPr>
            <a:r>
              <a:rPr sz="1400" spc="-5" dirty="0">
                <a:solidFill>
                  <a:srgbClr val="6600CC"/>
                </a:solidFill>
                <a:latin typeface="Carlito"/>
                <a:cs typeface="Carlito"/>
              </a:rPr>
              <a:t>Finance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05"/>
              </a:spcBef>
            </a:pPr>
            <a:r>
              <a:rPr sz="2200" b="1" dirty="0">
                <a:latin typeface="Times New Roman"/>
                <a:cs typeface="Times New Roman"/>
              </a:rPr>
              <a:t>Cost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55" dirty="0">
                <a:latin typeface="Times New Roman"/>
                <a:cs typeface="Times New Roman"/>
              </a:rPr>
              <a:t>Breakup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07223" y="6810462"/>
            <a:ext cx="3264432" cy="217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6179" y="6477000"/>
            <a:ext cx="137160" cy="138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R="151130" algn="ctr">
              <a:lnSpc>
                <a:spcPct val="100000"/>
              </a:lnSpc>
            </a:pPr>
            <a:r>
              <a:rPr sz="2200" b="1" spc="65" dirty="0">
                <a:latin typeface="Times New Roman"/>
                <a:cs typeface="Times New Roman"/>
              </a:rPr>
              <a:t>Fertilisers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271145" marR="259715" indent="-3175" algn="just">
              <a:lnSpc>
                <a:spcPts val="1340"/>
              </a:lnSpc>
            </a:pPr>
            <a:r>
              <a:rPr sz="1400" b="1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Synthetic </a:t>
            </a:r>
            <a:r>
              <a:rPr sz="1400" b="1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400" b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natural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products </a:t>
            </a:r>
            <a:r>
              <a:rPr sz="1400" spc="45" dirty="0">
                <a:latin typeface="Times New Roman"/>
                <a:cs typeface="Times New Roman"/>
              </a:rPr>
              <a:t>applied </a:t>
            </a:r>
            <a:r>
              <a:rPr sz="1400" spc="60" dirty="0">
                <a:latin typeface="Times New Roman"/>
                <a:cs typeface="Times New Roman"/>
              </a:rPr>
              <a:t>to </a:t>
            </a:r>
            <a:r>
              <a:rPr sz="1400" b="1" u="sng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soil </a:t>
            </a:r>
            <a:r>
              <a:rPr sz="1400" b="1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400" b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u="sng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400" b="1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foliage</a:t>
            </a:r>
            <a:r>
              <a:rPr sz="1400" spc="35" dirty="0">
                <a:latin typeface="Times New Roman"/>
                <a:cs typeface="Times New Roman"/>
              </a:rPr>
              <a:t>, </a:t>
            </a:r>
            <a:r>
              <a:rPr sz="1400" spc="40" dirty="0">
                <a:latin typeface="Times New Roman"/>
                <a:cs typeface="Times New Roman"/>
              </a:rPr>
              <a:t>supply </a:t>
            </a:r>
            <a:r>
              <a:rPr sz="1400" b="1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certain </a:t>
            </a:r>
            <a:r>
              <a:rPr sz="1400" b="1" u="sng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essential </a:t>
            </a:r>
            <a:r>
              <a:rPr sz="1400" b="1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nutrient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  </a:t>
            </a:r>
            <a:r>
              <a:rPr sz="1400" spc="70" dirty="0">
                <a:latin typeface="Times New Roman"/>
                <a:cs typeface="Times New Roman"/>
              </a:rPr>
              <a:t>the </a:t>
            </a:r>
            <a:r>
              <a:rPr sz="1400" spc="55" dirty="0">
                <a:latin typeface="Times New Roman"/>
                <a:cs typeface="Times New Roman"/>
              </a:rPr>
              <a:t>plant </a:t>
            </a:r>
            <a:r>
              <a:rPr sz="1400" spc="30" dirty="0">
                <a:latin typeface="Times New Roman"/>
                <a:cs typeface="Times New Roman"/>
              </a:rPr>
              <a:t>for </a:t>
            </a:r>
            <a:r>
              <a:rPr sz="1400" spc="60" dirty="0">
                <a:latin typeface="Times New Roman"/>
                <a:cs typeface="Times New Roman"/>
              </a:rPr>
              <a:t>nutrition </a:t>
            </a:r>
            <a:r>
              <a:rPr sz="1400" spc="70" dirty="0">
                <a:latin typeface="Times New Roman"/>
                <a:cs typeface="Times New Roman"/>
              </a:rPr>
              <a:t>and </a:t>
            </a:r>
            <a:r>
              <a:rPr sz="1400" spc="55" dirty="0">
                <a:latin typeface="Times New Roman"/>
                <a:cs typeface="Times New Roman"/>
              </a:rPr>
              <a:t>growth </a:t>
            </a:r>
            <a:r>
              <a:rPr sz="1400" spc="65" dirty="0">
                <a:latin typeface="Times New Roman"/>
                <a:cs typeface="Times New Roman"/>
              </a:rPr>
              <a:t>are </a:t>
            </a:r>
            <a:r>
              <a:rPr sz="1400" spc="55" dirty="0">
                <a:latin typeface="Times New Roman"/>
                <a:cs typeface="Times New Roman"/>
              </a:rPr>
              <a:t>known as  </a:t>
            </a:r>
            <a:r>
              <a:rPr sz="1400" b="1" spc="35" dirty="0">
                <a:latin typeface="Times New Roman"/>
                <a:cs typeface="Times New Roman"/>
              </a:rPr>
              <a:t>Fertilisers</a:t>
            </a:r>
            <a:r>
              <a:rPr sz="1400" spc="35" dirty="0">
                <a:latin typeface="Times New Roman"/>
                <a:cs typeface="Times New Roman"/>
              </a:rPr>
              <a:t>, </a:t>
            </a:r>
            <a:r>
              <a:rPr sz="1400" b="1" spc="25" dirty="0">
                <a:latin typeface="Times New Roman"/>
                <a:cs typeface="Times New Roman"/>
              </a:rPr>
              <a:t>Chemical </a:t>
            </a:r>
            <a:r>
              <a:rPr sz="1400" b="1" spc="40" dirty="0">
                <a:latin typeface="Times New Roman"/>
                <a:cs typeface="Times New Roman"/>
              </a:rPr>
              <a:t>Fertilisers </a:t>
            </a:r>
            <a:r>
              <a:rPr sz="1400" spc="75" dirty="0">
                <a:latin typeface="Times New Roman"/>
                <a:cs typeface="Times New Roman"/>
              </a:rPr>
              <a:t>or </a:t>
            </a:r>
            <a:r>
              <a:rPr sz="1400" b="1" spc="30" dirty="0">
                <a:latin typeface="Times New Roman"/>
                <a:cs typeface="Times New Roman"/>
              </a:rPr>
              <a:t>Commercial  </a:t>
            </a:r>
            <a:r>
              <a:rPr sz="1400" b="1" spc="35" dirty="0">
                <a:latin typeface="Times New Roman"/>
                <a:cs typeface="Times New Roman"/>
              </a:rPr>
              <a:t>Fertilisers</a:t>
            </a:r>
            <a:r>
              <a:rPr sz="1400" spc="3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1252220">
              <a:lnSpc>
                <a:spcPct val="100000"/>
              </a:lnSpc>
              <a:spcBef>
                <a:spcPts val="1905"/>
              </a:spcBef>
            </a:pPr>
            <a:r>
              <a:rPr sz="2200" b="1" spc="65" dirty="0">
                <a:latin typeface="Times New Roman"/>
                <a:cs typeface="Times New Roman"/>
              </a:rPr>
              <a:t>Salient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Features</a:t>
            </a:r>
            <a:endParaRPr sz="2200">
              <a:latin typeface="Times New Roman"/>
              <a:cs typeface="Times New Roman"/>
            </a:endParaRPr>
          </a:p>
          <a:p>
            <a:pPr marL="440055" marR="753110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Contributes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40-50%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agricultural  </a:t>
            </a:r>
            <a:r>
              <a:rPr sz="1600" spc="45" dirty="0">
                <a:latin typeface="Times New Roman"/>
                <a:cs typeface="Times New Roman"/>
              </a:rPr>
              <a:t>productivity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75" dirty="0">
                <a:latin typeface="Times New Roman"/>
                <a:cs typeface="Times New Roman"/>
              </a:rPr>
              <a:t>3</a:t>
            </a:r>
            <a:r>
              <a:rPr sz="1575" spc="112" baseline="26455" dirty="0">
                <a:latin typeface="Times New Roman"/>
                <a:cs typeface="Times New Roman"/>
              </a:rPr>
              <a:t>rd </a:t>
            </a:r>
            <a:r>
              <a:rPr sz="1600" spc="50" dirty="0">
                <a:latin typeface="Times New Roman"/>
                <a:cs typeface="Times New Roman"/>
              </a:rPr>
              <a:t>highest </a:t>
            </a:r>
            <a:r>
              <a:rPr sz="1600" spc="45" dirty="0">
                <a:latin typeface="Times New Roman"/>
                <a:cs typeface="Times New Roman"/>
              </a:rPr>
              <a:t>fertiliser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production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Over </a:t>
            </a:r>
            <a:r>
              <a:rPr sz="1600" spc="80" dirty="0">
                <a:latin typeface="Times New Roman"/>
                <a:cs typeface="Times New Roman"/>
              </a:rPr>
              <a:t>120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units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57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Large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64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9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Medium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30523" y="2935224"/>
            <a:ext cx="734695" cy="733425"/>
            <a:chOff x="3430523" y="2935224"/>
            <a:chExt cx="734695" cy="733425"/>
          </a:xfrm>
        </p:grpSpPr>
        <p:sp>
          <p:nvSpPr>
            <p:cNvPr id="4" name="object 4"/>
            <p:cNvSpPr/>
            <p:nvPr/>
          </p:nvSpPr>
          <p:spPr>
            <a:xfrm>
              <a:off x="3436619" y="2941320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1188" y="0"/>
                  </a:moveTo>
                  <a:lnTo>
                    <a:pt x="312142" y="3294"/>
                  </a:lnTo>
                  <a:lnTo>
                    <a:pt x="265112" y="12890"/>
                  </a:lnTo>
                  <a:lnTo>
                    <a:pt x="220527" y="28360"/>
                  </a:lnTo>
                  <a:lnTo>
                    <a:pt x="178815" y="49275"/>
                  </a:lnTo>
                  <a:lnTo>
                    <a:pt x="140406" y="75207"/>
                  </a:lnTo>
                  <a:lnTo>
                    <a:pt x="105727" y="105727"/>
                  </a:lnTo>
                  <a:lnTo>
                    <a:pt x="75207" y="140406"/>
                  </a:lnTo>
                  <a:lnTo>
                    <a:pt x="49275" y="178816"/>
                  </a:lnTo>
                  <a:lnTo>
                    <a:pt x="28360" y="220527"/>
                  </a:lnTo>
                  <a:lnTo>
                    <a:pt x="12890" y="265112"/>
                  </a:lnTo>
                  <a:lnTo>
                    <a:pt x="3294" y="312142"/>
                  </a:lnTo>
                  <a:lnTo>
                    <a:pt x="0" y="361187"/>
                  </a:lnTo>
                  <a:lnTo>
                    <a:pt x="3294" y="409883"/>
                  </a:lnTo>
                  <a:lnTo>
                    <a:pt x="12890" y="456621"/>
                  </a:lnTo>
                  <a:lnTo>
                    <a:pt x="28360" y="500967"/>
                  </a:lnTo>
                  <a:lnTo>
                    <a:pt x="49275" y="542487"/>
                  </a:lnTo>
                  <a:lnTo>
                    <a:pt x="75207" y="580748"/>
                  </a:lnTo>
                  <a:lnTo>
                    <a:pt x="105727" y="615315"/>
                  </a:lnTo>
                  <a:lnTo>
                    <a:pt x="140406" y="645754"/>
                  </a:lnTo>
                  <a:lnTo>
                    <a:pt x="178815" y="671632"/>
                  </a:lnTo>
                  <a:lnTo>
                    <a:pt x="220527" y="692515"/>
                  </a:lnTo>
                  <a:lnTo>
                    <a:pt x="265112" y="707968"/>
                  </a:lnTo>
                  <a:lnTo>
                    <a:pt x="312142" y="717558"/>
                  </a:lnTo>
                  <a:lnTo>
                    <a:pt x="361188" y="720851"/>
                  </a:lnTo>
                  <a:lnTo>
                    <a:pt x="409883" y="717558"/>
                  </a:lnTo>
                  <a:lnTo>
                    <a:pt x="456621" y="707968"/>
                  </a:lnTo>
                  <a:lnTo>
                    <a:pt x="500967" y="692515"/>
                  </a:lnTo>
                  <a:lnTo>
                    <a:pt x="542487" y="671632"/>
                  </a:lnTo>
                  <a:lnTo>
                    <a:pt x="580748" y="645754"/>
                  </a:lnTo>
                  <a:lnTo>
                    <a:pt x="615314" y="615315"/>
                  </a:lnTo>
                  <a:lnTo>
                    <a:pt x="645754" y="580748"/>
                  </a:lnTo>
                  <a:lnTo>
                    <a:pt x="671632" y="542487"/>
                  </a:lnTo>
                  <a:lnTo>
                    <a:pt x="692515" y="500967"/>
                  </a:lnTo>
                  <a:lnTo>
                    <a:pt x="707968" y="456621"/>
                  </a:lnTo>
                  <a:lnTo>
                    <a:pt x="717558" y="409883"/>
                  </a:lnTo>
                  <a:lnTo>
                    <a:pt x="720851" y="361187"/>
                  </a:lnTo>
                  <a:lnTo>
                    <a:pt x="717558" y="312142"/>
                  </a:lnTo>
                  <a:lnTo>
                    <a:pt x="707968" y="265112"/>
                  </a:lnTo>
                  <a:lnTo>
                    <a:pt x="692515" y="220527"/>
                  </a:lnTo>
                  <a:lnTo>
                    <a:pt x="671632" y="178816"/>
                  </a:lnTo>
                  <a:lnTo>
                    <a:pt x="645754" y="140406"/>
                  </a:lnTo>
                  <a:lnTo>
                    <a:pt x="615314" y="105727"/>
                  </a:lnTo>
                  <a:lnTo>
                    <a:pt x="580748" y="75207"/>
                  </a:lnTo>
                  <a:lnTo>
                    <a:pt x="542487" y="49275"/>
                  </a:lnTo>
                  <a:lnTo>
                    <a:pt x="500967" y="28360"/>
                  </a:lnTo>
                  <a:lnTo>
                    <a:pt x="456621" y="12890"/>
                  </a:lnTo>
                  <a:lnTo>
                    <a:pt x="409883" y="3294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8EB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0523" y="2935224"/>
              <a:ext cx="734695" cy="733425"/>
            </a:xfrm>
            <a:custGeom>
              <a:avLst/>
              <a:gdLst/>
              <a:ahLst/>
              <a:cxnLst/>
              <a:rect l="l" t="t" r="r" b="b"/>
              <a:pathLst>
                <a:path w="734695" h="733425">
                  <a:moveTo>
                    <a:pt x="385572" y="0"/>
                  </a:moveTo>
                  <a:lnTo>
                    <a:pt x="367284" y="0"/>
                  </a:lnTo>
                  <a:lnTo>
                    <a:pt x="347472" y="1524"/>
                  </a:lnTo>
                  <a:lnTo>
                    <a:pt x="329184" y="1524"/>
                  </a:lnTo>
                  <a:lnTo>
                    <a:pt x="292608" y="7620"/>
                  </a:lnTo>
                  <a:lnTo>
                    <a:pt x="275843" y="12192"/>
                  </a:lnTo>
                  <a:lnTo>
                    <a:pt x="257555" y="16763"/>
                  </a:lnTo>
                  <a:lnTo>
                    <a:pt x="224027" y="28955"/>
                  </a:lnTo>
                  <a:lnTo>
                    <a:pt x="208787" y="36575"/>
                  </a:lnTo>
                  <a:lnTo>
                    <a:pt x="192024" y="44196"/>
                  </a:lnTo>
                  <a:lnTo>
                    <a:pt x="134112" y="83820"/>
                  </a:lnTo>
                  <a:lnTo>
                    <a:pt x="96012" y="120396"/>
                  </a:lnTo>
                  <a:lnTo>
                    <a:pt x="62484" y="161544"/>
                  </a:lnTo>
                  <a:lnTo>
                    <a:pt x="36575" y="208787"/>
                  </a:lnTo>
                  <a:lnTo>
                    <a:pt x="28955" y="224027"/>
                  </a:lnTo>
                  <a:lnTo>
                    <a:pt x="16763" y="257555"/>
                  </a:lnTo>
                  <a:lnTo>
                    <a:pt x="12191" y="275844"/>
                  </a:lnTo>
                  <a:lnTo>
                    <a:pt x="7620" y="292607"/>
                  </a:lnTo>
                  <a:lnTo>
                    <a:pt x="4572" y="310896"/>
                  </a:lnTo>
                  <a:lnTo>
                    <a:pt x="1406" y="348996"/>
                  </a:lnTo>
                  <a:lnTo>
                    <a:pt x="0" y="367283"/>
                  </a:lnTo>
                  <a:lnTo>
                    <a:pt x="4572" y="422148"/>
                  </a:lnTo>
                  <a:lnTo>
                    <a:pt x="16763" y="475487"/>
                  </a:lnTo>
                  <a:lnTo>
                    <a:pt x="36575" y="525779"/>
                  </a:lnTo>
                  <a:lnTo>
                    <a:pt x="44196" y="542544"/>
                  </a:lnTo>
                  <a:lnTo>
                    <a:pt x="73151" y="586739"/>
                  </a:lnTo>
                  <a:lnTo>
                    <a:pt x="120396" y="638555"/>
                  </a:lnTo>
                  <a:lnTo>
                    <a:pt x="134112" y="649224"/>
                  </a:lnTo>
                  <a:lnTo>
                    <a:pt x="147827" y="661415"/>
                  </a:lnTo>
                  <a:lnTo>
                    <a:pt x="161543" y="670559"/>
                  </a:lnTo>
                  <a:lnTo>
                    <a:pt x="176784" y="681227"/>
                  </a:lnTo>
                  <a:lnTo>
                    <a:pt x="192024" y="688848"/>
                  </a:lnTo>
                  <a:lnTo>
                    <a:pt x="208787" y="697992"/>
                  </a:lnTo>
                  <a:lnTo>
                    <a:pt x="224027" y="704087"/>
                  </a:lnTo>
                  <a:lnTo>
                    <a:pt x="240791" y="711707"/>
                  </a:lnTo>
                  <a:lnTo>
                    <a:pt x="257555" y="717803"/>
                  </a:lnTo>
                  <a:lnTo>
                    <a:pt x="275843" y="722376"/>
                  </a:lnTo>
                  <a:lnTo>
                    <a:pt x="294131" y="725424"/>
                  </a:lnTo>
                  <a:lnTo>
                    <a:pt x="310896" y="729996"/>
                  </a:lnTo>
                  <a:lnTo>
                    <a:pt x="348996" y="733044"/>
                  </a:lnTo>
                  <a:lnTo>
                    <a:pt x="385572" y="733044"/>
                  </a:lnTo>
                  <a:lnTo>
                    <a:pt x="423672" y="729996"/>
                  </a:lnTo>
                  <a:lnTo>
                    <a:pt x="440436" y="725424"/>
                  </a:lnTo>
                  <a:lnTo>
                    <a:pt x="458724" y="722376"/>
                  </a:lnTo>
                  <a:lnTo>
                    <a:pt x="463296" y="720851"/>
                  </a:lnTo>
                  <a:lnTo>
                    <a:pt x="348996" y="720851"/>
                  </a:lnTo>
                  <a:lnTo>
                    <a:pt x="330708" y="719327"/>
                  </a:lnTo>
                  <a:lnTo>
                    <a:pt x="278891" y="710183"/>
                  </a:lnTo>
                  <a:lnTo>
                    <a:pt x="228600" y="693420"/>
                  </a:lnTo>
                  <a:lnTo>
                    <a:pt x="182879" y="669035"/>
                  </a:lnTo>
                  <a:lnTo>
                    <a:pt x="141731" y="640079"/>
                  </a:lnTo>
                  <a:lnTo>
                    <a:pt x="105155" y="605027"/>
                  </a:lnTo>
                  <a:lnTo>
                    <a:pt x="94487" y="591311"/>
                  </a:lnTo>
                  <a:lnTo>
                    <a:pt x="83820" y="579120"/>
                  </a:lnTo>
                  <a:lnTo>
                    <a:pt x="73151" y="563879"/>
                  </a:lnTo>
                  <a:lnTo>
                    <a:pt x="64008" y="550163"/>
                  </a:lnTo>
                  <a:lnTo>
                    <a:pt x="56387" y="534924"/>
                  </a:lnTo>
                  <a:lnTo>
                    <a:pt x="47243" y="519683"/>
                  </a:lnTo>
                  <a:lnTo>
                    <a:pt x="41148" y="504444"/>
                  </a:lnTo>
                  <a:lnTo>
                    <a:pt x="35051" y="487679"/>
                  </a:lnTo>
                  <a:lnTo>
                    <a:pt x="28955" y="472439"/>
                  </a:lnTo>
                  <a:lnTo>
                    <a:pt x="24384" y="455675"/>
                  </a:lnTo>
                  <a:lnTo>
                    <a:pt x="19812" y="437387"/>
                  </a:lnTo>
                  <a:lnTo>
                    <a:pt x="16763" y="420624"/>
                  </a:lnTo>
                  <a:lnTo>
                    <a:pt x="15239" y="402335"/>
                  </a:lnTo>
                  <a:lnTo>
                    <a:pt x="13715" y="385572"/>
                  </a:lnTo>
                  <a:lnTo>
                    <a:pt x="13842" y="347472"/>
                  </a:lnTo>
                  <a:lnTo>
                    <a:pt x="19812" y="295655"/>
                  </a:lnTo>
                  <a:lnTo>
                    <a:pt x="41148" y="228600"/>
                  </a:lnTo>
                  <a:lnTo>
                    <a:pt x="64008" y="182879"/>
                  </a:lnTo>
                  <a:lnTo>
                    <a:pt x="94487" y="141731"/>
                  </a:lnTo>
                  <a:lnTo>
                    <a:pt x="129539" y="105155"/>
                  </a:lnTo>
                  <a:lnTo>
                    <a:pt x="141731" y="92963"/>
                  </a:lnTo>
                  <a:lnTo>
                    <a:pt x="155448" y="83820"/>
                  </a:lnTo>
                  <a:lnTo>
                    <a:pt x="169163" y="73151"/>
                  </a:lnTo>
                  <a:lnTo>
                    <a:pt x="184403" y="64007"/>
                  </a:lnTo>
                  <a:lnTo>
                    <a:pt x="198120" y="54863"/>
                  </a:lnTo>
                  <a:lnTo>
                    <a:pt x="213360" y="47244"/>
                  </a:lnTo>
                  <a:lnTo>
                    <a:pt x="230124" y="41148"/>
                  </a:lnTo>
                  <a:lnTo>
                    <a:pt x="245363" y="35051"/>
                  </a:lnTo>
                  <a:lnTo>
                    <a:pt x="262127" y="28955"/>
                  </a:lnTo>
                  <a:lnTo>
                    <a:pt x="295655" y="19811"/>
                  </a:lnTo>
                  <a:lnTo>
                    <a:pt x="313943" y="16763"/>
                  </a:lnTo>
                  <a:lnTo>
                    <a:pt x="348996" y="13715"/>
                  </a:lnTo>
                  <a:lnTo>
                    <a:pt x="464311" y="13715"/>
                  </a:lnTo>
                  <a:lnTo>
                    <a:pt x="458724" y="12192"/>
                  </a:lnTo>
                  <a:lnTo>
                    <a:pt x="440436" y="7620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4695" h="733425">
                  <a:moveTo>
                    <a:pt x="464311" y="13715"/>
                  </a:moveTo>
                  <a:lnTo>
                    <a:pt x="385572" y="13715"/>
                  </a:lnTo>
                  <a:lnTo>
                    <a:pt x="420624" y="16763"/>
                  </a:lnTo>
                  <a:lnTo>
                    <a:pt x="438912" y="19811"/>
                  </a:lnTo>
                  <a:lnTo>
                    <a:pt x="472439" y="28955"/>
                  </a:lnTo>
                  <a:lnTo>
                    <a:pt x="489203" y="35051"/>
                  </a:lnTo>
                  <a:lnTo>
                    <a:pt x="504443" y="41148"/>
                  </a:lnTo>
                  <a:lnTo>
                    <a:pt x="521208" y="47244"/>
                  </a:lnTo>
                  <a:lnTo>
                    <a:pt x="536448" y="56387"/>
                  </a:lnTo>
                  <a:lnTo>
                    <a:pt x="550163" y="64007"/>
                  </a:lnTo>
                  <a:lnTo>
                    <a:pt x="565403" y="73151"/>
                  </a:lnTo>
                  <a:lnTo>
                    <a:pt x="605027" y="105155"/>
                  </a:lnTo>
                  <a:lnTo>
                    <a:pt x="640079" y="141731"/>
                  </a:lnTo>
                  <a:lnTo>
                    <a:pt x="670560" y="182879"/>
                  </a:lnTo>
                  <a:lnTo>
                    <a:pt x="693420" y="228600"/>
                  </a:lnTo>
                  <a:lnTo>
                    <a:pt x="710184" y="278892"/>
                  </a:lnTo>
                  <a:lnTo>
                    <a:pt x="719327" y="330707"/>
                  </a:lnTo>
                  <a:lnTo>
                    <a:pt x="720851" y="385572"/>
                  </a:lnTo>
                  <a:lnTo>
                    <a:pt x="719327" y="403859"/>
                  </a:lnTo>
                  <a:lnTo>
                    <a:pt x="716279" y="420624"/>
                  </a:lnTo>
                  <a:lnTo>
                    <a:pt x="713231" y="438911"/>
                  </a:lnTo>
                  <a:lnTo>
                    <a:pt x="699515" y="489203"/>
                  </a:lnTo>
                  <a:lnTo>
                    <a:pt x="685800" y="519683"/>
                  </a:lnTo>
                  <a:lnTo>
                    <a:pt x="678179" y="536448"/>
                  </a:lnTo>
                  <a:lnTo>
                    <a:pt x="669036" y="550163"/>
                  </a:lnTo>
                  <a:lnTo>
                    <a:pt x="659891" y="565403"/>
                  </a:lnTo>
                  <a:lnTo>
                    <a:pt x="650748" y="579120"/>
                  </a:lnTo>
                  <a:lnTo>
                    <a:pt x="605027" y="629411"/>
                  </a:lnTo>
                  <a:lnTo>
                    <a:pt x="565403" y="659892"/>
                  </a:lnTo>
                  <a:lnTo>
                    <a:pt x="521208" y="685800"/>
                  </a:lnTo>
                  <a:lnTo>
                    <a:pt x="472439" y="705611"/>
                  </a:lnTo>
                  <a:lnTo>
                    <a:pt x="420624" y="716279"/>
                  </a:lnTo>
                  <a:lnTo>
                    <a:pt x="403860" y="719327"/>
                  </a:lnTo>
                  <a:lnTo>
                    <a:pt x="385572" y="720851"/>
                  </a:lnTo>
                  <a:lnTo>
                    <a:pt x="463296" y="720851"/>
                  </a:lnTo>
                  <a:lnTo>
                    <a:pt x="477012" y="716279"/>
                  </a:lnTo>
                  <a:lnTo>
                    <a:pt x="493775" y="711707"/>
                  </a:lnTo>
                  <a:lnTo>
                    <a:pt x="510539" y="704087"/>
                  </a:lnTo>
                  <a:lnTo>
                    <a:pt x="525779" y="697992"/>
                  </a:lnTo>
                  <a:lnTo>
                    <a:pt x="542543" y="688848"/>
                  </a:lnTo>
                  <a:lnTo>
                    <a:pt x="573024" y="670559"/>
                  </a:lnTo>
                  <a:lnTo>
                    <a:pt x="614172" y="638555"/>
                  </a:lnTo>
                  <a:lnTo>
                    <a:pt x="626363" y="626363"/>
                  </a:lnTo>
                  <a:lnTo>
                    <a:pt x="638555" y="612648"/>
                  </a:lnTo>
                  <a:lnTo>
                    <a:pt x="650748" y="600455"/>
                  </a:lnTo>
                  <a:lnTo>
                    <a:pt x="661415" y="586739"/>
                  </a:lnTo>
                  <a:lnTo>
                    <a:pt x="670560" y="571500"/>
                  </a:lnTo>
                  <a:lnTo>
                    <a:pt x="681227" y="556259"/>
                  </a:lnTo>
                  <a:lnTo>
                    <a:pt x="688848" y="541020"/>
                  </a:lnTo>
                  <a:lnTo>
                    <a:pt x="697991" y="525779"/>
                  </a:lnTo>
                  <a:lnTo>
                    <a:pt x="705612" y="509015"/>
                  </a:lnTo>
                  <a:lnTo>
                    <a:pt x="722376" y="458724"/>
                  </a:lnTo>
                  <a:lnTo>
                    <a:pt x="734567" y="367283"/>
                  </a:lnTo>
                  <a:lnTo>
                    <a:pt x="733043" y="347472"/>
                  </a:lnTo>
                  <a:lnTo>
                    <a:pt x="729996" y="310896"/>
                  </a:lnTo>
                  <a:lnTo>
                    <a:pt x="726948" y="292607"/>
                  </a:lnTo>
                  <a:lnTo>
                    <a:pt x="722376" y="275844"/>
                  </a:lnTo>
                  <a:lnTo>
                    <a:pt x="717803" y="257555"/>
                  </a:lnTo>
                  <a:lnTo>
                    <a:pt x="705612" y="224027"/>
                  </a:lnTo>
                  <a:lnTo>
                    <a:pt x="697991" y="207263"/>
                  </a:lnTo>
                  <a:lnTo>
                    <a:pt x="688848" y="192024"/>
                  </a:lnTo>
                  <a:lnTo>
                    <a:pt x="681227" y="176783"/>
                  </a:lnTo>
                  <a:lnTo>
                    <a:pt x="670560" y="161544"/>
                  </a:lnTo>
                  <a:lnTo>
                    <a:pt x="661415" y="147827"/>
                  </a:lnTo>
                  <a:lnTo>
                    <a:pt x="649224" y="134111"/>
                  </a:lnTo>
                  <a:lnTo>
                    <a:pt x="614172" y="96011"/>
                  </a:lnTo>
                  <a:lnTo>
                    <a:pt x="571500" y="62483"/>
                  </a:lnTo>
                  <a:lnTo>
                    <a:pt x="525779" y="36575"/>
                  </a:lnTo>
                  <a:lnTo>
                    <a:pt x="475488" y="16763"/>
                  </a:lnTo>
                  <a:lnTo>
                    <a:pt x="464311" y="13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43300" y="3198994"/>
            <a:ext cx="427735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860" marR="5080" indent="-22860">
              <a:lnSpc>
                <a:spcPts val="650"/>
              </a:lnSpc>
              <a:spcBef>
                <a:spcPts val="180"/>
              </a:spcBef>
            </a:pP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IND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U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S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T</a:t>
            </a:r>
            <a:r>
              <a:rPr sz="600" b="1" spc="-15" dirty="0">
                <a:solidFill>
                  <a:srgbClr val="0D0D0D"/>
                </a:solidFill>
                <a:latin typeface="Carlito"/>
                <a:cs typeface="Carlito"/>
              </a:rPr>
              <a:t>R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Y  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REVALRY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25952" y="1930908"/>
            <a:ext cx="733425" cy="948055"/>
            <a:chOff x="3425952" y="1930908"/>
            <a:chExt cx="733425" cy="948055"/>
          </a:xfrm>
        </p:grpSpPr>
        <p:sp>
          <p:nvSpPr>
            <p:cNvPr id="8" name="object 8"/>
            <p:cNvSpPr/>
            <p:nvPr/>
          </p:nvSpPr>
          <p:spPr>
            <a:xfrm>
              <a:off x="3672840" y="2727960"/>
              <a:ext cx="245363" cy="150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32048" y="1937004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1188" y="0"/>
                  </a:moveTo>
                  <a:lnTo>
                    <a:pt x="312142" y="3293"/>
                  </a:lnTo>
                  <a:lnTo>
                    <a:pt x="265112" y="12883"/>
                  </a:lnTo>
                  <a:lnTo>
                    <a:pt x="220527" y="28336"/>
                  </a:lnTo>
                  <a:lnTo>
                    <a:pt x="178815" y="49219"/>
                  </a:lnTo>
                  <a:lnTo>
                    <a:pt x="140406" y="75097"/>
                  </a:lnTo>
                  <a:lnTo>
                    <a:pt x="105727" y="105537"/>
                  </a:lnTo>
                  <a:lnTo>
                    <a:pt x="75207" y="140103"/>
                  </a:lnTo>
                  <a:lnTo>
                    <a:pt x="49275" y="178364"/>
                  </a:lnTo>
                  <a:lnTo>
                    <a:pt x="28360" y="219884"/>
                  </a:lnTo>
                  <a:lnTo>
                    <a:pt x="12890" y="264230"/>
                  </a:lnTo>
                  <a:lnTo>
                    <a:pt x="3294" y="310968"/>
                  </a:lnTo>
                  <a:lnTo>
                    <a:pt x="0" y="359664"/>
                  </a:lnTo>
                  <a:lnTo>
                    <a:pt x="3294" y="408709"/>
                  </a:lnTo>
                  <a:lnTo>
                    <a:pt x="12890" y="455739"/>
                  </a:lnTo>
                  <a:lnTo>
                    <a:pt x="28360" y="500324"/>
                  </a:lnTo>
                  <a:lnTo>
                    <a:pt x="49275" y="542035"/>
                  </a:lnTo>
                  <a:lnTo>
                    <a:pt x="75207" y="580445"/>
                  </a:lnTo>
                  <a:lnTo>
                    <a:pt x="105727" y="615124"/>
                  </a:lnTo>
                  <a:lnTo>
                    <a:pt x="140406" y="645644"/>
                  </a:lnTo>
                  <a:lnTo>
                    <a:pt x="178815" y="671576"/>
                  </a:lnTo>
                  <a:lnTo>
                    <a:pt x="220527" y="692491"/>
                  </a:lnTo>
                  <a:lnTo>
                    <a:pt x="265112" y="707961"/>
                  </a:lnTo>
                  <a:lnTo>
                    <a:pt x="312142" y="717557"/>
                  </a:lnTo>
                  <a:lnTo>
                    <a:pt x="361188" y="720851"/>
                  </a:lnTo>
                  <a:lnTo>
                    <a:pt x="409883" y="717557"/>
                  </a:lnTo>
                  <a:lnTo>
                    <a:pt x="456621" y="707961"/>
                  </a:lnTo>
                  <a:lnTo>
                    <a:pt x="500967" y="692491"/>
                  </a:lnTo>
                  <a:lnTo>
                    <a:pt x="542487" y="671576"/>
                  </a:lnTo>
                  <a:lnTo>
                    <a:pt x="580748" y="645644"/>
                  </a:lnTo>
                  <a:lnTo>
                    <a:pt x="615315" y="615124"/>
                  </a:lnTo>
                  <a:lnTo>
                    <a:pt x="645754" y="580445"/>
                  </a:lnTo>
                  <a:lnTo>
                    <a:pt x="671632" y="542035"/>
                  </a:lnTo>
                  <a:lnTo>
                    <a:pt x="692515" y="500324"/>
                  </a:lnTo>
                  <a:lnTo>
                    <a:pt x="707968" y="455739"/>
                  </a:lnTo>
                  <a:lnTo>
                    <a:pt x="717558" y="408709"/>
                  </a:lnTo>
                  <a:lnTo>
                    <a:pt x="720851" y="359664"/>
                  </a:lnTo>
                  <a:lnTo>
                    <a:pt x="717558" y="310968"/>
                  </a:lnTo>
                  <a:lnTo>
                    <a:pt x="707968" y="264230"/>
                  </a:lnTo>
                  <a:lnTo>
                    <a:pt x="692515" y="219884"/>
                  </a:lnTo>
                  <a:lnTo>
                    <a:pt x="671632" y="178364"/>
                  </a:lnTo>
                  <a:lnTo>
                    <a:pt x="645754" y="140103"/>
                  </a:lnTo>
                  <a:lnTo>
                    <a:pt x="615315" y="105537"/>
                  </a:lnTo>
                  <a:lnTo>
                    <a:pt x="580748" y="75097"/>
                  </a:lnTo>
                  <a:lnTo>
                    <a:pt x="542487" y="49219"/>
                  </a:lnTo>
                  <a:lnTo>
                    <a:pt x="500967" y="28336"/>
                  </a:lnTo>
                  <a:lnTo>
                    <a:pt x="456621" y="12883"/>
                  </a:lnTo>
                  <a:lnTo>
                    <a:pt x="409883" y="3293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5952" y="1930908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85572" y="0"/>
                  </a:moveTo>
                  <a:lnTo>
                    <a:pt x="347472" y="0"/>
                  </a:lnTo>
                  <a:lnTo>
                    <a:pt x="310896" y="3048"/>
                  </a:lnTo>
                  <a:lnTo>
                    <a:pt x="292608" y="7620"/>
                  </a:lnTo>
                  <a:lnTo>
                    <a:pt x="275844" y="10668"/>
                  </a:lnTo>
                  <a:lnTo>
                    <a:pt x="257556" y="16764"/>
                  </a:lnTo>
                  <a:lnTo>
                    <a:pt x="240792" y="21336"/>
                  </a:lnTo>
                  <a:lnTo>
                    <a:pt x="207263" y="36575"/>
                  </a:lnTo>
                  <a:lnTo>
                    <a:pt x="161544" y="62484"/>
                  </a:lnTo>
                  <a:lnTo>
                    <a:pt x="120396" y="94488"/>
                  </a:lnTo>
                  <a:lnTo>
                    <a:pt x="96012" y="120396"/>
                  </a:lnTo>
                  <a:lnTo>
                    <a:pt x="83820" y="132588"/>
                  </a:lnTo>
                  <a:lnTo>
                    <a:pt x="44196" y="192024"/>
                  </a:lnTo>
                  <a:lnTo>
                    <a:pt x="16763" y="257555"/>
                  </a:lnTo>
                  <a:lnTo>
                    <a:pt x="1524" y="329184"/>
                  </a:lnTo>
                  <a:lnTo>
                    <a:pt x="0" y="347472"/>
                  </a:lnTo>
                  <a:lnTo>
                    <a:pt x="0" y="365760"/>
                  </a:lnTo>
                  <a:lnTo>
                    <a:pt x="1406" y="384048"/>
                  </a:lnTo>
                  <a:lnTo>
                    <a:pt x="1524" y="403860"/>
                  </a:lnTo>
                  <a:lnTo>
                    <a:pt x="12192" y="458724"/>
                  </a:lnTo>
                  <a:lnTo>
                    <a:pt x="28956" y="509016"/>
                  </a:lnTo>
                  <a:lnTo>
                    <a:pt x="62484" y="571500"/>
                  </a:lnTo>
                  <a:lnTo>
                    <a:pt x="108203" y="626364"/>
                  </a:lnTo>
                  <a:lnTo>
                    <a:pt x="120396" y="637031"/>
                  </a:lnTo>
                  <a:lnTo>
                    <a:pt x="134112" y="649224"/>
                  </a:lnTo>
                  <a:lnTo>
                    <a:pt x="161544" y="670560"/>
                  </a:lnTo>
                  <a:lnTo>
                    <a:pt x="192024" y="688848"/>
                  </a:lnTo>
                  <a:lnTo>
                    <a:pt x="208787" y="696468"/>
                  </a:lnTo>
                  <a:lnTo>
                    <a:pt x="224027" y="704088"/>
                  </a:lnTo>
                  <a:lnTo>
                    <a:pt x="257556" y="716279"/>
                  </a:lnTo>
                  <a:lnTo>
                    <a:pt x="275844" y="720851"/>
                  </a:lnTo>
                  <a:lnTo>
                    <a:pt x="292608" y="725424"/>
                  </a:lnTo>
                  <a:lnTo>
                    <a:pt x="329184" y="731520"/>
                  </a:lnTo>
                  <a:lnTo>
                    <a:pt x="347472" y="733044"/>
                  </a:lnTo>
                  <a:lnTo>
                    <a:pt x="385572" y="733044"/>
                  </a:lnTo>
                  <a:lnTo>
                    <a:pt x="403860" y="731520"/>
                  </a:lnTo>
                  <a:lnTo>
                    <a:pt x="423672" y="728472"/>
                  </a:lnTo>
                  <a:lnTo>
                    <a:pt x="440436" y="725424"/>
                  </a:lnTo>
                  <a:lnTo>
                    <a:pt x="458724" y="720851"/>
                  </a:lnTo>
                  <a:lnTo>
                    <a:pt x="367284" y="720851"/>
                  </a:lnTo>
                  <a:lnTo>
                    <a:pt x="312420" y="716279"/>
                  </a:lnTo>
                  <a:lnTo>
                    <a:pt x="262127" y="704088"/>
                  </a:lnTo>
                  <a:lnTo>
                    <a:pt x="213360" y="685800"/>
                  </a:lnTo>
                  <a:lnTo>
                    <a:pt x="169163" y="659892"/>
                  </a:lnTo>
                  <a:lnTo>
                    <a:pt x="155448" y="649224"/>
                  </a:lnTo>
                  <a:lnTo>
                    <a:pt x="141732" y="640079"/>
                  </a:lnTo>
                  <a:lnTo>
                    <a:pt x="129539" y="627888"/>
                  </a:lnTo>
                  <a:lnTo>
                    <a:pt x="115824" y="617220"/>
                  </a:lnTo>
                  <a:lnTo>
                    <a:pt x="105156" y="603503"/>
                  </a:lnTo>
                  <a:lnTo>
                    <a:pt x="92963" y="591312"/>
                  </a:lnTo>
                  <a:lnTo>
                    <a:pt x="83820" y="577596"/>
                  </a:lnTo>
                  <a:lnTo>
                    <a:pt x="73151" y="563879"/>
                  </a:lnTo>
                  <a:lnTo>
                    <a:pt x="64008" y="550164"/>
                  </a:lnTo>
                  <a:lnTo>
                    <a:pt x="56387" y="534924"/>
                  </a:lnTo>
                  <a:lnTo>
                    <a:pt x="47244" y="519684"/>
                  </a:lnTo>
                  <a:lnTo>
                    <a:pt x="28956" y="470916"/>
                  </a:lnTo>
                  <a:lnTo>
                    <a:pt x="16763" y="420624"/>
                  </a:lnTo>
                  <a:lnTo>
                    <a:pt x="13715" y="347472"/>
                  </a:lnTo>
                  <a:lnTo>
                    <a:pt x="15239" y="329184"/>
                  </a:lnTo>
                  <a:lnTo>
                    <a:pt x="28956" y="260603"/>
                  </a:lnTo>
                  <a:lnTo>
                    <a:pt x="47244" y="213360"/>
                  </a:lnTo>
                  <a:lnTo>
                    <a:pt x="56387" y="198120"/>
                  </a:lnTo>
                  <a:lnTo>
                    <a:pt x="64008" y="182879"/>
                  </a:lnTo>
                  <a:lnTo>
                    <a:pt x="73151" y="167640"/>
                  </a:lnTo>
                  <a:lnTo>
                    <a:pt x="83820" y="153924"/>
                  </a:lnTo>
                  <a:lnTo>
                    <a:pt x="94487" y="141731"/>
                  </a:lnTo>
                  <a:lnTo>
                    <a:pt x="105156" y="128016"/>
                  </a:lnTo>
                  <a:lnTo>
                    <a:pt x="141732" y="92964"/>
                  </a:lnTo>
                  <a:lnTo>
                    <a:pt x="182880" y="64008"/>
                  </a:lnTo>
                  <a:lnTo>
                    <a:pt x="228600" y="39624"/>
                  </a:lnTo>
                  <a:lnTo>
                    <a:pt x="278892" y="22860"/>
                  </a:lnTo>
                  <a:lnTo>
                    <a:pt x="313944" y="16764"/>
                  </a:lnTo>
                  <a:lnTo>
                    <a:pt x="330708" y="13716"/>
                  </a:lnTo>
                  <a:lnTo>
                    <a:pt x="348996" y="12192"/>
                  </a:lnTo>
                  <a:lnTo>
                    <a:pt x="462914" y="12192"/>
                  </a:lnTo>
                  <a:lnTo>
                    <a:pt x="458724" y="10668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3425" h="733425">
                  <a:moveTo>
                    <a:pt x="462914" y="12192"/>
                  </a:moveTo>
                  <a:lnTo>
                    <a:pt x="385572" y="12192"/>
                  </a:lnTo>
                  <a:lnTo>
                    <a:pt x="403860" y="13716"/>
                  </a:lnTo>
                  <a:lnTo>
                    <a:pt x="420624" y="16764"/>
                  </a:lnTo>
                  <a:lnTo>
                    <a:pt x="438912" y="19812"/>
                  </a:lnTo>
                  <a:lnTo>
                    <a:pt x="455675" y="22860"/>
                  </a:lnTo>
                  <a:lnTo>
                    <a:pt x="472439" y="28955"/>
                  </a:lnTo>
                  <a:lnTo>
                    <a:pt x="489203" y="33527"/>
                  </a:lnTo>
                  <a:lnTo>
                    <a:pt x="504444" y="39624"/>
                  </a:lnTo>
                  <a:lnTo>
                    <a:pt x="521208" y="47244"/>
                  </a:lnTo>
                  <a:lnTo>
                    <a:pt x="536448" y="54864"/>
                  </a:lnTo>
                  <a:lnTo>
                    <a:pt x="550163" y="64008"/>
                  </a:lnTo>
                  <a:lnTo>
                    <a:pt x="565403" y="73151"/>
                  </a:lnTo>
                  <a:lnTo>
                    <a:pt x="605027" y="103631"/>
                  </a:lnTo>
                  <a:lnTo>
                    <a:pt x="640080" y="141731"/>
                  </a:lnTo>
                  <a:lnTo>
                    <a:pt x="650748" y="153924"/>
                  </a:lnTo>
                  <a:lnTo>
                    <a:pt x="659892" y="169164"/>
                  </a:lnTo>
                  <a:lnTo>
                    <a:pt x="669036" y="182879"/>
                  </a:lnTo>
                  <a:lnTo>
                    <a:pt x="678180" y="198120"/>
                  </a:lnTo>
                  <a:lnTo>
                    <a:pt x="693420" y="228600"/>
                  </a:lnTo>
                  <a:lnTo>
                    <a:pt x="699515" y="245364"/>
                  </a:lnTo>
                  <a:lnTo>
                    <a:pt x="705612" y="260603"/>
                  </a:lnTo>
                  <a:lnTo>
                    <a:pt x="710184" y="277368"/>
                  </a:lnTo>
                  <a:lnTo>
                    <a:pt x="713232" y="295655"/>
                  </a:lnTo>
                  <a:lnTo>
                    <a:pt x="716280" y="312420"/>
                  </a:lnTo>
                  <a:lnTo>
                    <a:pt x="719327" y="330708"/>
                  </a:lnTo>
                  <a:lnTo>
                    <a:pt x="720851" y="347472"/>
                  </a:lnTo>
                  <a:lnTo>
                    <a:pt x="720725" y="385572"/>
                  </a:lnTo>
                  <a:lnTo>
                    <a:pt x="710184" y="454151"/>
                  </a:lnTo>
                  <a:lnTo>
                    <a:pt x="699515" y="487679"/>
                  </a:lnTo>
                  <a:lnTo>
                    <a:pt x="693420" y="504444"/>
                  </a:lnTo>
                  <a:lnTo>
                    <a:pt x="669036" y="550164"/>
                  </a:lnTo>
                  <a:lnTo>
                    <a:pt x="629412" y="605027"/>
                  </a:lnTo>
                  <a:lnTo>
                    <a:pt x="605027" y="627888"/>
                  </a:lnTo>
                  <a:lnTo>
                    <a:pt x="591312" y="640079"/>
                  </a:lnTo>
                  <a:lnTo>
                    <a:pt x="534924" y="678179"/>
                  </a:lnTo>
                  <a:lnTo>
                    <a:pt x="504444" y="691896"/>
                  </a:lnTo>
                  <a:lnTo>
                    <a:pt x="489203" y="699516"/>
                  </a:lnTo>
                  <a:lnTo>
                    <a:pt x="455675" y="708660"/>
                  </a:lnTo>
                  <a:lnTo>
                    <a:pt x="437388" y="713231"/>
                  </a:lnTo>
                  <a:lnTo>
                    <a:pt x="420624" y="716279"/>
                  </a:lnTo>
                  <a:lnTo>
                    <a:pt x="367284" y="720851"/>
                  </a:lnTo>
                  <a:lnTo>
                    <a:pt x="458724" y="720851"/>
                  </a:lnTo>
                  <a:lnTo>
                    <a:pt x="509015" y="704088"/>
                  </a:lnTo>
                  <a:lnTo>
                    <a:pt x="557784" y="679703"/>
                  </a:lnTo>
                  <a:lnTo>
                    <a:pt x="600456" y="649224"/>
                  </a:lnTo>
                  <a:lnTo>
                    <a:pt x="638556" y="612648"/>
                  </a:lnTo>
                  <a:lnTo>
                    <a:pt x="649224" y="598931"/>
                  </a:lnTo>
                  <a:lnTo>
                    <a:pt x="661415" y="585216"/>
                  </a:lnTo>
                  <a:lnTo>
                    <a:pt x="670560" y="571500"/>
                  </a:lnTo>
                  <a:lnTo>
                    <a:pt x="681227" y="556260"/>
                  </a:lnTo>
                  <a:lnTo>
                    <a:pt x="688848" y="541020"/>
                  </a:lnTo>
                  <a:lnTo>
                    <a:pt x="697992" y="525779"/>
                  </a:lnTo>
                  <a:lnTo>
                    <a:pt x="705612" y="509016"/>
                  </a:lnTo>
                  <a:lnTo>
                    <a:pt x="717803" y="475488"/>
                  </a:lnTo>
                  <a:lnTo>
                    <a:pt x="722376" y="457200"/>
                  </a:lnTo>
                  <a:lnTo>
                    <a:pt x="726948" y="440436"/>
                  </a:lnTo>
                  <a:lnTo>
                    <a:pt x="729996" y="422148"/>
                  </a:lnTo>
                  <a:lnTo>
                    <a:pt x="733044" y="385572"/>
                  </a:lnTo>
                  <a:lnTo>
                    <a:pt x="733044" y="347472"/>
                  </a:lnTo>
                  <a:lnTo>
                    <a:pt x="729996" y="310896"/>
                  </a:lnTo>
                  <a:lnTo>
                    <a:pt x="725424" y="292608"/>
                  </a:lnTo>
                  <a:lnTo>
                    <a:pt x="722376" y="274320"/>
                  </a:lnTo>
                  <a:lnTo>
                    <a:pt x="717803" y="257555"/>
                  </a:lnTo>
                  <a:lnTo>
                    <a:pt x="711708" y="240792"/>
                  </a:lnTo>
                  <a:lnTo>
                    <a:pt x="704088" y="224027"/>
                  </a:lnTo>
                  <a:lnTo>
                    <a:pt x="697992" y="207264"/>
                  </a:lnTo>
                  <a:lnTo>
                    <a:pt x="688848" y="192024"/>
                  </a:lnTo>
                  <a:lnTo>
                    <a:pt x="679703" y="175260"/>
                  </a:lnTo>
                  <a:lnTo>
                    <a:pt x="670560" y="161544"/>
                  </a:lnTo>
                  <a:lnTo>
                    <a:pt x="638556" y="118872"/>
                  </a:lnTo>
                  <a:lnTo>
                    <a:pt x="600456" y="83820"/>
                  </a:lnTo>
                  <a:lnTo>
                    <a:pt x="525780" y="35051"/>
                  </a:lnTo>
                  <a:lnTo>
                    <a:pt x="509015" y="28955"/>
                  </a:lnTo>
                  <a:lnTo>
                    <a:pt x="492251" y="21336"/>
                  </a:lnTo>
                  <a:lnTo>
                    <a:pt x="475488" y="16764"/>
                  </a:lnTo>
                  <a:lnTo>
                    <a:pt x="462914" y="121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63976" y="1639303"/>
            <a:ext cx="2311435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125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Analysis</a:t>
            </a:r>
            <a:endParaRPr sz="2200" dirty="0">
              <a:latin typeface="Times New Roman"/>
              <a:cs typeface="Times New Roman"/>
            </a:endParaRPr>
          </a:p>
          <a:p>
            <a:pPr marL="950594" marR="939800" algn="ctr">
              <a:lnSpc>
                <a:spcPct val="90800"/>
              </a:lnSpc>
              <a:spcBef>
                <a:spcPts val="1415"/>
              </a:spcBef>
            </a:pPr>
            <a:r>
              <a:rPr sz="600" b="1" spc="-15" dirty="0">
                <a:solidFill>
                  <a:srgbClr val="0D0D0D"/>
                </a:solidFill>
                <a:latin typeface="Carlito"/>
                <a:cs typeface="Carlito"/>
              </a:rPr>
              <a:t>THREAT</a:t>
            </a:r>
            <a:r>
              <a:rPr sz="600" b="1" spc="-80" dirty="0">
                <a:solidFill>
                  <a:srgbClr val="0D0D0D"/>
                </a:solidFill>
                <a:latin typeface="Carlito"/>
                <a:cs typeface="Carlito"/>
              </a:rPr>
              <a:t>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OF  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NEW  ENTR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A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NTS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21479" y="2935224"/>
            <a:ext cx="951230" cy="733425"/>
            <a:chOff x="4221479" y="2935224"/>
            <a:chExt cx="951230" cy="733425"/>
          </a:xfrm>
        </p:grpSpPr>
        <p:sp>
          <p:nvSpPr>
            <p:cNvPr id="13" name="object 13"/>
            <p:cNvSpPr/>
            <p:nvPr/>
          </p:nvSpPr>
          <p:spPr>
            <a:xfrm>
              <a:off x="4221479" y="3179064"/>
              <a:ext cx="152400" cy="245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45507" y="2941320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59663" y="0"/>
                  </a:moveTo>
                  <a:lnTo>
                    <a:pt x="310968" y="3294"/>
                  </a:lnTo>
                  <a:lnTo>
                    <a:pt x="264230" y="12890"/>
                  </a:lnTo>
                  <a:lnTo>
                    <a:pt x="219884" y="28360"/>
                  </a:lnTo>
                  <a:lnTo>
                    <a:pt x="178364" y="49275"/>
                  </a:lnTo>
                  <a:lnTo>
                    <a:pt x="140103" y="75207"/>
                  </a:lnTo>
                  <a:lnTo>
                    <a:pt x="105536" y="105727"/>
                  </a:lnTo>
                  <a:lnTo>
                    <a:pt x="75097" y="140406"/>
                  </a:lnTo>
                  <a:lnTo>
                    <a:pt x="49219" y="178816"/>
                  </a:lnTo>
                  <a:lnTo>
                    <a:pt x="28336" y="220527"/>
                  </a:lnTo>
                  <a:lnTo>
                    <a:pt x="12883" y="265112"/>
                  </a:lnTo>
                  <a:lnTo>
                    <a:pt x="3293" y="312142"/>
                  </a:lnTo>
                  <a:lnTo>
                    <a:pt x="0" y="361187"/>
                  </a:lnTo>
                  <a:lnTo>
                    <a:pt x="3293" y="409883"/>
                  </a:lnTo>
                  <a:lnTo>
                    <a:pt x="12883" y="456621"/>
                  </a:lnTo>
                  <a:lnTo>
                    <a:pt x="28336" y="500967"/>
                  </a:lnTo>
                  <a:lnTo>
                    <a:pt x="49219" y="542487"/>
                  </a:lnTo>
                  <a:lnTo>
                    <a:pt x="75097" y="580748"/>
                  </a:lnTo>
                  <a:lnTo>
                    <a:pt x="105537" y="615315"/>
                  </a:lnTo>
                  <a:lnTo>
                    <a:pt x="140103" y="645754"/>
                  </a:lnTo>
                  <a:lnTo>
                    <a:pt x="178364" y="671632"/>
                  </a:lnTo>
                  <a:lnTo>
                    <a:pt x="219884" y="692515"/>
                  </a:lnTo>
                  <a:lnTo>
                    <a:pt x="264230" y="707968"/>
                  </a:lnTo>
                  <a:lnTo>
                    <a:pt x="310968" y="717558"/>
                  </a:lnTo>
                  <a:lnTo>
                    <a:pt x="359663" y="720851"/>
                  </a:lnTo>
                  <a:lnTo>
                    <a:pt x="408709" y="717558"/>
                  </a:lnTo>
                  <a:lnTo>
                    <a:pt x="455739" y="707968"/>
                  </a:lnTo>
                  <a:lnTo>
                    <a:pt x="500324" y="692515"/>
                  </a:lnTo>
                  <a:lnTo>
                    <a:pt x="542035" y="671632"/>
                  </a:lnTo>
                  <a:lnTo>
                    <a:pt x="580445" y="645754"/>
                  </a:lnTo>
                  <a:lnTo>
                    <a:pt x="615124" y="615315"/>
                  </a:lnTo>
                  <a:lnTo>
                    <a:pt x="645644" y="580748"/>
                  </a:lnTo>
                  <a:lnTo>
                    <a:pt x="671575" y="542487"/>
                  </a:lnTo>
                  <a:lnTo>
                    <a:pt x="692491" y="500967"/>
                  </a:lnTo>
                  <a:lnTo>
                    <a:pt x="707961" y="456621"/>
                  </a:lnTo>
                  <a:lnTo>
                    <a:pt x="717557" y="409883"/>
                  </a:lnTo>
                  <a:lnTo>
                    <a:pt x="720851" y="361187"/>
                  </a:lnTo>
                  <a:lnTo>
                    <a:pt x="717557" y="312142"/>
                  </a:lnTo>
                  <a:lnTo>
                    <a:pt x="707961" y="265112"/>
                  </a:lnTo>
                  <a:lnTo>
                    <a:pt x="692491" y="220527"/>
                  </a:lnTo>
                  <a:lnTo>
                    <a:pt x="671576" y="178816"/>
                  </a:lnTo>
                  <a:lnTo>
                    <a:pt x="645644" y="140406"/>
                  </a:lnTo>
                  <a:lnTo>
                    <a:pt x="615124" y="105727"/>
                  </a:lnTo>
                  <a:lnTo>
                    <a:pt x="580445" y="75207"/>
                  </a:lnTo>
                  <a:lnTo>
                    <a:pt x="542036" y="49275"/>
                  </a:lnTo>
                  <a:lnTo>
                    <a:pt x="500324" y="28360"/>
                  </a:lnTo>
                  <a:lnTo>
                    <a:pt x="455739" y="12890"/>
                  </a:lnTo>
                  <a:lnTo>
                    <a:pt x="408709" y="3294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47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39411" y="2935224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85572" y="0"/>
                  </a:moveTo>
                  <a:lnTo>
                    <a:pt x="365760" y="0"/>
                  </a:lnTo>
                  <a:lnTo>
                    <a:pt x="347472" y="1524"/>
                  </a:lnTo>
                  <a:lnTo>
                    <a:pt x="329184" y="1524"/>
                  </a:lnTo>
                  <a:lnTo>
                    <a:pt x="274320" y="12192"/>
                  </a:lnTo>
                  <a:lnTo>
                    <a:pt x="224027" y="28955"/>
                  </a:lnTo>
                  <a:lnTo>
                    <a:pt x="161543" y="62483"/>
                  </a:lnTo>
                  <a:lnTo>
                    <a:pt x="120396" y="96011"/>
                  </a:lnTo>
                  <a:lnTo>
                    <a:pt x="106679" y="108203"/>
                  </a:lnTo>
                  <a:lnTo>
                    <a:pt x="94487" y="120396"/>
                  </a:lnTo>
                  <a:lnTo>
                    <a:pt x="62484" y="161544"/>
                  </a:lnTo>
                  <a:lnTo>
                    <a:pt x="44196" y="192024"/>
                  </a:lnTo>
                  <a:lnTo>
                    <a:pt x="36575" y="208787"/>
                  </a:lnTo>
                  <a:lnTo>
                    <a:pt x="28955" y="224027"/>
                  </a:lnTo>
                  <a:lnTo>
                    <a:pt x="21336" y="240792"/>
                  </a:lnTo>
                  <a:lnTo>
                    <a:pt x="16763" y="257555"/>
                  </a:lnTo>
                  <a:lnTo>
                    <a:pt x="10667" y="275844"/>
                  </a:lnTo>
                  <a:lnTo>
                    <a:pt x="7620" y="292607"/>
                  </a:lnTo>
                  <a:lnTo>
                    <a:pt x="1524" y="329183"/>
                  </a:lnTo>
                  <a:lnTo>
                    <a:pt x="0" y="347472"/>
                  </a:lnTo>
                  <a:lnTo>
                    <a:pt x="0" y="385572"/>
                  </a:lnTo>
                  <a:lnTo>
                    <a:pt x="1524" y="403859"/>
                  </a:lnTo>
                  <a:lnTo>
                    <a:pt x="4572" y="423672"/>
                  </a:lnTo>
                  <a:lnTo>
                    <a:pt x="7620" y="440435"/>
                  </a:lnTo>
                  <a:lnTo>
                    <a:pt x="10667" y="458724"/>
                  </a:lnTo>
                  <a:lnTo>
                    <a:pt x="16763" y="475487"/>
                  </a:lnTo>
                  <a:lnTo>
                    <a:pt x="21336" y="493775"/>
                  </a:lnTo>
                  <a:lnTo>
                    <a:pt x="28955" y="509015"/>
                  </a:lnTo>
                  <a:lnTo>
                    <a:pt x="53339" y="557783"/>
                  </a:lnTo>
                  <a:lnTo>
                    <a:pt x="94487" y="614172"/>
                  </a:lnTo>
                  <a:lnTo>
                    <a:pt x="132587" y="649224"/>
                  </a:lnTo>
                  <a:lnTo>
                    <a:pt x="161543" y="670559"/>
                  </a:lnTo>
                  <a:lnTo>
                    <a:pt x="176784" y="681227"/>
                  </a:lnTo>
                  <a:lnTo>
                    <a:pt x="192024" y="688848"/>
                  </a:lnTo>
                  <a:lnTo>
                    <a:pt x="207263" y="697992"/>
                  </a:lnTo>
                  <a:lnTo>
                    <a:pt x="224027" y="704087"/>
                  </a:lnTo>
                  <a:lnTo>
                    <a:pt x="240791" y="711707"/>
                  </a:lnTo>
                  <a:lnTo>
                    <a:pt x="257555" y="717803"/>
                  </a:lnTo>
                  <a:lnTo>
                    <a:pt x="274320" y="722376"/>
                  </a:lnTo>
                  <a:lnTo>
                    <a:pt x="292608" y="725424"/>
                  </a:lnTo>
                  <a:lnTo>
                    <a:pt x="310896" y="729996"/>
                  </a:lnTo>
                  <a:lnTo>
                    <a:pt x="347472" y="733044"/>
                  </a:lnTo>
                  <a:lnTo>
                    <a:pt x="385572" y="733044"/>
                  </a:lnTo>
                  <a:lnTo>
                    <a:pt x="422148" y="729996"/>
                  </a:lnTo>
                  <a:lnTo>
                    <a:pt x="440436" y="725424"/>
                  </a:lnTo>
                  <a:lnTo>
                    <a:pt x="458724" y="722376"/>
                  </a:lnTo>
                  <a:lnTo>
                    <a:pt x="462914" y="720851"/>
                  </a:lnTo>
                  <a:lnTo>
                    <a:pt x="347472" y="720851"/>
                  </a:lnTo>
                  <a:lnTo>
                    <a:pt x="330708" y="719327"/>
                  </a:lnTo>
                  <a:lnTo>
                    <a:pt x="312420" y="716279"/>
                  </a:lnTo>
                  <a:lnTo>
                    <a:pt x="295655" y="713231"/>
                  </a:lnTo>
                  <a:lnTo>
                    <a:pt x="277367" y="710183"/>
                  </a:lnTo>
                  <a:lnTo>
                    <a:pt x="228600" y="693420"/>
                  </a:lnTo>
                  <a:lnTo>
                    <a:pt x="182879" y="669035"/>
                  </a:lnTo>
                  <a:lnTo>
                    <a:pt x="169163" y="659892"/>
                  </a:lnTo>
                  <a:lnTo>
                    <a:pt x="153924" y="650748"/>
                  </a:lnTo>
                  <a:lnTo>
                    <a:pt x="141732" y="640079"/>
                  </a:lnTo>
                  <a:lnTo>
                    <a:pt x="128015" y="629411"/>
                  </a:lnTo>
                  <a:lnTo>
                    <a:pt x="103632" y="605027"/>
                  </a:lnTo>
                  <a:lnTo>
                    <a:pt x="92963" y="591311"/>
                  </a:lnTo>
                  <a:lnTo>
                    <a:pt x="82296" y="579120"/>
                  </a:lnTo>
                  <a:lnTo>
                    <a:pt x="73151" y="565403"/>
                  </a:lnTo>
                  <a:lnTo>
                    <a:pt x="54863" y="534924"/>
                  </a:lnTo>
                  <a:lnTo>
                    <a:pt x="39624" y="504444"/>
                  </a:lnTo>
                  <a:lnTo>
                    <a:pt x="33527" y="487679"/>
                  </a:lnTo>
                  <a:lnTo>
                    <a:pt x="28955" y="472439"/>
                  </a:lnTo>
                  <a:lnTo>
                    <a:pt x="22860" y="455675"/>
                  </a:lnTo>
                  <a:lnTo>
                    <a:pt x="19812" y="437387"/>
                  </a:lnTo>
                  <a:lnTo>
                    <a:pt x="16763" y="420624"/>
                  </a:lnTo>
                  <a:lnTo>
                    <a:pt x="13715" y="402335"/>
                  </a:lnTo>
                  <a:lnTo>
                    <a:pt x="12191" y="385572"/>
                  </a:lnTo>
                  <a:lnTo>
                    <a:pt x="12191" y="367283"/>
                  </a:lnTo>
                  <a:lnTo>
                    <a:pt x="13715" y="348996"/>
                  </a:lnTo>
                  <a:lnTo>
                    <a:pt x="13715" y="330707"/>
                  </a:lnTo>
                  <a:lnTo>
                    <a:pt x="33527" y="245363"/>
                  </a:lnTo>
                  <a:lnTo>
                    <a:pt x="54863" y="198120"/>
                  </a:lnTo>
                  <a:lnTo>
                    <a:pt x="82296" y="155448"/>
                  </a:lnTo>
                  <a:lnTo>
                    <a:pt x="105155" y="129539"/>
                  </a:lnTo>
                  <a:lnTo>
                    <a:pt x="115824" y="115824"/>
                  </a:lnTo>
                  <a:lnTo>
                    <a:pt x="169163" y="73151"/>
                  </a:lnTo>
                  <a:lnTo>
                    <a:pt x="213360" y="47244"/>
                  </a:lnTo>
                  <a:lnTo>
                    <a:pt x="245363" y="35051"/>
                  </a:lnTo>
                  <a:lnTo>
                    <a:pt x="260603" y="28955"/>
                  </a:lnTo>
                  <a:lnTo>
                    <a:pt x="277367" y="24383"/>
                  </a:lnTo>
                  <a:lnTo>
                    <a:pt x="295655" y="19811"/>
                  </a:lnTo>
                  <a:lnTo>
                    <a:pt x="312420" y="16763"/>
                  </a:lnTo>
                  <a:lnTo>
                    <a:pt x="348996" y="13715"/>
                  </a:lnTo>
                  <a:lnTo>
                    <a:pt x="463295" y="13715"/>
                  </a:lnTo>
                  <a:lnTo>
                    <a:pt x="457200" y="12192"/>
                  </a:lnTo>
                  <a:lnTo>
                    <a:pt x="440436" y="7620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3425" h="733425">
                  <a:moveTo>
                    <a:pt x="463295" y="13715"/>
                  </a:moveTo>
                  <a:lnTo>
                    <a:pt x="385572" y="13715"/>
                  </a:lnTo>
                  <a:lnTo>
                    <a:pt x="420624" y="16763"/>
                  </a:lnTo>
                  <a:lnTo>
                    <a:pt x="437388" y="19811"/>
                  </a:lnTo>
                  <a:lnTo>
                    <a:pt x="455675" y="24383"/>
                  </a:lnTo>
                  <a:lnTo>
                    <a:pt x="472439" y="28955"/>
                  </a:lnTo>
                  <a:lnTo>
                    <a:pt x="487679" y="35051"/>
                  </a:lnTo>
                  <a:lnTo>
                    <a:pt x="504443" y="41148"/>
                  </a:lnTo>
                  <a:lnTo>
                    <a:pt x="519684" y="47244"/>
                  </a:lnTo>
                  <a:lnTo>
                    <a:pt x="534924" y="56387"/>
                  </a:lnTo>
                  <a:lnTo>
                    <a:pt x="550163" y="64007"/>
                  </a:lnTo>
                  <a:lnTo>
                    <a:pt x="563879" y="73151"/>
                  </a:lnTo>
                  <a:lnTo>
                    <a:pt x="605027" y="105155"/>
                  </a:lnTo>
                  <a:lnTo>
                    <a:pt x="617220" y="117348"/>
                  </a:lnTo>
                  <a:lnTo>
                    <a:pt x="627888" y="129539"/>
                  </a:lnTo>
                  <a:lnTo>
                    <a:pt x="640079" y="141731"/>
                  </a:lnTo>
                  <a:lnTo>
                    <a:pt x="669036" y="182879"/>
                  </a:lnTo>
                  <a:lnTo>
                    <a:pt x="691896" y="228600"/>
                  </a:lnTo>
                  <a:lnTo>
                    <a:pt x="699515" y="245363"/>
                  </a:lnTo>
                  <a:lnTo>
                    <a:pt x="713232" y="295655"/>
                  </a:lnTo>
                  <a:lnTo>
                    <a:pt x="716279" y="313944"/>
                  </a:lnTo>
                  <a:lnTo>
                    <a:pt x="717803" y="330707"/>
                  </a:lnTo>
                  <a:lnTo>
                    <a:pt x="720851" y="367283"/>
                  </a:lnTo>
                  <a:lnTo>
                    <a:pt x="717803" y="403859"/>
                  </a:lnTo>
                  <a:lnTo>
                    <a:pt x="716279" y="420624"/>
                  </a:lnTo>
                  <a:lnTo>
                    <a:pt x="713232" y="438911"/>
                  </a:lnTo>
                  <a:lnTo>
                    <a:pt x="699515" y="489203"/>
                  </a:lnTo>
                  <a:lnTo>
                    <a:pt x="691896" y="504444"/>
                  </a:lnTo>
                  <a:lnTo>
                    <a:pt x="685800" y="521207"/>
                  </a:lnTo>
                  <a:lnTo>
                    <a:pt x="678179" y="536448"/>
                  </a:lnTo>
                  <a:lnTo>
                    <a:pt x="669036" y="550163"/>
                  </a:lnTo>
                  <a:lnTo>
                    <a:pt x="659891" y="565403"/>
                  </a:lnTo>
                  <a:lnTo>
                    <a:pt x="650748" y="579120"/>
                  </a:lnTo>
                  <a:lnTo>
                    <a:pt x="640079" y="592835"/>
                  </a:lnTo>
                  <a:lnTo>
                    <a:pt x="627888" y="605027"/>
                  </a:lnTo>
                  <a:lnTo>
                    <a:pt x="617220" y="617220"/>
                  </a:lnTo>
                  <a:lnTo>
                    <a:pt x="577596" y="650748"/>
                  </a:lnTo>
                  <a:lnTo>
                    <a:pt x="534924" y="678179"/>
                  </a:lnTo>
                  <a:lnTo>
                    <a:pt x="470915" y="705611"/>
                  </a:lnTo>
                  <a:lnTo>
                    <a:pt x="420624" y="716279"/>
                  </a:lnTo>
                  <a:lnTo>
                    <a:pt x="384048" y="720851"/>
                  </a:lnTo>
                  <a:lnTo>
                    <a:pt x="462914" y="720851"/>
                  </a:lnTo>
                  <a:lnTo>
                    <a:pt x="475488" y="716279"/>
                  </a:lnTo>
                  <a:lnTo>
                    <a:pt x="492251" y="711707"/>
                  </a:lnTo>
                  <a:lnTo>
                    <a:pt x="509015" y="704087"/>
                  </a:lnTo>
                  <a:lnTo>
                    <a:pt x="525779" y="697992"/>
                  </a:lnTo>
                  <a:lnTo>
                    <a:pt x="571500" y="670559"/>
                  </a:lnTo>
                  <a:lnTo>
                    <a:pt x="585215" y="659892"/>
                  </a:lnTo>
                  <a:lnTo>
                    <a:pt x="600455" y="649224"/>
                  </a:lnTo>
                  <a:lnTo>
                    <a:pt x="638555" y="612648"/>
                  </a:lnTo>
                  <a:lnTo>
                    <a:pt x="670560" y="571500"/>
                  </a:lnTo>
                  <a:lnTo>
                    <a:pt x="696467" y="525779"/>
                  </a:lnTo>
                  <a:lnTo>
                    <a:pt x="716279" y="475487"/>
                  </a:lnTo>
                  <a:lnTo>
                    <a:pt x="731520" y="403859"/>
                  </a:lnTo>
                  <a:lnTo>
                    <a:pt x="733043" y="385572"/>
                  </a:lnTo>
                  <a:lnTo>
                    <a:pt x="733043" y="347472"/>
                  </a:lnTo>
                  <a:lnTo>
                    <a:pt x="731520" y="329183"/>
                  </a:lnTo>
                  <a:lnTo>
                    <a:pt x="725424" y="292607"/>
                  </a:lnTo>
                  <a:lnTo>
                    <a:pt x="720851" y="275844"/>
                  </a:lnTo>
                  <a:lnTo>
                    <a:pt x="716279" y="257555"/>
                  </a:lnTo>
                  <a:lnTo>
                    <a:pt x="696467" y="207263"/>
                  </a:lnTo>
                  <a:lnTo>
                    <a:pt x="670560" y="161544"/>
                  </a:lnTo>
                  <a:lnTo>
                    <a:pt x="637032" y="120396"/>
                  </a:lnTo>
                  <a:lnTo>
                    <a:pt x="598932" y="83820"/>
                  </a:lnTo>
                  <a:lnTo>
                    <a:pt x="541020" y="44196"/>
                  </a:lnTo>
                  <a:lnTo>
                    <a:pt x="475488" y="16763"/>
                  </a:lnTo>
                  <a:lnTo>
                    <a:pt x="463295" y="13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40250" y="3151123"/>
            <a:ext cx="542738" cy="2832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 algn="ctr">
              <a:lnSpc>
                <a:spcPct val="90800"/>
              </a:lnSpc>
              <a:spcBef>
                <a:spcPts val="165"/>
              </a:spcBef>
            </a:pP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R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GA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I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NING 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POWER OF  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BUYERS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0523" y="3715512"/>
            <a:ext cx="734695" cy="887094"/>
            <a:chOff x="3430523" y="3715512"/>
            <a:chExt cx="734695" cy="887094"/>
          </a:xfrm>
        </p:grpSpPr>
        <p:sp>
          <p:nvSpPr>
            <p:cNvPr id="18" name="object 18"/>
            <p:cNvSpPr/>
            <p:nvPr/>
          </p:nvSpPr>
          <p:spPr>
            <a:xfrm>
              <a:off x="3674363" y="3715512"/>
              <a:ext cx="243839" cy="128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36619" y="3904488"/>
              <a:ext cx="721360" cy="690880"/>
            </a:xfrm>
            <a:custGeom>
              <a:avLst/>
              <a:gdLst/>
              <a:ahLst/>
              <a:cxnLst/>
              <a:rect l="l" t="t" r="r" b="b"/>
              <a:pathLst>
                <a:path w="721360" h="690879">
                  <a:moveTo>
                    <a:pt x="361188" y="0"/>
                  </a:moveTo>
                  <a:lnTo>
                    <a:pt x="312142" y="3168"/>
                  </a:lnTo>
                  <a:lnTo>
                    <a:pt x="265112" y="12396"/>
                  </a:lnTo>
                  <a:lnTo>
                    <a:pt x="220527" y="27265"/>
                  </a:lnTo>
                  <a:lnTo>
                    <a:pt x="178815" y="47356"/>
                  </a:lnTo>
                  <a:lnTo>
                    <a:pt x="140406" y="72253"/>
                  </a:lnTo>
                  <a:lnTo>
                    <a:pt x="105727" y="101536"/>
                  </a:lnTo>
                  <a:lnTo>
                    <a:pt x="75207" y="134788"/>
                  </a:lnTo>
                  <a:lnTo>
                    <a:pt x="49275" y="171591"/>
                  </a:lnTo>
                  <a:lnTo>
                    <a:pt x="28360" y="211526"/>
                  </a:lnTo>
                  <a:lnTo>
                    <a:pt x="12890" y="254176"/>
                  </a:lnTo>
                  <a:lnTo>
                    <a:pt x="3294" y="299122"/>
                  </a:lnTo>
                  <a:lnTo>
                    <a:pt x="0" y="345948"/>
                  </a:lnTo>
                  <a:lnTo>
                    <a:pt x="3294" y="392743"/>
                  </a:lnTo>
                  <a:lnTo>
                    <a:pt x="12890" y="437606"/>
                  </a:lnTo>
                  <a:lnTo>
                    <a:pt x="28360" y="480131"/>
                  </a:lnTo>
                  <a:lnTo>
                    <a:pt x="49275" y="519909"/>
                  </a:lnTo>
                  <a:lnTo>
                    <a:pt x="75207" y="556534"/>
                  </a:lnTo>
                  <a:lnTo>
                    <a:pt x="105727" y="589597"/>
                  </a:lnTo>
                  <a:lnTo>
                    <a:pt x="140406" y="618691"/>
                  </a:lnTo>
                  <a:lnTo>
                    <a:pt x="178815" y="643410"/>
                  </a:lnTo>
                  <a:lnTo>
                    <a:pt x="220527" y="663344"/>
                  </a:lnTo>
                  <a:lnTo>
                    <a:pt x="265112" y="678088"/>
                  </a:lnTo>
                  <a:lnTo>
                    <a:pt x="312142" y="687233"/>
                  </a:lnTo>
                  <a:lnTo>
                    <a:pt x="361188" y="690372"/>
                  </a:lnTo>
                  <a:lnTo>
                    <a:pt x="409883" y="687233"/>
                  </a:lnTo>
                  <a:lnTo>
                    <a:pt x="456621" y="678088"/>
                  </a:lnTo>
                  <a:lnTo>
                    <a:pt x="500967" y="663344"/>
                  </a:lnTo>
                  <a:lnTo>
                    <a:pt x="542487" y="643410"/>
                  </a:lnTo>
                  <a:lnTo>
                    <a:pt x="580748" y="618691"/>
                  </a:lnTo>
                  <a:lnTo>
                    <a:pt x="615315" y="589597"/>
                  </a:lnTo>
                  <a:lnTo>
                    <a:pt x="645754" y="556534"/>
                  </a:lnTo>
                  <a:lnTo>
                    <a:pt x="671632" y="519909"/>
                  </a:lnTo>
                  <a:lnTo>
                    <a:pt x="692515" y="480131"/>
                  </a:lnTo>
                  <a:lnTo>
                    <a:pt x="707968" y="437606"/>
                  </a:lnTo>
                  <a:lnTo>
                    <a:pt x="717558" y="392743"/>
                  </a:lnTo>
                  <a:lnTo>
                    <a:pt x="720851" y="345948"/>
                  </a:lnTo>
                  <a:lnTo>
                    <a:pt x="717558" y="299122"/>
                  </a:lnTo>
                  <a:lnTo>
                    <a:pt x="707968" y="254176"/>
                  </a:lnTo>
                  <a:lnTo>
                    <a:pt x="692515" y="211526"/>
                  </a:lnTo>
                  <a:lnTo>
                    <a:pt x="671632" y="171591"/>
                  </a:lnTo>
                  <a:lnTo>
                    <a:pt x="645754" y="134788"/>
                  </a:lnTo>
                  <a:lnTo>
                    <a:pt x="615314" y="101536"/>
                  </a:lnTo>
                  <a:lnTo>
                    <a:pt x="580748" y="72253"/>
                  </a:lnTo>
                  <a:lnTo>
                    <a:pt x="542487" y="47356"/>
                  </a:lnTo>
                  <a:lnTo>
                    <a:pt x="500967" y="27265"/>
                  </a:lnTo>
                  <a:lnTo>
                    <a:pt x="456621" y="12396"/>
                  </a:lnTo>
                  <a:lnTo>
                    <a:pt x="409883" y="3168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30523" y="3898392"/>
              <a:ext cx="734695" cy="704215"/>
            </a:xfrm>
            <a:custGeom>
              <a:avLst/>
              <a:gdLst/>
              <a:ahLst/>
              <a:cxnLst/>
              <a:rect l="l" t="t" r="r" b="b"/>
              <a:pathLst>
                <a:path w="734695" h="704214">
                  <a:moveTo>
                    <a:pt x="385572" y="0"/>
                  </a:moveTo>
                  <a:lnTo>
                    <a:pt x="347472" y="0"/>
                  </a:lnTo>
                  <a:lnTo>
                    <a:pt x="329184" y="1524"/>
                  </a:lnTo>
                  <a:lnTo>
                    <a:pt x="275843" y="10667"/>
                  </a:lnTo>
                  <a:lnTo>
                    <a:pt x="224027" y="27431"/>
                  </a:lnTo>
                  <a:lnTo>
                    <a:pt x="208787" y="35051"/>
                  </a:lnTo>
                  <a:lnTo>
                    <a:pt x="192024" y="42671"/>
                  </a:lnTo>
                  <a:lnTo>
                    <a:pt x="120396" y="91439"/>
                  </a:lnTo>
                  <a:lnTo>
                    <a:pt x="83820" y="128015"/>
                  </a:lnTo>
                  <a:lnTo>
                    <a:pt x="53339" y="169163"/>
                  </a:lnTo>
                  <a:lnTo>
                    <a:pt x="28955" y="214883"/>
                  </a:lnTo>
                  <a:lnTo>
                    <a:pt x="7620" y="280415"/>
                  </a:lnTo>
                  <a:lnTo>
                    <a:pt x="0" y="352043"/>
                  </a:lnTo>
                  <a:lnTo>
                    <a:pt x="3048" y="388619"/>
                  </a:lnTo>
                  <a:lnTo>
                    <a:pt x="12191" y="440435"/>
                  </a:lnTo>
                  <a:lnTo>
                    <a:pt x="22860" y="472439"/>
                  </a:lnTo>
                  <a:lnTo>
                    <a:pt x="28955" y="489203"/>
                  </a:lnTo>
                  <a:lnTo>
                    <a:pt x="44196" y="519683"/>
                  </a:lnTo>
                  <a:lnTo>
                    <a:pt x="53339" y="534923"/>
                  </a:lnTo>
                  <a:lnTo>
                    <a:pt x="64008" y="548639"/>
                  </a:lnTo>
                  <a:lnTo>
                    <a:pt x="73151" y="562355"/>
                  </a:lnTo>
                  <a:lnTo>
                    <a:pt x="83820" y="576071"/>
                  </a:lnTo>
                  <a:lnTo>
                    <a:pt x="120396" y="612647"/>
                  </a:lnTo>
                  <a:lnTo>
                    <a:pt x="147827" y="633983"/>
                  </a:lnTo>
                  <a:lnTo>
                    <a:pt x="163067" y="643127"/>
                  </a:lnTo>
                  <a:lnTo>
                    <a:pt x="176784" y="652271"/>
                  </a:lnTo>
                  <a:lnTo>
                    <a:pt x="192024" y="661415"/>
                  </a:lnTo>
                  <a:lnTo>
                    <a:pt x="208787" y="669035"/>
                  </a:lnTo>
                  <a:lnTo>
                    <a:pt x="224027" y="676655"/>
                  </a:lnTo>
                  <a:lnTo>
                    <a:pt x="294131" y="696467"/>
                  </a:lnTo>
                  <a:lnTo>
                    <a:pt x="367284" y="704087"/>
                  </a:lnTo>
                  <a:lnTo>
                    <a:pt x="423672" y="699515"/>
                  </a:lnTo>
                  <a:lnTo>
                    <a:pt x="440436" y="696467"/>
                  </a:lnTo>
                  <a:lnTo>
                    <a:pt x="464820" y="690371"/>
                  </a:lnTo>
                  <a:lnTo>
                    <a:pt x="348996" y="690371"/>
                  </a:lnTo>
                  <a:lnTo>
                    <a:pt x="312420" y="687323"/>
                  </a:lnTo>
                  <a:lnTo>
                    <a:pt x="245363" y="670559"/>
                  </a:lnTo>
                  <a:lnTo>
                    <a:pt x="182879" y="641603"/>
                  </a:lnTo>
                  <a:lnTo>
                    <a:pt x="141731" y="612647"/>
                  </a:lnTo>
                  <a:lnTo>
                    <a:pt x="105155" y="579119"/>
                  </a:lnTo>
                  <a:lnTo>
                    <a:pt x="73151" y="541019"/>
                  </a:lnTo>
                  <a:lnTo>
                    <a:pt x="56387" y="513587"/>
                  </a:lnTo>
                  <a:lnTo>
                    <a:pt x="47243" y="498347"/>
                  </a:lnTo>
                  <a:lnTo>
                    <a:pt x="28955" y="452627"/>
                  </a:lnTo>
                  <a:lnTo>
                    <a:pt x="19812" y="419099"/>
                  </a:lnTo>
                  <a:lnTo>
                    <a:pt x="16763" y="403859"/>
                  </a:lnTo>
                  <a:lnTo>
                    <a:pt x="15239" y="385571"/>
                  </a:lnTo>
                  <a:lnTo>
                    <a:pt x="13715" y="368807"/>
                  </a:lnTo>
                  <a:lnTo>
                    <a:pt x="13715" y="333755"/>
                  </a:lnTo>
                  <a:lnTo>
                    <a:pt x="16763" y="300227"/>
                  </a:lnTo>
                  <a:lnTo>
                    <a:pt x="28955" y="251459"/>
                  </a:lnTo>
                  <a:lnTo>
                    <a:pt x="48767" y="204215"/>
                  </a:lnTo>
                  <a:lnTo>
                    <a:pt x="56387" y="190500"/>
                  </a:lnTo>
                  <a:lnTo>
                    <a:pt x="64008" y="175259"/>
                  </a:lnTo>
                  <a:lnTo>
                    <a:pt x="73151" y="161543"/>
                  </a:lnTo>
                  <a:lnTo>
                    <a:pt x="83820" y="149351"/>
                  </a:lnTo>
                  <a:lnTo>
                    <a:pt x="94487" y="135635"/>
                  </a:lnTo>
                  <a:lnTo>
                    <a:pt x="141731" y="89915"/>
                  </a:lnTo>
                  <a:lnTo>
                    <a:pt x="182879" y="62483"/>
                  </a:lnTo>
                  <a:lnTo>
                    <a:pt x="198120" y="53339"/>
                  </a:lnTo>
                  <a:lnTo>
                    <a:pt x="262127" y="27431"/>
                  </a:lnTo>
                  <a:lnTo>
                    <a:pt x="313943" y="16763"/>
                  </a:lnTo>
                  <a:lnTo>
                    <a:pt x="330708" y="13715"/>
                  </a:lnTo>
                  <a:lnTo>
                    <a:pt x="348996" y="13715"/>
                  </a:lnTo>
                  <a:lnTo>
                    <a:pt x="367284" y="12191"/>
                  </a:lnTo>
                  <a:lnTo>
                    <a:pt x="464312" y="12191"/>
                  </a:lnTo>
                  <a:lnTo>
                    <a:pt x="458724" y="10667"/>
                  </a:lnTo>
                  <a:lnTo>
                    <a:pt x="403860" y="1524"/>
                  </a:lnTo>
                  <a:lnTo>
                    <a:pt x="385572" y="0"/>
                  </a:lnTo>
                  <a:close/>
                </a:path>
                <a:path w="734695" h="704214">
                  <a:moveTo>
                    <a:pt x="464312" y="12191"/>
                  </a:moveTo>
                  <a:lnTo>
                    <a:pt x="367284" y="12191"/>
                  </a:lnTo>
                  <a:lnTo>
                    <a:pt x="385572" y="13715"/>
                  </a:lnTo>
                  <a:lnTo>
                    <a:pt x="403860" y="13715"/>
                  </a:lnTo>
                  <a:lnTo>
                    <a:pt x="420624" y="16763"/>
                  </a:lnTo>
                  <a:lnTo>
                    <a:pt x="472439" y="27431"/>
                  </a:lnTo>
                  <a:lnTo>
                    <a:pt x="504443" y="39624"/>
                  </a:lnTo>
                  <a:lnTo>
                    <a:pt x="521208" y="45719"/>
                  </a:lnTo>
                  <a:lnTo>
                    <a:pt x="536448" y="53339"/>
                  </a:lnTo>
                  <a:lnTo>
                    <a:pt x="550163" y="62483"/>
                  </a:lnTo>
                  <a:lnTo>
                    <a:pt x="565403" y="70103"/>
                  </a:lnTo>
                  <a:lnTo>
                    <a:pt x="579120" y="80771"/>
                  </a:lnTo>
                  <a:lnTo>
                    <a:pt x="592836" y="89915"/>
                  </a:lnTo>
                  <a:lnTo>
                    <a:pt x="605027" y="100583"/>
                  </a:lnTo>
                  <a:lnTo>
                    <a:pt x="617220" y="112775"/>
                  </a:lnTo>
                  <a:lnTo>
                    <a:pt x="629412" y="123443"/>
                  </a:lnTo>
                  <a:lnTo>
                    <a:pt x="640079" y="135635"/>
                  </a:lnTo>
                  <a:lnTo>
                    <a:pt x="670560" y="176783"/>
                  </a:lnTo>
                  <a:lnTo>
                    <a:pt x="693420" y="219455"/>
                  </a:lnTo>
                  <a:lnTo>
                    <a:pt x="710184" y="266700"/>
                  </a:lnTo>
                  <a:lnTo>
                    <a:pt x="719327" y="316991"/>
                  </a:lnTo>
                  <a:lnTo>
                    <a:pt x="720851" y="333755"/>
                  </a:lnTo>
                  <a:lnTo>
                    <a:pt x="720725" y="370331"/>
                  </a:lnTo>
                  <a:lnTo>
                    <a:pt x="713231" y="420623"/>
                  </a:lnTo>
                  <a:lnTo>
                    <a:pt x="693420" y="483107"/>
                  </a:lnTo>
                  <a:lnTo>
                    <a:pt x="670560" y="527303"/>
                  </a:lnTo>
                  <a:lnTo>
                    <a:pt x="629412" y="579119"/>
                  </a:lnTo>
                  <a:lnTo>
                    <a:pt x="592836" y="614171"/>
                  </a:lnTo>
                  <a:lnTo>
                    <a:pt x="550163" y="641603"/>
                  </a:lnTo>
                  <a:lnTo>
                    <a:pt x="504443" y="664463"/>
                  </a:lnTo>
                  <a:lnTo>
                    <a:pt x="438912" y="684275"/>
                  </a:lnTo>
                  <a:lnTo>
                    <a:pt x="385572" y="690371"/>
                  </a:lnTo>
                  <a:lnTo>
                    <a:pt x="464820" y="690371"/>
                  </a:lnTo>
                  <a:lnTo>
                    <a:pt x="477012" y="687323"/>
                  </a:lnTo>
                  <a:lnTo>
                    <a:pt x="493775" y="682751"/>
                  </a:lnTo>
                  <a:lnTo>
                    <a:pt x="510539" y="675131"/>
                  </a:lnTo>
                  <a:lnTo>
                    <a:pt x="525779" y="669035"/>
                  </a:lnTo>
                  <a:lnTo>
                    <a:pt x="542543" y="661415"/>
                  </a:lnTo>
                  <a:lnTo>
                    <a:pt x="557784" y="652271"/>
                  </a:lnTo>
                  <a:lnTo>
                    <a:pt x="571500" y="643127"/>
                  </a:lnTo>
                  <a:lnTo>
                    <a:pt x="586739" y="633983"/>
                  </a:lnTo>
                  <a:lnTo>
                    <a:pt x="614172" y="612647"/>
                  </a:lnTo>
                  <a:lnTo>
                    <a:pt x="650748" y="576071"/>
                  </a:lnTo>
                  <a:lnTo>
                    <a:pt x="661415" y="562355"/>
                  </a:lnTo>
                  <a:lnTo>
                    <a:pt x="670560" y="548639"/>
                  </a:lnTo>
                  <a:lnTo>
                    <a:pt x="681227" y="533399"/>
                  </a:lnTo>
                  <a:lnTo>
                    <a:pt x="688848" y="519683"/>
                  </a:lnTo>
                  <a:lnTo>
                    <a:pt x="697991" y="504443"/>
                  </a:lnTo>
                  <a:lnTo>
                    <a:pt x="705612" y="489203"/>
                  </a:lnTo>
                  <a:lnTo>
                    <a:pt x="717803" y="455675"/>
                  </a:lnTo>
                  <a:lnTo>
                    <a:pt x="726948" y="422147"/>
                  </a:lnTo>
                  <a:lnTo>
                    <a:pt x="729996" y="405383"/>
                  </a:lnTo>
                  <a:lnTo>
                    <a:pt x="731520" y="387095"/>
                  </a:lnTo>
                  <a:lnTo>
                    <a:pt x="733170" y="368807"/>
                  </a:lnTo>
                  <a:lnTo>
                    <a:pt x="729996" y="297179"/>
                  </a:lnTo>
                  <a:lnTo>
                    <a:pt x="717803" y="246887"/>
                  </a:lnTo>
                  <a:lnTo>
                    <a:pt x="697991" y="199643"/>
                  </a:lnTo>
                  <a:lnTo>
                    <a:pt x="688848" y="184403"/>
                  </a:lnTo>
                  <a:lnTo>
                    <a:pt x="681227" y="169163"/>
                  </a:lnTo>
                  <a:lnTo>
                    <a:pt x="670560" y="155447"/>
                  </a:lnTo>
                  <a:lnTo>
                    <a:pt x="661415" y="141731"/>
                  </a:lnTo>
                  <a:lnTo>
                    <a:pt x="649224" y="128015"/>
                  </a:lnTo>
                  <a:lnTo>
                    <a:pt x="614172" y="91439"/>
                  </a:lnTo>
                  <a:lnTo>
                    <a:pt x="571500" y="59435"/>
                  </a:lnTo>
                  <a:lnTo>
                    <a:pt x="525779" y="35051"/>
                  </a:lnTo>
                  <a:lnTo>
                    <a:pt x="475488" y="15239"/>
                  </a:lnTo>
                  <a:lnTo>
                    <a:pt x="464312" y="121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23129" y="4140200"/>
            <a:ext cx="551330" cy="202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indent="38100">
              <a:lnSpc>
                <a:spcPts val="650"/>
              </a:lnSpc>
              <a:spcBef>
                <a:spcPts val="180"/>
              </a:spcBef>
            </a:pPr>
            <a:r>
              <a:rPr sz="600" b="1" spc="-15" dirty="0">
                <a:solidFill>
                  <a:srgbClr val="0D0D0D"/>
                </a:solidFill>
                <a:latin typeface="Carlito"/>
                <a:cs typeface="Carlito"/>
              </a:rPr>
              <a:t>THREAT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OF  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S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U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BS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T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ITU</a:t>
            </a:r>
            <a:r>
              <a:rPr sz="600" b="1" spc="5" dirty="0">
                <a:solidFill>
                  <a:srgbClr val="0D0D0D"/>
                </a:solidFill>
                <a:latin typeface="Carlito"/>
                <a:cs typeface="Carlito"/>
              </a:rPr>
              <a:t>T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ES</a:t>
            </a:r>
            <a:endParaRPr sz="600" dirty="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21635" y="2935224"/>
            <a:ext cx="952500" cy="733425"/>
            <a:chOff x="2421635" y="2935224"/>
            <a:chExt cx="952500" cy="733425"/>
          </a:xfrm>
        </p:grpSpPr>
        <p:sp>
          <p:nvSpPr>
            <p:cNvPr id="23" name="object 23"/>
            <p:cNvSpPr/>
            <p:nvPr/>
          </p:nvSpPr>
          <p:spPr>
            <a:xfrm>
              <a:off x="3220211" y="3179064"/>
              <a:ext cx="153924" cy="2453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27731" y="2941320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59663" y="0"/>
                  </a:moveTo>
                  <a:lnTo>
                    <a:pt x="310968" y="3294"/>
                  </a:lnTo>
                  <a:lnTo>
                    <a:pt x="264230" y="12890"/>
                  </a:lnTo>
                  <a:lnTo>
                    <a:pt x="219884" y="28360"/>
                  </a:lnTo>
                  <a:lnTo>
                    <a:pt x="178364" y="49275"/>
                  </a:lnTo>
                  <a:lnTo>
                    <a:pt x="140103" y="75207"/>
                  </a:lnTo>
                  <a:lnTo>
                    <a:pt x="105536" y="105727"/>
                  </a:lnTo>
                  <a:lnTo>
                    <a:pt x="75097" y="140406"/>
                  </a:lnTo>
                  <a:lnTo>
                    <a:pt x="49219" y="178816"/>
                  </a:lnTo>
                  <a:lnTo>
                    <a:pt x="28336" y="220527"/>
                  </a:lnTo>
                  <a:lnTo>
                    <a:pt x="12883" y="265112"/>
                  </a:lnTo>
                  <a:lnTo>
                    <a:pt x="3293" y="312142"/>
                  </a:lnTo>
                  <a:lnTo>
                    <a:pt x="0" y="361187"/>
                  </a:lnTo>
                  <a:lnTo>
                    <a:pt x="3293" y="409883"/>
                  </a:lnTo>
                  <a:lnTo>
                    <a:pt x="12883" y="456621"/>
                  </a:lnTo>
                  <a:lnTo>
                    <a:pt x="28336" y="500967"/>
                  </a:lnTo>
                  <a:lnTo>
                    <a:pt x="49219" y="542487"/>
                  </a:lnTo>
                  <a:lnTo>
                    <a:pt x="75097" y="580748"/>
                  </a:lnTo>
                  <a:lnTo>
                    <a:pt x="105537" y="615315"/>
                  </a:lnTo>
                  <a:lnTo>
                    <a:pt x="140103" y="645754"/>
                  </a:lnTo>
                  <a:lnTo>
                    <a:pt x="178364" y="671632"/>
                  </a:lnTo>
                  <a:lnTo>
                    <a:pt x="219884" y="692515"/>
                  </a:lnTo>
                  <a:lnTo>
                    <a:pt x="264230" y="707968"/>
                  </a:lnTo>
                  <a:lnTo>
                    <a:pt x="310968" y="717558"/>
                  </a:lnTo>
                  <a:lnTo>
                    <a:pt x="359663" y="720851"/>
                  </a:lnTo>
                  <a:lnTo>
                    <a:pt x="408709" y="717558"/>
                  </a:lnTo>
                  <a:lnTo>
                    <a:pt x="455739" y="707968"/>
                  </a:lnTo>
                  <a:lnTo>
                    <a:pt x="500324" y="692515"/>
                  </a:lnTo>
                  <a:lnTo>
                    <a:pt x="542035" y="671632"/>
                  </a:lnTo>
                  <a:lnTo>
                    <a:pt x="580445" y="645754"/>
                  </a:lnTo>
                  <a:lnTo>
                    <a:pt x="615124" y="615315"/>
                  </a:lnTo>
                  <a:lnTo>
                    <a:pt x="645644" y="580748"/>
                  </a:lnTo>
                  <a:lnTo>
                    <a:pt x="671575" y="542487"/>
                  </a:lnTo>
                  <a:lnTo>
                    <a:pt x="692491" y="500967"/>
                  </a:lnTo>
                  <a:lnTo>
                    <a:pt x="707961" y="456621"/>
                  </a:lnTo>
                  <a:lnTo>
                    <a:pt x="717557" y="409883"/>
                  </a:lnTo>
                  <a:lnTo>
                    <a:pt x="720851" y="361187"/>
                  </a:lnTo>
                  <a:lnTo>
                    <a:pt x="717557" y="312142"/>
                  </a:lnTo>
                  <a:lnTo>
                    <a:pt x="707961" y="265112"/>
                  </a:lnTo>
                  <a:lnTo>
                    <a:pt x="692491" y="220527"/>
                  </a:lnTo>
                  <a:lnTo>
                    <a:pt x="671576" y="178816"/>
                  </a:lnTo>
                  <a:lnTo>
                    <a:pt x="645644" y="140406"/>
                  </a:lnTo>
                  <a:lnTo>
                    <a:pt x="615124" y="105727"/>
                  </a:lnTo>
                  <a:lnTo>
                    <a:pt x="580445" y="75207"/>
                  </a:lnTo>
                  <a:lnTo>
                    <a:pt x="542036" y="49275"/>
                  </a:lnTo>
                  <a:lnTo>
                    <a:pt x="500324" y="28360"/>
                  </a:lnTo>
                  <a:lnTo>
                    <a:pt x="455739" y="12890"/>
                  </a:lnTo>
                  <a:lnTo>
                    <a:pt x="408709" y="3294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21635" y="2935224"/>
              <a:ext cx="733425" cy="733425"/>
            </a:xfrm>
            <a:custGeom>
              <a:avLst/>
              <a:gdLst/>
              <a:ahLst/>
              <a:cxnLst/>
              <a:rect l="l" t="t" r="r" b="b"/>
              <a:pathLst>
                <a:path w="733425" h="733425">
                  <a:moveTo>
                    <a:pt x="385571" y="0"/>
                  </a:moveTo>
                  <a:lnTo>
                    <a:pt x="365759" y="0"/>
                  </a:lnTo>
                  <a:lnTo>
                    <a:pt x="347471" y="1524"/>
                  </a:lnTo>
                  <a:lnTo>
                    <a:pt x="329183" y="1524"/>
                  </a:lnTo>
                  <a:lnTo>
                    <a:pt x="274319" y="12192"/>
                  </a:lnTo>
                  <a:lnTo>
                    <a:pt x="224027" y="28955"/>
                  </a:lnTo>
                  <a:lnTo>
                    <a:pt x="161544" y="62483"/>
                  </a:lnTo>
                  <a:lnTo>
                    <a:pt x="120395" y="96011"/>
                  </a:lnTo>
                  <a:lnTo>
                    <a:pt x="106680" y="108203"/>
                  </a:lnTo>
                  <a:lnTo>
                    <a:pt x="62483" y="161544"/>
                  </a:lnTo>
                  <a:lnTo>
                    <a:pt x="35051" y="208787"/>
                  </a:lnTo>
                  <a:lnTo>
                    <a:pt x="28956" y="224027"/>
                  </a:lnTo>
                  <a:lnTo>
                    <a:pt x="21336" y="240792"/>
                  </a:lnTo>
                  <a:lnTo>
                    <a:pt x="16763" y="257555"/>
                  </a:lnTo>
                  <a:lnTo>
                    <a:pt x="10668" y="275844"/>
                  </a:lnTo>
                  <a:lnTo>
                    <a:pt x="7619" y="292607"/>
                  </a:lnTo>
                  <a:lnTo>
                    <a:pt x="1524" y="329183"/>
                  </a:lnTo>
                  <a:lnTo>
                    <a:pt x="0" y="347472"/>
                  </a:lnTo>
                  <a:lnTo>
                    <a:pt x="0" y="385572"/>
                  </a:lnTo>
                  <a:lnTo>
                    <a:pt x="1524" y="403859"/>
                  </a:lnTo>
                  <a:lnTo>
                    <a:pt x="4571" y="423672"/>
                  </a:lnTo>
                  <a:lnTo>
                    <a:pt x="7619" y="440435"/>
                  </a:lnTo>
                  <a:lnTo>
                    <a:pt x="10668" y="458724"/>
                  </a:lnTo>
                  <a:lnTo>
                    <a:pt x="16763" y="475487"/>
                  </a:lnTo>
                  <a:lnTo>
                    <a:pt x="21336" y="493775"/>
                  </a:lnTo>
                  <a:lnTo>
                    <a:pt x="28956" y="509015"/>
                  </a:lnTo>
                  <a:lnTo>
                    <a:pt x="53339" y="557783"/>
                  </a:lnTo>
                  <a:lnTo>
                    <a:pt x="94487" y="614172"/>
                  </a:lnTo>
                  <a:lnTo>
                    <a:pt x="132587" y="649224"/>
                  </a:lnTo>
                  <a:lnTo>
                    <a:pt x="146303" y="661415"/>
                  </a:lnTo>
                  <a:lnTo>
                    <a:pt x="161544" y="670559"/>
                  </a:lnTo>
                  <a:lnTo>
                    <a:pt x="176783" y="681227"/>
                  </a:lnTo>
                  <a:lnTo>
                    <a:pt x="192024" y="688848"/>
                  </a:lnTo>
                  <a:lnTo>
                    <a:pt x="207263" y="697992"/>
                  </a:lnTo>
                  <a:lnTo>
                    <a:pt x="224027" y="704087"/>
                  </a:lnTo>
                  <a:lnTo>
                    <a:pt x="240791" y="711707"/>
                  </a:lnTo>
                  <a:lnTo>
                    <a:pt x="257556" y="717803"/>
                  </a:lnTo>
                  <a:lnTo>
                    <a:pt x="274319" y="722376"/>
                  </a:lnTo>
                  <a:lnTo>
                    <a:pt x="292607" y="725424"/>
                  </a:lnTo>
                  <a:lnTo>
                    <a:pt x="310895" y="729996"/>
                  </a:lnTo>
                  <a:lnTo>
                    <a:pt x="347471" y="733044"/>
                  </a:lnTo>
                  <a:lnTo>
                    <a:pt x="385571" y="733044"/>
                  </a:lnTo>
                  <a:lnTo>
                    <a:pt x="422147" y="729996"/>
                  </a:lnTo>
                  <a:lnTo>
                    <a:pt x="440436" y="725424"/>
                  </a:lnTo>
                  <a:lnTo>
                    <a:pt x="458724" y="722376"/>
                  </a:lnTo>
                  <a:lnTo>
                    <a:pt x="462914" y="720851"/>
                  </a:lnTo>
                  <a:lnTo>
                    <a:pt x="347471" y="720851"/>
                  </a:lnTo>
                  <a:lnTo>
                    <a:pt x="329183" y="719327"/>
                  </a:lnTo>
                  <a:lnTo>
                    <a:pt x="312419" y="716279"/>
                  </a:lnTo>
                  <a:lnTo>
                    <a:pt x="294131" y="713231"/>
                  </a:lnTo>
                  <a:lnTo>
                    <a:pt x="277368" y="710183"/>
                  </a:lnTo>
                  <a:lnTo>
                    <a:pt x="228600" y="693420"/>
                  </a:lnTo>
                  <a:lnTo>
                    <a:pt x="167639" y="659892"/>
                  </a:lnTo>
                  <a:lnTo>
                    <a:pt x="141731" y="640079"/>
                  </a:lnTo>
                  <a:lnTo>
                    <a:pt x="128015" y="629411"/>
                  </a:lnTo>
                  <a:lnTo>
                    <a:pt x="103631" y="605027"/>
                  </a:lnTo>
                  <a:lnTo>
                    <a:pt x="92963" y="591311"/>
                  </a:lnTo>
                  <a:lnTo>
                    <a:pt x="82295" y="579120"/>
                  </a:lnTo>
                  <a:lnTo>
                    <a:pt x="54863" y="534924"/>
                  </a:lnTo>
                  <a:lnTo>
                    <a:pt x="33527" y="487679"/>
                  </a:lnTo>
                  <a:lnTo>
                    <a:pt x="28956" y="472439"/>
                  </a:lnTo>
                  <a:lnTo>
                    <a:pt x="22859" y="455675"/>
                  </a:lnTo>
                  <a:lnTo>
                    <a:pt x="19812" y="437387"/>
                  </a:lnTo>
                  <a:lnTo>
                    <a:pt x="16763" y="420624"/>
                  </a:lnTo>
                  <a:lnTo>
                    <a:pt x="13715" y="402335"/>
                  </a:lnTo>
                  <a:lnTo>
                    <a:pt x="12191" y="385572"/>
                  </a:lnTo>
                  <a:lnTo>
                    <a:pt x="12318" y="347472"/>
                  </a:lnTo>
                  <a:lnTo>
                    <a:pt x="13715" y="330707"/>
                  </a:lnTo>
                  <a:lnTo>
                    <a:pt x="16763" y="312420"/>
                  </a:lnTo>
                  <a:lnTo>
                    <a:pt x="22859" y="278892"/>
                  </a:lnTo>
                  <a:lnTo>
                    <a:pt x="28956" y="262127"/>
                  </a:lnTo>
                  <a:lnTo>
                    <a:pt x="33527" y="245363"/>
                  </a:lnTo>
                  <a:lnTo>
                    <a:pt x="54863" y="198120"/>
                  </a:lnTo>
                  <a:lnTo>
                    <a:pt x="82295" y="155448"/>
                  </a:lnTo>
                  <a:lnTo>
                    <a:pt x="105156" y="129539"/>
                  </a:lnTo>
                  <a:lnTo>
                    <a:pt x="115824" y="115824"/>
                  </a:lnTo>
                  <a:lnTo>
                    <a:pt x="128015" y="105155"/>
                  </a:lnTo>
                  <a:lnTo>
                    <a:pt x="141731" y="94487"/>
                  </a:lnTo>
                  <a:lnTo>
                    <a:pt x="153924" y="83820"/>
                  </a:lnTo>
                  <a:lnTo>
                    <a:pt x="198119" y="54863"/>
                  </a:lnTo>
                  <a:lnTo>
                    <a:pt x="245363" y="35051"/>
                  </a:lnTo>
                  <a:lnTo>
                    <a:pt x="260603" y="28955"/>
                  </a:lnTo>
                  <a:lnTo>
                    <a:pt x="277368" y="24383"/>
                  </a:lnTo>
                  <a:lnTo>
                    <a:pt x="295656" y="19811"/>
                  </a:lnTo>
                  <a:lnTo>
                    <a:pt x="312419" y="16763"/>
                  </a:lnTo>
                  <a:lnTo>
                    <a:pt x="347471" y="13715"/>
                  </a:lnTo>
                  <a:lnTo>
                    <a:pt x="463295" y="13715"/>
                  </a:lnTo>
                  <a:lnTo>
                    <a:pt x="457200" y="12192"/>
                  </a:lnTo>
                  <a:lnTo>
                    <a:pt x="440436" y="7620"/>
                  </a:lnTo>
                  <a:lnTo>
                    <a:pt x="403859" y="1524"/>
                  </a:lnTo>
                  <a:lnTo>
                    <a:pt x="385571" y="0"/>
                  </a:lnTo>
                  <a:close/>
                </a:path>
                <a:path w="733425" h="733425">
                  <a:moveTo>
                    <a:pt x="463295" y="13715"/>
                  </a:moveTo>
                  <a:lnTo>
                    <a:pt x="384047" y="13715"/>
                  </a:lnTo>
                  <a:lnTo>
                    <a:pt x="420624" y="16763"/>
                  </a:lnTo>
                  <a:lnTo>
                    <a:pt x="437388" y="19811"/>
                  </a:lnTo>
                  <a:lnTo>
                    <a:pt x="455675" y="24383"/>
                  </a:lnTo>
                  <a:lnTo>
                    <a:pt x="472439" y="28955"/>
                  </a:lnTo>
                  <a:lnTo>
                    <a:pt x="487680" y="35051"/>
                  </a:lnTo>
                  <a:lnTo>
                    <a:pt x="504444" y="41148"/>
                  </a:lnTo>
                  <a:lnTo>
                    <a:pt x="519683" y="47244"/>
                  </a:lnTo>
                  <a:lnTo>
                    <a:pt x="534924" y="56387"/>
                  </a:lnTo>
                  <a:lnTo>
                    <a:pt x="550163" y="64007"/>
                  </a:lnTo>
                  <a:lnTo>
                    <a:pt x="563880" y="73151"/>
                  </a:lnTo>
                  <a:lnTo>
                    <a:pt x="605027" y="105155"/>
                  </a:lnTo>
                  <a:lnTo>
                    <a:pt x="617219" y="117348"/>
                  </a:lnTo>
                  <a:lnTo>
                    <a:pt x="627888" y="129539"/>
                  </a:lnTo>
                  <a:lnTo>
                    <a:pt x="640080" y="141731"/>
                  </a:lnTo>
                  <a:lnTo>
                    <a:pt x="669036" y="182879"/>
                  </a:lnTo>
                  <a:lnTo>
                    <a:pt x="691895" y="228600"/>
                  </a:lnTo>
                  <a:lnTo>
                    <a:pt x="699515" y="245363"/>
                  </a:lnTo>
                  <a:lnTo>
                    <a:pt x="713232" y="295655"/>
                  </a:lnTo>
                  <a:lnTo>
                    <a:pt x="716280" y="313944"/>
                  </a:lnTo>
                  <a:lnTo>
                    <a:pt x="717803" y="330707"/>
                  </a:lnTo>
                  <a:lnTo>
                    <a:pt x="720851" y="367283"/>
                  </a:lnTo>
                  <a:lnTo>
                    <a:pt x="717803" y="403859"/>
                  </a:lnTo>
                  <a:lnTo>
                    <a:pt x="716280" y="420624"/>
                  </a:lnTo>
                  <a:lnTo>
                    <a:pt x="713232" y="438911"/>
                  </a:lnTo>
                  <a:lnTo>
                    <a:pt x="699515" y="489203"/>
                  </a:lnTo>
                  <a:lnTo>
                    <a:pt x="691895" y="504444"/>
                  </a:lnTo>
                  <a:lnTo>
                    <a:pt x="685800" y="521207"/>
                  </a:lnTo>
                  <a:lnTo>
                    <a:pt x="678180" y="536448"/>
                  </a:lnTo>
                  <a:lnTo>
                    <a:pt x="669036" y="550163"/>
                  </a:lnTo>
                  <a:lnTo>
                    <a:pt x="659891" y="565403"/>
                  </a:lnTo>
                  <a:lnTo>
                    <a:pt x="649224" y="579120"/>
                  </a:lnTo>
                  <a:lnTo>
                    <a:pt x="640080" y="592835"/>
                  </a:lnTo>
                  <a:lnTo>
                    <a:pt x="627888" y="605027"/>
                  </a:lnTo>
                  <a:lnTo>
                    <a:pt x="591312" y="640079"/>
                  </a:lnTo>
                  <a:lnTo>
                    <a:pt x="550163" y="669035"/>
                  </a:lnTo>
                  <a:lnTo>
                    <a:pt x="504444" y="693420"/>
                  </a:lnTo>
                  <a:lnTo>
                    <a:pt x="454151" y="710183"/>
                  </a:lnTo>
                  <a:lnTo>
                    <a:pt x="402336" y="719327"/>
                  </a:lnTo>
                  <a:lnTo>
                    <a:pt x="384047" y="720851"/>
                  </a:lnTo>
                  <a:lnTo>
                    <a:pt x="462914" y="720851"/>
                  </a:lnTo>
                  <a:lnTo>
                    <a:pt x="475488" y="716279"/>
                  </a:lnTo>
                  <a:lnTo>
                    <a:pt x="492251" y="711707"/>
                  </a:lnTo>
                  <a:lnTo>
                    <a:pt x="509015" y="704087"/>
                  </a:lnTo>
                  <a:lnTo>
                    <a:pt x="525780" y="697992"/>
                  </a:lnTo>
                  <a:lnTo>
                    <a:pt x="571500" y="670559"/>
                  </a:lnTo>
                  <a:lnTo>
                    <a:pt x="585215" y="659892"/>
                  </a:lnTo>
                  <a:lnTo>
                    <a:pt x="600456" y="649224"/>
                  </a:lnTo>
                  <a:lnTo>
                    <a:pt x="612647" y="638555"/>
                  </a:lnTo>
                  <a:lnTo>
                    <a:pt x="626363" y="626363"/>
                  </a:lnTo>
                  <a:lnTo>
                    <a:pt x="637032" y="612648"/>
                  </a:lnTo>
                  <a:lnTo>
                    <a:pt x="649224" y="600455"/>
                  </a:lnTo>
                  <a:lnTo>
                    <a:pt x="688847" y="541020"/>
                  </a:lnTo>
                  <a:lnTo>
                    <a:pt x="716280" y="475487"/>
                  </a:lnTo>
                  <a:lnTo>
                    <a:pt x="731519" y="403859"/>
                  </a:lnTo>
                  <a:lnTo>
                    <a:pt x="733044" y="385572"/>
                  </a:lnTo>
                  <a:lnTo>
                    <a:pt x="733044" y="347472"/>
                  </a:lnTo>
                  <a:lnTo>
                    <a:pt x="731519" y="329183"/>
                  </a:lnTo>
                  <a:lnTo>
                    <a:pt x="725424" y="292607"/>
                  </a:lnTo>
                  <a:lnTo>
                    <a:pt x="720851" y="275844"/>
                  </a:lnTo>
                  <a:lnTo>
                    <a:pt x="716280" y="257555"/>
                  </a:lnTo>
                  <a:lnTo>
                    <a:pt x="696468" y="207263"/>
                  </a:lnTo>
                  <a:lnTo>
                    <a:pt x="670559" y="161544"/>
                  </a:lnTo>
                  <a:lnTo>
                    <a:pt x="637032" y="120396"/>
                  </a:lnTo>
                  <a:lnTo>
                    <a:pt x="598932" y="83820"/>
                  </a:lnTo>
                  <a:lnTo>
                    <a:pt x="541019" y="44196"/>
                  </a:lnTo>
                  <a:lnTo>
                    <a:pt x="475488" y="16763"/>
                  </a:lnTo>
                  <a:lnTo>
                    <a:pt x="463295" y="13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01153" y="3151123"/>
            <a:ext cx="506969" cy="28321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4925" marR="5080" indent="-35560">
              <a:lnSpc>
                <a:spcPct val="90800"/>
              </a:lnSpc>
              <a:spcBef>
                <a:spcPts val="165"/>
              </a:spcBef>
            </a:pP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BA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R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GA</a:t>
            </a:r>
            <a:r>
              <a:rPr sz="600" b="1" spc="-10" dirty="0">
                <a:solidFill>
                  <a:srgbClr val="0D0D0D"/>
                </a:solidFill>
                <a:latin typeface="Carlito"/>
                <a:cs typeface="Carlito"/>
              </a:rPr>
              <a:t>I</a:t>
            </a:r>
            <a:r>
              <a:rPr sz="600" b="1" dirty="0">
                <a:solidFill>
                  <a:srgbClr val="0D0D0D"/>
                </a:solidFill>
                <a:latin typeface="Carlito"/>
                <a:cs typeface="Carlito"/>
              </a:rPr>
              <a:t>NING  </a:t>
            </a:r>
            <a:r>
              <a:rPr sz="600" b="1" spc="-5" dirty="0">
                <a:solidFill>
                  <a:srgbClr val="0D0D0D"/>
                </a:solidFill>
                <a:latin typeface="Carlito"/>
                <a:cs typeface="Carlito"/>
              </a:rPr>
              <a:t>POWER OF  SUPPLIERS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42183" y="6124435"/>
            <a:ext cx="1730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82216" y="6577153"/>
            <a:ext cx="1003300" cy="7239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1450" indent="-17208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085" algn="l"/>
              </a:tabLst>
            </a:pPr>
            <a:r>
              <a:rPr sz="1400" b="1" spc="40" dirty="0">
                <a:latin typeface="Times New Roman"/>
                <a:cs typeface="Times New Roman"/>
              </a:rPr>
              <a:t>Source</a:t>
            </a:r>
            <a:endParaRPr sz="14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0" dirty="0">
                <a:latin typeface="Times New Roman"/>
                <a:cs typeface="Times New Roman"/>
              </a:rPr>
              <a:t>Organic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5" dirty="0">
                <a:latin typeface="Times New Roman"/>
                <a:cs typeface="Times New Roman"/>
              </a:rPr>
              <a:t>Inorganic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82114" y="7344057"/>
            <a:ext cx="1625600" cy="14744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720" algn="l"/>
              </a:tabLst>
            </a:pPr>
            <a:r>
              <a:rPr sz="1400" b="1" spc="40" dirty="0">
                <a:latin typeface="Times New Roman"/>
                <a:cs typeface="Times New Roman"/>
              </a:rPr>
              <a:t>Physical</a:t>
            </a:r>
            <a:r>
              <a:rPr sz="1400" b="1" spc="-140" dirty="0">
                <a:latin typeface="Times New Roman"/>
                <a:cs typeface="Times New Roman"/>
              </a:rPr>
              <a:t> </a:t>
            </a:r>
            <a:r>
              <a:rPr sz="1400" b="1" spc="55" dirty="0">
                <a:latin typeface="Times New Roman"/>
                <a:cs typeface="Times New Roman"/>
              </a:rPr>
              <a:t>property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-5" dirty="0">
                <a:latin typeface="Times New Roman"/>
                <a:cs typeface="Times New Roman"/>
              </a:rPr>
              <a:t>Solid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5" dirty="0">
                <a:latin typeface="Times New Roman"/>
                <a:cs typeface="Times New Roman"/>
              </a:rPr>
              <a:t>Liquid</a:t>
            </a:r>
            <a:endParaRPr sz="120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172720" algn="l"/>
              </a:tabLst>
            </a:pPr>
            <a:r>
              <a:rPr sz="1300" b="1" spc="50" dirty="0">
                <a:latin typeface="Times New Roman"/>
                <a:cs typeface="Times New Roman"/>
              </a:rPr>
              <a:t>Packaging/Usage</a:t>
            </a:r>
            <a:endParaRPr sz="13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-5" dirty="0">
                <a:latin typeface="Times New Roman"/>
                <a:cs typeface="Times New Roman"/>
              </a:rPr>
              <a:t>Bulk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5" dirty="0">
                <a:latin typeface="Times New Roman"/>
                <a:cs typeface="Times New Roman"/>
              </a:rPr>
              <a:t>Specialty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42003" y="6577153"/>
            <a:ext cx="1136015" cy="7239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720" algn="l"/>
              </a:tabLst>
            </a:pPr>
            <a:r>
              <a:rPr sz="1400" b="1" spc="55" dirty="0">
                <a:latin typeface="Times New Roman"/>
                <a:cs typeface="Times New Roman"/>
              </a:rPr>
              <a:t>Ingredients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0" dirty="0">
                <a:latin typeface="Times New Roman"/>
                <a:cs typeface="Times New Roman"/>
              </a:rPr>
              <a:t>Complete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30" dirty="0">
                <a:latin typeface="Times New Roman"/>
                <a:cs typeface="Times New Roman"/>
              </a:rPr>
              <a:t>Incomplete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2003" y="7344057"/>
            <a:ext cx="1706245" cy="94297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172720" algn="l"/>
              </a:tabLst>
            </a:pPr>
            <a:r>
              <a:rPr sz="1400" b="1" spc="25" dirty="0">
                <a:latin typeface="Times New Roman"/>
                <a:cs typeface="Times New Roman"/>
              </a:rPr>
              <a:t>Chemical</a:t>
            </a:r>
            <a:r>
              <a:rPr sz="1400" b="1" spc="-140" dirty="0">
                <a:latin typeface="Times New Roman"/>
                <a:cs typeface="Times New Roman"/>
              </a:rPr>
              <a:t> </a:t>
            </a:r>
            <a:r>
              <a:rPr sz="1400" b="1" spc="50" dirty="0">
                <a:latin typeface="Times New Roman"/>
                <a:cs typeface="Times New Roman"/>
              </a:rPr>
              <a:t>Property</a:t>
            </a:r>
            <a:endParaRPr sz="14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5" dirty="0">
                <a:latin typeface="Times New Roman"/>
                <a:cs typeface="Times New Roman"/>
              </a:rPr>
              <a:t>Straight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-5" dirty="0">
                <a:latin typeface="Times New Roman"/>
                <a:cs typeface="Times New Roman"/>
              </a:rPr>
              <a:t>Mixed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5" dirty="0">
                <a:latin typeface="Times New Roman"/>
                <a:cs typeface="Times New Roman"/>
              </a:rPr>
              <a:t>Complex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R="230504" algn="ctr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What?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77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What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need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fertilisers?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What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need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plant/crop</a:t>
            </a:r>
            <a:r>
              <a:rPr sz="16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?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What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supplied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by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fertilisers?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179195">
              <a:lnSpc>
                <a:spcPct val="100000"/>
              </a:lnSpc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40" dirty="0">
                <a:latin typeface="Times New Roman"/>
                <a:cs typeface="Times New Roman"/>
              </a:rPr>
              <a:t>Makeup</a:t>
            </a:r>
            <a:endParaRPr sz="22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60" dirty="0">
                <a:latin typeface="Times New Roman"/>
                <a:cs typeface="Times New Roman"/>
              </a:rPr>
              <a:t>Consumer/Customer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25" dirty="0">
                <a:latin typeface="Times New Roman"/>
                <a:cs typeface="Times New Roman"/>
              </a:rPr>
              <a:t>Channel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70" dirty="0">
                <a:latin typeface="Times New Roman"/>
                <a:cs typeface="Times New Roman"/>
              </a:rPr>
              <a:t>Importers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45" dirty="0">
                <a:latin typeface="Times New Roman"/>
                <a:cs typeface="Times New Roman"/>
              </a:rPr>
              <a:t>Manufacturers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40" dirty="0">
                <a:latin typeface="Times New Roman"/>
                <a:cs typeface="Times New Roman"/>
              </a:rPr>
              <a:t>State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Governments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40" dirty="0">
                <a:latin typeface="Times New Roman"/>
                <a:cs typeface="Times New Roman"/>
              </a:rPr>
              <a:t>Government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India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043305">
              <a:lnSpc>
                <a:spcPct val="100000"/>
              </a:lnSpc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Evolution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61488" y="2333244"/>
            <a:ext cx="2165985" cy="1691639"/>
            <a:chOff x="2761488" y="2333244"/>
            <a:chExt cx="2165985" cy="1691639"/>
          </a:xfrm>
        </p:grpSpPr>
        <p:sp>
          <p:nvSpPr>
            <p:cNvPr id="5" name="object 5"/>
            <p:cNvSpPr/>
            <p:nvPr/>
          </p:nvSpPr>
          <p:spPr>
            <a:xfrm>
              <a:off x="3403092" y="2333244"/>
              <a:ext cx="446532" cy="45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64408" y="2368296"/>
              <a:ext cx="647700" cy="73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85516" y="2430780"/>
              <a:ext cx="1101852" cy="1737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4132" y="260146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6096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7876" y="2598420"/>
              <a:ext cx="1900427" cy="243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80560" y="279349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620" y="0"/>
                  </a:lnTo>
                </a:path>
              </a:pathLst>
            </a:custGeom>
            <a:ln w="6096">
              <a:solidFill>
                <a:srgbClr val="1010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0444" y="2834640"/>
              <a:ext cx="2084832" cy="192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1488" y="3015996"/>
              <a:ext cx="2165604" cy="10088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99615" y="5861304"/>
            <a:ext cx="4559935" cy="2523768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095375">
              <a:lnSpc>
                <a:spcPct val="100000"/>
              </a:lnSpc>
            </a:pPr>
            <a:r>
              <a:rPr sz="2000" b="1" spc="-114" dirty="0">
                <a:latin typeface="Times New Roman"/>
                <a:cs typeface="Times New Roman"/>
              </a:rPr>
              <a:t>THE </a:t>
            </a:r>
            <a:r>
              <a:rPr sz="2000" b="1" spc="-130" dirty="0">
                <a:latin typeface="Times New Roman"/>
                <a:cs typeface="Times New Roman"/>
              </a:rPr>
              <a:t>PAST </a:t>
            </a:r>
            <a:r>
              <a:rPr sz="2000" b="1" spc="180" dirty="0" smtClean="0">
                <a:latin typeface="Times New Roman"/>
                <a:cs typeface="Times New Roman"/>
              </a:rPr>
              <a:t>50</a:t>
            </a:r>
            <a:r>
              <a:rPr sz="2000" b="1" spc="440" dirty="0" smtClean="0">
                <a:latin typeface="Times New Roman"/>
                <a:cs typeface="Times New Roman"/>
              </a:rPr>
              <a:t> </a:t>
            </a:r>
            <a:r>
              <a:rPr sz="2000" b="1" spc="-165" dirty="0">
                <a:latin typeface="Times New Roman"/>
                <a:cs typeface="Times New Roman"/>
              </a:rPr>
              <a:t>YEARS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7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5" dirty="0">
                <a:latin typeface="Times New Roman"/>
                <a:cs typeface="Times New Roman"/>
              </a:rPr>
              <a:t>New </a:t>
            </a:r>
            <a:r>
              <a:rPr sz="550" spc="25" dirty="0">
                <a:latin typeface="Times New Roman"/>
                <a:cs typeface="Times New Roman"/>
              </a:rPr>
              <a:t>born</a:t>
            </a:r>
            <a:r>
              <a:rPr sz="550" spc="-6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independence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5" dirty="0">
                <a:latin typeface="Times New Roman"/>
                <a:cs typeface="Times New Roman"/>
              </a:rPr>
              <a:t>Famine </a:t>
            </a:r>
            <a:r>
              <a:rPr sz="550" dirty="0">
                <a:latin typeface="Times New Roman"/>
                <a:cs typeface="Times New Roman"/>
              </a:rPr>
              <a:t>of</a:t>
            </a:r>
            <a:r>
              <a:rPr sz="550" spc="-75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50s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25" dirty="0">
                <a:latin typeface="Times New Roman"/>
                <a:cs typeface="Times New Roman"/>
              </a:rPr>
              <a:t>80%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population</a:t>
            </a:r>
            <a:r>
              <a:rPr sz="550" spc="-25" dirty="0">
                <a:latin typeface="Times New Roman"/>
                <a:cs typeface="Times New Roman"/>
              </a:rPr>
              <a:t> </a:t>
            </a:r>
            <a:r>
              <a:rPr sz="550" spc="30" dirty="0">
                <a:latin typeface="Times New Roman"/>
                <a:cs typeface="Times New Roman"/>
              </a:rPr>
              <a:t>dependent</a:t>
            </a:r>
            <a:r>
              <a:rPr sz="550" spc="-4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on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10" dirty="0">
                <a:latin typeface="Times New Roman"/>
                <a:cs typeface="Times New Roman"/>
              </a:rPr>
              <a:t>agriculture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5" dirty="0">
                <a:latin typeface="Times New Roman"/>
                <a:cs typeface="Times New Roman"/>
              </a:rPr>
              <a:t>Contribution</a:t>
            </a:r>
            <a:r>
              <a:rPr sz="550" spc="-6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Times New Roman"/>
                <a:cs typeface="Times New Roman"/>
              </a:rPr>
              <a:t>of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15" dirty="0">
                <a:latin typeface="Times New Roman"/>
                <a:cs typeface="Times New Roman"/>
              </a:rPr>
              <a:t>agriculture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to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-5" dirty="0">
                <a:latin typeface="Times New Roman"/>
                <a:cs typeface="Times New Roman"/>
              </a:rPr>
              <a:t>GDP-50%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0" dirty="0">
                <a:latin typeface="Times New Roman"/>
                <a:cs typeface="Times New Roman"/>
              </a:rPr>
              <a:t>National </a:t>
            </a:r>
            <a:r>
              <a:rPr sz="550" spc="15" dirty="0">
                <a:latin typeface="Times New Roman"/>
                <a:cs typeface="Times New Roman"/>
              </a:rPr>
              <a:t>insult</a:t>
            </a:r>
            <a:r>
              <a:rPr sz="550" spc="-75" dirty="0">
                <a:latin typeface="Times New Roman"/>
                <a:cs typeface="Times New Roman"/>
              </a:rPr>
              <a:t> </a:t>
            </a:r>
            <a:r>
              <a:rPr sz="550" spc="-20" dirty="0">
                <a:latin typeface="Times New Roman"/>
                <a:cs typeface="Times New Roman"/>
              </a:rPr>
              <a:t>PL </a:t>
            </a:r>
            <a:r>
              <a:rPr sz="550" spc="25" dirty="0">
                <a:latin typeface="Times New Roman"/>
                <a:cs typeface="Times New Roman"/>
              </a:rPr>
              <a:t>480</a:t>
            </a:r>
            <a:endParaRPr sz="55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550" spc="10" dirty="0">
                <a:latin typeface="Times New Roman"/>
                <a:cs typeface="Times New Roman"/>
              </a:rPr>
              <a:t>Need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to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embark</a:t>
            </a:r>
            <a:r>
              <a:rPr sz="550" spc="-1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on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crash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programme</a:t>
            </a:r>
            <a:r>
              <a:rPr sz="550" spc="-30" dirty="0">
                <a:latin typeface="Times New Roman"/>
                <a:cs typeface="Times New Roman"/>
              </a:rPr>
              <a:t> </a:t>
            </a:r>
            <a:r>
              <a:rPr sz="550" spc="25" dirty="0">
                <a:latin typeface="Times New Roman"/>
                <a:cs typeface="Times New Roman"/>
              </a:rPr>
              <a:t>on</a:t>
            </a:r>
            <a:r>
              <a:rPr sz="550" spc="-20" dirty="0">
                <a:latin typeface="Times New Roman"/>
                <a:cs typeface="Times New Roman"/>
              </a:rPr>
              <a:t> </a:t>
            </a:r>
            <a:r>
              <a:rPr sz="550" dirty="0">
                <a:latin typeface="Times New Roman"/>
                <a:cs typeface="Times New Roman"/>
              </a:rPr>
              <a:t>all</a:t>
            </a:r>
            <a:r>
              <a:rPr sz="550" spc="-25" dirty="0">
                <a:latin typeface="Times New Roman"/>
                <a:cs typeface="Times New Roman"/>
              </a:rPr>
              <a:t> </a:t>
            </a:r>
            <a:r>
              <a:rPr sz="550" spc="20" dirty="0">
                <a:latin typeface="Times New Roman"/>
                <a:cs typeface="Times New Roman"/>
              </a:rPr>
              <a:t>fronts</a:t>
            </a:r>
            <a:endParaRPr sz="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550" dirty="0">
              <a:latin typeface="Times New Roman"/>
              <a:cs typeface="Times New Roman"/>
            </a:endParaRPr>
          </a:p>
          <a:p>
            <a:pPr marL="382270">
              <a:lnSpc>
                <a:spcPct val="100000"/>
              </a:lnSpc>
              <a:spcBef>
                <a:spcPts val="5"/>
              </a:spcBef>
            </a:pPr>
            <a:r>
              <a:rPr sz="600" spc="-10" dirty="0">
                <a:latin typeface="Carlito"/>
                <a:cs typeface="Carlito"/>
              </a:rPr>
              <a:t>Policy</a:t>
            </a:r>
            <a:r>
              <a:rPr sz="600" spc="5" dirty="0">
                <a:latin typeface="Carlito"/>
                <a:cs typeface="Carlito"/>
              </a:rPr>
              <a:t> </a:t>
            </a:r>
            <a:r>
              <a:rPr sz="600" spc="-5" dirty="0">
                <a:latin typeface="Carlito"/>
                <a:cs typeface="Carlito"/>
              </a:rPr>
              <a:t>Requirements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5" dirty="0">
                <a:latin typeface="Carlito"/>
                <a:cs typeface="Carlito"/>
              </a:rPr>
              <a:t>Land </a:t>
            </a:r>
            <a:r>
              <a:rPr sz="600" spc="-10" dirty="0">
                <a:latin typeface="Carlito"/>
                <a:cs typeface="Carlito"/>
              </a:rPr>
              <a:t>reforms </a:t>
            </a:r>
            <a:r>
              <a:rPr sz="600" dirty="0">
                <a:latin typeface="Carlito"/>
                <a:cs typeface="Carlito"/>
              </a:rPr>
              <a:t>&amp;</a:t>
            </a:r>
            <a:r>
              <a:rPr sz="600" spc="-15" dirty="0">
                <a:latin typeface="Carlito"/>
                <a:cs typeface="Carlito"/>
              </a:rPr>
              <a:t> </a:t>
            </a:r>
            <a:r>
              <a:rPr sz="600" spc="-10" dirty="0">
                <a:latin typeface="Carlito"/>
                <a:cs typeface="Carlito"/>
              </a:rPr>
              <a:t>consolidation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5" dirty="0">
                <a:latin typeface="Carlito"/>
                <a:cs typeface="Carlito"/>
              </a:rPr>
              <a:t>Development work on</a:t>
            </a:r>
            <a:r>
              <a:rPr sz="600" spc="-75" dirty="0">
                <a:latin typeface="Carlito"/>
                <a:cs typeface="Carlito"/>
              </a:rPr>
              <a:t> </a:t>
            </a:r>
            <a:r>
              <a:rPr sz="600" dirty="0">
                <a:latin typeface="Carlito"/>
                <a:cs typeface="Carlito"/>
              </a:rPr>
              <a:t>seeds</a:t>
            </a: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5" dirty="0">
                <a:latin typeface="Carlito"/>
                <a:cs typeface="Carlito"/>
              </a:rPr>
              <a:t>Irrigation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10" dirty="0">
                <a:latin typeface="Carlito"/>
                <a:cs typeface="Carlito"/>
              </a:rPr>
              <a:t>Fertilizers</a:t>
            </a:r>
            <a:endParaRPr sz="600" dirty="0">
              <a:latin typeface="Carlito"/>
              <a:cs typeface="Carlito"/>
            </a:endParaRPr>
          </a:p>
          <a:p>
            <a:pPr marL="55435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600" spc="-10" dirty="0">
                <a:latin typeface="Carlito"/>
                <a:cs typeface="Carlito"/>
              </a:rPr>
              <a:t>Infrastructure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1495281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36980">
              <a:lnSpc>
                <a:spcPct val="100000"/>
              </a:lnSpc>
            </a:pPr>
            <a:r>
              <a:rPr sz="2000" b="1" spc="-5" dirty="0">
                <a:latin typeface="Carlito"/>
                <a:cs typeface="Carlito"/>
              </a:rPr>
              <a:t>THE </a:t>
            </a:r>
            <a:r>
              <a:rPr sz="2000" b="1" spc="-40" dirty="0">
                <a:latin typeface="Carlito"/>
                <a:cs typeface="Carlito"/>
              </a:rPr>
              <a:t>PAST </a:t>
            </a:r>
            <a:r>
              <a:rPr sz="2000" b="1" dirty="0">
                <a:latin typeface="Carlito"/>
                <a:cs typeface="Carlito"/>
              </a:rPr>
              <a:t>50</a:t>
            </a:r>
            <a:r>
              <a:rPr sz="2000" b="1" spc="434" dirty="0">
                <a:latin typeface="Carlito"/>
                <a:cs typeface="Carlito"/>
              </a:rPr>
              <a:t> </a:t>
            </a:r>
            <a:r>
              <a:rPr sz="2000" b="1" spc="-10" dirty="0" smtClean="0">
                <a:latin typeface="Carlito"/>
                <a:cs typeface="Carlito"/>
              </a:rPr>
              <a:t>YEARS</a:t>
            </a:r>
            <a:endParaRPr sz="2000" dirty="0">
              <a:latin typeface="Carlito"/>
              <a:cs typeface="Carlito"/>
            </a:endParaRPr>
          </a:p>
          <a:p>
            <a:pPr marL="554355" indent="-172720">
              <a:lnSpc>
                <a:spcPts val="2355"/>
              </a:lnSpc>
              <a:spcBef>
                <a:spcPts val="48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dirty="0" smtClean="0">
                <a:latin typeface="Times New Roman"/>
                <a:cs typeface="Times New Roman"/>
              </a:rPr>
              <a:t>La</a:t>
            </a:r>
            <a:r>
              <a:rPr sz="700" spc="-10" dirty="0" smtClean="0">
                <a:latin typeface="Times New Roman"/>
                <a:cs typeface="Times New Roman"/>
              </a:rPr>
              <a:t>n</a:t>
            </a:r>
            <a:r>
              <a:rPr sz="700" spc="35" dirty="0" smtClean="0">
                <a:latin typeface="Times New Roman"/>
                <a:cs typeface="Times New Roman"/>
              </a:rPr>
              <a:t>d</a:t>
            </a:r>
            <a:r>
              <a:rPr sz="700" spc="-10" dirty="0" smtClean="0">
                <a:latin typeface="Times New Roman"/>
                <a:cs typeface="Times New Roman"/>
              </a:rPr>
              <a:t> </a:t>
            </a:r>
            <a:r>
              <a:rPr sz="700" spc="35" dirty="0">
                <a:latin typeface="Times New Roman"/>
                <a:cs typeface="Times New Roman"/>
              </a:rPr>
              <a:t>r</a:t>
            </a:r>
            <a:r>
              <a:rPr sz="700" dirty="0">
                <a:latin typeface="Times New Roman"/>
                <a:cs typeface="Times New Roman"/>
              </a:rPr>
              <a:t>e</a:t>
            </a:r>
            <a:r>
              <a:rPr sz="700" spc="-15" dirty="0">
                <a:latin typeface="Times New Roman"/>
                <a:cs typeface="Times New Roman"/>
              </a:rPr>
              <a:t>f</a:t>
            </a:r>
            <a:r>
              <a:rPr sz="700" spc="15" dirty="0">
                <a:latin typeface="Times New Roman"/>
                <a:cs typeface="Times New Roman"/>
              </a:rPr>
              <a:t>o</a:t>
            </a:r>
            <a:r>
              <a:rPr sz="700" spc="25" dirty="0">
                <a:latin typeface="Times New Roman"/>
                <a:cs typeface="Times New Roman"/>
              </a:rPr>
              <a:t>r</a:t>
            </a:r>
            <a:r>
              <a:rPr sz="3000" b="1" spc="-1807" baseline="8333" dirty="0">
                <a:latin typeface="Times New Roman"/>
                <a:cs typeface="Times New Roman"/>
              </a:rPr>
              <a:t>P</a:t>
            </a:r>
            <a:r>
              <a:rPr sz="700" spc="30" dirty="0">
                <a:latin typeface="Times New Roman"/>
                <a:cs typeface="Times New Roman"/>
              </a:rPr>
              <a:t>ms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409" dirty="0">
                <a:latin typeface="Times New Roman"/>
                <a:cs typeface="Times New Roman"/>
              </a:rPr>
              <a:t>&amp;</a:t>
            </a:r>
            <a:r>
              <a:rPr sz="3000" b="1" spc="-1604" baseline="8333" dirty="0" err="1">
                <a:latin typeface="Times New Roman"/>
                <a:cs typeface="Times New Roman"/>
              </a:rPr>
              <a:t>O</a:t>
            </a:r>
            <a:r>
              <a:rPr sz="700" dirty="0" err="1">
                <a:latin typeface="Times New Roman"/>
                <a:cs typeface="Times New Roman"/>
              </a:rPr>
              <a:t>c</a:t>
            </a:r>
            <a:r>
              <a:rPr sz="700" spc="15" dirty="0" err="1">
                <a:latin typeface="Times New Roman"/>
                <a:cs typeface="Times New Roman"/>
              </a:rPr>
              <a:t>o</a:t>
            </a:r>
            <a:r>
              <a:rPr sz="700" spc="-140" dirty="0" err="1">
                <a:latin typeface="Times New Roman"/>
                <a:cs typeface="Times New Roman"/>
              </a:rPr>
              <a:t>n</a:t>
            </a:r>
            <a:r>
              <a:rPr sz="3000" b="1" spc="-1754" baseline="8333" dirty="0" err="1">
                <a:latin typeface="Times New Roman"/>
                <a:cs typeface="Times New Roman"/>
              </a:rPr>
              <a:t>L</a:t>
            </a:r>
            <a:r>
              <a:rPr sz="700" spc="10" dirty="0" err="1">
                <a:latin typeface="Times New Roman"/>
                <a:cs typeface="Times New Roman"/>
              </a:rPr>
              <a:t>sol</a:t>
            </a:r>
            <a:r>
              <a:rPr sz="700" spc="-125" dirty="0" err="1">
                <a:latin typeface="Times New Roman"/>
                <a:cs typeface="Times New Roman"/>
              </a:rPr>
              <a:t>i</a:t>
            </a:r>
            <a:r>
              <a:rPr sz="3000" b="1" spc="-997" baseline="8333" dirty="0" err="1">
                <a:latin typeface="Times New Roman"/>
                <a:cs typeface="Times New Roman"/>
              </a:rPr>
              <a:t>I</a:t>
            </a:r>
            <a:r>
              <a:rPr sz="700" spc="35" dirty="0" err="1">
                <a:latin typeface="Times New Roman"/>
                <a:cs typeface="Times New Roman"/>
              </a:rPr>
              <a:t>d</a:t>
            </a:r>
            <a:r>
              <a:rPr sz="700" spc="-130" dirty="0" err="1">
                <a:latin typeface="Times New Roman"/>
                <a:cs typeface="Times New Roman"/>
              </a:rPr>
              <a:t>a</a:t>
            </a:r>
            <a:r>
              <a:rPr sz="3000" b="1" spc="-1950" baseline="8333" dirty="0" err="1">
                <a:latin typeface="Times New Roman"/>
                <a:cs typeface="Times New Roman"/>
              </a:rPr>
              <a:t>C</a:t>
            </a:r>
            <a:r>
              <a:rPr sz="700" spc="15" dirty="0" err="1">
                <a:latin typeface="Times New Roman"/>
                <a:cs typeface="Times New Roman"/>
              </a:rPr>
              <a:t>tio</a:t>
            </a:r>
            <a:r>
              <a:rPr sz="700" spc="-160" dirty="0" err="1">
                <a:latin typeface="Times New Roman"/>
                <a:cs typeface="Times New Roman"/>
              </a:rPr>
              <a:t>n</a:t>
            </a:r>
            <a:r>
              <a:rPr sz="3000" b="1" spc="-352" baseline="8333" dirty="0" err="1">
                <a:latin typeface="Times New Roman"/>
                <a:cs typeface="Times New Roman"/>
              </a:rPr>
              <a:t>Y</a:t>
            </a:r>
            <a:r>
              <a:rPr sz="3000" b="1" spc="-135" baseline="8333" dirty="0">
                <a:latin typeface="Times New Roman"/>
                <a:cs typeface="Times New Roman"/>
              </a:rPr>
              <a:t> </a:t>
            </a:r>
            <a:r>
              <a:rPr sz="3000" b="1" spc="-195" baseline="8333" dirty="0" smtClean="0">
                <a:latin typeface="Times New Roman"/>
                <a:cs typeface="Times New Roman"/>
              </a:rPr>
              <a:t>R</a:t>
            </a:r>
            <a:r>
              <a:rPr sz="3000" b="1" spc="-315" baseline="8333" dirty="0" smtClean="0">
                <a:latin typeface="Times New Roman"/>
                <a:cs typeface="Times New Roman"/>
              </a:rPr>
              <a:t>E</a:t>
            </a:r>
            <a:r>
              <a:rPr sz="3000" b="1" spc="-172" baseline="8333" dirty="0" smtClean="0">
                <a:latin typeface="Times New Roman"/>
                <a:cs typeface="Times New Roman"/>
              </a:rPr>
              <a:t>QUI</a:t>
            </a:r>
            <a:r>
              <a:rPr sz="3000" b="1" spc="-209" baseline="8333" dirty="0" smtClean="0">
                <a:latin typeface="Times New Roman"/>
                <a:cs typeface="Times New Roman"/>
              </a:rPr>
              <a:t>R</a:t>
            </a:r>
            <a:r>
              <a:rPr sz="3000" b="1" spc="-284" baseline="8333" dirty="0" smtClean="0">
                <a:latin typeface="Times New Roman"/>
                <a:cs typeface="Times New Roman"/>
              </a:rPr>
              <a:t>E</a:t>
            </a:r>
            <a:r>
              <a:rPr sz="3000" b="1" spc="-337" baseline="8333" dirty="0" smtClean="0">
                <a:latin typeface="Times New Roman"/>
                <a:cs typeface="Times New Roman"/>
              </a:rPr>
              <a:t>M</a:t>
            </a:r>
            <a:r>
              <a:rPr sz="3000" b="1" spc="-254" baseline="8333" dirty="0" smtClean="0">
                <a:latin typeface="Times New Roman"/>
                <a:cs typeface="Times New Roman"/>
              </a:rPr>
              <a:t>E</a:t>
            </a:r>
            <a:r>
              <a:rPr sz="3000" b="1" spc="-112" baseline="8333" dirty="0" smtClean="0">
                <a:latin typeface="Times New Roman"/>
                <a:cs typeface="Times New Roman"/>
              </a:rPr>
              <a:t>NT</a:t>
            </a:r>
            <a:endParaRPr sz="3000" baseline="8333" dirty="0">
              <a:latin typeface="Times New Roman"/>
              <a:cs typeface="Times New Roman"/>
            </a:endParaRPr>
          </a:p>
          <a:p>
            <a:pPr marL="554355" indent="-172720">
              <a:lnSpc>
                <a:spcPts val="795"/>
              </a:lnSpc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10" dirty="0">
                <a:latin typeface="Times New Roman"/>
                <a:cs typeface="Times New Roman"/>
              </a:rPr>
              <a:t>Development </a:t>
            </a:r>
            <a:r>
              <a:rPr sz="700" spc="25" dirty="0">
                <a:latin typeface="Times New Roman"/>
                <a:cs typeface="Times New Roman"/>
              </a:rPr>
              <a:t>work on</a:t>
            </a:r>
            <a:r>
              <a:rPr sz="700" spc="-60" dirty="0">
                <a:latin typeface="Times New Roman"/>
                <a:cs typeface="Times New Roman"/>
              </a:rPr>
              <a:t> </a:t>
            </a:r>
            <a:r>
              <a:rPr sz="700" spc="25" dirty="0">
                <a:latin typeface="Times New Roman"/>
                <a:cs typeface="Times New Roman"/>
              </a:rPr>
              <a:t>seeds</a:t>
            </a:r>
            <a:endParaRPr sz="7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15" dirty="0">
                <a:latin typeface="Times New Roman"/>
                <a:cs typeface="Times New Roman"/>
              </a:rPr>
              <a:t>Irrigation</a:t>
            </a:r>
            <a:endParaRPr sz="7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15" dirty="0">
                <a:latin typeface="Times New Roman"/>
                <a:cs typeface="Times New Roman"/>
              </a:rPr>
              <a:t>Fertilizers</a:t>
            </a:r>
            <a:endParaRPr sz="700" dirty="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54355" algn="l"/>
                <a:tab pos="554990" algn="l"/>
              </a:tabLst>
            </a:pPr>
            <a:r>
              <a:rPr sz="700" spc="20" dirty="0">
                <a:latin typeface="Times New Roman"/>
                <a:cs typeface="Times New Roman"/>
              </a:rPr>
              <a:t>Infrastructure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4292" y="8176259"/>
            <a:ext cx="4387850" cy="782320"/>
          </a:xfrm>
          <a:custGeom>
            <a:avLst/>
            <a:gdLst/>
            <a:ahLst/>
            <a:cxnLst/>
            <a:rect l="l" t="t" r="r" b="b"/>
            <a:pathLst>
              <a:path w="4387850" h="782320">
                <a:moveTo>
                  <a:pt x="844296" y="419100"/>
                </a:moveTo>
                <a:lnTo>
                  <a:pt x="838200" y="419100"/>
                </a:lnTo>
                <a:lnTo>
                  <a:pt x="838200" y="426720"/>
                </a:lnTo>
                <a:lnTo>
                  <a:pt x="838200" y="775716"/>
                </a:lnTo>
                <a:lnTo>
                  <a:pt x="6096" y="775716"/>
                </a:lnTo>
                <a:lnTo>
                  <a:pt x="6096" y="426720"/>
                </a:lnTo>
                <a:lnTo>
                  <a:pt x="838200" y="426720"/>
                </a:lnTo>
                <a:lnTo>
                  <a:pt x="838200" y="419100"/>
                </a:lnTo>
                <a:lnTo>
                  <a:pt x="0" y="419100"/>
                </a:lnTo>
                <a:lnTo>
                  <a:pt x="0" y="781812"/>
                </a:lnTo>
                <a:lnTo>
                  <a:pt x="844296" y="781812"/>
                </a:lnTo>
                <a:lnTo>
                  <a:pt x="844296" y="778764"/>
                </a:lnTo>
                <a:lnTo>
                  <a:pt x="844296" y="775716"/>
                </a:lnTo>
                <a:lnTo>
                  <a:pt x="844296" y="426720"/>
                </a:lnTo>
                <a:lnTo>
                  <a:pt x="844296" y="422148"/>
                </a:lnTo>
                <a:lnTo>
                  <a:pt x="844296" y="419100"/>
                </a:lnTo>
                <a:close/>
              </a:path>
              <a:path w="4387850" h="782320">
                <a:moveTo>
                  <a:pt x="1034796" y="0"/>
                </a:moveTo>
                <a:lnTo>
                  <a:pt x="1028700" y="0"/>
                </a:lnTo>
                <a:lnTo>
                  <a:pt x="1028700" y="7620"/>
                </a:lnTo>
                <a:lnTo>
                  <a:pt x="1028700" y="356616"/>
                </a:lnTo>
                <a:lnTo>
                  <a:pt x="196596" y="356616"/>
                </a:lnTo>
                <a:lnTo>
                  <a:pt x="196596" y="7620"/>
                </a:lnTo>
                <a:lnTo>
                  <a:pt x="1028700" y="7620"/>
                </a:lnTo>
                <a:lnTo>
                  <a:pt x="1028700" y="0"/>
                </a:lnTo>
                <a:lnTo>
                  <a:pt x="190500" y="0"/>
                </a:lnTo>
                <a:lnTo>
                  <a:pt x="190500" y="362712"/>
                </a:lnTo>
                <a:lnTo>
                  <a:pt x="1034796" y="362712"/>
                </a:lnTo>
                <a:lnTo>
                  <a:pt x="1034796" y="359664"/>
                </a:lnTo>
                <a:lnTo>
                  <a:pt x="1034796" y="356616"/>
                </a:lnTo>
                <a:lnTo>
                  <a:pt x="1034796" y="7620"/>
                </a:lnTo>
                <a:lnTo>
                  <a:pt x="1034796" y="3048"/>
                </a:lnTo>
                <a:lnTo>
                  <a:pt x="1034796" y="0"/>
                </a:lnTo>
                <a:close/>
              </a:path>
              <a:path w="4387850" h="782320">
                <a:moveTo>
                  <a:pt x="4387596" y="419100"/>
                </a:moveTo>
                <a:lnTo>
                  <a:pt x="4381500" y="419100"/>
                </a:lnTo>
                <a:lnTo>
                  <a:pt x="4381500" y="426720"/>
                </a:lnTo>
                <a:lnTo>
                  <a:pt x="4381500" y="775716"/>
                </a:lnTo>
                <a:lnTo>
                  <a:pt x="876300" y="775716"/>
                </a:lnTo>
                <a:lnTo>
                  <a:pt x="876300" y="426720"/>
                </a:lnTo>
                <a:lnTo>
                  <a:pt x="4381500" y="426720"/>
                </a:lnTo>
                <a:lnTo>
                  <a:pt x="4381500" y="419100"/>
                </a:lnTo>
                <a:lnTo>
                  <a:pt x="868680" y="419100"/>
                </a:lnTo>
                <a:lnTo>
                  <a:pt x="868680" y="781812"/>
                </a:lnTo>
                <a:lnTo>
                  <a:pt x="4387596" y="781812"/>
                </a:lnTo>
                <a:lnTo>
                  <a:pt x="4387596" y="778764"/>
                </a:lnTo>
                <a:lnTo>
                  <a:pt x="4387596" y="775716"/>
                </a:lnTo>
                <a:lnTo>
                  <a:pt x="4387596" y="426720"/>
                </a:lnTo>
                <a:lnTo>
                  <a:pt x="4387596" y="422148"/>
                </a:lnTo>
                <a:lnTo>
                  <a:pt x="4387596" y="419100"/>
                </a:lnTo>
                <a:close/>
              </a:path>
              <a:path w="4387850" h="782320">
                <a:moveTo>
                  <a:pt x="4387596" y="0"/>
                </a:moveTo>
                <a:lnTo>
                  <a:pt x="4381500" y="0"/>
                </a:lnTo>
                <a:lnTo>
                  <a:pt x="4381500" y="7620"/>
                </a:lnTo>
                <a:lnTo>
                  <a:pt x="4381500" y="356616"/>
                </a:lnTo>
                <a:lnTo>
                  <a:pt x="1066800" y="356616"/>
                </a:lnTo>
                <a:lnTo>
                  <a:pt x="1066800" y="7620"/>
                </a:lnTo>
                <a:lnTo>
                  <a:pt x="4381500" y="7620"/>
                </a:lnTo>
                <a:lnTo>
                  <a:pt x="4381500" y="0"/>
                </a:lnTo>
                <a:lnTo>
                  <a:pt x="1059180" y="0"/>
                </a:lnTo>
                <a:lnTo>
                  <a:pt x="1059180" y="362712"/>
                </a:lnTo>
                <a:lnTo>
                  <a:pt x="4387596" y="362712"/>
                </a:lnTo>
                <a:lnTo>
                  <a:pt x="4387596" y="359664"/>
                </a:lnTo>
                <a:lnTo>
                  <a:pt x="4387596" y="356616"/>
                </a:lnTo>
                <a:lnTo>
                  <a:pt x="4387596" y="7620"/>
                </a:lnTo>
                <a:lnTo>
                  <a:pt x="4387596" y="3048"/>
                </a:lnTo>
                <a:lnTo>
                  <a:pt x="4387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0347" y="8172653"/>
            <a:ext cx="39116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>
              <a:lnSpc>
                <a:spcPts val="2380"/>
              </a:lnSpc>
              <a:spcBef>
                <a:spcPts val="100"/>
              </a:spcBef>
              <a:tabLst>
                <a:tab pos="971550" algn="l"/>
              </a:tabLst>
            </a:pPr>
            <a:r>
              <a:rPr sz="2000" b="1" dirty="0">
                <a:latin typeface="Carlito"/>
                <a:cs typeface="Carlito"/>
              </a:rPr>
              <a:t>1957	</a:t>
            </a:r>
            <a:r>
              <a:rPr sz="2000" b="1" spc="-5" dirty="0">
                <a:latin typeface="Carlito"/>
                <a:cs typeface="Carlito"/>
              </a:rPr>
              <a:t>F</a:t>
            </a:r>
            <a:r>
              <a:rPr sz="1300" spc="-5" dirty="0">
                <a:latin typeface="Carlito"/>
                <a:cs typeface="Carlito"/>
              </a:rPr>
              <a:t>ertiliser </a:t>
            </a:r>
            <a:r>
              <a:rPr sz="2000" b="1" spc="-10" dirty="0">
                <a:latin typeface="Carlito"/>
                <a:cs typeface="Carlito"/>
              </a:rPr>
              <a:t>C</a:t>
            </a:r>
            <a:r>
              <a:rPr sz="1300" spc="-10" dirty="0">
                <a:latin typeface="Carlito"/>
                <a:cs typeface="Carlito"/>
              </a:rPr>
              <a:t>ontrol </a:t>
            </a:r>
            <a:r>
              <a:rPr sz="2000" b="1" spc="-5" dirty="0">
                <a:latin typeface="Carlito"/>
                <a:cs typeface="Carlito"/>
              </a:rPr>
              <a:t>O</a:t>
            </a:r>
            <a:r>
              <a:rPr sz="1300" spc="-5" dirty="0">
                <a:latin typeface="Carlito"/>
                <a:cs typeface="Carlito"/>
              </a:rPr>
              <a:t>rder made</a:t>
            </a:r>
            <a:r>
              <a:rPr sz="1300" spc="3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effective</a:t>
            </a:r>
            <a:endParaRPr sz="1300">
              <a:latin typeface="Carlito"/>
              <a:cs typeface="Carlito"/>
            </a:endParaRPr>
          </a:p>
          <a:p>
            <a:pPr marL="781050" marR="30480" indent="-756285">
              <a:lnSpc>
                <a:spcPct val="85700"/>
              </a:lnSpc>
              <a:spcBef>
                <a:spcPts val="330"/>
              </a:spcBef>
              <a:tabLst>
                <a:tab pos="781050" algn="l"/>
              </a:tabLst>
            </a:pPr>
            <a:r>
              <a:rPr sz="3000" b="1" baseline="-26388" dirty="0">
                <a:latin typeface="Carlito"/>
                <a:cs typeface="Carlito"/>
              </a:rPr>
              <a:t>1956	</a:t>
            </a:r>
            <a:r>
              <a:rPr sz="1000" spc="-5" dirty="0">
                <a:latin typeface="Carlito"/>
                <a:cs typeface="Carlito"/>
              </a:rPr>
              <a:t>Industrial policy </a:t>
            </a:r>
            <a:r>
              <a:rPr sz="1000" spc="-10" dirty="0">
                <a:latin typeface="Carlito"/>
                <a:cs typeface="Carlito"/>
              </a:rPr>
              <a:t>recognises fertiliser </a:t>
            </a:r>
            <a:r>
              <a:rPr sz="1000" spc="-5" dirty="0">
                <a:latin typeface="Carlito"/>
                <a:cs typeface="Carlito"/>
              </a:rPr>
              <a:t>as </a:t>
            </a:r>
            <a:r>
              <a:rPr sz="1000" spc="-10" dirty="0">
                <a:latin typeface="Carlito"/>
                <a:cs typeface="Carlito"/>
              </a:rPr>
              <a:t>core </a:t>
            </a:r>
            <a:r>
              <a:rPr sz="1000" spc="-25" dirty="0">
                <a:latin typeface="Carlito"/>
                <a:cs typeface="Carlito"/>
              </a:rPr>
              <a:t>sector. </a:t>
            </a:r>
            <a:r>
              <a:rPr sz="1000" spc="-5" dirty="0">
                <a:latin typeface="Carlito"/>
                <a:cs typeface="Carlito"/>
              </a:rPr>
              <a:t>Fertiliser  </a:t>
            </a:r>
            <a:r>
              <a:rPr sz="1000" spc="-10" dirty="0">
                <a:latin typeface="Carlito"/>
                <a:cs typeface="Carlito"/>
              </a:rPr>
              <a:t>control </a:t>
            </a:r>
            <a:r>
              <a:rPr sz="1000" spc="-5" dirty="0">
                <a:latin typeface="Carlito"/>
                <a:cs typeface="Carlito"/>
              </a:rPr>
              <a:t>pool</a:t>
            </a:r>
            <a:r>
              <a:rPr sz="1000" spc="-1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created.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31492" y="7751064"/>
            <a:ext cx="3916679" cy="376555"/>
          </a:xfrm>
          <a:custGeom>
            <a:avLst/>
            <a:gdLst/>
            <a:ahLst/>
            <a:cxnLst/>
            <a:rect l="l" t="t" r="r" b="b"/>
            <a:pathLst>
              <a:path w="3916679" h="376554">
                <a:moveTo>
                  <a:pt x="844296" y="6096"/>
                </a:moveTo>
                <a:lnTo>
                  <a:pt x="838200" y="6096"/>
                </a:lnTo>
                <a:lnTo>
                  <a:pt x="838200" y="13716"/>
                </a:lnTo>
                <a:lnTo>
                  <a:pt x="838200" y="362712"/>
                </a:lnTo>
                <a:lnTo>
                  <a:pt x="6096" y="362712"/>
                </a:lnTo>
                <a:lnTo>
                  <a:pt x="6096" y="13716"/>
                </a:lnTo>
                <a:lnTo>
                  <a:pt x="838200" y="13716"/>
                </a:lnTo>
                <a:lnTo>
                  <a:pt x="838200" y="6096"/>
                </a:lnTo>
                <a:lnTo>
                  <a:pt x="0" y="6096"/>
                </a:lnTo>
                <a:lnTo>
                  <a:pt x="0" y="368808"/>
                </a:lnTo>
                <a:lnTo>
                  <a:pt x="844296" y="368808"/>
                </a:lnTo>
                <a:lnTo>
                  <a:pt x="844296" y="365760"/>
                </a:lnTo>
                <a:lnTo>
                  <a:pt x="844296" y="362712"/>
                </a:lnTo>
                <a:lnTo>
                  <a:pt x="844296" y="13716"/>
                </a:lnTo>
                <a:lnTo>
                  <a:pt x="844296" y="9144"/>
                </a:lnTo>
                <a:lnTo>
                  <a:pt x="844296" y="6096"/>
                </a:lnTo>
                <a:close/>
              </a:path>
              <a:path w="3916679" h="376554">
                <a:moveTo>
                  <a:pt x="3916680" y="0"/>
                </a:moveTo>
                <a:lnTo>
                  <a:pt x="3910584" y="0"/>
                </a:lnTo>
                <a:lnTo>
                  <a:pt x="3910584" y="6096"/>
                </a:lnTo>
                <a:lnTo>
                  <a:pt x="3910584" y="370332"/>
                </a:lnTo>
                <a:lnTo>
                  <a:pt x="876300" y="370332"/>
                </a:lnTo>
                <a:lnTo>
                  <a:pt x="876300" y="6096"/>
                </a:lnTo>
                <a:lnTo>
                  <a:pt x="3910584" y="6096"/>
                </a:lnTo>
                <a:lnTo>
                  <a:pt x="3910584" y="0"/>
                </a:lnTo>
                <a:lnTo>
                  <a:pt x="868680" y="0"/>
                </a:lnTo>
                <a:lnTo>
                  <a:pt x="868680" y="376428"/>
                </a:lnTo>
                <a:lnTo>
                  <a:pt x="3916680" y="376428"/>
                </a:lnTo>
                <a:lnTo>
                  <a:pt x="3916680" y="373380"/>
                </a:lnTo>
                <a:lnTo>
                  <a:pt x="3916680" y="370332"/>
                </a:lnTo>
                <a:lnTo>
                  <a:pt x="3916680" y="6096"/>
                </a:lnTo>
                <a:lnTo>
                  <a:pt x="3916680" y="3048"/>
                </a:lnTo>
                <a:lnTo>
                  <a:pt x="391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8939" y="7753680"/>
            <a:ext cx="2560955" cy="347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>
              <a:lnSpc>
                <a:spcPct val="100800"/>
              </a:lnSpc>
              <a:spcBef>
                <a:spcPts val="85"/>
              </a:spcBef>
            </a:pPr>
            <a:r>
              <a:rPr sz="1200" spc="-5" dirty="0">
                <a:latin typeface="Carlito"/>
                <a:cs typeface="Carlito"/>
              </a:rPr>
              <a:t>D</a:t>
            </a:r>
            <a:r>
              <a:rPr sz="900" spc="-5" dirty="0">
                <a:latin typeface="Carlito"/>
                <a:cs typeface="Carlito"/>
              </a:rPr>
              <a:t>istribution </a:t>
            </a:r>
            <a:r>
              <a:rPr sz="900" spc="-10" dirty="0">
                <a:latin typeface="Carlito"/>
                <a:cs typeface="Carlito"/>
              </a:rPr>
              <a:t>control relaxed; focus </a:t>
            </a:r>
            <a:r>
              <a:rPr sz="900" spc="-5" dirty="0">
                <a:latin typeface="Carlito"/>
                <a:cs typeface="Carlito"/>
              </a:rPr>
              <a:t>on </a:t>
            </a:r>
            <a:r>
              <a:rPr sz="900" spc="-10" dirty="0">
                <a:latin typeface="Carlito"/>
                <a:cs typeface="Carlito"/>
              </a:rPr>
              <a:t>building </a:t>
            </a:r>
            <a:r>
              <a:rPr sz="900" spc="-5" dirty="0">
                <a:latin typeface="Carlito"/>
                <a:cs typeface="Carlito"/>
              </a:rPr>
              <a:t>good  </a:t>
            </a:r>
            <a:r>
              <a:rPr sz="900" spc="-10" dirty="0">
                <a:latin typeface="Carlito"/>
                <a:cs typeface="Carlito"/>
              </a:rPr>
              <a:t>distribution system, </a:t>
            </a:r>
            <a:r>
              <a:rPr sz="900" dirty="0">
                <a:latin typeface="Carlito"/>
                <a:cs typeface="Carlito"/>
              </a:rPr>
              <a:t>PVT </a:t>
            </a:r>
            <a:r>
              <a:rPr sz="900" spc="-10" dirty="0">
                <a:latin typeface="Carlito"/>
                <a:cs typeface="Carlito"/>
              </a:rPr>
              <a:t>sector investment</a:t>
            </a:r>
            <a:r>
              <a:rPr sz="900" spc="10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encouraged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21992" y="7316723"/>
            <a:ext cx="844550" cy="361315"/>
          </a:xfrm>
          <a:custGeom>
            <a:avLst/>
            <a:gdLst/>
            <a:ahLst/>
            <a:cxnLst/>
            <a:rect l="l" t="t" r="r" b="b"/>
            <a:pathLst>
              <a:path w="844550" h="361315">
                <a:moveTo>
                  <a:pt x="844295" y="0"/>
                </a:moveTo>
                <a:lnTo>
                  <a:pt x="0" y="0"/>
                </a:lnTo>
                <a:lnTo>
                  <a:pt x="0" y="361187"/>
                </a:lnTo>
                <a:lnTo>
                  <a:pt x="844295" y="361187"/>
                </a:lnTo>
                <a:lnTo>
                  <a:pt x="844295" y="358139"/>
                </a:lnTo>
                <a:lnTo>
                  <a:pt x="6095" y="358139"/>
                </a:lnTo>
                <a:lnTo>
                  <a:pt x="3047" y="355091"/>
                </a:lnTo>
                <a:lnTo>
                  <a:pt x="6095" y="355091"/>
                </a:lnTo>
                <a:lnTo>
                  <a:pt x="6095" y="6095"/>
                </a:lnTo>
                <a:lnTo>
                  <a:pt x="3047" y="6095"/>
                </a:lnTo>
                <a:lnTo>
                  <a:pt x="6095" y="3048"/>
                </a:lnTo>
                <a:lnTo>
                  <a:pt x="844295" y="3048"/>
                </a:lnTo>
                <a:lnTo>
                  <a:pt x="844295" y="0"/>
                </a:lnTo>
                <a:close/>
              </a:path>
              <a:path w="844550" h="361315">
                <a:moveTo>
                  <a:pt x="6095" y="355091"/>
                </a:moveTo>
                <a:lnTo>
                  <a:pt x="3047" y="355091"/>
                </a:lnTo>
                <a:lnTo>
                  <a:pt x="6095" y="358139"/>
                </a:lnTo>
                <a:lnTo>
                  <a:pt x="6095" y="355091"/>
                </a:lnTo>
                <a:close/>
              </a:path>
              <a:path w="844550" h="361315">
                <a:moveTo>
                  <a:pt x="838200" y="355091"/>
                </a:moveTo>
                <a:lnTo>
                  <a:pt x="6095" y="355091"/>
                </a:lnTo>
                <a:lnTo>
                  <a:pt x="6095" y="358139"/>
                </a:lnTo>
                <a:lnTo>
                  <a:pt x="838200" y="358139"/>
                </a:lnTo>
                <a:lnTo>
                  <a:pt x="838200" y="355091"/>
                </a:lnTo>
                <a:close/>
              </a:path>
              <a:path w="844550" h="361315">
                <a:moveTo>
                  <a:pt x="838200" y="3048"/>
                </a:moveTo>
                <a:lnTo>
                  <a:pt x="838200" y="358139"/>
                </a:lnTo>
                <a:lnTo>
                  <a:pt x="841247" y="355091"/>
                </a:lnTo>
                <a:lnTo>
                  <a:pt x="844295" y="355091"/>
                </a:lnTo>
                <a:lnTo>
                  <a:pt x="844295" y="6095"/>
                </a:lnTo>
                <a:lnTo>
                  <a:pt x="841247" y="6095"/>
                </a:lnTo>
                <a:lnTo>
                  <a:pt x="838200" y="3048"/>
                </a:lnTo>
                <a:close/>
              </a:path>
              <a:path w="844550" h="361315">
                <a:moveTo>
                  <a:pt x="844295" y="355091"/>
                </a:moveTo>
                <a:lnTo>
                  <a:pt x="841247" y="355091"/>
                </a:lnTo>
                <a:lnTo>
                  <a:pt x="838200" y="358139"/>
                </a:lnTo>
                <a:lnTo>
                  <a:pt x="844295" y="358139"/>
                </a:lnTo>
                <a:lnTo>
                  <a:pt x="844295" y="355091"/>
                </a:lnTo>
                <a:close/>
              </a:path>
              <a:path w="844550" h="361315">
                <a:moveTo>
                  <a:pt x="6095" y="3048"/>
                </a:moveTo>
                <a:lnTo>
                  <a:pt x="3047" y="6095"/>
                </a:lnTo>
                <a:lnTo>
                  <a:pt x="6095" y="6095"/>
                </a:lnTo>
                <a:lnTo>
                  <a:pt x="6095" y="3048"/>
                </a:lnTo>
                <a:close/>
              </a:path>
              <a:path w="844550" h="361315">
                <a:moveTo>
                  <a:pt x="838200" y="3048"/>
                </a:moveTo>
                <a:lnTo>
                  <a:pt x="6095" y="3048"/>
                </a:lnTo>
                <a:lnTo>
                  <a:pt x="6095" y="6095"/>
                </a:lnTo>
                <a:lnTo>
                  <a:pt x="838200" y="6095"/>
                </a:lnTo>
                <a:lnTo>
                  <a:pt x="838200" y="3048"/>
                </a:lnTo>
                <a:close/>
              </a:path>
              <a:path w="844550" h="361315">
                <a:moveTo>
                  <a:pt x="844295" y="3048"/>
                </a:moveTo>
                <a:lnTo>
                  <a:pt x="838200" y="3048"/>
                </a:lnTo>
                <a:lnTo>
                  <a:pt x="841247" y="6095"/>
                </a:lnTo>
                <a:lnTo>
                  <a:pt x="844295" y="6095"/>
                </a:lnTo>
                <a:lnTo>
                  <a:pt x="844295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93099" y="7174992"/>
            <a:ext cx="720725" cy="909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1180"/>
              </a:spcBef>
            </a:pPr>
            <a:r>
              <a:rPr sz="2000" b="1" dirty="0">
                <a:latin typeface="Carlito"/>
                <a:cs typeface="Carlito"/>
              </a:rPr>
              <a:t>1</a:t>
            </a:r>
            <a:r>
              <a:rPr sz="2000" b="1" spc="5" dirty="0">
                <a:latin typeface="Carlito"/>
                <a:cs typeface="Carlito"/>
              </a:rPr>
              <a:t>9</a:t>
            </a:r>
            <a:r>
              <a:rPr sz="2000" b="1" dirty="0">
                <a:latin typeface="Carlito"/>
                <a:cs typeface="Carlito"/>
              </a:rPr>
              <a:t>72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Carlito"/>
                <a:cs typeface="Carlito"/>
              </a:rPr>
              <a:t>1966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5911" y="7324344"/>
            <a:ext cx="2849880" cy="363220"/>
          </a:xfrm>
          <a:custGeom>
            <a:avLst/>
            <a:gdLst/>
            <a:ahLst/>
            <a:cxnLst/>
            <a:rect l="l" t="t" r="r" b="b"/>
            <a:pathLst>
              <a:path w="2849879" h="363220">
                <a:moveTo>
                  <a:pt x="2849879" y="0"/>
                </a:moveTo>
                <a:lnTo>
                  <a:pt x="0" y="0"/>
                </a:lnTo>
                <a:lnTo>
                  <a:pt x="0" y="362712"/>
                </a:lnTo>
                <a:lnTo>
                  <a:pt x="2849879" y="362712"/>
                </a:lnTo>
                <a:lnTo>
                  <a:pt x="2849879" y="358140"/>
                </a:lnTo>
                <a:lnTo>
                  <a:pt x="6095" y="358140"/>
                </a:lnTo>
                <a:lnTo>
                  <a:pt x="3048" y="355092"/>
                </a:lnTo>
                <a:lnTo>
                  <a:pt x="6095" y="355092"/>
                </a:lnTo>
                <a:lnTo>
                  <a:pt x="6095" y="6096"/>
                </a:lnTo>
                <a:lnTo>
                  <a:pt x="3048" y="6096"/>
                </a:lnTo>
                <a:lnTo>
                  <a:pt x="6095" y="3048"/>
                </a:lnTo>
                <a:lnTo>
                  <a:pt x="2849879" y="3048"/>
                </a:lnTo>
                <a:lnTo>
                  <a:pt x="2849879" y="0"/>
                </a:lnTo>
                <a:close/>
              </a:path>
              <a:path w="2849879" h="363220">
                <a:moveTo>
                  <a:pt x="6095" y="355092"/>
                </a:moveTo>
                <a:lnTo>
                  <a:pt x="3048" y="355092"/>
                </a:lnTo>
                <a:lnTo>
                  <a:pt x="6095" y="358140"/>
                </a:lnTo>
                <a:lnTo>
                  <a:pt x="6095" y="355092"/>
                </a:lnTo>
                <a:close/>
              </a:path>
              <a:path w="2849879" h="363220">
                <a:moveTo>
                  <a:pt x="2842260" y="355092"/>
                </a:moveTo>
                <a:lnTo>
                  <a:pt x="6095" y="355092"/>
                </a:lnTo>
                <a:lnTo>
                  <a:pt x="6095" y="358140"/>
                </a:lnTo>
                <a:lnTo>
                  <a:pt x="2842260" y="358140"/>
                </a:lnTo>
                <a:lnTo>
                  <a:pt x="2842260" y="355092"/>
                </a:lnTo>
                <a:close/>
              </a:path>
              <a:path w="2849879" h="363220">
                <a:moveTo>
                  <a:pt x="2842260" y="3048"/>
                </a:moveTo>
                <a:lnTo>
                  <a:pt x="2842260" y="358140"/>
                </a:lnTo>
                <a:lnTo>
                  <a:pt x="2845308" y="355092"/>
                </a:lnTo>
                <a:lnTo>
                  <a:pt x="2849879" y="355092"/>
                </a:lnTo>
                <a:lnTo>
                  <a:pt x="2849879" y="6096"/>
                </a:lnTo>
                <a:lnTo>
                  <a:pt x="2845308" y="6096"/>
                </a:lnTo>
                <a:lnTo>
                  <a:pt x="2842260" y="3048"/>
                </a:lnTo>
                <a:close/>
              </a:path>
              <a:path w="2849879" h="363220">
                <a:moveTo>
                  <a:pt x="2849879" y="355092"/>
                </a:moveTo>
                <a:lnTo>
                  <a:pt x="2845308" y="355092"/>
                </a:lnTo>
                <a:lnTo>
                  <a:pt x="2842260" y="358140"/>
                </a:lnTo>
                <a:lnTo>
                  <a:pt x="2849879" y="358140"/>
                </a:lnTo>
                <a:lnTo>
                  <a:pt x="2849879" y="355092"/>
                </a:lnTo>
                <a:close/>
              </a:path>
              <a:path w="2849879" h="363220">
                <a:moveTo>
                  <a:pt x="6095" y="3048"/>
                </a:moveTo>
                <a:lnTo>
                  <a:pt x="3048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2849879" h="363220">
                <a:moveTo>
                  <a:pt x="2842260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2842260" y="6096"/>
                </a:lnTo>
                <a:lnTo>
                  <a:pt x="2842260" y="3048"/>
                </a:lnTo>
                <a:close/>
              </a:path>
              <a:path w="2849879" h="363220">
                <a:moveTo>
                  <a:pt x="2849879" y="3048"/>
                </a:moveTo>
                <a:lnTo>
                  <a:pt x="2842260" y="3048"/>
                </a:lnTo>
                <a:lnTo>
                  <a:pt x="2845308" y="6096"/>
                </a:lnTo>
                <a:lnTo>
                  <a:pt x="2849879" y="6096"/>
                </a:lnTo>
                <a:lnTo>
                  <a:pt x="2849879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53194" y="7337514"/>
            <a:ext cx="25888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ahoma"/>
                <a:cs typeface="Tahoma"/>
              </a:rPr>
              <a:t>GoI specifies </a:t>
            </a:r>
            <a:r>
              <a:rPr sz="1000" b="1" spc="-5" dirty="0">
                <a:latin typeface="Tahoma"/>
                <a:cs typeface="Tahoma"/>
              </a:rPr>
              <a:t>Area Quota </a:t>
            </a:r>
            <a:r>
              <a:rPr sz="1000" spc="-10" dirty="0">
                <a:latin typeface="Tahoma"/>
                <a:cs typeface="Tahoma"/>
              </a:rPr>
              <a:t>for </a:t>
            </a:r>
            <a:r>
              <a:rPr sz="1000" spc="-5" dirty="0">
                <a:latin typeface="Tahoma"/>
                <a:cs typeface="Tahoma"/>
              </a:rPr>
              <a:t>fertilisers</a:t>
            </a:r>
            <a:r>
              <a:rPr sz="1000" spc="13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under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sz="1000" b="1" spc="-10" dirty="0">
                <a:latin typeface="Tahoma"/>
                <a:cs typeface="Tahoma"/>
              </a:rPr>
              <a:t>ECA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87752" y="6501384"/>
            <a:ext cx="3374390" cy="775970"/>
          </a:xfrm>
          <a:custGeom>
            <a:avLst/>
            <a:gdLst/>
            <a:ahLst/>
            <a:cxnLst/>
            <a:rect l="l" t="t" r="r" b="b"/>
            <a:pathLst>
              <a:path w="3374390" h="775970">
                <a:moveTo>
                  <a:pt x="815340" y="435864"/>
                </a:moveTo>
                <a:lnTo>
                  <a:pt x="807720" y="435864"/>
                </a:lnTo>
                <a:lnTo>
                  <a:pt x="807720" y="441960"/>
                </a:lnTo>
                <a:lnTo>
                  <a:pt x="807720" y="760476"/>
                </a:lnTo>
                <a:lnTo>
                  <a:pt x="6096" y="760476"/>
                </a:lnTo>
                <a:lnTo>
                  <a:pt x="6096" y="441960"/>
                </a:lnTo>
                <a:lnTo>
                  <a:pt x="807720" y="441960"/>
                </a:lnTo>
                <a:lnTo>
                  <a:pt x="807720" y="435864"/>
                </a:lnTo>
                <a:lnTo>
                  <a:pt x="0" y="435864"/>
                </a:lnTo>
                <a:lnTo>
                  <a:pt x="0" y="768096"/>
                </a:lnTo>
                <a:lnTo>
                  <a:pt x="815340" y="768096"/>
                </a:lnTo>
                <a:lnTo>
                  <a:pt x="815340" y="763524"/>
                </a:lnTo>
                <a:lnTo>
                  <a:pt x="815340" y="760476"/>
                </a:lnTo>
                <a:lnTo>
                  <a:pt x="815340" y="441960"/>
                </a:lnTo>
                <a:lnTo>
                  <a:pt x="815340" y="438912"/>
                </a:lnTo>
                <a:lnTo>
                  <a:pt x="815340" y="435864"/>
                </a:lnTo>
                <a:close/>
              </a:path>
              <a:path w="3374390" h="775970">
                <a:moveTo>
                  <a:pt x="1050036" y="0"/>
                </a:moveTo>
                <a:lnTo>
                  <a:pt x="1043940" y="0"/>
                </a:lnTo>
                <a:lnTo>
                  <a:pt x="1043940" y="7620"/>
                </a:lnTo>
                <a:lnTo>
                  <a:pt x="1043940" y="356616"/>
                </a:lnTo>
                <a:lnTo>
                  <a:pt x="211836" y="356616"/>
                </a:lnTo>
                <a:lnTo>
                  <a:pt x="211836" y="7620"/>
                </a:lnTo>
                <a:lnTo>
                  <a:pt x="1043940" y="7620"/>
                </a:lnTo>
                <a:lnTo>
                  <a:pt x="1043940" y="0"/>
                </a:lnTo>
                <a:lnTo>
                  <a:pt x="205740" y="0"/>
                </a:lnTo>
                <a:lnTo>
                  <a:pt x="205740" y="362712"/>
                </a:lnTo>
                <a:lnTo>
                  <a:pt x="1050036" y="362712"/>
                </a:lnTo>
                <a:lnTo>
                  <a:pt x="1050036" y="359664"/>
                </a:lnTo>
                <a:lnTo>
                  <a:pt x="1050036" y="356616"/>
                </a:lnTo>
                <a:lnTo>
                  <a:pt x="1050036" y="7620"/>
                </a:lnTo>
                <a:lnTo>
                  <a:pt x="1050036" y="4572"/>
                </a:lnTo>
                <a:lnTo>
                  <a:pt x="1050036" y="0"/>
                </a:lnTo>
                <a:close/>
              </a:path>
              <a:path w="3374390" h="775970">
                <a:moveTo>
                  <a:pt x="3368040" y="435864"/>
                </a:moveTo>
                <a:lnTo>
                  <a:pt x="3360420" y="435864"/>
                </a:lnTo>
                <a:lnTo>
                  <a:pt x="3360420" y="443484"/>
                </a:lnTo>
                <a:lnTo>
                  <a:pt x="3360420" y="769620"/>
                </a:lnTo>
                <a:lnTo>
                  <a:pt x="853440" y="769620"/>
                </a:lnTo>
                <a:lnTo>
                  <a:pt x="853440" y="443484"/>
                </a:lnTo>
                <a:lnTo>
                  <a:pt x="3360420" y="443484"/>
                </a:lnTo>
                <a:lnTo>
                  <a:pt x="3360420" y="435864"/>
                </a:lnTo>
                <a:lnTo>
                  <a:pt x="845820" y="435864"/>
                </a:lnTo>
                <a:lnTo>
                  <a:pt x="845820" y="775716"/>
                </a:lnTo>
                <a:lnTo>
                  <a:pt x="3368040" y="775716"/>
                </a:lnTo>
                <a:lnTo>
                  <a:pt x="3368040" y="772668"/>
                </a:lnTo>
                <a:lnTo>
                  <a:pt x="3368040" y="769620"/>
                </a:lnTo>
                <a:lnTo>
                  <a:pt x="3368040" y="443484"/>
                </a:lnTo>
                <a:lnTo>
                  <a:pt x="3368040" y="438912"/>
                </a:lnTo>
                <a:lnTo>
                  <a:pt x="3368040" y="435864"/>
                </a:lnTo>
                <a:close/>
              </a:path>
              <a:path w="3374390" h="775970">
                <a:moveTo>
                  <a:pt x="3374136" y="0"/>
                </a:moveTo>
                <a:lnTo>
                  <a:pt x="3368040" y="0"/>
                </a:lnTo>
                <a:lnTo>
                  <a:pt x="3368040" y="7620"/>
                </a:lnTo>
                <a:lnTo>
                  <a:pt x="3368040" y="356616"/>
                </a:lnTo>
                <a:lnTo>
                  <a:pt x="1088136" y="356616"/>
                </a:lnTo>
                <a:lnTo>
                  <a:pt x="1088136" y="7620"/>
                </a:lnTo>
                <a:lnTo>
                  <a:pt x="3368040" y="7620"/>
                </a:lnTo>
                <a:lnTo>
                  <a:pt x="3368040" y="0"/>
                </a:lnTo>
                <a:lnTo>
                  <a:pt x="1082040" y="0"/>
                </a:lnTo>
                <a:lnTo>
                  <a:pt x="1082040" y="362712"/>
                </a:lnTo>
                <a:lnTo>
                  <a:pt x="3374136" y="362712"/>
                </a:lnTo>
                <a:lnTo>
                  <a:pt x="3374136" y="359664"/>
                </a:lnTo>
                <a:lnTo>
                  <a:pt x="3374136" y="356616"/>
                </a:lnTo>
                <a:lnTo>
                  <a:pt x="3374136" y="7620"/>
                </a:lnTo>
                <a:lnTo>
                  <a:pt x="3374136" y="4572"/>
                </a:lnTo>
                <a:lnTo>
                  <a:pt x="33741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63088" y="6001856"/>
            <a:ext cx="2812415" cy="12407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760"/>
              </a:spcBef>
            </a:pPr>
            <a:r>
              <a:rPr sz="2200" b="1" spc="-170" dirty="0">
                <a:latin typeface="Times New Roman"/>
                <a:cs typeface="Times New Roman"/>
              </a:rPr>
              <a:t>HISTORY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610"/>
              </a:spcBef>
              <a:tabLst>
                <a:tab pos="761365" algn="l"/>
              </a:tabLst>
            </a:pPr>
            <a:r>
              <a:rPr sz="2000" b="1" dirty="0">
                <a:latin typeface="Carlito"/>
                <a:cs typeface="Carlito"/>
              </a:rPr>
              <a:t>1977	</a:t>
            </a:r>
            <a:r>
              <a:rPr sz="1800" spc="-10" dirty="0">
                <a:latin typeface="Carlito"/>
                <a:cs typeface="Carlito"/>
              </a:rPr>
              <a:t>Introduction </a:t>
            </a:r>
            <a:r>
              <a:rPr sz="1800" spc="-5" dirty="0">
                <a:latin typeface="Carlito"/>
                <a:cs typeface="Carlito"/>
              </a:rPr>
              <a:t>of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RPS</a:t>
            </a:r>
            <a:endParaRPr sz="2000">
              <a:latin typeface="Carlito"/>
              <a:cs typeface="Carlito"/>
            </a:endParaRPr>
          </a:p>
          <a:p>
            <a:pPr marR="16510" algn="r">
              <a:lnSpc>
                <a:spcPct val="100000"/>
              </a:lnSpc>
              <a:spcBef>
                <a:spcPts val="1035"/>
              </a:spcBef>
              <a:tabLst>
                <a:tab pos="718820" algn="l"/>
              </a:tabLst>
            </a:pPr>
            <a:r>
              <a:rPr sz="2700" b="1" baseline="1543" dirty="0">
                <a:latin typeface="Carlito"/>
                <a:cs typeface="Carlito"/>
              </a:rPr>
              <a:t>1973	</a:t>
            </a:r>
            <a:r>
              <a:rPr sz="1850" spc="-5" dirty="0">
                <a:latin typeface="Carlito"/>
                <a:cs typeface="Carlito"/>
              </a:rPr>
              <a:t>R</a:t>
            </a:r>
            <a:r>
              <a:rPr sz="1000" spc="-5" dirty="0">
                <a:latin typeface="Carlito"/>
                <a:cs typeface="Carlito"/>
              </a:rPr>
              <a:t>ise in import </a:t>
            </a:r>
            <a:r>
              <a:rPr sz="1000" spc="-10" dirty="0">
                <a:latin typeface="Carlito"/>
                <a:cs typeface="Carlito"/>
              </a:rPr>
              <a:t>prices </a:t>
            </a:r>
            <a:r>
              <a:rPr sz="1000" spc="-5" dirty="0">
                <a:latin typeface="Carlito"/>
                <a:cs typeface="Carlito"/>
              </a:rPr>
              <a:t>after oil </a:t>
            </a:r>
            <a:r>
              <a:rPr sz="1000" dirty="0">
                <a:latin typeface="Carlito"/>
                <a:cs typeface="Carlito"/>
              </a:rPr>
              <a:t>price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spc="-15" dirty="0">
                <a:latin typeface="Carlito"/>
                <a:cs typeface="Carlito"/>
              </a:rPr>
              <a:t>hike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65" dirty="0">
                <a:latin typeface="Times New Roman"/>
                <a:cs typeface="Times New Roman"/>
              </a:rPr>
              <a:t>Methods </a:t>
            </a:r>
            <a:r>
              <a:rPr sz="2200" b="1" spc="60" dirty="0">
                <a:latin typeface="Times New Roman"/>
                <a:cs typeface="Times New Roman"/>
              </a:rPr>
              <a:t>of </a:t>
            </a:r>
            <a:r>
              <a:rPr sz="2200" b="1" spc="55" dirty="0">
                <a:latin typeface="Times New Roman"/>
                <a:cs typeface="Times New Roman"/>
              </a:rPr>
              <a:t>Improving</a:t>
            </a:r>
            <a:r>
              <a:rPr sz="2200" b="1" spc="-305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Duty</a:t>
            </a:r>
            <a:endParaRPr sz="2200">
              <a:latin typeface="Times New Roman"/>
              <a:cs typeface="Times New Roman"/>
            </a:endParaRPr>
          </a:p>
          <a:p>
            <a:pPr marL="440055" marR="306705" indent="-172720">
              <a:lnSpc>
                <a:spcPct val="100000"/>
              </a:lnSpc>
              <a:spcBef>
                <a:spcPts val="1855"/>
              </a:spcBef>
              <a:buFont typeface="Arial"/>
              <a:buChar char="•"/>
              <a:tabLst>
                <a:tab pos="440690" algn="l"/>
              </a:tabLst>
            </a:pPr>
            <a:r>
              <a:rPr sz="1200" spc="20" dirty="0">
                <a:latin typeface="Times New Roman"/>
                <a:cs typeface="Times New Roman"/>
              </a:rPr>
              <a:t>Suitable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efficient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method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applying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water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crop  should </a:t>
            </a:r>
            <a:r>
              <a:rPr sz="1200" spc="50" dirty="0">
                <a:latin typeface="Times New Roman"/>
                <a:cs typeface="Times New Roman"/>
              </a:rPr>
              <a:t>be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40690" algn="l"/>
              </a:tabLst>
            </a:pPr>
            <a:r>
              <a:rPr sz="1200" spc="15" dirty="0">
                <a:latin typeface="Times New Roman"/>
                <a:cs typeface="Times New Roman"/>
              </a:rPr>
              <a:t>Canals </a:t>
            </a:r>
            <a:r>
              <a:rPr sz="1200" spc="40" dirty="0">
                <a:latin typeface="Times New Roman"/>
                <a:cs typeface="Times New Roman"/>
              </a:rPr>
              <a:t>should </a:t>
            </a:r>
            <a:r>
              <a:rPr sz="1200" spc="50" dirty="0">
                <a:latin typeface="Times New Roman"/>
                <a:cs typeface="Times New Roman"/>
              </a:rPr>
              <a:t>be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lined.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440690" algn="l"/>
              </a:tabLst>
            </a:pPr>
            <a:r>
              <a:rPr sz="1200" spc="35" dirty="0">
                <a:latin typeface="Times New Roman"/>
                <a:cs typeface="Times New Roman"/>
              </a:rPr>
              <a:t>Water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should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be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conveyed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quickly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reduce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evaporation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loss.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40690" algn="l"/>
              </a:tabLst>
            </a:pPr>
            <a:r>
              <a:rPr sz="1200" spc="15" dirty="0">
                <a:latin typeface="Times New Roman"/>
                <a:cs typeface="Times New Roman"/>
              </a:rPr>
              <a:t>Idle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length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canal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should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be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reduced.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440690" algn="l"/>
              </a:tabLst>
            </a:pPr>
            <a:r>
              <a:rPr sz="1200" spc="55" dirty="0">
                <a:latin typeface="Times New Roman"/>
                <a:cs typeface="Times New Roman"/>
              </a:rPr>
              <a:t>Proper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ploughed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leveled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crop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land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improves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duty.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40690" algn="l"/>
              </a:tabLst>
            </a:pPr>
            <a:r>
              <a:rPr sz="1200" spc="10" dirty="0">
                <a:latin typeface="Times New Roman"/>
                <a:cs typeface="Times New Roman"/>
              </a:rPr>
              <a:t>Crop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rotation,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practiced,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improves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duty.</a:t>
            </a:r>
            <a:endParaRPr sz="1200">
              <a:latin typeface="Times New Roman"/>
              <a:cs typeface="Times New Roman"/>
            </a:endParaRPr>
          </a:p>
          <a:p>
            <a:pPr marL="440055" marR="107314" indent="-17272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40690" algn="l"/>
              </a:tabLst>
            </a:pPr>
            <a:r>
              <a:rPr sz="1200" spc="3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knowledge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farmers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regarding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quantity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water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10" dirty="0">
                <a:latin typeface="Times New Roman"/>
                <a:cs typeface="Times New Roman"/>
              </a:rPr>
              <a:t>&amp;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right  time </a:t>
            </a:r>
            <a:r>
              <a:rPr sz="1200" spc="20" dirty="0">
                <a:latin typeface="Times New Roman"/>
                <a:cs typeface="Times New Roman"/>
              </a:rPr>
              <a:t>is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imp.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b="1" spc="25" dirty="0">
                <a:latin typeface="Times New Roman"/>
                <a:cs typeface="Times New Roman"/>
              </a:rPr>
              <a:t>Texture</a:t>
            </a:r>
            <a:endParaRPr sz="1600">
              <a:latin typeface="Times New Roman"/>
              <a:cs typeface="Times New Roman"/>
            </a:endParaRPr>
          </a:p>
          <a:p>
            <a:pPr marL="640080" marR="443865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15" dirty="0">
                <a:latin typeface="Times New Roman"/>
                <a:cs typeface="Times New Roman"/>
              </a:rPr>
              <a:t>Relative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proportions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sand,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silt,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clay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  </a:t>
            </a:r>
            <a:r>
              <a:rPr sz="1400" spc="20" dirty="0">
                <a:latin typeface="Times New Roman"/>
                <a:cs typeface="Times New Roman"/>
              </a:rPr>
              <a:t>soil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25" dirty="0">
                <a:latin typeface="Times New Roman"/>
                <a:cs typeface="Times New Roman"/>
              </a:rPr>
              <a:t>Changed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destroyed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11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categories</a:t>
            </a:r>
            <a:endParaRPr sz="14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30" dirty="0">
                <a:latin typeface="Times New Roman"/>
                <a:cs typeface="Times New Roman"/>
              </a:rPr>
              <a:t>Structure</a:t>
            </a:r>
            <a:endParaRPr sz="1600">
              <a:latin typeface="Times New Roman"/>
              <a:cs typeface="Times New Roman"/>
            </a:endParaRPr>
          </a:p>
          <a:p>
            <a:pPr marL="640080" marR="507365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Arrangement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various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components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that  </a:t>
            </a:r>
            <a:r>
              <a:rPr sz="1400" spc="50" dirty="0">
                <a:latin typeface="Times New Roman"/>
                <a:cs typeface="Times New Roman"/>
              </a:rPr>
              <a:t>make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up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soil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texture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4292" y="2517647"/>
            <a:ext cx="4387850" cy="2283460"/>
          </a:xfrm>
          <a:custGeom>
            <a:avLst/>
            <a:gdLst/>
            <a:ahLst/>
            <a:cxnLst/>
            <a:rect l="l" t="t" r="r" b="b"/>
            <a:pathLst>
              <a:path w="4387850" h="2283460">
                <a:moveTo>
                  <a:pt x="844296" y="1921764"/>
                </a:moveTo>
                <a:lnTo>
                  <a:pt x="838200" y="1921764"/>
                </a:lnTo>
                <a:lnTo>
                  <a:pt x="838200" y="1927860"/>
                </a:lnTo>
                <a:lnTo>
                  <a:pt x="838200" y="2275332"/>
                </a:lnTo>
                <a:lnTo>
                  <a:pt x="6096" y="2275332"/>
                </a:lnTo>
                <a:lnTo>
                  <a:pt x="6096" y="1927860"/>
                </a:lnTo>
                <a:lnTo>
                  <a:pt x="838200" y="1927860"/>
                </a:lnTo>
                <a:lnTo>
                  <a:pt x="838200" y="1921764"/>
                </a:lnTo>
                <a:lnTo>
                  <a:pt x="0" y="1921764"/>
                </a:lnTo>
                <a:lnTo>
                  <a:pt x="0" y="2281428"/>
                </a:lnTo>
                <a:lnTo>
                  <a:pt x="844296" y="2281428"/>
                </a:lnTo>
                <a:lnTo>
                  <a:pt x="844296" y="2278380"/>
                </a:lnTo>
                <a:lnTo>
                  <a:pt x="844296" y="2275332"/>
                </a:lnTo>
                <a:lnTo>
                  <a:pt x="844296" y="1927860"/>
                </a:lnTo>
                <a:lnTo>
                  <a:pt x="844296" y="1924812"/>
                </a:lnTo>
                <a:lnTo>
                  <a:pt x="844296" y="1921764"/>
                </a:lnTo>
                <a:close/>
              </a:path>
              <a:path w="4387850" h="2283460">
                <a:moveTo>
                  <a:pt x="1034796" y="1530108"/>
                </a:moveTo>
                <a:lnTo>
                  <a:pt x="1028700" y="1530108"/>
                </a:lnTo>
                <a:lnTo>
                  <a:pt x="1028700" y="1536192"/>
                </a:lnTo>
                <a:lnTo>
                  <a:pt x="1028700" y="1883664"/>
                </a:lnTo>
                <a:lnTo>
                  <a:pt x="196596" y="1883664"/>
                </a:lnTo>
                <a:lnTo>
                  <a:pt x="196596" y="1536192"/>
                </a:lnTo>
                <a:lnTo>
                  <a:pt x="1028700" y="1536192"/>
                </a:lnTo>
                <a:lnTo>
                  <a:pt x="1028700" y="1530108"/>
                </a:lnTo>
                <a:lnTo>
                  <a:pt x="190500" y="1530108"/>
                </a:lnTo>
                <a:lnTo>
                  <a:pt x="190500" y="1889760"/>
                </a:lnTo>
                <a:lnTo>
                  <a:pt x="1034796" y="1889760"/>
                </a:lnTo>
                <a:lnTo>
                  <a:pt x="1034796" y="1886712"/>
                </a:lnTo>
                <a:lnTo>
                  <a:pt x="1034796" y="1883664"/>
                </a:lnTo>
                <a:lnTo>
                  <a:pt x="1034796" y="1536192"/>
                </a:lnTo>
                <a:lnTo>
                  <a:pt x="1034796" y="1533156"/>
                </a:lnTo>
                <a:lnTo>
                  <a:pt x="1034796" y="1530108"/>
                </a:lnTo>
                <a:close/>
              </a:path>
              <a:path w="4387850" h="2283460">
                <a:moveTo>
                  <a:pt x="1301496" y="1143000"/>
                </a:moveTo>
                <a:lnTo>
                  <a:pt x="1295400" y="1143000"/>
                </a:lnTo>
                <a:lnTo>
                  <a:pt x="1295400" y="1149096"/>
                </a:lnTo>
                <a:lnTo>
                  <a:pt x="1295400" y="1496568"/>
                </a:lnTo>
                <a:lnTo>
                  <a:pt x="463296" y="1496568"/>
                </a:lnTo>
                <a:lnTo>
                  <a:pt x="463296" y="1149096"/>
                </a:lnTo>
                <a:lnTo>
                  <a:pt x="1295400" y="1149096"/>
                </a:lnTo>
                <a:lnTo>
                  <a:pt x="1295400" y="1143000"/>
                </a:lnTo>
                <a:lnTo>
                  <a:pt x="457200" y="1143000"/>
                </a:lnTo>
                <a:lnTo>
                  <a:pt x="457200" y="1502664"/>
                </a:lnTo>
                <a:lnTo>
                  <a:pt x="1301496" y="1502664"/>
                </a:lnTo>
                <a:lnTo>
                  <a:pt x="1301496" y="1499616"/>
                </a:lnTo>
                <a:lnTo>
                  <a:pt x="1301496" y="1496568"/>
                </a:lnTo>
                <a:lnTo>
                  <a:pt x="1301496" y="1149096"/>
                </a:lnTo>
                <a:lnTo>
                  <a:pt x="1301496" y="1146048"/>
                </a:lnTo>
                <a:lnTo>
                  <a:pt x="1301496" y="1143000"/>
                </a:lnTo>
                <a:close/>
              </a:path>
              <a:path w="4387850" h="2283460">
                <a:moveTo>
                  <a:pt x="1505712" y="760476"/>
                </a:moveTo>
                <a:lnTo>
                  <a:pt x="1499616" y="760476"/>
                </a:lnTo>
                <a:lnTo>
                  <a:pt x="1499616" y="766572"/>
                </a:lnTo>
                <a:lnTo>
                  <a:pt x="1499616" y="1114044"/>
                </a:lnTo>
                <a:lnTo>
                  <a:pt x="667512" y="1114044"/>
                </a:lnTo>
                <a:lnTo>
                  <a:pt x="667512" y="766572"/>
                </a:lnTo>
                <a:lnTo>
                  <a:pt x="1499616" y="766572"/>
                </a:lnTo>
                <a:lnTo>
                  <a:pt x="1499616" y="760476"/>
                </a:lnTo>
                <a:lnTo>
                  <a:pt x="661416" y="760476"/>
                </a:lnTo>
                <a:lnTo>
                  <a:pt x="661416" y="1120140"/>
                </a:lnTo>
                <a:lnTo>
                  <a:pt x="1505712" y="1120140"/>
                </a:lnTo>
                <a:lnTo>
                  <a:pt x="1505712" y="1117092"/>
                </a:lnTo>
                <a:lnTo>
                  <a:pt x="1505712" y="1114044"/>
                </a:lnTo>
                <a:lnTo>
                  <a:pt x="1505712" y="766572"/>
                </a:lnTo>
                <a:lnTo>
                  <a:pt x="1505712" y="763524"/>
                </a:lnTo>
                <a:lnTo>
                  <a:pt x="1505712" y="760476"/>
                </a:lnTo>
                <a:close/>
              </a:path>
              <a:path w="4387850" h="2283460">
                <a:moveTo>
                  <a:pt x="1828800" y="374904"/>
                </a:moveTo>
                <a:lnTo>
                  <a:pt x="1821180" y="374904"/>
                </a:lnTo>
                <a:lnTo>
                  <a:pt x="1821180" y="381000"/>
                </a:lnTo>
                <a:lnTo>
                  <a:pt x="1821180" y="728472"/>
                </a:lnTo>
                <a:lnTo>
                  <a:pt x="1019556" y="728472"/>
                </a:lnTo>
                <a:lnTo>
                  <a:pt x="1019556" y="381000"/>
                </a:lnTo>
                <a:lnTo>
                  <a:pt x="1821180" y="381000"/>
                </a:lnTo>
                <a:lnTo>
                  <a:pt x="1821180" y="374904"/>
                </a:lnTo>
                <a:lnTo>
                  <a:pt x="1013460" y="374904"/>
                </a:lnTo>
                <a:lnTo>
                  <a:pt x="1013460" y="736092"/>
                </a:lnTo>
                <a:lnTo>
                  <a:pt x="1828800" y="736092"/>
                </a:lnTo>
                <a:lnTo>
                  <a:pt x="1828800" y="731520"/>
                </a:lnTo>
                <a:lnTo>
                  <a:pt x="1828800" y="728472"/>
                </a:lnTo>
                <a:lnTo>
                  <a:pt x="1828800" y="381000"/>
                </a:lnTo>
                <a:lnTo>
                  <a:pt x="1828800" y="377952"/>
                </a:lnTo>
                <a:lnTo>
                  <a:pt x="1828800" y="374904"/>
                </a:lnTo>
                <a:close/>
              </a:path>
              <a:path w="4387850" h="2283460">
                <a:moveTo>
                  <a:pt x="2063496" y="0"/>
                </a:moveTo>
                <a:lnTo>
                  <a:pt x="2057400" y="0"/>
                </a:lnTo>
                <a:lnTo>
                  <a:pt x="2057400" y="6096"/>
                </a:lnTo>
                <a:lnTo>
                  <a:pt x="2057400" y="353568"/>
                </a:lnTo>
                <a:lnTo>
                  <a:pt x="1225296" y="353568"/>
                </a:lnTo>
                <a:lnTo>
                  <a:pt x="1225296" y="6096"/>
                </a:lnTo>
                <a:lnTo>
                  <a:pt x="2057400" y="6096"/>
                </a:lnTo>
                <a:lnTo>
                  <a:pt x="2057400" y="0"/>
                </a:lnTo>
                <a:lnTo>
                  <a:pt x="1219200" y="0"/>
                </a:lnTo>
                <a:lnTo>
                  <a:pt x="1219200" y="359664"/>
                </a:lnTo>
                <a:lnTo>
                  <a:pt x="2063496" y="359664"/>
                </a:lnTo>
                <a:lnTo>
                  <a:pt x="2063496" y="356616"/>
                </a:lnTo>
                <a:lnTo>
                  <a:pt x="2063496" y="353568"/>
                </a:lnTo>
                <a:lnTo>
                  <a:pt x="2063496" y="6096"/>
                </a:lnTo>
                <a:lnTo>
                  <a:pt x="2063496" y="3048"/>
                </a:lnTo>
                <a:lnTo>
                  <a:pt x="2063496" y="0"/>
                </a:lnTo>
                <a:close/>
              </a:path>
              <a:path w="4387850" h="2283460">
                <a:moveTo>
                  <a:pt x="4373880" y="1141476"/>
                </a:moveTo>
                <a:lnTo>
                  <a:pt x="4367784" y="1141476"/>
                </a:lnTo>
                <a:lnTo>
                  <a:pt x="4367784" y="1147572"/>
                </a:lnTo>
                <a:lnTo>
                  <a:pt x="4367784" y="1495044"/>
                </a:lnTo>
                <a:lnTo>
                  <a:pt x="1333500" y="1495044"/>
                </a:lnTo>
                <a:lnTo>
                  <a:pt x="1333500" y="1147572"/>
                </a:lnTo>
                <a:lnTo>
                  <a:pt x="4367784" y="1147572"/>
                </a:lnTo>
                <a:lnTo>
                  <a:pt x="4367784" y="1141476"/>
                </a:lnTo>
                <a:lnTo>
                  <a:pt x="1325880" y="1141476"/>
                </a:lnTo>
                <a:lnTo>
                  <a:pt x="1325880" y="1501140"/>
                </a:lnTo>
                <a:lnTo>
                  <a:pt x="4373880" y="1501140"/>
                </a:lnTo>
                <a:lnTo>
                  <a:pt x="4373880" y="1498092"/>
                </a:lnTo>
                <a:lnTo>
                  <a:pt x="4373880" y="1495044"/>
                </a:lnTo>
                <a:lnTo>
                  <a:pt x="4373880" y="1147572"/>
                </a:lnTo>
                <a:lnTo>
                  <a:pt x="4373880" y="1144524"/>
                </a:lnTo>
                <a:lnTo>
                  <a:pt x="4373880" y="1141476"/>
                </a:lnTo>
                <a:close/>
              </a:path>
              <a:path w="4387850" h="2283460">
                <a:moveTo>
                  <a:pt x="4381500" y="755904"/>
                </a:moveTo>
                <a:lnTo>
                  <a:pt x="4373880" y="755904"/>
                </a:lnTo>
                <a:lnTo>
                  <a:pt x="4373880" y="763524"/>
                </a:lnTo>
                <a:lnTo>
                  <a:pt x="4373880" y="1110996"/>
                </a:lnTo>
                <a:lnTo>
                  <a:pt x="1537716" y="1110996"/>
                </a:lnTo>
                <a:lnTo>
                  <a:pt x="1537716" y="763524"/>
                </a:lnTo>
                <a:lnTo>
                  <a:pt x="4373880" y="763524"/>
                </a:lnTo>
                <a:lnTo>
                  <a:pt x="4373880" y="755904"/>
                </a:lnTo>
                <a:lnTo>
                  <a:pt x="1531620" y="755904"/>
                </a:lnTo>
                <a:lnTo>
                  <a:pt x="1531620" y="1117092"/>
                </a:lnTo>
                <a:lnTo>
                  <a:pt x="4381500" y="1117092"/>
                </a:lnTo>
                <a:lnTo>
                  <a:pt x="4381500" y="1114044"/>
                </a:lnTo>
                <a:lnTo>
                  <a:pt x="4381500" y="1110996"/>
                </a:lnTo>
                <a:lnTo>
                  <a:pt x="4381500" y="763524"/>
                </a:lnTo>
                <a:lnTo>
                  <a:pt x="4381500" y="760476"/>
                </a:lnTo>
                <a:lnTo>
                  <a:pt x="4381500" y="755904"/>
                </a:lnTo>
                <a:close/>
              </a:path>
              <a:path w="4387850" h="2283460">
                <a:moveTo>
                  <a:pt x="4381500" y="376428"/>
                </a:moveTo>
                <a:lnTo>
                  <a:pt x="4373880" y="376428"/>
                </a:lnTo>
                <a:lnTo>
                  <a:pt x="4373880" y="382524"/>
                </a:lnTo>
                <a:lnTo>
                  <a:pt x="4373880" y="729996"/>
                </a:lnTo>
                <a:lnTo>
                  <a:pt x="1866900" y="729996"/>
                </a:lnTo>
                <a:lnTo>
                  <a:pt x="1866900" y="382524"/>
                </a:lnTo>
                <a:lnTo>
                  <a:pt x="4373880" y="382524"/>
                </a:lnTo>
                <a:lnTo>
                  <a:pt x="4373880" y="376428"/>
                </a:lnTo>
                <a:lnTo>
                  <a:pt x="1859280" y="376428"/>
                </a:lnTo>
                <a:lnTo>
                  <a:pt x="1859280" y="736092"/>
                </a:lnTo>
                <a:lnTo>
                  <a:pt x="4381500" y="736092"/>
                </a:lnTo>
                <a:lnTo>
                  <a:pt x="4381500" y="733044"/>
                </a:lnTo>
                <a:lnTo>
                  <a:pt x="4381500" y="729996"/>
                </a:lnTo>
                <a:lnTo>
                  <a:pt x="4381500" y="382524"/>
                </a:lnTo>
                <a:lnTo>
                  <a:pt x="4381500" y="379476"/>
                </a:lnTo>
                <a:lnTo>
                  <a:pt x="4381500" y="376428"/>
                </a:lnTo>
                <a:close/>
              </a:path>
              <a:path w="4387850" h="2283460">
                <a:moveTo>
                  <a:pt x="4381500" y="0"/>
                </a:moveTo>
                <a:lnTo>
                  <a:pt x="4375404" y="0"/>
                </a:lnTo>
                <a:lnTo>
                  <a:pt x="4375404" y="6096"/>
                </a:lnTo>
                <a:lnTo>
                  <a:pt x="4375404" y="353568"/>
                </a:lnTo>
                <a:lnTo>
                  <a:pt x="2095500" y="353568"/>
                </a:lnTo>
                <a:lnTo>
                  <a:pt x="2095500" y="6096"/>
                </a:lnTo>
                <a:lnTo>
                  <a:pt x="4375404" y="6096"/>
                </a:lnTo>
                <a:lnTo>
                  <a:pt x="4375404" y="0"/>
                </a:lnTo>
                <a:lnTo>
                  <a:pt x="2089404" y="0"/>
                </a:lnTo>
                <a:lnTo>
                  <a:pt x="2089404" y="359664"/>
                </a:lnTo>
                <a:lnTo>
                  <a:pt x="4381500" y="359664"/>
                </a:lnTo>
                <a:lnTo>
                  <a:pt x="4381500" y="356616"/>
                </a:lnTo>
                <a:lnTo>
                  <a:pt x="4381500" y="353568"/>
                </a:lnTo>
                <a:lnTo>
                  <a:pt x="4381500" y="6096"/>
                </a:lnTo>
                <a:lnTo>
                  <a:pt x="4381500" y="3048"/>
                </a:lnTo>
                <a:lnTo>
                  <a:pt x="4381500" y="0"/>
                </a:lnTo>
                <a:close/>
              </a:path>
              <a:path w="4387850" h="2283460">
                <a:moveTo>
                  <a:pt x="4387596" y="1921764"/>
                </a:moveTo>
                <a:lnTo>
                  <a:pt x="4381500" y="1921764"/>
                </a:lnTo>
                <a:lnTo>
                  <a:pt x="4381500" y="1927860"/>
                </a:lnTo>
                <a:lnTo>
                  <a:pt x="4381500" y="2276856"/>
                </a:lnTo>
                <a:lnTo>
                  <a:pt x="876300" y="2276856"/>
                </a:lnTo>
                <a:lnTo>
                  <a:pt x="876300" y="1927860"/>
                </a:lnTo>
                <a:lnTo>
                  <a:pt x="4381500" y="1927860"/>
                </a:lnTo>
                <a:lnTo>
                  <a:pt x="4381500" y="1921764"/>
                </a:lnTo>
                <a:lnTo>
                  <a:pt x="868680" y="1921764"/>
                </a:lnTo>
                <a:lnTo>
                  <a:pt x="868680" y="2282952"/>
                </a:lnTo>
                <a:lnTo>
                  <a:pt x="4387596" y="2282952"/>
                </a:lnTo>
                <a:lnTo>
                  <a:pt x="4387596" y="2279904"/>
                </a:lnTo>
                <a:lnTo>
                  <a:pt x="4387596" y="2276856"/>
                </a:lnTo>
                <a:lnTo>
                  <a:pt x="4387596" y="1927860"/>
                </a:lnTo>
                <a:lnTo>
                  <a:pt x="4387596" y="1924812"/>
                </a:lnTo>
                <a:lnTo>
                  <a:pt x="4387596" y="1921764"/>
                </a:lnTo>
                <a:close/>
              </a:path>
              <a:path w="4387850" h="2283460">
                <a:moveTo>
                  <a:pt x="4387596" y="1530108"/>
                </a:moveTo>
                <a:lnTo>
                  <a:pt x="4381500" y="1530108"/>
                </a:lnTo>
                <a:lnTo>
                  <a:pt x="4381500" y="1536192"/>
                </a:lnTo>
                <a:lnTo>
                  <a:pt x="4381500" y="1883664"/>
                </a:lnTo>
                <a:lnTo>
                  <a:pt x="1066800" y="1883664"/>
                </a:lnTo>
                <a:lnTo>
                  <a:pt x="1066800" y="1536192"/>
                </a:lnTo>
                <a:lnTo>
                  <a:pt x="4381500" y="1536192"/>
                </a:lnTo>
                <a:lnTo>
                  <a:pt x="4381500" y="1530108"/>
                </a:lnTo>
                <a:lnTo>
                  <a:pt x="1059180" y="1530108"/>
                </a:lnTo>
                <a:lnTo>
                  <a:pt x="1059180" y="1889760"/>
                </a:lnTo>
                <a:lnTo>
                  <a:pt x="4387596" y="1889760"/>
                </a:lnTo>
                <a:lnTo>
                  <a:pt x="4387596" y="1886712"/>
                </a:lnTo>
                <a:lnTo>
                  <a:pt x="4387596" y="1883664"/>
                </a:lnTo>
                <a:lnTo>
                  <a:pt x="4387596" y="1536192"/>
                </a:lnTo>
                <a:lnTo>
                  <a:pt x="4387596" y="1533156"/>
                </a:lnTo>
                <a:lnTo>
                  <a:pt x="4387596" y="1530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1997" y="2521712"/>
            <a:ext cx="4077335" cy="225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4415">
              <a:lnSpc>
                <a:spcPct val="100000"/>
              </a:lnSpc>
              <a:spcBef>
                <a:spcPts val="95"/>
              </a:spcBef>
              <a:tabLst>
                <a:tab pos="1898650" algn="l"/>
              </a:tabLst>
            </a:pPr>
            <a:r>
              <a:rPr sz="1000" b="1" spc="-15" dirty="0">
                <a:latin typeface="Carlito"/>
                <a:cs typeface="Carlito"/>
              </a:rPr>
              <a:t>October,</a:t>
            </a:r>
            <a:r>
              <a:rPr sz="1000" b="1" spc="-2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2006	</a:t>
            </a:r>
            <a:r>
              <a:rPr sz="1000" spc="-5" dirty="0">
                <a:latin typeface="Carlito"/>
                <a:cs typeface="Carlito"/>
              </a:rPr>
              <a:t>New Pricing </a:t>
            </a:r>
            <a:r>
              <a:rPr sz="1000" spc="-10" dirty="0">
                <a:latin typeface="Carlito"/>
                <a:cs typeface="Carlito"/>
              </a:rPr>
              <a:t>Scheme</a:t>
            </a:r>
            <a:r>
              <a:rPr sz="1000" spc="2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(NPS)</a:t>
            </a:r>
            <a:endParaRPr sz="1000">
              <a:latin typeface="Carlito"/>
              <a:cs typeface="Carlito"/>
            </a:endParaRPr>
          </a:p>
          <a:p>
            <a:pPr marL="1042035">
              <a:lnSpc>
                <a:spcPct val="100000"/>
              </a:lnSpc>
              <a:tabLst>
                <a:tab pos="1898650" algn="l"/>
              </a:tabLst>
            </a:pPr>
            <a:r>
              <a:rPr sz="1000" b="1" spc="-15" dirty="0">
                <a:latin typeface="Carlito"/>
                <a:cs typeface="Carlito"/>
              </a:rPr>
              <a:t>January,</a:t>
            </a:r>
            <a:r>
              <a:rPr sz="1000" b="1" spc="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2011	</a:t>
            </a:r>
            <a:r>
              <a:rPr sz="1000" spc="-10" dirty="0">
                <a:latin typeface="Carlito"/>
                <a:cs typeface="Carlito"/>
              </a:rPr>
              <a:t>Stage-</a:t>
            </a:r>
            <a:r>
              <a:rPr sz="100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III</a:t>
            </a:r>
            <a:endParaRPr sz="1000">
              <a:latin typeface="Carlito"/>
              <a:cs typeface="Carlito"/>
            </a:endParaRPr>
          </a:p>
          <a:p>
            <a:pPr marL="854710">
              <a:lnSpc>
                <a:spcPct val="100000"/>
              </a:lnSpc>
              <a:spcBef>
                <a:spcPts val="565"/>
              </a:spcBef>
              <a:tabLst>
                <a:tab pos="1670050" algn="l"/>
              </a:tabLst>
            </a:pPr>
            <a:r>
              <a:rPr sz="1000" b="1" spc="-5" dirty="0">
                <a:latin typeface="Carlito"/>
                <a:cs typeface="Carlito"/>
              </a:rPr>
              <a:t>March,</a:t>
            </a:r>
            <a:r>
              <a:rPr sz="1000" b="1" spc="-2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2004	</a:t>
            </a:r>
            <a:r>
              <a:rPr sz="1000" spc="-5" dirty="0">
                <a:latin typeface="Carlito"/>
                <a:cs typeface="Carlito"/>
              </a:rPr>
              <a:t>New Pricing </a:t>
            </a:r>
            <a:r>
              <a:rPr sz="1000" spc="-10" dirty="0">
                <a:latin typeface="Carlito"/>
                <a:cs typeface="Carlito"/>
              </a:rPr>
              <a:t>Scheme</a:t>
            </a:r>
            <a:r>
              <a:rPr sz="1000" spc="2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(NPS)</a:t>
            </a:r>
            <a:endParaRPr sz="1000">
              <a:latin typeface="Carlito"/>
              <a:cs typeface="Carlito"/>
            </a:endParaRPr>
          </a:p>
          <a:p>
            <a:pPr marL="854710">
              <a:lnSpc>
                <a:spcPct val="100000"/>
              </a:lnSpc>
              <a:tabLst>
                <a:tab pos="1670050" algn="l"/>
              </a:tabLst>
            </a:pPr>
            <a:r>
              <a:rPr sz="1000" b="1" spc="-5" dirty="0">
                <a:latin typeface="Carlito"/>
                <a:cs typeface="Carlito"/>
              </a:rPr>
              <a:t>March,</a:t>
            </a:r>
            <a:r>
              <a:rPr sz="1000" b="1" spc="-2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2006	</a:t>
            </a:r>
            <a:r>
              <a:rPr sz="1000" spc="-10" dirty="0">
                <a:latin typeface="Carlito"/>
                <a:cs typeface="Carlito"/>
              </a:rPr>
              <a:t>Stage-</a:t>
            </a:r>
            <a:r>
              <a:rPr sz="1000" spc="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II</a:t>
            </a:r>
            <a:endParaRPr sz="1000">
              <a:latin typeface="Carlito"/>
              <a:cs typeface="Carlito"/>
            </a:endParaRPr>
          </a:p>
          <a:p>
            <a:pPr marL="657860">
              <a:lnSpc>
                <a:spcPct val="100000"/>
              </a:lnSpc>
              <a:spcBef>
                <a:spcPts val="635"/>
              </a:spcBef>
              <a:tabLst>
                <a:tab pos="1341120" algn="l"/>
              </a:tabLst>
            </a:pPr>
            <a:r>
              <a:rPr sz="1000" b="1" spc="-5" dirty="0">
                <a:latin typeface="Carlito"/>
                <a:cs typeface="Carlito"/>
              </a:rPr>
              <a:t>April</a:t>
            </a:r>
            <a:r>
              <a:rPr sz="1000" b="1" spc="-15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1,	</a:t>
            </a:r>
            <a:r>
              <a:rPr sz="1500" spc="-7" baseline="2777" dirty="0">
                <a:latin typeface="Carlito"/>
                <a:cs typeface="Carlito"/>
              </a:rPr>
              <a:t>New Pricing </a:t>
            </a:r>
            <a:r>
              <a:rPr sz="1500" spc="-15" baseline="2777" dirty="0">
                <a:latin typeface="Carlito"/>
                <a:cs typeface="Carlito"/>
              </a:rPr>
              <a:t>Scheme</a:t>
            </a:r>
            <a:r>
              <a:rPr sz="1500" spc="37" baseline="2777" dirty="0">
                <a:latin typeface="Carlito"/>
                <a:cs typeface="Carlito"/>
              </a:rPr>
              <a:t> </a:t>
            </a:r>
            <a:r>
              <a:rPr sz="1500" spc="-15" baseline="2777" dirty="0">
                <a:latin typeface="Carlito"/>
                <a:cs typeface="Carlito"/>
              </a:rPr>
              <a:t>(NPS)</a:t>
            </a:r>
            <a:endParaRPr sz="1500" baseline="2777">
              <a:latin typeface="Carlito"/>
              <a:cs typeface="Carlito"/>
            </a:endParaRPr>
          </a:p>
          <a:p>
            <a:pPr marL="717550">
              <a:lnSpc>
                <a:spcPct val="100000"/>
              </a:lnSpc>
              <a:tabLst>
                <a:tab pos="1341120" algn="l"/>
              </a:tabLst>
            </a:pPr>
            <a:r>
              <a:rPr sz="1000" b="1" spc="-5" dirty="0">
                <a:latin typeface="Carlito"/>
                <a:cs typeface="Carlito"/>
              </a:rPr>
              <a:t>2003	</a:t>
            </a:r>
            <a:r>
              <a:rPr sz="1500" spc="-15" baseline="2777" dirty="0">
                <a:latin typeface="Carlito"/>
                <a:cs typeface="Carlito"/>
              </a:rPr>
              <a:t>Stage </a:t>
            </a:r>
            <a:r>
              <a:rPr sz="1500" spc="-7" baseline="2777" dirty="0">
                <a:latin typeface="Carlito"/>
                <a:cs typeface="Carlito"/>
              </a:rPr>
              <a:t>-</a:t>
            </a:r>
            <a:r>
              <a:rPr sz="1500" spc="15" baseline="2777" dirty="0">
                <a:latin typeface="Carlito"/>
                <a:cs typeface="Carlito"/>
              </a:rPr>
              <a:t> </a:t>
            </a:r>
            <a:r>
              <a:rPr sz="1500" spc="-7" baseline="2777" dirty="0">
                <a:latin typeface="Carlito"/>
                <a:cs typeface="Carlito"/>
              </a:rPr>
              <a:t>I</a:t>
            </a:r>
            <a:endParaRPr sz="1500" baseline="2777">
              <a:latin typeface="Carlito"/>
              <a:cs typeface="Carlito"/>
            </a:endParaRPr>
          </a:p>
          <a:p>
            <a:pPr marL="375920">
              <a:lnSpc>
                <a:spcPct val="100000"/>
              </a:lnSpc>
              <a:spcBef>
                <a:spcPts val="610"/>
              </a:spcBef>
              <a:tabLst>
                <a:tab pos="1136650" algn="l"/>
              </a:tabLst>
            </a:pPr>
            <a:r>
              <a:rPr sz="1000" b="1" spc="-5" dirty="0">
                <a:latin typeface="Carlito"/>
                <a:cs typeface="Carlito"/>
              </a:rPr>
              <a:t>March</a:t>
            </a:r>
            <a:r>
              <a:rPr sz="1000" b="1" spc="-10" dirty="0">
                <a:latin typeface="Carlito"/>
                <a:cs typeface="Carlito"/>
              </a:rPr>
              <a:t> </a:t>
            </a:r>
            <a:r>
              <a:rPr sz="1000" b="1" spc="-5" dirty="0">
                <a:latin typeface="Carlito"/>
                <a:cs typeface="Carlito"/>
              </a:rPr>
              <a:t>31,	</a:t>
            </a:r>
            <a:r>
              <a:rPr sz="1000" spc="-5" dirty="0">
                <a:latin typeface="Carlito"/>
                <a:cs typeface="Carlito"/>
              </a:rPr>
              <a:t>RPS</a:t>
            </a:r>
            <a:endParaRPr sz="1000">
              <a:latin typeface="Carlito"/>
              <a:cs typeface="Carlito"/>
            </a:endParaRPr>
          </a:p>
          <a:p>
            <a:pPr marL="511809">
              <a:lnSpc>
                <a:spcPct val="100000"/>
              </a:lnSpc>
              <a:tabLst>
                <a:tab pos="1136650" algn="l"/>
              </a:tabLst>
            </a:pPr>
            <a:r>
              <a:rPr sz="1000" b="1" spc="-5" dirty="0">
                <a:latin typeface="Carlito"/>
                <a:cs typeface="Carlito"/>
              </a:rPr>
              <a:t>2003	</a:t>
            </a:r>
            <a:r>
              <a:rPr sz="1000" spc="-10" dirty="0">
                <a:latin typeface="Carlito"/>
                <a:cs typeface="Carlito"/>
              </a:rPr>
              <a:t>dismantled</a:t>
            </a:r>
            <a:endParaRPr sz="1000">
              <a:latin typeface="Carlito"/>
              <a:cs typeface="Carlito"/>
            </a:endParaRPr>
          </a:p>
          <a:p>
            <a:pPr marL="158115">
              <a:lnSpc>
                <a:spcPct val="100000"/>
              </a:lnSpc>
              <a:spcBef>
                <a:spcPts val="650"/>
              </a:spcBef>
              <a:tabLst>
                <a:tab pos="869950" algn="l"/>
              </a:tabLst>
            </a:pPr>
            <a:r>
              <a:rPr sz="1000" b="1" spc="-5" dirty="0">
                <a:latin typeface="Carlito"/>
                <a:cs typeface="Carlito"/>
              </a:rPr>
              <a:t>October	</a:t>
            </a:r>
            <a:r>
              <a:rPr sz="1000" spc="-5" dirty="0">
                <a:latin typeface="Carlito"/>
                <a:cs typeface="Carlito"/>
              </a:rPr>
              <a:t>Ammonium chloride, Ammonium </a:t>
            </a:r>
            <a:r>
              <a:rPr sz="1000" spc="-10" dirty="0">
                <a:latin typeface="Carlito"/>
                <a:cs typeface="Carlito"/>
              </a:rPr>
              <a:t>sulphate </a:t>
            </a:r>
            <a:r>
              <a:rPr sz="1000" spc="-5" dirty="0">
                <a:latin typeface="Carlito"/>
                <a:cs typeface="Carlito"/>
              </a:rPr>
              <a:t>and </a:t>
            </a:r>
            <a:r>
              <a:rPr sz="1000" spc="-10" dirty="0">
                <a:latin typeface="Carlito"/>
                <a:cs typeface="Carlito"/>
              </a:rPr>
              <a:t>CAN </a:t>
            </a:r>
            <a:r>
              <a:rPr sz="1000" spc="-15" dirty="0">
                <a:latin typeface="Carlito"/>
                <a:cs typeface="Carlito"/>
              </a:rPr>
              <a:t>were</a:t>
            </a:r>
            <a:r>
              <a:rPr sz="1000" spc="1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also</a:t>
            </a:r>
            <a:endParaRPr sz="1000">
              <a:latin typeface="Carlito"/>
              <a:cs typeface="Carlito"/>
            </a:endParaRPr>
          </a:p>
          <a:p>
            <a:pPr marL="245110">
              <a:lnSpc>
                <a:spcPct val="100000"/>
              </a:lnSpc>
              <a:tabLst>
                <a:tab pos="869950" algn="l"/>
              </a:tabLst>
            </a:pPr>
            <a:r>
              <a:rPr sz="1000" b="1" spc="-5" dirty="0">
                <a:latin typeface="Carlito"/>
                <a:cs typeface="Carlito"/>
              </a:rPr>
              <a:t>1994	</a:t>
            </a:r>
            <a:r>
              <a:rPr sz="1000" spc="-10" dirty="0">
                <a:latin typeface="Carlito"/>
                <a:cs typeface="Carlito"/>
              </a:rPr>
              <a:t>removed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70"/>
              </a:spcBef>
              <a:tabLst>
                <a:tab pos="679450" algn="l"/>
              </a:tabLst>
            </a:pPr>
            <a:r>
              <a:rPr sz="1000" b="1" spc="-5" dirty="0">
                <a:latin typeface="Carlito"/>
                <a:cs typeface="Carlito"/>
              </a:rPr>
              <a:t>August	</a:t>
            </a:r>
            <a:r>
              <a:rPr sz="1000" spc="-5" dirty="0">
                <a:latin typeface="Carlito"/>
                <a:cs typeface="Carlito"/>
              </a:rPr>
              <a:t>Phospahtic and potassic </a:t>
            </a:r>
            <a:r>
              <a:rPr sz="1000" spc="-10" dirty="0">
                <a:latin typeface="Carlito"/>
                <a:cs typeface="Carlito"/>
              </a:rPr>
              <a:t>fertilizers </a:t>
            </a:r>
            <a:r>
              <a:rPr sz="1000" spc="-15" dirty="0">
                <a:latin typeface="Carlito"/>
                <a:cs typeface="Carlito"/>
              </a:rPr>
              <a:t>were </a:t>
            </a:r>
            <a:r>
              <a:rPr sz="1000" spc="-10" dirty="0">
                <a:latin typeface="Carlito"/>
                <a:cs typeface="Carlito"/>
              </a:rPr>
              <a:t>removed from </a:t>
            </a:r>
            <a:r>
              <a:rPr sz="1000" spc="-5" dirty="0">
                <a:latin typeface="Carlito"/>
                <a:cs typeface="Carlito"/>
              </a:rPr>
              <a:t>the</a:t>
            </a:r>
            <a:r>
              <a:rPr sz="1000" spc="1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RPS</a:t>
            </a:r>
            <a:endParaRPr sz="1000">
              <a:latin typeface="Carlito"/>
              <a:cs typeface="Carlito"/>
            </a:endParaRPr>
          </a:p>
          <a:p>
            <a:pPr marL="54610">
              <a:lnSpc>
                <a:spcPct val="100000"/>
              </a:lnSpc>
              <a:tabLst>
                <a:tab pos="679450" algn="l"/>
              </a:tabLst>
            </a:pPr>
            <a:r>
              <a:rPr sz="1000" b="1" spc="-5" dirty="0">
                <a:latin typeface="Carlito"/>
                <a:cs typeface="Carlito"/>
              </a:rPr>
              <a:t>1992	</a:t>
            </a:r>
            <a:r>
              <a:rPr sz="1000" spc="-15" dirty="0">
                <a:latin typeface="Carlito"/>
                <a:cs typeface="Carlito"/>
              </a:rPr>
              <a:t>system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6018" y="1634832"/>
            <a:ext cx="1155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-170" dirty="0">
                <a:latin typeface="Times New Roman"/>
                <a:cs typeface="Times New Roman"/>
              </a:rPr>
              <a:t>HISTORY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5932" y="2115312"/>
            <a:ext cx="844550" cy="361315"/>
          </a:xfrm>
          <a:custGeom>
            <a:avLst/>
            <a:gdLst/>
            <a:ahLst/>
            <a:cxnLst/>
            <a:rect l="l" t="t" r="r" b="b"/>
            <a:pathLst>
              <a:path w="844550" h="361314">
                <a:moveTo>
                  <a:pt x="844295" y="0"/>
                </a:moveTo>
                <a:lnTo>
                  <a:pt x="0" y="0"/>
                </a:lnTo>
                <a:lnTo>
                  <a:pt x="0" y="361188"/>
                </a:lnTo>
                <a:lnTo>
                  <a:pt x="844295" y="361188"/>
                </a:lnTo>
                <a:lnTo>
                  <a:pt x="844295" y="356616"/>
                </a:lnTo>
                <a:lnTo>
                  <a:pt x="6095" y="356616"/>
                </a:lnTo>
                <a:lnTo>
                  <a:pt x="3047" y="353568"/>
                </a:lnTo>
                <a:lnTo>
                  <a:pt x="6095" y="353568"/>
                </a:lnTo>
                <a:lnTo>
                  <a:pt x="6095" y="6096"/>
                </a:lnTo>
                <a:lnTo>
                  <a:pt x="3047" y="6096"/>
                </a:lnTo>
                <a:lnTo>
                  <a:pt x="6095" y="3048"/>
                </a:lnTo>
                <a:lnTo>
                  <a:pt x="844295" y="3048"/>
                </a:lnTo>
                <a:lnTo>
                  <a:pt x="844295" y="0"/>
                </a:lnTo>
                <a:close/>
              </a:path>
              <a:path w="844550" h="361314">
                <a:moveTo>
                  <a:pt x="6095" y="353568"/>
                </a:moveTo>
                <a:lnTo>
                  <a:pt x="3047" y="353568"/>
                </a:lnTo>
                <a:lnTo>
                  <a:pt x="6095" y="356616"/>
                </a:lnTo>
                <a:lnTo>
                  <a:pt x="6095" y="353568"/>
                </a:lnTo>
                <a:close/>
              </a:path>
              <a:path w="844550" h="361314">
                <a:moveTo>
                  <a:pt x="838200" y="353568"/>
                </a:moveTo>
                <a:lnTo>
                  <a:pt x="6095" y="353568"/>
                </a:lnTo>
                <a:lnTo>
                  <a:pt x="6095" y="356616"/>
                </a:lnTo>
                <a:lnTo>
                  <a:pt x="838200" y="356616"/>
                </a:lnTo>
                <a:lnTo>
                  <a:pt x="838200" y="353568"/>
                </a:lnTo>
                <a:close/>
              </a:path>
              <a:path w="844550" h="361314">
                <a:moveTo>
                  <a:pt x="838200" y="3048"/>
                </a:moveTo>
                <a:lnTo>
                  <a:pt x="838200" y="356616"/>
                </a:lnTo>
                <a:lnTo>
                  <a:pt x="841247" y="353568"/>
                </a:lnTo>
                <a:lnTo>
                  <a:pt x="844295" y="353568"/>
                </a:lnTo>
                <a:lnTo>
                  <a:pt x="844295" y="6096"/>
                </a:lnTo>
                <a:lnTo>
                  <a:pt x="841247" y="6096"/>
                </a:lnTo>
                <a:lnTo>
                  <a:pt x="838200" y="3048"/>
                </a:lnTo>
                <a:close/>
              </a:path>
              <a:path w="844550" h="361314">
                <a:moveTo>
                  <a:pt x="844295" y="353568"/>
                </a:moveTo>
                <a:lnTo>
                  <a:pt x="841247" y="353568"/>
                </a:lnTo>
                <a:lnTo>
                  <a:pt x="838200" y="356616"/>
                </a:lnTo>
                <a:lnTo>
                  <a:pt x="844295" y="356616"/>
                </a:lnTo>
                <a:lnTo>
                  <a:pt x="844295" y="353568"/>
                </a:lnTo>
                <a:close/>
              </a:path>
              <a:path w="844550" h="361314">
                <a:moveTo>
                  <a:pt x="6095" y="3048"/>
                </a:moveTo>
                <a:lnTo>
                  <a:pt x="3047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844550" h="361314">
                <a:moveTo>
                  <a:pt x="838200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838200" y="6096"/>
                </a:lnTo>
                <a:lnTo>
                  <a:pt x="838200" y="3048"/>
                </a:lnTo>
                <a:close/>
              </a:path>
              <a:path w="844550" h="361314">
                <a:moveTo>
                  <a:pt x="844295" y="3048"/>
                </a:moveTo>
                <a:lnTo>
                  <a:pt x="838200" y="3048"/>
                </a:lnTo>
                <a:lnTo>
                  <a:pt x="841247" y="6096"/>
                </a:lnTo>
                <a:lnTo>
                  <a:pt x="844295" y="6096"/>
                </a:lnTo>
                <a:lnTo>
                  <a:pt x="844295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3838" y="2120849"/>
            <a:ext cx="4216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 marR="5080" indent="-9017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rlito"/>
                <a:cs typeface="Carlito"/>
              </a:rPr>
              <a:t>Janua</a:t>
            </a:r>
            <a:r>
              <a:rPr sz="1000" b="1" spc="5" dirty="0">
                <a:latin typeface="Carlito"/>
                <a:cs typeface="Carlito"/>
              </a:rPr>
              <a:t>r</a:t>
            </a:r>
            <a:r>
              <a:rPr sz="1000" b="1" spc="-5" dirty="0">
                <a:latin typeface="Carlito"/>
                <a:cs typeface="Carlito"/>
              </a:rPr>
              <a:t>y  2011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40708" y="2115312"/>
            <a:ext cx="1811020" cy="360045"/>
          </a:xfrm>
          <a:custGeom>
            <a:avLst/>
            <a:gdLst/>
            <a:ahLst/>
            <a:cxnLst/>
            <a:rect l="l" t="t" r="r" b="b"/>
            <a:pathLst>
              <a:path w="1811020" h="360044">
                <a:moveTo>
                  <a:pt x="1810512" y="0"/>
                </a:moveTo>
                <a:lnTo>
                  <a:pt x="0" y="0"/>
                </a:lnTo>
                <a:lnTo>
                  <a:pt x="0" y="359664"/>
                </a:lnTo>
                <a:lnTo>
                  <a:pt x="1810512" y="359664"/>
                </a:lnTo>
                <a:lnTo>
                  <a:pt x="1810512" y="356616"/>
                </a:lnTo>
                <a:lnTo>
                  <a:pt x="6095" y="356616"/>
                </a:lnTo>
                <a:lnTo>
                  <a:pt x="3047" y="353568"/>
                </a:lnTo>
                <a:lnTo>
                  <a:pt x="6095" y="353568"/>
                </a:lnTo>
                <a:lnTo>
                  <a:pt x="6095" y="6096"/>
                </a:lnTo>
                <a:lnTo>
                  <a:pt x="3047" y="6096"/>
                </a:lnTo>
                <a:lnTo>
                  <a:pt x="6095" y="3048"/>
                </a:lnTo>
                <a:lnTo>
                  <a:pt x="1810512" y="3048"/>
                </a:lnTo>
                <a:lnTo>
                  <a:pt x="1810512" y="0"/>
                </a:lnTo>
                <a:close/>
              </a:path>
              <a:path w="1811020" h="360044">
                <a:moveTo>
                  <a:pt x="6095" y="353568"/>
                </a:moveTo>
                <a:lnTo>
                  <a:pt x="3047" y="353568"/>
                </a:lnTo>
                <a:lnTo>
                  <a:pt x="6095" y="356616"/>
                </a:lnTo>
                <a:lnTo>
                  <a:pt x="6095" y="353568"/>
                </a:lnTo>
                <a:close/>
              </a:path>
              <a:path w="1811020" h="360044">
                <a:moveTo>
                  <a:pt x="1804415" y="353568"/>
                </a:moveTo>
                <a:lnTo>
                  <a:pt x="6095" y="353568"/>
                </a:lnTo>
                <a:lnTo>
                  <a:pt x="6095" y="356616"/>
                </a:lnTo>
                <a:lnTo>
                  <a:pt x="1804415" y="356616"/>
                </a:lnTo>
                <a:lnTo>
                  <a:pt x="1804415" y="353568"/>
                </a:lnTo>
                <a:close/>
              </a:path>
              <a:path w="1811020" h="360044">
                <a:moveTo>
                  <a:pt x="1804415" y="3048"/>
                </a:moveTo>
                <a:lnTo>
                  <a:pt x="1804415" y="356616"/>
                </a:lnTo>
                <a:lnTo>
                  <a:pt x="1807464" y="353568"/>
                </a:lnTo>
                <a:lnTo>
                  <a:pt x="1810512" y="353568"/>
                </a:lnTo>
                <a:lnTo>
                  <a:pt x="1810512" y="6096"/>
                </a:lnTo>
                <a:lnTo>
                  <a:pt x="1807464" y="6096"/>
                </a:lnTo>
                <a:lnTo>
                  <a:pt x="1804415" y="3048"/>
                </a:lnTo>
                <a:close/>
              </a:path>
              <a:path w="1811020" h="360044">
                <a:moveTo>
                  <a:pt x="1810512" y="353568"/>
                </a:moveTo>
                <a:lnTo>
                  <a:pt x="1807464" y="353568"/>
                </a:lnTo>
                <a:lnTo>
                  <a:pt x="1804415" y="356616"/>
                </a:lnTo>
                <a:lnTo>
                  <a:pt x="1810512" y="356616"/>
                </a:lnTo>
                <a:lnTo>
                  <a:pt x="1810512" y="353568"/>
                </a:lnTo>
                <a:close/>
              </a:path>
              <a:path w="1811020" h="360044">
                <a:moveTo>
                  <a:pt x="6095" y="3048"/>
                </a:moveTo>
                <a:lnTo>
                  <a:pt x="3047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1811020" h="360044">
                <a:moveTo>
                  <a:pt x="1804415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1804415" y="6096"/>
                </a:lnTo>
                <a:lnTo>
                  <a:pt x="1804415" y="3048"/>
                </a:lnTo>
                <a:close/>
              </a:path>
              <a:path w="1811020" h="360044">
                <a:moveTo>
                  <a:pt x="1810512" y="3048"/>
                </a:moveTo>
                <a:lnTo>
                  <a:pt x="1804415" y="3048"/>
                </a:lnTo>
                <a:lnTo>
                  <a:pt x="1807464" y="6096"/>
                </a:lnTo>
                <a:lnTo>
                  <a:pt x="1810512" y="6096"/>
                </a:lnTo>
                <a:lnTo>
                  <a:pt x="1810512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87901" y="2120849"/>
            <a:ext cx="12103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Nutrient Based </a:t>
            </a:r>
            <a:r>
              <a:rPr sz="1000" spc="-10" dirty="0">
                <a:latin typeface="Carlito"/>
                <a:cs typeface="Carlito"/>
              </a:rPr>
              <a:t>Subsidy  (NBS)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151765" algn="ctr">
              <a:lnSpc>
                <a:spcPct val="100000"/>
              </a:lnSpc>
            </a:pPr>
            <a:r>
              <a:rPr sz="2200" b="1" spc="-130" dirty="0">
                <a:latin typeface="Times New Roman"/>
                <a:cs typeface="Times New Roman"/>
              </a:rPr>
              <a:t>RETENTION </a:t>
            </a:r>
            <a:r>
              <a:rPr sz="2200" b="1" spc="-150" dirty="0">
                <a:latin typeface="Times New Roman"/>
                <a:cs typeface="Times New Roman"/>
              </a:rPr>
              <a:t>PRICE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00" dirty="0">
                <a:latin typeface="Times New Roman"/>
                <a:cs typeface="Times New Roman"/>
              </a:rPr>
              <a:t>SCHEME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buFont typeface="Arial"/>
              <a:buChar char="•"/>
              <a:tabLst>
                <a:tab pos="554990" algn="l"/>
              </a:tabLst>
            </a:pPr>
            <a:r>
              <a:rPr sz="1600" spc="50" dirty="0">
                <a:latin typeface="Times New Roman"/>
                <a:cs typeface="Times New Roman"/>
              </a:rPr>
              <a:t>Recommended </a:t>
            </a:r>
            <a:r>
              <a:rPr sz="1600" spc="25" dirty="0">
                <a:latin typeface="Times New Roman"/>
                <a:cs typeface="Times New Roman"/>
              </a:rPr>
              <a:t>by </a:t>
            </a:r>
            <a:r>
              <a:rPr sz="1600" spc="45" dirty="0">
                <a:latin typeface="Times New Roman"/>
                <a:cs typeface="Times New Roman"/>
              </a:rPr>
              <a:t>Marathe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Committee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-55" dirty="0">
                <a:latin typeface="Times New Roman"/>
                <a:cs typeface="Times New Roman"/>
              </a:rPr>
              <a:t>RPS </a:t>
            </a:r>
            <a:r>
              <a:rPr sz="1600" spc="60" dirty="0">
                <a:latin typeface="Times New Roman"/>
                <a:cs typeface="Times New Roman"/>
              </a:rPr>
              <a:t>Introduced </a:t>
            </a:r>
            <a:r>
              <a:rPr sz="1600" spc="40" dirty="0">
                <a:latin typeface="Times New Roman"/>
                <a:cs typeface="Times New Roman"/>
              </a:rPr>
              <a:t>in </a:t>
            </a:r>
            <a:r>
              <a:rPr sz="1600" spc="-65" dirty="0">
                <a:latin typeface="Times New Roman"/>
                <a:cs typeface="Times New Roman"/>
              </a:rPr>
              <a:t>Nov.</a:t>
            </a:r>
            <a:r>
              <a:rPr sz="1600" spc="-26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1977</a:t>
            </a:r>
            <a:endParaRPr sz="1600">
              <a:latin typeface="Times New Roman"/>
              <a:cs typeface="Times New Roman"/>
            </a:endParaRPr>
          </a:p>
          <a:p>
            <a:pPr marL="5543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-55" dirty="0">
                <a:latin typeface="Times New Roman"/>
                <a:cs typeface="Times New Roman"/>
              </a:rPr>
              <a:t>RPS </a:t>
            </a:r>
            <a:r>
              <a:rPr sz="1600" spc="40" dirty="0">
                <a:latin typeface="Times New Roman"/>
                <a:cs typeface="Times New Roman"/>
              </a:rPr>
              <a:t>covered </a:t>
            </a:r>
            <a:r>
              <a:rPr sz="1600" spc="-70" dirty="0">
                <a:latin typeface="Times New Roman"/>
                <a:cs typeface="Times New Roman"/>
              </a:rPr>
              <a:t>N </a:t>
            </a:r>
            <a:r>
              <a:rPr sz="1600" spc="75" dirty="0">
                <a:latin typeface="Times New Roman"/>
                <a:cs typeface="Times New Roman"/>
              </a:rPr>
              <a:t>and </a:t>
            </a:r>
            <a:r>
              <a:rPr sz="1600" spc="15" dirty="0">
                <a:latin typeface="Times New Roman"/>
                <a:cs typeface="Times New Roman"/>
              </a:rPr>
              <a:t>P</a:t>
            </a:r>
            <a:r>
              <a:rPr sz="1600" spc="-254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fertilizers.</a:t>
            </a:r>
            <a:endParaRPr sz="1600">
              <a:latin typeface="Times New Roman"/>
              <a:cs typeface="Times New Roman"/>
            </a:endParaRPr>
          </a:p>
          <a:p>
            <a:pPr marL="554355" marR="448945" indent="-1720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554990" algn="l"/>
              </a:tabLst>
            </a:pPr>
            <a:r>
              <a:rPr sz="1600" spc="10" dirty="0">
                <a:latin typeface="Times New Roman"/>
                <a:cs typeface="Times New Roman"/>
              </a:rPr>
              <a:t>Aimed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providing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secured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environment  to </a:t>
            </a:r>
            <a:r>
              <a:rPr sz="1600" spc="70" dirty="0">
                <a:latin typeface="Times New Roman"/>
                <a:cs typeface="Times New Roman"/>
              </a:rPr>
              <a:t>attract</a:t>
            </a:r>
            <a:r>
              <a:rPr sz="1600" spc="-1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investment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074420">
              <a:lnSpc>
                <a:spcPct val="100000"/>
              </a:lnSpc>
            </a:pPr>
            <a:r>
              <a:rPr sz="2000" b="1" spc="-75" dirty="0">
                <a:latin typeface="Times New Roman"/>
                <a:cs typeface="Times New Roman"/>
              </a:rPr>
              <a:t>RPS </a:t>
            </a:r>
            <a:r>
              <a:rPr sz="2000" b="1" spc="5" dirty="0">
                <a:latin typeface="Times New Roman"/>
                <a:cs typeface="Times New Roman"/>
              </a:rPr>
              <a:t>- </a:t>
            </a:r>
            <a:r>
              <a:rPr sz="2000" b="1" spc="65" dirty="0">
                <a:latin typeface="Times New Roman"/>
                <a:cs typeface="Times New Roman"/>
              </a:rPr>
              <a:t>Salient</a:t>
            </a:r>
            <a:r>
              <a:rPr sz="2000" b="1" spc="-15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Features</a:t>
            </a: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47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15" dirty="0">
                <a:latin typeface="Times New Roman"/>
                <a:cs typeface="Times New Roman"/>
              </a:rPr>
              <a:t>Unit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Times New Roman"/>
                <a:cs typeface="Times New Roman"/>
              </a:rPr>
              <a:t>specific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retention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price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fixed</a:t>
            </a:r>
            <a:endParaRPr sz="1500">
              <a:latin typeface="Times New Roman"/>
              <a:cs typeface="Times New Roman"/>
            </a:endParaRPr>
          </a:p>
          <a:p>
            <a:pPr marL="440055" marR="49212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5" dirty="0">
                <a:latin typeface="Times New Roman"/>
                <a:cs typeface="Times New Roman"/>
              </a:rPr>
              <a:t>Cost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raw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40" dirty="0">
                <a:latin typeface="Times New Roman"/>
                <a:cs typeface="Times New Roman"/>
              </a:rPr>
              <a:t>material,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utilities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and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conversion  cost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determined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and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fixed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20" dirty="0">
                <a:latin typeface="Times New Roman"/>
                <a:cs typeface="Times New Roman"/>
              </a:rPr>
              <a:t>Capital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related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charges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included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5" dirty="0">
                <a:latin typeface="Times New Roman"/>
                <a:cs typeface="Times New Roman"/>
              </a:rPr>
              <a:t>Cost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determination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at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normative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10" dirty="0">
                <a:latin typeface="Times New Roman"/>
                <a:cs typeface="Times New Roman"/>
              </a:rPr>
              <a:t>level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0" dirty="0">
                <a:latin typeface="Times New Roman"/>
                <a:cs typeface="Times New Roman"/>
              </a:rPr>
              <a:t>Pricing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period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cycle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–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Times New Roman"/>
                <a:cs typeface="Times New Roman"/>
              </a:rPr>
              <a:t>3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Years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0" dirty="0">
                <a:latin typeface="Times New Roman"/>
                <a:cs typeface="Times New Roman"/>
              </a:rPr>
              <a:t>Escalation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de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escalation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considered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quarterly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5" name="object 5"/>
            <p:cNvSpPr/>
            <p:nvPr/>
          </p:nvSpPr>
          <p:spPr>
            <a:xfrm>
              <a:off x="1493520" y="5855208"/>
              <a:ext cx="4570476" cy="3427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3519" y="1403604"/>
          <a:ext cx="4561839" cy="3629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640"/>
                <a:gridCol w="85090"/>
                <a:gridCol w="608330"/>
                <a:gridCol w="313689"/>
                <a:gridCol w="2752090"/>
              </a:tblGrid>
              <a:tr h="149352">
                <a:tc gridSpan="3">
                  <a:txBody>
                    <a:bodyPr/>
                    <a:lstStyle/>
                    <a:p>
                      <a:pPr marL="310515">
                        <a:lnSpc>
                          <a:spcPts val="89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Grades of</a:t>
                      </a:r>
                      <a:r>
                        <a:rPr sz="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dirty="0">
                          <a:latin typeface="Times New Roman"/>
                          <a:cs typeface="Times New Roman"/>
                        </a:rPr>
                        <a:t>Fertilizers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10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DAP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18-46-0-0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14–28–14-0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1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MAP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11-52-0-0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14–35–14-0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TSP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0-46-0-0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15–15–15-0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2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MOP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0-0-60-0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AS: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20.3-0-0-23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7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16-20-0-13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20-20-0-0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2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20–20–0-13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28–28–0-0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23–23–0-0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17–17–17-0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6491">
                <a:tc>
                  <a:txBody>
                    <a:bodyPr/>
                    <a:lstStyle/>
                    <a:p>
                      <a:pPr marL="33020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10–26–26-0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9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19–19–19-0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4968">
                <a:tc>
                  <a:txBody>
                    <a:bodyPr/>
                    <a:lstStyle/>
                    <a:p>
                      <a:pPr marL="33020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12–32–16-0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>
                        <a:lnSpc>
                          <a:spcPts val="88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SSP(0-16-0-11)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112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0969">
                <a:tc rowSpan="1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22225" algn="ctr">
                        <a:lnSpc>
                          <a:spcPts val="1010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Grades of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Fertilizers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(18-46-0-0)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15-15-15-0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MAP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(11-52-0-0)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17-17-17-0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TSP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(0-46-0-0)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19-19-19-0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MOP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(0-0-60-0)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Ammonium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Sulphate</a:t>
                      </a:r>
                      <a:r>
                        <a:rPr sz="9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(20.6-0-0-23)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10" dirty="0">
                          <a:latin typeface="Carlito"/>
                          <a:cs typeface="Carlito"/>
                        </a:rPr>
                        <a:t>SSP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(0-16-0-11)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16-16-16-0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1.7.2010)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16-20-0-13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15-15-15-9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</a:t>
                      </a:r>
                      <a:r>
                        <a:rPr sz="900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1.10.2010)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20-20-0-13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24-24-0-0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(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w.e.f.</a:t>
                      </a:r>
                      <a:r>
                        <a:rPr sz="900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22.6.2012)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20-20-0-0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 Lite(16-44-0-0)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1.2.11)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28-28-0-0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24-24-0-8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(wef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12.11.13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14.2.15) without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subsidy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9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10-26-26-0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4S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25.2.13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7.11.13)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without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subsidy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on</a:t>
                      </a:r>
                      <a:r>
                        <a:rPr sz="9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12-32-16-0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DAP Lite-II(14-46-0-0) 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30.8.2011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29.8.2012)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96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14-28-14-0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1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MAP Lite (11-44-0-0) 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30.8.2011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 29.8.2012)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14-35-14-0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05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13-33-0-6 </a:t>
                      </a:r>
                      <a:r>
                        <a:rPr sz="900" spc="-25" dirty="0">
                          <a:latin typeface="Carlito"/>
                          <a:cs typeface="Carlito"/>
                        </a:rPr>
                        <a:t>(w.e.f.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30.8.2011 </a:t>
                      </a:r>
                      <a:r>
                        <a:rPr sz="9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 29.8.2012)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773478" y="6226581"/>
            <a:ext cx="11944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SOLUBLE</a:t>
            </a:r>
            <a:r>
              <a:rPr sz="800" b="1" spc="-9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FERTILIZERS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76983" y="6352032"/>
          <a:ext cx="1892300" cy="914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180"/>
                <a:gridCol w="1087120"/>
              </a:tblGrid>
              <a:tr h="156971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S.No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890"/>
                        </a:lnSpc>
                        <a:spcBef>
                          <a:spcPts val="24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Particulars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7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Krista – K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(KNO</a:t>
                      </a:r>
                      <a:r>
                        <a:rPr sz="750" baseline="-27777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85"/>
                        </a:lnSpc>
                        <a:spcBef>
                          <a:spcPts val="204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CaNO</a:t>
                      </a:r>
                      <a:r>
                        <a:rPr sz="750" spc="-7" baseline="-27777" dirty="0">
                          <a:latin typeface="Arial"/>
                          <a:cs typeface="Arial"/>
                        </a:rPr>
                        <a:t>3</a:t>
                      </a:r>
                      <a:endParaRPr sz="750" baseline="-27777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1637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90"/>
                        </a:lnSpc>
                        <a:spcBef>
                          <a:spcPts val="20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19:19:19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87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80"/>
                        </a:lnSpc>
                        <a:spcBef>
                          <a:spcPts val="204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20:20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ts val="890"/>
                        </a:lnSpc>
                        <a:spcBef>
                          <a:spcPts val="204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SOP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(0-0-50-17)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377944" y="7075399"/>
            <a:ext cx="94741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MICRONUTRIENTS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76471" y="7205471"/>
          <a:ext cx="2143760" cy="2001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940"/>
                <a:gridCol w="1607820"/>
              </a:tblGrid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S.No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Particulars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Photosal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Garden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Rose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Micronol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Jayamin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Coconut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micronutrient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Zinc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Copper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Magnesium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Manganese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732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Ferrous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Sulphate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5">
                <a:tc>
                  <a:txBody>
                    <a:bodyPr/>
                    <a:lstStyle/>
                    <a:p>
                      <a:pPr algn="ctr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35" dirty="0">
                          <a:latin typeface="Arial"/>
                          <a:cs typeface="Arial"/>
                        </a:rPr>
                        <a:t>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8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Neem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cake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Borax (10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256"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890"/>
                        </a:lnSpc>
                        <a:spcBef>
                          <a:spcPts val="13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Borax (20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9915" y="1689709"/>
            <a:ext cx="4153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latin typeface="Times New Roman"/>
                <a:cs typeface="Times New Roman"/>
              </a:rPr>
              <a:t>Global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45" dirty="0">
                <a:latin typeface="Times New Roman"/>
                <a:cs typeface="Times New Roman"/>
              </a:rPr>
              <a:t>Consumption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45" dirty="0">
                <a:latin typeface="Times New Roman"/>
                <a:cs typeface="Times New Roman"/>
              </a:rPr>
              <a:t>of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40" dirty="0">
                <a:latin typeface="Times New Roman"/>
                <a:cs typeface="Times New Roman"/>
              </a:rPr>
              <a:t>Fertilizer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30" dirty="0">
                <a:latin typeface="Times New Roman"/>
                <a:cs typeface="Times New Roman"/>
              </a:rPr>
              <a:t>by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45" dirty="0">
                <a:latin typeface="Times New Roman"/>
                <a:cs typeface="Times New Roman"/>
              </a:rPr>
              <a:t>Nutrient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707" y="2318004"/>
            <a:ext cx="3479800" cy="1839595"/>
            <a:chOff x="2235707" y="2318004"/>
            <a:chExt cx="3479800" cy="1839595"/>
          </a:xfrm>
        </p:grpSpPr>
        <p:sp>
          <p:nvSpPr>
            <p:cNvPr id="5" name="object 5"/>
            <p:cNvSpPr/>
            <p:nvPr/>
          </p:nvSpPr>
          <p:spPr>
            <a:xfrm>
              <a:off x="5411723" y="2685288"/>
              <a:ext cx="205739" cy="899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1772" y="2775204"/>
              <a:ext cx="198120" cy="4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3911" y="2775204"/>
              <a:ext cx="3273552" cy="1353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5708" y="2318003"/>
              <a:ext cx="3479800" cy="1839595"/>
            </a:xfrm>
            <a:custGeom>
              <a:avLst/>
              <a:gdLst/>
              <a:ahLst/>
              <a:cxnLst/>
              <a:rect l="l" t="t" r="r" b="b"/>
              <a:pathLst>
                <a:path w="3479800" h="1839595">
                  <a:moveTo>
                    <a:pt x="3479292" y="1807476"/>
                  </a:moveTo>
                  <a:lnTo>
                    <a:pt x="3476244" y="1807476"/>
                  </a:lnTo>
                  <a:lnTo>
                    <a:pt x="3476244" y="1805952"/>
                  </a:lnTo>
                  <a:lnTo>
                    <a:pt x="35052" y="1805952"/>
                  </a:lnTo>
                  <a:lnTo>
                    <a:pt x="35052" y="1524"/>
                  </a:lnTo>
                  <a:lnTo>
                    <a:pt x="32004" y="1524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30480" y="4572"/>
                  </a:lnTo>
                  <a:lnTo>
                    <a:pt x="30480" y="361188"/>
                  </a:lnTo>
                  <a:lnTo>
                    <a:pt x="0" y="361188"/>
                  </a:lnTo>
                  <a:lnTo>
                    <a:pt x="0" y="365760"/>
                  </a:lnTo>
                  <a:lnTo>
                    <a:pt x="30480" y="365760"/>
                  </a:lnTo>
                  <a:lnTo>
                    <a:pt x="30480" y="722376"/>
                  </a:lnTo>
                  <a:lnTo>
                    <a:pt x="0" y="722376"/>
                  </a:lnTo>
                  <a:lnTo>
                    <a:pt x="0" y="726948"/>
                  </a:lnTo>
                  <a:lnTo>
                    <a:pt x="30480" y="726948"/>
                  </a:lnTo>
                  <a:lnTo>
                    <a:pt x="30480" y="1083564"/>
                  </a:lnTo>
                  <a:lnTo>
                    <a:pt x="0" y="1083564"/>
                  </a:lnTo>
                  <a:lnTo>
                    <a:pt x="0" y="1088136"/>
                  </a:lnTo>
                  <a:lnTo>
                    <a:pt x="30480" y="1088136"/>
                  </a:lnTo>
                  <a:lnTo>
                    <a:pt x="30480" y="1444752"/>
                  </a:lnTo>
                  <a:lnTo>
                    <a:pt x="0" y="1444752"/>
                  </a:lnTo>
                  <a:lnTo>
                    <a:pt x="0" y="1449324"/>
                  </a:lnTo>
                  <a:lnTo>
                    <a:pt x="30480" y="1449324"/>
                  </a:lnTo>
                  <a:lnTo>
                    <a:pt x="30480" y="1805952"/>
                  </a:lnTo>
                  <a:lnTo>
                    <a:pt x="0" y="1805952"/>
                  </a:lnTo>
                  <a:lnTo>
                    <a:pt x="0" y="1810524"/>
                  </a:lnTo>
                  <a:lnTo>
                    <a:pt x="30480" y="1810524"/>
                  </a:lnTo>
                  <a:lnTo>
                    <a:pt x="30480" y="1839468"/>
                  </a:lnTo>
                  <a:lnTo>
                    <a:pt x="35052" y="1839468"/>
                  </a:lnTo>
                  <a:lnTo>
                    <a:pt x="35052" y="1810524"/>
                  </a:lnTo>
                  <a:lnTo>
                    <a:pt x="1178052" y="1810524"/>
                  </a:lnTo>
                  <a:lnTo>
                    <a:pt x="1178052" y="1839468"/>
                  </a:lnTo>
                  <a:lnTo>
                    <a:pt x="1182624" y="1839468"/>
                  </a:lnTo>
                  <a:lnTo>
                    <a:pt x="1182624" y="1810524"/>
                  </a:lnTo>
                  <a:lnTo>
                    <a:pt x="2327148" y="1810524"/>
                  </a:lnTo>
                  <a:lnTo>
                    <a:pt x="2327148" y="1839468"/>
                  </a:lnTo>
                  <a:lnTo>
                    <a:pt x="2331720" y="1839468"/>
                  </a:lnTo>
                  <a:lnTo>
                    <a:pt x="2331720" y="1810524"/>
                  </a:lnTo>
                  <a:lnTo>
                    <a:pt x="3474720" y="1810524"/>
                  </a:lnTo>
                  <a:lnTo>
                    <a:pt x="3474720" y="1839468"/>
                  </a:lnTo>
                  <a:lnTo>
                    <a:pt x="3479292" y="1839468"/>
                  </a:lnTo>
                  <a:lnTo>
                    <a:pt x="3479292" y="1807476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75916" y="3186176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dirty="0">
                <a:latin typeface="Carlito"/>
                <a:cs typeface="Carlito"/>
              </a:rPr>
              <a:t>1.3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3488" y="3169411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dirty="0">
                <a:latin typeface="Carlito"/>
                <a:cs typeface="Carlito"/>
              </a:rPr>
              <a:t>3.7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2584" y="3126740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dirty="0">
                <a:latin typeface="Carlito"/>
                <a:cs typeface="Carlito"/>
              </a:rPr>
              <a:t>9.5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8711" y="3689096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4</a:t>
            </a:r>
            <a:r>
              <a:rPr sz="600" spc="-10" dirty="0">
                <a:latin typeface="Carlito"/>
                <a:cs typeface="Carlito"/>
              </a:rPr>
              <a:t>1</a:t>
            </a:r>
            <a:r>
              <a:rPr sz="600" spc="-5" dirty="0">
                <a:latin typeface="Carlito"/>
                <a:cs typeface="Carlito"/>
              </a:rPr>
              <a:t>.8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6284" y="3686047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4</a:t>
            </a:r>
            <a:r>
              <a:rPr sz="600" spc="-10" dirty="0">
                <a:latin typeface="Carlito"/>
                <a:cs typeface="Carlito"/>
              </a:rPr>
              <a:t>2</a:t>
            </a:r>
            <a:r>
              <a:rPr sz="600" spc="-5" dirty="0">
                <a:latin typeface="Carlito"/>
                <a:cs typeface="Carlito"/>
              </a:rPr>
              <a:t>.2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5379" y="3658616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4</a:t>
            </a:r>
            <a:r>
              <a:rPr sz="600" spc="-10" dirty="0">
                <a:latin typeface="Carlito"/>
                <a:cs typeface="Carlito"/>
              </a:rPr>
              <a:t>5</a:t>
            </a:r>
            <a:r>
              <a:rPr sz="600" spc="-5" dirty="0">
                <a:latin typeface="Carlito"/>
                <a:cs typeface="Carlito"/>
              </a:rPr>
              <a:t>.9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03220" y="3775964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2</a:t>
            </a:r>
            <a:r>
              <a:rPr sz="600" spc="-10" dirty="0">
                <a:latin typeface="Carlito"/>
                <a:cs typeface="Carlito"/>
              </a:rPr>
              <a:t>9</a:t>
            </a:r>
            <a:r>
              <a:rPr sz="600" spc="-5" dirty="0">
                <a:latin typeface="Carlito"/>
                <a:cs typeface="Carlito"/>
              </a:rPr>
              <a:t>.7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0791" y="3768344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3</a:t>
            </a:r>
            <a:r>
              <a:rPr sz="600" spc="-10" dirty="0">
                <a:latin typeface="Carlito"/>
                <a:cs typeface="Carlito"/>
              </a:rPr>
              <a:t>0</a:t>
            </a:r>
            <a:r>
              <a:rPr sz="600" spc="-5" dirty="0">
                <a:latin typeface="Carlito"/>
                <a:cs typeface="Carlito"/>
              </a:rPr>
              <a:t>.8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8364" y="3745484"/>
            <a:ext cx="1466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3</a:t>
            </a:r>
            <a:r>
              <a:rPr sz="600" spc="-10" dirty="0">
                <a:latin typeface="Carlito"/>
                <a:cs typeface="Carlito"/>
              </a:rPr>
              <a:t>4</a:t>
            </a:r>
            <a:r>
              <a:rPr sz="600" spc="-5" dirty="0">
                <a:latin typeface="Carlito"/>
                <a:cs typeface="Carlito"/>
              </a:rPr>
              <a:t>.0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9439" y="2669540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8</a:t>
            </a:r>
            <a:r>
              <a:rPr sz="600" dirty="0">
                <a:latin typeface="Carlito"/>
                <a:cs typeface="Carlito"/>
              </a:rPr>
              <a:t>2.8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87011" y="2642108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8</a:t>
            </a:r>
            <a:r>
              <a:rPr sz="600" dirty="0">
                <a:latin typeface="Carlito"/>
                <a:cs typeface="Carlito"/>
              </a:rPr>
              <a:t>6.7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34584" y="2549144"/>
            <a:ext cx="1854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1</a:t>
            </a:r>
            <a:r>
              <a:rPr sz="600" spc="-10" dirty="0">
                <a:latin typeface="Carlito"/>
                <a:cs typeface="Carlito"/>
              </a:rPr>
              <a:t>9</a:t>
            </a:r>
            <a:r>
              <a:rPr sz="600" dirty="0">
                <a:latin typeface="Carlito"/>
                <a:cs typeface="Carlito"/>
              </a:rPr>
              <a:t>9.4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4455" y="4041165"/>
            <a:ext cx="6476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2690" y="3680002"/>
            <a:ext cx="11683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50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20823" y="3318751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100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0823" y="2957589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150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20823" y="2596438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200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20823" y="2235175"/>
            <a:ext cx="1682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250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8640" y="4202696"/>
            <a:ext cx="220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rlito"/>
                <a:cs typeface="Carlito"/>
              </a:rPr>
              <a:t>2013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87761" y="4202696"/>
            <a:ext cx="220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rlito"/>
                <a:cs typeface="Carlito"/>
              </a:rPr>
              <a:t>2014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35257" y="4202696"/>
            <a:ext cx="22034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rlito"/>
                <a:cs typeface="Carlito"/>
              </a:rPr>
              <a:t>2018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50235" y="2455164"/>
            <a:ext cx="73151" cy="56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49257" y="2396706"/>
            <a:ext cx="78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N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19271" y="2455164"/>
            <a:ext cx="73151" cy="56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19906" y="2396706"/>
            <a:ext cx="2368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P2O5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57471" y="2455164"/>
            <a:ext cx="65532" cy="56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248911" y="2396706"/>
            <a:ext cx="1854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rlito"/>
                <a:cs typeface="Carlito"/>
              </a:rPr>
              <a:t>K2O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37759" y="2455164"/>
            <a:ext cx="62484" cy="56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26164" y="2396706"/>
            <a:ext cx="2120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70" dirty="0">
                <a:latin typeface="Carlito"/>
                <a:cs typeface="Carlito"/>
              </a:rPr>
              <a:t>T</a:t>
            </a:r>
            <a:r>
              <a:rPr sz="800" spc="-5" dirty="0">
                <a:latin typeface="Carlito"/>
                <a:cs typeface="Carlito"/>
              </a:rPr>
              <a:t>o</a:t>
            </a:r>
            <a:r>
              <a:rPr sz="800" spc="-25" dirty="0">
                <a:latin typeface="Carlito"/>
                <a:cs typeface="Carlito"/>
              </a:rPr>
              <a:t>t</a:t>
            </a:r>
            <a:r>
              <a:rPr sz="800" dirty="0">
                <a:latin typeface="Carlito"/>
                <a:cs typeface="Carlito"/>
              </a:rPr>
              <a:t>al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51723" y="2819624"/>
            <a:ext cx="127635" cy="898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z="800" spc="-5" dirty="0">
                <a:latin typeface="Carlito"/>
                <a:cs typeface="Carlito"/>
              </a:rPr>
              <a:t>in million metric</a:t>
            </a:r>
            <a:r>
              <a:rPr sz="800" spc="-40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tons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40763" y="4685792"/>
            <a:ext cx="123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rlito"/>
                <a:cs typeface="Carlito"/>
              </a:rPr>
              <a:t>I</a:t>
            </a:r>
            <a:r>
              <a:rPr sz="700" spc="-35" dirty="0">
                <a:latin typeface="Carlito"/>
                <a:cs typeface="Carlito"/>
              </a:rPr>
              <a:t>F</a:t>
            </a:r>
            <a:r>
              <a:rPr sz="700" spc="-5" dirty="0">
                <a:latin typeface="Carlito"/>
                <a:cs typeface="Carlito"/>
              </a:rPr>
              <a:t>A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185416" y="6905244"/>
            <a:ext cx="3633470" cy="1656714"/>
            <a:chOff x="2185416" y="6905244"/>
            <a:chExt cx="3633470" cy="1656714"/>
          </a:xfrm>
        </p:grpSpPr>
        <p:sp>
          <p:nvSpPr>
            <p:cNvPr id="42" name="object 42"/>
            <p:cNvSpPr/>
            <p:nvPr/>
          </p:nvSpPr>
          <p:spPr>
            <a:xfrm>
              <a:off x="2185416" y="6905244"/>
              <a:ext cx="3633470" cy="1656714"/>
            </a:xfrm>
            <a:custGeom>
              <a:avLst/>
              <a:gdLst/>
              <a:ahLst/>
              <a:cxnLst/>
              <a:rect l="l" t="t" r="r" b="b"/>
              <a:pathLst>
                <a:path w="3633470" h="1656715">
                  <a:moveTo>
                    <a:pt x="3633216" y="1627632"/>
                  </a:moveTo>
                  <a:lnTo>
                    <a:pt x="3630168" y="1627632"/>
                  </a:lnTo>
                  <a:lnTo>
                    <a:pt x="3630168" y="1626108"/>
                  </a:lnTo>
                  <a:lnTo>
                    <a:pt x="32004" y="1626108"/>
                  </a:lnTo>
                  <a:lnTo>
                    <a:pt x="32004" y="1524"/>
                  </a:lnTo>
                  <a:lnTo>
                    <a:pt x="28956" y="1524"/>
                  </a:lnTo>
                  <a:lnTo>
                    <a:pt x="28956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27432" y="4572"/>
                  </a:lnTo>
                  <a:lnTo>
                    <a:pt x="27432" y="163068"/>
                  </a:lnTo>
                  <a:lnTo>
                    <a:pt x="0" y="163068"/>
                  </a:lnTo>
                  <a:lnTo>
                    <a:pt x="0" y="167640"/>
                  </a:lnTo>
                  <a:lnTo>
                    <a:pt x="27432" y="167640"/>
                  </a:lnTo>
                  <a:lnTo>
                    <a:pt x="27432" y="324612"/>
                  </a:lnTo>
                  <a:lnTo>
                    <a:pt x="0" y="324612"/>
                  </a:lnTo>
                  <a:lnTo>
                    <a:pt x="0" y="329184"/>
                  </a:lnTo>
                  <a:lnTo>
                    <a:pt x="27432" y="329184"/>
                  </a:lnTo>
                  <a:lnTo>
                    <a:pt x="27432" y="487692"/>
                  </a:lnTo>
                  <a:lnTo>
                    <a:pt x="0" y="487692"/>
                  </a:lnTo>
                  <a:lnTo>
                    <a:pt x="0" y="492252"/>
                  </a:lnTo>
                  <a:lnTo>
                    <a:pt x="27432" y="492252"/>
                  </a:lnTo>
                  <a:lnTo>
                    <a:pt x="27432" y="650748"/>
                  </a:lnTo>
                  <a:lnTo>
                    <a:pt x="0" y="650748"/>
                  </a:lnTo>
                  <a:lnTo>
                    <a:pt x="0" y="655320"/>
                  </a:lnTo>
                  <a:lnTo>
                    <a:pt x="27432" y="655320"/>
                  </a:lnTo>
                  <a:lnTo>
                    <a:pt x="27432" y="812292"/>
                  </a:lnTo>
                  <a:lnTo>
                    <a:pt x="0" y="812292"/>
                  </a:lnTo>
                  <a:lnTo>
                    <a:pt x="0" y="816864"/>
                  </a:lnTo>
                  <a:lnTo>
                    <a:pt x="27432" y="816864"/>
                  </a:lnTo>
                  <a:lnTo>
                    <a:pt x="27432" y="975360"/>
                  </a:lnTo>
                  <a:lnTo>
                    <a:pt x="0" y="975360"/>
                  </a:lnTo>
                  <a:lnTo>
                    <a:pt x="0" y="979932"/>
                  </a:lnTo>
                  <a:lnTo>
                    <a:pt x="27432" y="979932"/>
                  </a:lnTo>
                  <a:lnTo>
                    <a:pt x="27432" y="1138428"/>
                  </a:lnTo>
                  <a:lnTo>
                    <a:pt x="0" y="1138428"/>
                  </a:lnTo>
                  <a:lnTo>
                    <a:pt x="0" y="1143000"/>
                  </a:lnTo>
                  <a:lnTo>
                    <a:pt x="27432" y="1143000"/>
                  </a:lnTo>
                  <a:lnTo>
                    <a:pt x="27432" y="1301496"/>
                  </a:lnTo>
                  <a:lnTo>
                    <a:pt x="0" y="1301496"/>
                  </a:lnTo>
                  <a:lnTo>
                    <a:pt x="0" y="1306068"/>
                  </a:lnTo>
                  <a:lnTo>
                    <a:pt x="27432" y="1306068"/>
                  </a:lnTo>
                  <a:lnTo>
                    <a:pt x="27432" y="1463040"/>
                  </a:lnTo>
                  <a:lnTo>
                    <a:pt x="0" y="1463040"/>
                  </a:lnTo>
                  <a:lnTo>
                    <a:pt x="0" y="1467612"/>
                  </a:lnTo>
                  <a:lnTo>
                    <a:pt x="27432" y="1467612"/>
                  </a:lnTo>
                  <a:lnTo>
                    <a:pt x="27432" y="1626108"/>
                  </a:lnTo>
                  <a:lnTo>
                    <a:pt x="0" y="1626108"/>
                  </a:lnTo>
                  <a:lnTo>
                    <a:pt x="0" y="1630680"/>
                  </a:lnTo>
                  <a:lnTo>
                    <a:pt x="27432" y="1630680"/>
                  </a:lnTo>
                  <a:lnTo>
                    <a:pt x="27432" y="1656588"/>
                  </a:lnTo>
                  <a:lnTo>
                    <a:pt x="32004" y="1656588"/>
                  </a:lnTo>
                  <a:lnTo>
                    <a:pt x="32004" y="1630680"/>
                  </a:lnTo>
                  <a:lnTo>
                    <a:pt x="284988" y="1630680"/>
                  </a:lnTo>
                  <a:lnTo>
                    <a:pt x="284988" y="1656588"/>
                  </a:lnTo>
                  <a:lnTo>
                    <a:pt x="289560" y="1656588"/>
                  </a:lnTo>
                  <a:lnTo>
                    <a:pt x="289560" y="1630680"/>
                  </a:lnTo>
                  <a:lnTo>
                    <a:pt x="542544" y="1630680"/>
                  </a:lnTo>
                  <a:lnTo>
                    <a:pt x="542544" y="1656588"/>
                  </a:lnTo>
                  <a:lnTo>
                    <a:pt x="547116" y="1656588"/>
                  </a:lnTo>
                  <a:lnTo>
                    <a:pt x="547116" y="1630680"/>
                  </a:lnTo>
                  <a:lnTo>
                    <a:pt x="798576" y="1630680"/>
                  </a:lnTo>
                  <a:lnTo>
                    <a:pt x="798576" y="1656588"/>
                  </a:lnTo>
                  <a:lnTo>
                    <a:pt x="803148" y="1656588"/>
                  </a:lnTo>
                  <a:lnTo>
                    <a:pt x="803148" y="1630680"/>
                  </a:lnTo>
                  <a:lnTo>
                    <a:pt x="1056132" y="1630680"/>
                  </a:lnTo>
                  <a:lnTo>
                    <a:pt x="1056132" y="1656588"/>
                  </a:lnTo>
                  <a:lnTo>
                    <a:pt x="1060704" y="1656588"/>
                  </a:lnTo>
                  <a:lnTo>
                    <a:pt x="1060704" y="1630680"/>
                  </a:lnTo>
                  <a:lnTo>
                    <a:pt x="1313688" y="1630680"/>
                  </a:lnTo>
                  <a:lnTo>
                    <a:pt x="1313688" y="1656588"/>
                  </a:lnTo>
                  <a:lnTo>
                    <a:pt x="1318260" y="1656588"/>
                  </a:lnTo>
                  <a:lnTo>
                    <a:pt x="1318260" y="1630680"/>
                  </a:lnTo>
                  <a:lnTo>
                    <a:pt x="1571244" y="1630680"/>
                  </a:lnTo>
                  <a:lnTo>
                    <a:pt x="1571244" y="1656588"/>
                  </a:lnTo>
                  <a:lnTo>
                    <a:pt x="1575816" y="1656588"/>
                  </a:lnTo>
                  <a:lnTo>
                    <a:pt x="1575816" y="1630680"/>
                  </a:lnTo>
                  <a:lnTo>
                    <a:pt x="1827276" y="1630680"/>
                  </a:lnTo>
                  <a:lnTo>
                    <a:pt x="1827276" y="1656588"/>
                  </a:lnTo>
                  <a:lnTo>
                    <a:pt x="1831848" y="1656588"/>
                  </a:lnTo>
                  <a:lnTo>
                    <a:pt x="1831848" y="1630680"/>
                  </a:lnTo>
                  <a:lnTo>
                    <a:pt x="2084832" y="1630680"/>
                  </a:lnTo>
                  <a:lnTo>
                    <a:pt x="2084832" y="1656588"/>
                  </a:lnTo>
                  <a:lnTo>
                    <a:pt x="2089404" y="1656588"/>
                  </a:lnTo>
                  <a:lnTo>
                    <a:pt x="2089404" y="1630680"/>
                  </a:lnTo>
                  <a:lnTo>
                    <a:pt x="2342388" y="1630680"/>
                  </a:lnTo>
                  <a:lnTo>
                    <a:pt x="2342388" y="1656588"/>
                  </a:lnTo>
                  <a:lnTo>
                    <a:pt x="2346960" y="1656588"/>
                  </a:lnTo>
                  <a:lnTo>
                    <a:pt x="2346960" y="1630680"/>
                  </a:lnTo>
                  <a:lnTo>
                    <a:pt x="2599944" y="1630680"/>
                  </a:lnTo>
                  <a:lnTo>
                    <a:pt x="2599944" y="1656588"/>
                  </a:lnTo>
                  <a:lnTo>
                    <a:pt x="2604516" y="1656588"/>
                  </a:lnTo>
                  <a:lnTo>
                    <a:pt x="2604516" y="1630680"/>
                  </a:lnTo>
                  <a:lnTo>
                    <a:pt x="2857500" y="1630680"/>
                  </a:lnTo>
                  <a:lnTo>
                    <a:pt x="2857500" y="1656588"/>
                  </a:lnTo>
                  <a:lnTo>
                    <a:pt x="2862072" y="1656588"/>
                  </a:lnTo>
                  <a:lnTo>
                    <a:pt x="2862072" y="1630680"/>
                  </a:lnTo>
                  <a:lnTo>
                    <a:pt x="3113532" y="1630680"/>
                  </a:lnTo>
                  <a:lnTo>
                    <a:pt x="3113532" y="1656588"/>
                  </a:lnTo>
                  <a:lnTo>
                    <a:pt x="3118104" y="1656588"/>
                  </a:lnTo>
                  <a:lnTo>
                    <a:pt x="3118104" y="1630680"/>
                  </a:lnTo>
                  <a:lnTo>
                    <a:pt x="3371088" y="1630680"/>
                  </a:lnTo>
                  <a:lnTo>
                    <a:pt x="3371088" y="1656588"/>
                  </a:lnTo>
                  <a:lnTo>
                    <a:pt x="3375660" y="1656588"/>
                  </a:lnTo>
                  <a:lnTo>
                    <a:pt x="3375660" y="1630680"/>
                  </a:lnTo>
                  <a:lnTo>
                    <a:pt x="3628644" y="1630680"/>
                  </a:lnTo>
                  <a:lnTo>
                    <a:pt x="3628644" y="1656588"/>
                  </a:lnTo>
                  <a:lnTo>
                    <a:pt x="3633216" y="1656588"/>
                  </a:lnTo>
                  <a:lnTo>
                    <a:pt x="3633216" y="162763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36292" y="7395972"/>
              <a:ext cx="3359150" cy="280670"/>
            </a:xfrm>
            <a:custGeom>
              <a:avLst/>
              <a:gdLst/>
              <a:ahLst/>
              <a:cxnLst/>
              <a:rect l="l" t="t" r="r" b="b"/>
              <a:pathLst>
                <a:path w="3359150" h="280670">
                  <a:moveTo>
                    <a:pt x="521207" y="198119"/>
                  </a:moveTo>
                  <a:lnTo>
                    <a:pt x="263651" y="225551"/>
                  </a:lnTo>
                  <a:lnTo>
                    <a:pt x="6095" y="266699"/>
                  </a:lnTo>
                  <a:lnTo>
                    <a:pt x="1524" y="266699"/>
                  </a:lnTo>
                  <a:lnTo>
                    <a:pt x="0" y="271271"/>
                  </a:lnTo>
                  <a:lnTo>
                    <a:pt x="0" y="278891"/>
                  </a:lnTo>
                  <a:lnTo>
                    <a:pt x="4571" y="280415"/>
                  </a:lnTo>
                  <a:lnTo>
                    <a:pt x="7619" y="280415"/>
                  </a:lnTo>
                  <a:lnTo>
                    <a:pt x="265175" y="239267"/>
                  </a:lnTo>
                  <a:lnTo>
                    <a:pt x="522731" y="211835"/>
                  </a:lnTo>
                  <a:lnTo>
                    <a:pt x="831494" y="211835"/>
                  </a:lnTo>
                  <a:lnTo>
                    <a:pt x="895502" y="204215"/>
                  </a:lnTo>
                  <a:lnTo>
                    <a:pt x="778763" y="204215"/>
                  </a:lnTo>
                  <a:lnTo>
                    <a:pt x="779015" y="204186"/>
                  </a:lnTo>
                  <a:lnTo>
                    <a:pt x="521207" y="198119"/>
                  </a:lnTo>
                  <a:close/>
                </a:path>
                <a:path w="3359150" h="280670">
                  <a:moveTo>
                    <a:pt x="831494" y="211835"/>
                  </a:moveTo>
                  <a:lnTo>
                    <a:pt x="522731" y="211835"/>
                  </a:lnTo>
                  <a:lnTo>
                    <a:pt x="778763" y="217931"/>
                  </a:lnTo>
                  <a:lnTo>
                    <a:pt x="780288" y="217931"/>
                  </a:lnTo>
                  <a:lnTo>
                    <a:pt x="831494" y="211835"/>
                  </a:lnTo>
                  <a:close/>
                </a:path>
                <a:path w="3359150" h="280670">
                  <a:moveTo>
                    <a:pt x="779015" y="204186"/>
                  </a:moveTo>
                  <a:lnTo>
                    <a:pt x="778763" y="204215"/>
                  </a:lnTo>
                  <a:lnTo>
                    <a:pt x="780288" y="204215"/>
                  </a:lnTo>
                  <a:lnTo>
                    <a:pt x="779015" y="204186"/>
                  </a:lnTo>
                  <a:close/>
                </a:path>
                <a:path w="3359150" h="280670">
                  <a:moveTo>
                    <a:pt x="1293875" y="118871"/>
                  </a:moveTo>
                  <a:lnTo>
                    <a:pt x="1292352" y="118871"/>
                  </a:lnTo>
                  <a:lnTo>
                    <a:pt x="1034795" y="173735"/>
                  </a:lnTo>
                  <a:lnTo>
                    <a:pt x="779015" y="204186"/>
                  </a:lnTo>
                  <a:lnTo>
                    <a:pt x="780288" y="204215"/>
                  </a:lnTo>
                  <a:lnTo>
                    <a:pt x="895502" y="204215"/>
                  </a:lnTo>
                  <a:lnTo>
                    <a:pt x="1036319" y="187451"/>
                  </a:lnTo>
                  <a:lnTo>
                    <a:pt x="1293266" y="132717"/>
                  </a:lnTo>
                  <a:lnTo>
                    <a:pt x="1292352" y="132587"/>
                  </a:lnTo>
                  <a:lnTo>
                    <a:pt x="1390459" y="132587"/>
                  </a:lnTo>
                  <a:lnTo>
                    <a:pt x="1293875" y="118871"/>
                  </a:lnTo>
                  <a:close/>
                </a:path>
                <a:path w="3359150" h="280670">
                  <a:moveTo>
                    <a:pt x="1390459" y="132587"/>
                  </a:moveTo>
                  <a:lnTo>
                    <a:pt x="1293875" y="132587"/>
                  </a:lnTo>
                  <a:lnTo>
                    <a:pt x="1293266" y="132717"/>
                  </a:lnTo>
                  <a:lnTo>
                    <a:pt x="1549908" y="169163"/>
                  </a:lnTo>
                  <a:lnTo>
                    <a:pt x="1807463" y="172211"/>
                  </a:lnTo>
                  <a:lnTo>
                    <a:pt x="1810511" y="172211"/>
                  </a:lnTo>
                  <a:lnTo>
                    <a:pt x="1855963" y="158495"/>
                  </a:lnTo>
                  <a:lnTo>
                    <a:pt x="1805940" y="158495"/>
                  </a:lnTo>
                  <a:lnTo>
                    <a:pt x="1551432" y="155447"/>
                  </a:lnTo>
                  <a:lnTo>
                    <a:pt x="1390459" y="132587"/>
                  </a:lnTo>
                  <a:close/>
                </a:path>
                <a:path w="3359150" h="280670">
                  <a:moveTo>
                    <a:pt x="1806055" y="158461"/>
                  </a:moveTo>
                  <a:lnTo>
                    <a:pt x="1808987" y="158495"/>
                  </a:lnTo>
                  <a:lnTo>
                    <a:pt x="1806055" y="158461"/>
                  </a:lnTo>
                  <a:close/>
                </a:path>
                <a:path w="3359150" h="280670">
                  <a:moveTo>
                    <a:pt x="3093720" y="0"/>
                  </a:moveTo>
                  <a:lnTo>
                    <a:pt x="2578608" y="33527"/>
                  </a:lnTo>
                  <a:lnTo>
                    <a:pt x="2322575" y="42671"/>
                  </a:lnTo>
                  <a:lnTo>
                    <a:pt x="2065020" y="80771"/>
                  </a:lnTo>
                  <a:lnTo>
                    <a:pt x="2063495" y="80771"/>
                  </a:lnTo>
                  <a:lnTo>
                    <a:pt x="1806055" y="158461"/>
                  </a:lnTo>
                  <a:lnTo>
                    <a:pt x="1808987" y="158495"/>
                  </a:lnTo>
                  <a:lnTo>
                    <a:pt x="1855963" y="158495"/>
                  </a:lnTo>
                  <a:lnTo>
                    <a:pt x="2068068" y="94487"/>
                  </a:lnTo>
                  <a:lnTo>
                    <a:pt x="2066544" y="94487"/>
                  </a:lnTo>
                  <a:lnTo>
                    <a:pt x="2324099" y="56387"/>
                  </a:lnTo>
                  <a:lnTo>
                    <a:pt x="2580132" y="47243"/>
                  </a:lnTo>
                  <a:lnTo>
                    <a:pt x="3095244" y="13715"/>
                  </a:lnTo>
                  <a:lnTo>
                    <a:pt x="3357372" y="13715"/>
                  </a:lnTo>
                  <a:lnTo>
                    <a:pt x="3355848" y="12191"/>
                  </a:lnTo>
                  <a:lnTo>
                    <a:pt x="3352800" y="12191"/>
                  </a:lnTo>
                  <a:lnTo>
                    <a:pt x="3093720" y="0"/>
                  </a:lnTo>
                  <a:close/>
                </a:path>
                <a:path w="3359150" h="280670">
                  <a:moveTo>
                    <a:pt x="1293875" y="132587"/>
                  </a:moveTo>
                  <a:lnTo>
                    <a:pt x="1292352" y="132587"/>
                  </a:lnTo>
                  <a:lnTo>
                    <a:pt x="1293266" y="132717"/>
                  </a:lnTo>
                  <a:lnTo>
                    <a:pt x="1293875" y="132587"/>
                  </a:lnTo>
                  <a:close/>
                </a:path>
                <a:path w="3359150" h="280670">
                  <a:moveTo>
                    <a:pt x="3357372" y="13715"/>
                  </a:moveTo>
                  <a:lnTo>
                    <a:pt x="3095244" y="13715"/>
                  </a:lnTo>
                  <a:lnTo>
                    <a:pt x="3351276" y="25907"/>
                  </a:lnTo>
                  <a:lnTo>
                    <a:pt x="3355848" y="25907"/>
                  </a:lnTo>
                  <a:lnTo>
                    <a:pt x="3358896" y="22859"/>
                  </a:lnTo>
                  <a:lnTo>
                    <a:pt x="3358896" y="15239"/>
                  </a:lnTo>
                  <a:lnTo>
                    <a:pt x="3357372" y="13715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36292" y="7057644"/>
              <a:ext cx="3359150" cy="668020"/>
            </a:xfrm>
            <a:custGeom>
              <a:avLst/>
              <a:gdLst/>
              <a:ahLst/>
              <a:cxnLst/>
              <a:rect l="l" t="t" r="r" b="b"/>
              <a:pathLst>
                <a:path w="3359150" h="668020">
                  <a:moveTo>
                    <a:pt x="2325623" y="0"/>
                  </a:moveTo>
                  <a:lnTo>
                    <a:pt x="2322575" y="0"/>
                  </a:lnTo>
                  <a:lnTo>
                    <a:pt x="2065020" y="13716"/>
                  </a:lnTo>
                  <a:lnTo>
                    <a:pt x="2063495" y="13716"/>
                  </a:lnTo>
                  <a:lnTo>
                    <a:pt x="1805940" y="108204"/>
                  </a:lnTo>
                  <a:lnTo>
                    <a:pt x="1548383" y="222504"/>
                  </a:lnTo>
                  <a:lnTo>
                    <a:pt x="1292352" y="307848"/>
                  </a:lnTo>
                  <a:lnTo>
                    <a:pt x="1033271" y="361188"/>
                  </a:lnTo>
                  <a:lnTo>
                    <a:pt x="777239" y="431292"/>
                  </a:lnTo>
                  <a:lnTo>
                    <a:pt x="519683" y="531876"/>
                  </a:lnTo>
                  <a:lnTo>
                    <a:pt x="262127" y="614172"/>
                  </a:lnTo>
                  <a:lnTo>
                    <a:pt x="263651" y="614172"/>
                  </a:lnTo>
                  <a:lnTo>
                    <a:pt x="6095" y="653796"/>
                  </a:lnTo>
                  <a:lnTo>
                    <a:pt x="1524" y="653796"/>
                  </a:lnTo>
                  <a:lnTo>
                    <a:pt x="0" y="658368"/>
                  </a:lnTo>
                  <a:lnTo>
                    <a:pt x="0" y="665988"/>
                  </a:lnTo>
                  <a:lnTo>
                    <a:pt x="4571" y="667512"/>
                  </a:lnTo>
                  <a:lnTo>
                    <a:pt x="7619" y="667512"/>
                  </a:lnTo>
                  <a:lnTo>
                    <a:pt x="265175" y="627888"/>
                  </a:lnTo>
                  <a:lnTo>
                    <a:pt x="266700" y="627888"/>
                  </a:lnTo>
                  <a:lnTo>
                    <a:pt x="524256" y="545592"/>
                  </a:lnTo>
                  <a:lnTo>
                    <a:pt x="781812" y="445008"/>
                  </a:lnTo>
                  <a:lnTo>
                    <a:pt x="1037844" y="374904"/>
                  </a:lnTo>
                  <a:lnTo>
                    <a:pt x="1293875" y="321564"/>
                  </a:lnTo>
                  <a:lnTo>
                    <a:pt x="1552956" y="236220"/>
                  </a:lnTo>
                  <a:lnTo>
                    <a:pt x="1810511" y="121920"/>
                  </a:lnTo>
                  <a:lnTo>
                    <a:pt x="2068068" y="27432"/>
                  </a:lnTo>
                  <a:lnTo>
                    <a:pt x="2066544" y="27432"/>
                  </a:lnTo>
                  <a:lnTo>
                    <a:pt x="2322412" y="13805"/>
                  </a:lnTo>
                  <a:lnTo>
                    <a:pt x="2319528" y="12192"/>
                  </a:lnTo>
                  <a:lnTo>
                    <a:pt x="2346214" y="12192"/>
                  </a:lnTo>
                  <a:lnTo>
                    <a:pt x="2327147" y="1524"/>
                  </a:lnTo>
                  <a:lnTo>
                    <a:pt x="2325623" y="0"/>
                  </a:lnTo>
                  <a:close/>
                </a:path>
                <a:path w="3359150" h="668020">
                  <a:moveTo>
                    <a:pt x="2346214" y="12192"/>
                  </a:moveTo>
                  <a:lnTo>
                    <a:pt x="2319528" y="12192"/>
                  </a:lnTo>
                  <a:lnTo>
                    <a:pt x="2324099" y="13716"/>
                  </a:lnTo>
                  <a:lnTo>
                    <a:pt x="2322412" y="13805"/>
                  </a:lnTo>
                  <a:lnTo>
                    <a:pt x="2575560" y="155448"/>
                  </a:lnTo>
                  <a:lnTo>
                    <a:pt x="2577084" y="156972"/>
                  </a:lnTo>
                  <a:lnTo>
                    <a:pt x="2578608" y="156972"/>
                  </a:lnTo>
                  <a:lnTo>
                    <a:pt x="2836163" y="210312"/>
                  </a:lnTo>
                  <a:lnTo>
                    <a:pt x="2837687" y="210312"/>
                  </a:lnTo>
                  <a:lnTo>
                    <a:pt x="2900336" y="196596"/>
                  </a:lnTo>
                  <a:lnTo>
                    <a:pt x="2836163" y="196596"/>
                  </a:lnTo>
                  <a:lnTo>
                    <a:pt x="2836904" y="196433"/>
                  </a:lnTo>
                  <a:lnTo>
                    <a:pt x="2587490" y="144780"/>
                  </a:lnTo>
                  <a:lnTo>
                    <a:pt x="2583180" y="144780"/>
                  </a:lnTo>
                  <a:lnTo>
                    <a:pt x="2580132" y="143256"/>
                  </a:lnTo>
                  <a:lnTo>
                    <a:pt x="2580456" y="143256"/>
                  </a:lnTo>
                  <a:lnTo>
                    <a:pt x="2346214" y="12192"/>
                  </a:lnTo>
                  <a:close/>
                </a:path>
                <a:path w="3359150" h="668020">
                  <a:moveTo>
                    <a:pt x="2836904" y="196433"/>
                  </a:moveTo>
                  <a:lnTo>
                    <a:pt x="2836163" y="196596"/>
                  </a:lnTo>
                  <a:lnTo>
                    <a:pt x="2837687" y="196596"/>
                  </a:lnTo>
                  <a:lnTo>
                    <a:pt x="2836904" y="196433"/>
                  </a:lnTo>
                  <a:close/>
                </a:path>
                <a:path w="3359150" h="668020">
                  <a:moveTo>
                    <a:pt x="3354324" y="79248"/>
                  </a:moveTo>
                  <a:lnTo>
                    <a:pt x="3349752" y="79248"/>
                  </a:lnTo>
                  <a:lnTo>
                    <a:pt x="3093720" y="140208"/>
                  </a:lnTo>
                  <a:lnTo>
                    <a:pt x="2836904" y="196433"/>
                  </a:lnTo>
                  <a:lnTo>
                    <a:pt x="2837687" y="196596"/>
                  </a:lnTo>
                  <a:lnTo>
                    <a:pt x="2900336" y="196596"/>
                  </a:lnTo>
                  <a:lnTo>
                    <a:pt x="3095244" y="153924"/>
                  </a:lnTo>
                  <a:lnTo>
                    <a:pt x="3354324" y="92964"/>
                  </a:lnTo>
                  <a:lnTo>
                    <a:pt x="3357372" y="91440"/>
                  </a:lnTo>
                  <a:lnTo>
                    <a:pt x="3358896" y="88392"/>
                  </a:lnTo>
                  <a:lnTo>
                    <a:pt x="3358896" y="83820"/>
                  </a:lnTo>
                  <a:lnTo>
                    <a:pt x="3357372" y="80772"/>
                  </a:lnTo>
                  <a:lnTo>
                    <a:pt x="3354324" y="79248"/>
                  </a:lnTo>
                  <a:close/>
                </a:path>
                <a:path w="3359150" h="668020">
                  <a:moveTo>
                    <a:pt x="2580132" y="143256"/>
                  </a:moveTo>
                  <a:lnTo>
                    <a:pt x="2583180" y="144780"/>
                  </a:lnTo>
                  <a:lnTo>
                    <a:pt x="2580646" y="143362"/>
                  </a:lnTo>
                  <a:lnTo>
                    <a:pt x="2580132" y="143256"/>
                  </a:lnTo>
                  <a:close/>
                </a:path>
                <a:path w="3359150" h="668020">
                  <a:moveTo>
                    <a:pt x="2580646" y="143362"/>
                  </a:moveTo>
                  <a:lnTo>
                    <a:pt x="2583180" y="144780"/>
                  </a:lnTo>
                  <a:lnTo>
                    <a:pt x="2587490" y="144780"/>
                  </a:lnTo>
                  <a:lnTo>
                    <a:pt x="2580646" y="143362"/>
                  </a:lnTo>
                  <a:close/>
                </a:path>
                <a:path w="3359150" h="668020">
                  <a:moveTo>
                    <a:pt x="2580456" y="143256"/>
                  </a:moveTo>
                  <a:lnTo>
                    <a:pt x="2580132" y="143256"/>
                  </a:lnTo>
                  <a:lnTo>
                    <a:pt x="2580646" y="143362"/>
                  </a:lnTo>
                  <a:lnTo>
                    <a:pt x="2580456" y="143256"/>
                  </a:lnTo>
                  <a:close/>
                </a:path>
                <a:path w="3359150" h="668020">
                  <a:moveTo>
                    <a:pt x="2319528" y="12192"/>
                  </a:moveTo>
                  <a:lnTo>
                    <a:pt x="2322412" y="13805"/>
                  </a:lnTo>
                  <a:lnTo>
                    <a:pt x="2324099" y="13716"/>
                  </a:lnTo>
                  <a:lnTo>
                    <a:pt x="2319528" y="12192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551932" y="7246111"/>
            <a:ext cx="15811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1</a:t>
            </a:r>
            <a:r>
              <a:rPr sz="500" spc="-10" dirty="0">
                <a:latin typeface="Carlito"/>
                <a:cs typeface="Carlito"/>
              </a:rPr>
              <a:t>3</a:t>
            </a:r>
            <a:r>
              <a:rPr sz="500" dirty="0">
                <a:latin typeface="Carlito"/>
                <a:cs typeface="Carlito"/>
              </a:rPr>
              <a:t>7.6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69210" y="7564615"/>
            <a:ext cx="19050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558ED5"/>
                </a:solidFill>
                <a:latin typeface="Carlito"/>
                <a:cs typeface="Carlito"/>
              </a:rPr>
              <a:t>106.4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500" dirty="0">
                <a:latin typeface="Carlito"/>
                <a:cs typeface="Carlito"/>
              </a:rPr>
              <a:t>1</a:t>
            </a:r>
            <a:r>
              <a:rPr sz="500" spc="-10" dirty="0">
                <a:latin typeface="Carlito"/>
                <a:cs typeface="Carlito"/>
              </a:rPr>
              <a:t>0</a:t>
            </a:r>
            <a:r>
              <a:rPr sz="500" dirty="0">
                <a:latin typeface="Carlito"/>
                <a:cs typeface="Carlito"/>
              </a:rPr>
              <a:t>0.33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81840" y="6924535"/>
            <a:ext cx="19050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1</a:t>
            </a:r>
            <a:r>
              <a:rPr sz="500" spc="-10" dirty="0">
                <a:latin typeface="Carlito"/>
                <a:cs typeface="Carlito"/>
              </a:rPr>
              <a:t>7</a:t>
            </a:r>
            <a:r>
              <a:rPr sz="500" dirty="0">
                <a:latin typeface="Carlito"/>
                <a:cs typeface="Carlito"/>
              </a:rPr>
              <a:t>0.98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75116" y="7914475"/>
            <a:ext cx="168910" cy="67627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700" spc="-5" dirty="0">
                <a:latin typeface="Carlito"/>
                <a:cs typeface="Carlito"/>
              </a:rPr>
              <a:t>6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4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700" spc="-5" dirty="0">
                <a:latin typeface="Carlito"/>
                <a:cs typeface="Carlito"/>
              </a:rPr>
              <a:t>2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  <a:p>
            <a:pPr marL="43815"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930920" y="6776098"/>
            <a:ext cx="213360" cy="11639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5"/>
              </a:spcBef>
            </a:pPr>
            <a:r>
              <a:rPr sz="700" spc="-5" dirty="0">
                <a:latin typeface="Carlito"/>
                <a:cs typeface="Carlito"/>
              </a:rPr>
              <a:t>2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8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6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4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2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700" spc="-5" dirty="0">
                <a:latin typeface="Carlito"/>
                <a:cs typeface="Carlito"/>
              </a:rPr>
              <a:t>1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5" dirty="0">
                <a:latin typeface="Carlito"/>
                <a:cs typeface="Carlito"/>
              </a:rPr>
              <a:t>0.0</a:t>
            </a:r>
            <a:endParaRPr sz="700">
              <a:latin typeface="Carlito"/>
              <a:cs typeface="Carlito"/>
            </a:endParaRPr>
          </a:p>
          <a:p>
            <a:pPr marL="43815">
              <a:lnSpc>
                <a:spcPct val="100000"/>
              </a:lnSpc>
              <a:spcBef>
                <a:spcPts val="445"/>
              </a:spcBef>
            </a:pPr>
            <a:r>
              <a:rPr sz="700" spc="-5" dirty="0">
                <a:latin typeface="Carlito"/>
                <a:cs typeface="Carlito"/>
              </a:rPr>
              <a:t>8</a:t>
            </a:r>
            <a:r>
              <a:rPr sz="700" spc="-15" dirty="0">
                <a:latin typeface="Carlito"/>
                <a:cs typeface="Carlito"/>
              </a:rPr>
              <a:t>0</a:t>
            </a:r>
            <a:r>
              <a:rPr sz="700" spc="-10" dirty="0">
                <a:latin typeface="Carlito"/>
                <a:cs typeface="Carlito"/>
              </a:rPr>
              <a:t>.0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95398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02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52966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03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10535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04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6652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05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24097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06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81666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839248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096727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09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5430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1037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11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67948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12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25440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13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83009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14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40590" y="8605806"/>
            <a:ext cx="114300" cy="203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dirty="0">
                <a:latin typeface="Carlito"/>
                <a:cs typeface="Carlito"/>
              </a:rPr>
              <a:t>2</a:t>
            </a:r>
            <a:r>
              <a:rPr sz="700" spc="-10" dirty="0">
                <a:latin typeface="Carlito"/>
                <a:cs typeface="Carlito"/>
              </a:rPr>
              <a:t>0</a:t>
            </a:r>
            <a:r>
              <a:rPr sz="700" dirty="0">
                <a:latin typeface="Carlito"/>
                <a:cs typeface="Carlito"/>
              </a:rPr>
              <a:t>15</a:t>
            </a:r>
            <a:endParaRPr sz="700">
              <a:latin typeface="Carlito"/>
              <a:cs typeface="Carlito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769107" y="6864096"/>
            <a:ext cx="749935" cy="13970"/>
            <a:chOff x="2769107" y="6864096"/>
            <a:chExt cx="749935" cy="13970"/>
          </a:xfrm>
        </p:grpSpPr>
        <p:sp>
          <p:nvSpPr>
            <p:cNvPr id="65" name="object 65"/>
            <p:cNvSpPr/>
            <p:nvPr/>
          </p:nvSpPr>
          <p:spPr>
            <a:xfrm>
              <a:off x="2769107" y="6864096"/>
              <a:ext cx="135890" cy="13970"/>
            </a:xfrm>
            <a:custGeom>
              <a:avLst/>
              <a:gdLst/>
              <a:ahLst/>
              <a:cxnLst/>
              <a:rect l="l" t="t" r="r" b="b"/>
              <a:pathLst>
                <a:path w="135889" h="13970">
                  <a:moveTo>
                    <a:pt x="13258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10668"/>
                  </a:lnTo>
                  <a:lnTo>
                    <a:pt x="3048" y="13716"/>
                  </a:lnTo>
                  <a:lnTo>
                    <a:pt x="132587" y="13716"/>
                  </a:lnTo>
                  <a:lnTo>
                    <a:pt x="135636" y="10668"/>
                  </a:lnTo>
                  <a:lnTo>
                    <a:pt x="135636" y="3048"/>
                  </a:lnTo>
                  <a:close/>
                </a:path>
              </a:pathLst>
            </a:custGeom>
            <a:solidFill>
              <a:srgbClr val="4A7E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83279" y="6864096"/>
              <a:ext cx="135890" cy="13970"/>
            </a:xfrm>
            <a:custGeom>
              <a:avLst/>
              <a:gdLst/>
              <a:ahLst/>
              <a:cxnLst/>
              <a:rect l="l" t="t" r="r" b="b"/>
              <a:pathLst>
                <a:path w="135889" h="13970">
                  <a:moveTo>
                    <a:pt x="132587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10668"/>
                  </a:lnTo>
                  <a:lnTo>
                    <a:pt x="3048" y="13716"/>
                  </a:lnTo>
                  <a:lnTo>
                    <a:pt x="132587" y="13716"/>
                  </a:lnTo>
                  <a:lnTo>
                    <a:pt x="135636" y="10668"/>
                  </a:lnTo>
                  <a:lnTo>
                    <a:pt x="135636" y="3048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910839" y="6796506"/>
            <a:ext cx="8039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14045" algn="l"/>
              </a:tabLst>
            </a:pPr>
            <a:r>
              <a:rPr sz="700" spc="-25" dirty="0">
                <a:latin typeface="Carlito"/>
                <a:cs typeface="Carlito"/>
              </a:rPr>
              <a:t>W</a:t>
            </a:r>
            <a:r>
              <a:rPr sz="700" spc="-10" dirty="0">
                <a:latin typeface="Carlito"/>
                <a:cs typeface="Carlito"/>
              </a:rPr>
              <a:t>orl</a:t>
            </a:r>
            <a:r>
              <a:rPr sz="700" spc="-5" dirty="0">
                <a:latin typeface="Carlito"/>
                <a:cs typeface="Carlito"/>
              </a:rPr>
              <a:t>d</a:t>
            </a:r>
            <a:r>
              <a:rPr sz="700" dirty="0">
                <a:latin typeface="Carlito"/>
                <a:cs typeface="Carlito"/>
              </a:rPr>
              <a:t>	</a:t>
            </a:r>
            <a:r>
              <a:rPr sz="700" spc="-5" dirty="0">
                <a:latin typeface="Carlito"/>
                <a:cs typeface="Carlito"/>
              </a:rPr>
              <a:t>In</a:t>
            </a:r>
            <a:r>
              <a:rPr sz="700" spc="-15" dirty="0">
                <a:latin typeface="Carlito"/>
                <a:cs typeface="Carlito"/>
              </a:rPr>
              <a:t>d</a:t>
            </a:r>
            <a:r>
              <a:rPr sz="700" spc="-10" dirty="0">
                <a:latin typeface="Carlito"/>
                <a:cs typeface="Carlito"/>
              </a:rPr>
              <a:t>ia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53234" y="6090971"/>
            <a:ext cx="3913504" cy="644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15" dirty="0">
                <a:latin typeface="Times New Roman"/>
                <a:cs typeface="Times New Roman"/>
              </a:rPr>
              <a:t>Global </a:t>
            </a:r>
            <a:r>
              <a:rPr sz="2200" b="1" spc="55" dirty="0">
                <a:latin typeface="Times New Roman"/>
                <a:cs typeface="Times New Roman"/>
              </a:rPr>
              <a:t>Fertilizer</a:t>
            </a:r>
            <a:r>
              <a:rPr sz="2200" b="1" spc="-15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Consumption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55"/>
              </a:spcBef>
            </a:pPr>
            <a:r>
              <a:rPr sz="900" dirty="0">
                <a:latin typeface="Carlito"/>
                <a:cs typeface="Carlito"/>
              </a:rPr>
              <a:t>(kg/ha </a:t>
            </a:r>
            <a:r>
              <a:rPr sz="900" spc="-5" dirty="0">
                <a:latin typeface="Carlito"/>
                <a:cs typeface="Carlito"/>
              </a:rPr>
              <a:t>of arable</a:t>
            </a:r>
            <a:r>
              <a:rPr sz="900" spc="-6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land)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39252" y="9135884"/>
            <a:ext cx="4064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25" dirty="0">
                <a:latin typeface="Carlito"/>
                <a:cs typeface="Carlito"/>
              </a:rPr>
              <a:t>W</a:t>
            </a:r>
            <a:r>
              <a:rPr sz="700" spc="-10" dirty="0">
                <a:latin typeface="Carlito"/>
                <a:cs typeface="Carlito"/>
              </a:rPr>
              <a:t>orl</a:t>
            </a:r>
            <a:r>
              <a:rPr sz="700" spc="-15" dirty="0">
                <a:latin typeface="Carlito"/>
                <a:cs typeface="Carlito"/>
              </a:rPr>
              <a:t>d</a:t>
            </a:r>
            <a:r>
              <a:rPr sz="700" spc="-10" dirty="0">
                <a:latin typeface="Carlito"/>
                <a:cs typeface="Carlito"/>
              </a:rPr>
              <a:t>ba</a:t>
            </a:r>
            <a:r>
              <a:rPr sz="700" spc="-15" dirty="0">
                <a:latin typeface="Carlito"/>
                <a:cs typeface="Carlito"/>
              </a:rPr>
              <a:t>n</a:t>
            </a:r>
            <a:r>
              <a:rPr sz="700" spc="-5" dirty="0">
                <a:latin typeface="Carlito"/>
                <a:cs typeface="Carlito"/>
              </a:rPr>
              <a:t>k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99615" y="1409700"/>
          <a:ext cx="4556757" cy="212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265"/>
                <a:gridCol w="428624"/>
                <a:gridCol w="577850"/>
                <a:gridCol w="516889"/>
                <a:gridCol w="531495"/>
                <a:gridCol w="585470"/>
                <a:gridCol w="431164"/>
              </a:tblGrid>
              <a:tr h="736645">
                <a:tc gridSpan="7">
                  <a:txBody>
                    <a:bodyPr/>
                    <a:lstStyle/>
                    <a:p>
                      <a:pPr marL="362585" marR="3568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Regional </a:t>
                      </a:r>
                      <a:r>
                        <a:rPr sz="1400" b="1" spc="6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Subregional </a:t>
                      </a:r>
                      <a:r>
                        <a:rPr sz="1400" b="1" spc="65" dirty="0">
                          <a:latin typeface="Times New Roman"/>
                          <a:cs typeface="Times New Roman"/>
                        </a:rPr>
                        <a:t>share </a:t>
                      </a:r>
                      <a:r>
                        <a:rPr sz="1400" b="1" spc="4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World  </a:t>
                      </a:r>
                      <a:r>
                        <a:rPr sz="1400" b="1" spc="75" dirty="0">
                          <a:latin typeface="Times New Roman"/>
                          <a:cs typeface="Times New Roman"/>
                        </a:rPr>
                        <a:t>Increase/Decrease</a:t>
                      </a:r>
                      <a:r>
                        <a:rPr sz="14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35" dirty="0">
                          <a:latin typeface="Times New Roman"/>
                          <a:cs typeface="Times New Roman"/>
                        </a:rPr>
                        <a:t>Fertilizer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Consumption</a:t>
                      </a:r>
                      <a:r>
                        <a:rPr sz="1400" b="1" spc="-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30" dirty="0">
                          <a:latin typeface="Times New Roman"/>
                          <a:cs typeface="Times New Roman"/>
                        </a:rPr>
                        <a:t>&amp;  </a:t>
                      </a:r>
                      <a:r>
                        <a:rPr sz="1400" b="1" spc="-5" dirty="0">
                          <a:solidFill>
                            <a:srgbClr val="00B050"/>
                          </a:solidFill>
                          <a:latin typeface="Times New Roman"/>
                          <a:cs typeface="Times New Roman"/>
                        </a:rPr>
                        <a:t>Supply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10" dirty="0">
                          <a:latin typeface="Times New Roman"/>
                          <a:cs typeface="Times New Roman"/>
                        </a:rPr>
                        <a:t>2014-2018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3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P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P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5575" algn="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K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950"/>
                        </a:lnSpc>
                      </a:pPr>
                      <a:r>
                        <a:rPr sz="1000" b="1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K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North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19.7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37.4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40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Sub-Saharan</a:t>
                      </a:r>
                      <a:r>
                        <a:rPr sz="10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Africa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40">
                <a:tc>
                  <a:txBody>
                    <a:bodyPr/>
                    <a:lstStyle/>
                    <a:p>
                      <a:pPr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Americas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North</a:t>
                      </a:r>
                      <a:r>
                        <a:rPr sz="10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America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4.8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14.1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-6.6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53.3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Latin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America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10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Caribbean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17.6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7.4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26.1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24.3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497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36514" y="3366046"/>
            <a:ext cx="186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1.2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6865" y="3366046"/>
            <a:ext cx="566420" cy="3346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00"/>
              </a:lnSpc>
              <a:spcBef>
                <a:spcPts val="60"/>
              </a:spcBef>
            </a:pPr>
            <a:r>
              <a:rPr sz="1000" spc="-20" dirty="0">
                <a:latin typeface="Carlito"/>
                <a:cs typeface="Carlito"/>
              </a:rPr>
              <a:t>West </a:t>
            </a:r>
            <a:r>
              <a:rPr sz="1000" spc="-5" dirty="0">
                <a:latin typeface="Carlito"/>
                <a:cs typeface="Carlito"/>
              </a:rPr>
              <a:t>Asia  South</a:t>
            </a:r>
            <a:r>
              <a:rPr sz="1000" spc="-7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Asia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4080" y="3366046"/>
            <a:ext cx="628015" cy="33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  <a:tabLst>
                <a:tab pos="454025" algn="l"/>
              </a:tabLst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4.1	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8.1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454025" algn="l"/>
              </a:tabLst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24.5	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3.4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0847" y="3366046"/>
            <a:ext cx="537845" cy="33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7.3</a:t>
            </a:r>
            <a:r>
              <a:rPr sz="1000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24.9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31.3</a:t>
            </a:r>
            <a:r>
              <a:rPr sz="1000" spc="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00B050"/>
                </a:solidFill>
                <a:latin typeface="Carlito"/>
                <a:cs typeface="Carlito"/>
              </a:rPr>
              <a:t>2.6</a:t>
            </a:r>
            <a:endParaRPr sz="1000">
              <a:latin typeface="Carlito"/>
              <a:cs typeface="Carlito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64792" y="3693833"/>
          <a:ext cx="4569457" cy="1271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475"/>
                <a:gridCol w="434975"/>
                <a:gridCol w="578485"/>
                <a:gridCol w="517525"/>
                <a:gridCol w="532129"/>
                <a:gridCol w="586104"/>
                <a:gridCol w="405764"/>
              </a:tblGrid>
              <a:tr h="17373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East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29.1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30.6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19.0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35.3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35.8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 marL="34290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Europe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 marL="3429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0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Europe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3.3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0.9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 marL="34290">
                        <a:lnSpc>
                          <a:spcPts val="1065"/>
                        </a:lnSpc>
                      </a:pPr>
                      <a:r>
                        <a:rPr sz="1000" spc="-20" dirty="0">
                          <a:latin typeface="Carlito"/>
                          <a:cs typeface="Carlito"/>
                        </a:rPr>
                        <a:t>West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Europe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-1.5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-0.5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40">
                <a:tc>
                  <a:txBody>
                    <a:bodyPr/>
                    <a:lstStyle/>
                    <a:p>
                      <a:pPr marL="3429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East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Europe &amp;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Central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Asia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9.0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16.0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7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5.9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6.0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07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34.8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345560">
                <a:tc>
                  <a:txBody>
                    <a:bodyPr/>
                    <a:lstStyle/>
                    <a:p>
                      <a:pPr marL="34290">
                        <a:lnSpc>
                          <a:spcPts val="1065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Oceania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74295">
                        <a:lnSpc>
                          <a:spcPts val="775"/>
                        </a:lnSpc>
                        <a:spcBef>
                          <a:spcPts val="78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  <a:hlinkClick r:id="rId2"/>
                        </a:rPr>
                        <a:t>http://www.fao.org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00B050"/>
                          </a:solidFill>
                          <a:latin typeface="Carlito"/>
                          <a:cs typeface="Carlito"/>
                        </a:rPr>
                        <a:t>0.4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10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10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0.4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704553" y="3436111"/>
            <a:ext cx="22987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57.7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00B050"/>
                </a:solidFill>
                <a:latin typeface="Carlito"/>
                <a:cs typeface="Carlito"/>
              </a:rPr>
              <a:t>42.1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8994" y="3436111"/>
            <a:ext cx="23622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57.6</a:t>
            </a:r>
            <a:endParaRPr sz="9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00B050"/>
                </a:solidFill>
                <a:latin typeface="Carlito"/>
                <a:cs typeface="Carlito"/>
              </a:rPr>
              <a:t>62.8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6500" y="3436111"/>
            <a:ext cx="229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0000"/>
                </a:solidFill>
                <a:latin typeface="Carlito"/>
                <a:cs typeface="Carlito"/>
              </a:rPr>
              <a:t>56.3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2585" y="3523018"/>
            <a:ext cx="5873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b="1" baseline="-21604" dirty="0">
                <a:solidFill>
                  <a:srgbClr val="00B050"/>
                </a:solidFill>
                <a:latin typeface="Carlito"/>
                <a:cs typeface="Carlito"/>
              </a:rPr>
              <a:t>12.0</a:t>
            </a:r>
            <a:r>
              <a:rPr sz="1350" b="1" spc="262" baseline="-21604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Carlito"/>
                <a:cs typeface="Carlito"/>
              </a:rPr>
              <a:t>19.3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15" name="object 15"/>
            <p:cNvSpPr/>
            <p:nvPr/>
          </p:nvSpPr>
          <p:spPr>
            <a:xfrm>
              <a:off x="1739887" y="6304788"/>
              <a:ext cx="4185424" cy="2977896"/>
            </a:xfrm>
            <a:prstGeom prst="rect">
              <a:avLst/>
            </a:prstGeom>
            <a:blipFill>
              <a:blip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2754" y="1502257"/>
            <a:ext cx="3213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70" dirty="0">
                <a:latin typeface="Times New Roman"/>
                <a:cs typeface="Times New Roman"/>
              </a:rPr>
              <a:t>Production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80" dirty="0">
                <a:latin typeface="Times New Roman"/>
                <a:cs typeface="Times New Roman"/>
              </a:rPr>
              <a:t>and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85" dirty="0">
                <a:latin typeface="Times New Roman"/>
                <a:cs typeface="Times New Roman"/>
              </a:rPr>
              <a:t>Reserves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0478" y="1806905"/>
            <a:ext cx="8172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Times New Roman"/>
                <a:cs typeface="Times New Roman"/>
              </a:rPr>
              <a:t>P</a:t>
            </a:r>
            <a:r>
              <a:rPr sz="2000" b="1" spc="95" dirty="0">
                <a:latin typeface="Times New Roman"/>
                <a:cs typeface="Times New Roman"/>
              </a:rPr>
              <a:t>otash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9251" y="2294699"/>
          <a:ext cx="3098164" cy="2344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585"/>
                <a:gridCol w="1158240"/>
                <a:gridCol w="688339"/>
              </a:tblGrid>
              <a:tr h="142494">
                <a:tc>
                  <a:txBody>
                    <a:bodyPr/>
                    <a:lstStyle/>
                    <a:p>
                      <a:pPr marL="31750">
                        <a:lnSpc>
                          <a:spcPts val="944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Country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944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Production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44"/>
                        </a:lnSpc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ese</a:t>
                      </a:r>
                      <a:r>
                        <a:rPr sz="1000" b="1" spc="2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1000" b="1" spc="-20" dirty="0">
                          <a:latin typeface="Carlito"/>
                          <a:cs typeface="Carlito"/>
                        </a:rPr>
                        <a:t>v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55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Canada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ts val="1075"/>
                        </a:lnSpc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1,000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55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Russia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7.2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500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Belarus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6.4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750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5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China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6.2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360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4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Germany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2.9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150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7733">
                <a:tc>
                  <a:txBody>
                    <a:bodyPr/>
                    <a:lstStyle/>
                    <a:p>
                      <a:pPr marL="31750">
                        <a:lnSpc>
                          <a:spcPts val="106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Israel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6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270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Jordan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270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Chile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1.2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150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Spain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0.7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44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5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10" dirty="0">
                          <a:latin typeface="Carlito"/>
                          <a:cs typeface="Carlito"/>
                        </a:rPr>
                        <a:t> States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210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8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United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Kingdom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40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89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10" dirty="0">
                          <a:latin typeface="Carlito"/>
                          <a:cs typeface="Carlito"/>
                        </a:rPr>
                        <a:t>Brazil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0.3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24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58496">
                <a:tc>
                  <a:txBody>
                    <a:bodyPr/>
                    <a:lstStyle/>
                    <a:p>
                      <a:pPr marL="31750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Other</a:t>
                      </a:r>
                      <a:r>
                        <a:rPr sz="10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countries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0.5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90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  <a:tr h="142494">
                <a:tc>
                  <a:txBody>
                    <a:bodyPr/>
                    <a:lstStyle/>
                    <a:p>
                      <a:pPr marL="31750">
                        <a:lnSpc>
                          <a:spcPts val="1019"/>
                        </a:lnSpc>
                      </a:pPr>
                      <a:r>
                        <a:rPr sz="1000" b="1" spc="-10" dirty="0">
                          <a:latin typeface="Carlito"/>
                          <a:cs typeface="Carlito"/>
                        </a:rPr>
                        <a:t>World</a:t>
                      </a:r>
                      <a:r>
                        <a:rPr sz="10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b="1" spc="-5" dirty="0">
                          <a:latin typeface="Carlito"/>
                          <a:cs typeface="Carlito"/>
                        </a:rPr>
                        <a:t>total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0660" algn="ctr">
                        <a:lnSpc>
                          <a:spcPts val="1019"/>
                        </a:lnSpc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42.0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019"/>
                        </a:lnSpc>
                      </a:pPr>
                      <a:r>
                        <a:rPr sz="1000" b="1" dirty="0">
                          <a:latin typeface="Carlito"/>
                          <a:cs typeface="Carlito"/>
                        </a:rPr>
                        <a:t>3,</a:t>
                      </a:r>
                      <a:r>
                        <a:rPr sz="1000" b="1" spc="-10" dirty="0">
                          <a:latin typeface="Carlito"/>
                          <a:cs typeface="Carlito"/>
                        </a:rPr>
                        <a:t>9</a:t>
                      </a:r>
                      <a:r>
                        <a:rPr sz="1000" b="1" dirty="0">
                          <a:latin typeface="Carlito"/>
                          <a:cs typeface="Carlito"/>
                        </a:rPr>
                        <a:t>00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990553" y="2012734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rlito"/>
                <a:cs typeface="Carlito"/>
              </a:rPr>
              <a:t>in </a:t>
            </a:r>
            <a:r>
              <a:rPr sz="900" b="1" spc="-10" dirty="0">
                <a:latin typeface="Carlito"/>
                <a:cs typeface="Carlito"/>
              </a:rPr>
              <a:t>million</a:t>
            </a:r>
            <a:r>
              <a:rPr sz="900" b="1" spc="-55" dirty="0">
                <a:latin typeface="Carlito"/>
                <a:cs typeface="Carlito"/>
              </a:rPr>
              <a:t> </a:t>
            </a:r>
            <a:r>
              <a:rPr sz="900" b="1" spc="-5" dirty="0">
                <a:latin typeface="Carlito"/>
                <a:cs typeface="Carlito"/>
              </a:rPr>
              <a:t>tonnes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04541" y="6010097"/>
            <a:ext cx="2143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Drivers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178" y="6632644"/>
            <a:ext cx="1841500" cy="19284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40" dirty="0">
                <a:latin typeface="Times New Roman"/>
                <a:cs typeface="Times New Roman"/>
              </a:rPr>
              <a:t>Government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Policy</a:t>
            </a:r>
            <a:endParaRPr sz="16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-85" dirty="0">
                <a:latin typeface="Times New Roman"/>
                <a:cs typeface="Times New Roman"/>
              </a:rPr>
              <a:t>EXIM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15" dirty="0">
                <a:latin typeface="Times New Roman"/>
                <a:cs typeface="Times New Roman"/>
              </a:rPr>
              <a:t>Subsidy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-90" dirty="0">
                <a:latin typeface="Times New Roman"/>
                <a:cs typeface="Times New Roman"/>
              </a:rPr>
              <a:t>FCO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35" dirty="0">
                <a:latin typeface="Times New Roman"/>
                <a:cs typeface="Times New Roman"/>
              </a:rPr>
              <a:t>Output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Market</a:t>
            </a:r>
            <a:endParaRPr sz="12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50" dirty="0">
                <a:latin typeface="Times New Roman"/>
                <a:cs typeface="Times New Roman"/>
              </a:rPr>
              <a:t>Production</a:t>
            </a:r>
            <a:endParaRPr sz="16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10" dirty="0">
                <a:latin typeface="Times New Roman"/>
                <a:cs typeface="Times New Roman"/>
              </a:rPr>
              <a:t>Raw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Material</a:t>
            </a:r>
            <a:endParaRPr sz="1200">
              <a:latin typeface="Times New Roman"/>
              <a:cs typeface="Times New Roman"/>
            </a:endParaRPr>
          </a:p>
          <a:p>
            <a:pPr marL="583565" lvl="1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584200" algn="l"/>
              </a:tabLst>
            </a:pPr>
            <a:r>
              <a:rPr sz="1200" spc="20" dirty="0">
                <a:latin typeface="Times New Roman"/>
                <a:cs typeface="Times New Roman"/>
              </a:rPr>
              <a:t>Location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4256" y="6661927"/>
            <a:ext cx="1417955" cy="14897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80"/>
              </a:spcBef>
              <a:buChar char="•"/>
              <a:tabLst>
                <a:tab pos="184785" algn="l"/>
              </a:tabLst>
            </a:pPr>
            <a:r>
              <a:rPr sz="1600" spc="-10" dirty="0">
                <a:latin typeface="Carlito"/>
                <a:cs typeface="Carlito"/>
              </a:rPr>
              <a:t>Marketing</a:t>
            </a:r>
            <a:endParaRPr sz="16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spcBef>
                <a:spcPts val="345"/>
              </a:spcBef>
              <a:buChar char="–"/>
              <a:tabLst>
                <a:tab pos="384810" algn="l"/>
              </a:tabLst>
            </a:pPr>
            <a:r>
              <a:rPr sz="1400" spc="-5" dirty="0">
                <a:latin typeface="Carlito"/>
                <a:cs typeface="Carlito"/>
              </a:rPr>
              <a:t>Distribution</a:t>
            </a:r>
            <a:endParaRPr sz="1400">
              <a:latin typeface="Carlito"/>
              <a:cs typeface="Carlito"/>
            </a:endParaRPr>
          </a:p>
          <a:p>
            <a:pPr marL="583565" lvl="2" indent="-114935">
              <a:lnSpc>
                <a:spcPct val="100000"/>
              </a:lnSpc>
              <a:spcBef>
                <a:spcPts val="310"/>
              </a:spcBef>
              <a:buChar char="•"/>
              <a:tabLst>
                <a:tab pos="584200" algn="l"/>
              </a:tabLst>
            </a:pPr>
            <a:r>
              <a:rPr sz="1200" dirty="0">
                <a:latin typeface="Carlito"/>
                <a:cs typeface="Carlito"/>
              </a:rPr>
              <a:t>Primary</a:t>
            </a:r>
            <a:endParaRPr sz="1200">
              <a:latin typeface="Carlito"/>
              <a:cs typeface="Carlito"/>
            </a:endParaRPr>
          </a:p>
          <a:p>
            <a:pPr marL="583565" lvl="2" indent="-114935">
              <a:lnSpc>
                <a:spcPct val="100000"/>
              </a:lnSpc>
              <a:spcBef>
                <a:spcPts val="290"/>
              </a:spcBef>
              <a:buChar char="•"/>
              <a:tabLst>
                <a:tab pos="584200" algn="l"/>
              </a:tabLst>
            </a:pPr>
            <a:r>
              <a:rPr sz="1200" spc="-5" dirty="0">
                <a:latin typeface="Carlito"/>
                <a:cs typeface="Carlito"/>
              </a:rPr>
              <a:t>Secondary</a:t>
            </a:r>
            <a:endParaRPr sz="1200">
              <a:latin typeface="Carlito"/>
              <a:cs typeface="Carlito"/>
            </a:endParaRPr>
          </a:p>
          <a:p>
            <a:pPr marL="583565" lvl="2" indent="-114935">
              <a:lnSpc>
                <a:spcPct val="100000"/>
              </a:lnSpc>
              <a:spcBef>
                <a:spcPts val="285"/>
              </a:spcBef>
              <a:buChar char="•"/>
              <a:tabLst>
                <a:tab pos="584200" algn="l"/>
              </a:tabLst>
            </a:pPr>
            <a:r>
              <a:rPr sz="1200" spc="-10" dirty="0">
                <a:latin typeface="Carlito"/>
                <a:cs typeface="Carlito"/>
              </a:rPr>
              <a:t>Warehousing</a:t>
            </a:r>
            <a:endParaRPr sz="12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spcBef>
                <a:spcPts val="315"/>
              </a:spcBef>
              <a:buChar char="–"/>
              <a:tabLst>
                <a:tab pos="384810" algn="l"/>
              </a:tabLst>
            </a:pPr>
            <a:r>
              <a:rPr sz="1400" spc="-5" dirty="0">
                <a:latin typeface="Carlito"/>
                <a:cs typeface="Carlito"/>
              </a:rPr>
              <a:t>Seasonality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2903" y="1787105"/>
            <a:ext cx="2433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Government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Policy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39" y="2553498"/>
            <a:ext cx="985519" cy="12687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72720" algn="l"/>
              </a:tabLst>
            </a:pPr>
            <a:r>
              <a:rPr sz="1200" spc="-85" dirty="0">
                <a:latin typeface="Times New Roman"/>
                <a:cs typeface="Times New Roman"/>
              </a:rPr>
              <a:t>EXIM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Policy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3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35" dirty="0">
                <a:latin typeface="Times New Roman"/>
                <a:cs typeface="Times New Roman"/>
              </a:rPr>
              <a:t>Import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2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20" dirty="0">
                <a:latin typeface="Times New Roman"/>
                <a:cs typeface="Times New Roman"/>
              </a:rPr>
              <a:t>Export</a:t>
            </a:r>
            <a:endParaRPr sz="100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172720" algn="l"/>
              </a:tabLst>
            </a:pPr>
            <a:r>
              <a:rPr sz="1200" spc="15" dirty="0">
                <a:latin typeface="Times New Roman"/>
                <a:cs typeface="Times New Roman"/>
              </a:rPr>
              <a:t>Subsidy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3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30" dirty="0">
                <a:latin typeface="Times New Roman"/>
                <a:cs typeface="Times New Roman"/>
              </a:rPr>
              <a:t>Production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2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35" dirty="0">
                <a:latin typeface="Times New Roman"/>
                <a:cs typeface="Times New Roman"/>
              </a:rPr>
              <a:t>Transport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120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25" dirty="0">
                <a:latin typeface="Times New Roman"/>
                <a:cs typeface="Times New Roman"/>
              </a:rPr>
              <a:t>Payment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6388" y="2555316"/>
            <a:ext cx="1395095" cy="164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2720" algn="l"/>
              </a:tabLst>
            </a:pPr>
            <a:r>
              <a:rPr sz="1200" spc="-105" dirty="0">
                <a:latin typeface="Times New Roman"/>
                <a:cs typeface="Times New Roman"/>
              </a:rPr>
              <a:t>ECA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372110" algn="l"/>
              </a:tabLst>
            </a:pPr>
            <a:r>
              <a:rPr sz="1000" spc="-70" dirty="0">
                <a:latin typeface="Times New Roman"/>
                <a:cs typeface="Times New Roman"/>
              </a:rPr>
              <a:t>FCO</a:t>
            </a:r>
            <a:endParaRPr sz="1000">
              <a:latin typeface="Times New Roman"/>
              <a:cs typeface="Times New Roman"/>
            </a:endParaRPr>
          </a:p>
          <a:p>
            <a:pPr marL="571500" lvl="2" indent="-11557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72135" algn="l"/>
              </a:tabLst>
            </a:pPr>
            <a:r>
              <a:rPr sz="800" spc="15" dirty="0">
                <a:latin typeface="Times New Roman"/>
                <a:cs typeface="Times New Roman"/>
              </a:rPr>
              <a:t>Grades</a:t>
            </a:r>
            <a:endParaRPr sz="800">
              <a:latin typeface="Times New Roman"/>
              <a:cs typeface="Times New Roman"/>
            </a:endParaRPr>
          </a:p>
          <a:p>
            <a:pPr marL="571500" lvl="2" indent="-115570">
              <a:lnSpc>
                <a:spcPct val="100000"/>
              </a:lnSpc>
              <a:buFont typeface="Arial"/>
              <a:buChar char="•"/>
              <a:tabLst>
                <a:tab pos="572135" algn="l"/>
              </a:tabLst>
            </a:pPr>
            <a:r>
              <a:rPr sz="800" spc="10" dirty="0">
                <a:latin typeface="Times New Roman"/>
                <a:cs typeface="Times New Roman"/>
              </a:rPr>
              <a:t>Quality</a:t>
            </a:r>
            <a:endParaRPr sz="800">
              <a:latin typeface="Times New Roman"/>
              <a:cs typeface="Times New Roman"/>
            </a:endParaRPr>
          </a:p>
          <a:p>
            <a:pPr marL="571500" lvl="2" indent="-115570">
              <a:lnSpc>
                <a:spcPct val="100000"/>
              </a:lnSpc>
              <a:buFont typeface="Arial"/>
              <a:buChar char="•"/>
              <a:tabLst>
                <a:tab pos="572135" algn="l"/>
              </a:tabLst>
            </a:pPr>
            <a:r>
              <a:rPr sz="800" spc="-30" dirty="0">
                <a:latin typeface="Times New Roman"/>
                <a:cs typeface="Times New Roman"/>
              </a:rPr>
              <a:t>MRP</a:t>
            </a:r>
            <a:endParaRPr sz="800">
              <a:latin typeface="Times New Roman"/>
              <a:cs typeface="Times New Roman"/>
            </a:endParaRPr>
          </a:p>
          <a:p>
            <a:pPr marL="571500" lvl="2" indent="-115570">
              <a:lnSpc>
                <a:spcPts val="950"/>
              </a:lnSpc>
              <a:buFont typeface="Arial"/>
              <a:buChar char="•"/>
              <a:tabLst>
                <a:tab pos="572135" algn="l"/>
              </a:tabLst>
            </a:pPr>
            <a:r>
              <a:rPr sz="800" spc="15" dirty="0">
                <a:latin typeface="Times New Roman"/>
                <a:cs typeface="Times New Roman"/>
              </a:rPr>
              <a:t>Movement</a:t>
            </a:r>
            <a:endParaRPr sz="800">
              <a:latin typeface="Times New Roman"/>
              <a:cs typeface="Times New Roman"/>
            </a:endParaRPr>
          </a:p>
          <a:p>
            <a:pPr marL="172085" indent="-172720">
              <a:lnSpc>
                <a:spcPts val="1430"/>
              </a:lnSpc>
              <a:buFont typeface="Arial"/>
              <a:buChar char="•"/>
              <a:tabLst>
                <a:tab pos="172720" algn="l"/>
              </a:tabLst>
            </a:pPr>
            <a:r>
              <a:rPr sz="1200" spc="35" dirty="0">
                <a:latin typeface="Times New Roman"/>
                <a:cs typeface="Times New Roman"/>
              </a:rPr>
              <a:t>Output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Market</a:t>
            </a:r>
            <a:endParaRPr sz="12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372110" algn="l"/>
              </a:tabLst>
            </a:pPr>
            <a:r>
              <a:rPr sz="1000" dirty="0">
                <a:latin typeface="Times New Roman"/>
                <a:cs typeface="Times New Roman"/>
              </a:rPr>
              <a:t>Policy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buFont typeface="Arial"/>
              <a:buChar char="–"/>
              <a:tabLst>
                <a:tab pos="372110" algn="l"/>
              </a:tabLst>
            </a:pPr>
            <a:r>
              <a:rPr sz="1000" spc="15" dirty="0">
                <a:latin typeface="Times New Roman"/>
                <a:cs typeface="Times New Roman"/>
              </a:rPr>
              <a:t>Regulated</a:t>
            </a:r>
            <a:r>
              <a:rPr sz="1000" spc="-6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markets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buFont typeface="Arial"/>
              <a:buChar char="–"/>
              <a:tabLst>
                <a:tab pos="372110" algn="l"/>
              </a:tabLst>
            </a:pPr>
            <a:r>
              <a:rPr sz="1000" spc="30" dirty="0">
                <a:latin typeface="Times New Roman"/>
                <a:cs typeface="Times New Roman"/>
              </a:rPr>
              <a:t>Traders</a:t>
            </a:r>
            <a:endParaRPr sz="1000">
              <a:latin typeface="Times New Roman"/>
              <a:cs typeface="Times New Roman"/>
            </a:endParaRPr>
          </a:p>
          <a:p>
            <a:pPr marL="371475" lvl="1" indent="-144145">
              <a:lnSpc>
                <a:spcPct val="100000"/>
              </a:lnSpc>
              <a:buFont typeface="Arial"/>
              <a:buChar char="–"/>
              <a:tabLst>
                <a:tab pos="372110" algn="l"/>
              </a:tabLst>
            </a:pPr>
            <a:r>
              <a:rPr sz="1000" spc="-50" dirty="0">
                <a:latin typeface="Times New Roman"/>
                <a:cs typeface="Times New Roman"/>
              </a:rPr>
              <a:t>MSP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55" dirty="0">
                <a:latin typeface="Times New Roman"/>
                <a:cs typeface="Times New Roman"/>
              </a:rPr>
              <a:t>Government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85" dirty="0">
                <a:latin typeface="Times New Roman"/>
                <a:cs typeface="Times New Roman"/>
              </a:rPr>
              <a:t>Policies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440690" algn="l"/>
              </a:tabLst>
            </a:pPr>
            <a:r>
              <a:rPr sz="1350" spc="35" dirty="0">
                <a:latin typeface="Times New Roman"/>
                <a:cs typeface="Times New Roman"/>
              </a:rPr>
              <a:t>Essential </a:t>
            </a:r>
            <a:r>
              <a:rPr sz="1350" spc="30" dirty="0">
                <a:latin typeface="Times New Roman"/>
                <a:cs typeface="Times New Roman"/>
              </a:rPr>
              <a:t>Commodity</a:t>
            </a:r>
            <a:r>
              <a:rPr sz="1350" spc="-235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Act </a:t>
            </a:r>
            <a:r>
              <a:rPr sz="1350" dirty="0">
                <a:latin typeface="Times New Roman"/>
                <a:cs typeface="Times New Roman"/>
              </a:rPr>
              <a:t>- </a:t>
            </a:r>
            <a:r>
              <a:rPr sz="1350" spc="75" dirty="0">
                <a:latin typeface="Times New Roman"/>
                <a:cs typeface="Times New Roman"/>
              </a:rPr>
              <a:t>1955</a:t>
            </a:r>
            <a:endParaRPr sz="13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35" dirty="0">
                <a:latin typeface="Times New Roman"/>
                <a:cs typeface="Times New Roman"/>
              </a:rPr>
              <a:t>Fertiliser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Control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-120" dirty="0">
                <a:latin typeface="Times New Roman"/>
                <a:cs typeface="Times New Roman"/>
              </a:rPr>
              <a:t>&amp;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30" dirty="0">
                <a:latin typeface="Times New Roman"/>
                <a:cs typeface="Times New Roman"/>
              </a:rPr>
              <a:t>Movement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Order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–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1985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5" dirty="0">
                <a:latin typeface="Times New Roman"/>
                <a:cs typeface="Times New Roman"/>
              </a:rPr>
              <a:t>Production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10" dirty="0">
                <a:latin typeface="Times New Roman"/>
                <a:cs typeface="Times New Roman"/>
              </a:rPr>
              <a:t>Packaging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Movements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10" dirty="0">
                <a:latin typeface="Times New Roman"/>
                <a:cs typeface="Times New Roman"/>
              </a:rPr>
              <a:t>Labeling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dirty="0">
                <a:latin typeface="Times New Roman"/>
                <a:cs typeface="Times New Roman"/>
              </a:rPr>
              <a:t>Selling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435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Reporting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ts val="1614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35" dirty="0">
                <a:latin typeface="Times New Roman"/>
                <a:cs typeface="Times New Roman"/>
              </a:rPr>
              <a:t>The</a:t>
            </a:r>
            <a:r>
              <a:rPr sz="1350" spc="-7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Legal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Metrology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-30" dirty="0">
                <a:latin typeface="Times New Roman"/>
                <a:cs typeface="Times New Roman"/>
              </a:rPr>
              <a:t>Act,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2009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160" dirty="0">
                <a:latin typeface="Times New Roman"/>
                <a:cs typeface="Times New Roman"/>
              </a:rPr>
              <a:t>#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-25" dirty="0">
                <a:latin typeface="Times New Roman"/>
                <a:cs typeface="Times New Roman"/>
              </a:rPr>
              <a:t>No.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</a:t>
            </a:r>
            <a:r>
              <a:rPr sz="1350" spc="-3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2010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435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Standards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Weights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Measures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Act </a:t>
            </a:r>
            <a:r>
              <a:rPr sz="1200" spc="45" dirty="0">
                <a:latin typeface="Times New Roman"/>
                <a:cs typeface="Times New Roman"/>
              </a:rPr>
              <a:t>-1976</a:t>
            </a:r>
            <a:endParaRPr sz="1200">
              <a:latin typeface="Times New Roman"/>
              <a:cs typeface="Times New Roman"/>
            </a:endParaRPr>
          </a:p>
          <a:p>
            <a:pPr marL="267970">
              <a:lnSpc>
                <a:spcPts val="1614"/>
              </a:lnSpc>
            </a:pPr>
            <a:r>
              <a:rPr sz="1350" dirty="0"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636519" y="1475232"/>
              <a:ext cx="2461260" cy="3259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590"/>
              </a:lnSpc>
            </a:pPr>
            <a:r>
              <a:rPr sz="2200" b="1" spc="75" dirty="0">
                <a:latin typeface="Times New Roman"/>
                <a:cs typeface="Times New Roman"/>
              </a:rPr>
              <a:t>Production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ts val="1630"/>
              </a:lnSpc>
              <a:buFont typeface="Arial"/>
              <a:buChar char="•"/>
              <a:tabLst>
                <a:tab pos="440690" algn="l"/>
              </a:tabLst>
            </a:pPr>
            <a:r>
              <a:rPr sz="1400" spc="10" dirty="0">
                <a:latin typeface="Times New Roman"/>
                <a:cs typeface="Times New Roman"/>
              </a:rPr>
              <a:t>Raw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Material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15" dirty="0">
                <a:latin typeface="Times New Roman"/>
                <a:cs typeface="Times New Roman"/>
              </a:rPr>
              <a:t>Sourcing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10" dirty="0">
                <a:latin typeface="Times New Roman"/>
                <a:cs typeface="Times New Roman"/>
              </a:rPr>
              <a:t>Raw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Material</a:t>
            </a:r>
            <a:endParaRPr sz="1200">
              <a:latin typeface="Times New Roman"/>
              <a:cs typeface="Times New Roman"/>
            </a:endParaRPr>
          </a:p>
          <a:p>
            <a:pPr marL="1068070" lvl="2" indent="-114935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35" dirty="0">
                <a:latin typeface="Times New Roman"/>
                <a:cs typeface="Times New Roman"/>
              </a:rPr>
              <a:t>Imported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-75" dirty="0">
                <a:latin typeface="Times New Roman"/>
                <a:cs typeface="Times New Roman"/>
              </a:rPr>
              <a:t>RP, </a:t>
            </a:r>
            <a:r>
              <a:rPr sz="1000" spc="-65" dirty="0">
                <a:latin typeface="Times New Roman"/>
                <a:cs typeface="Times New Roman"/>
              </a:rPr>
              <a:t>S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MOP</a:t>
            </a:r>
            <a:endParaRPr sz="1000">
              <a:latin typeface="Times New Roman"/>
              <a:cs typeface="Times New Roman"/>
            </a:endParaRPr>
          </a:p>
          <a:p>
            <a:pPr marL="1068070" lvl="2" indent="-11493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068705" algn="l"/>
              </a:tabLst>
            </a:pPr>
            <a:r>
              <a:rPr sz="1000" spc="-10" dirty="0">
                <a:latin typeface="Times New Roman"/>
                <a:cs typeface="Times New Roman"/>
              </a:rPr>
              <a:t>Quality, </a:t>
            </a:r>
            <a:r>
              <a:rPr sz="1000" spc="-5" dirty="0">
                <a:latin typeface="Times New Roman"/>
                <a:cs typeface="Times New Roman"/>
              </a:rPr>
              <a:t>Cost,</a:t>
            </a:r>
            <a:r>
              <a:rPr sz="1000" spc="-7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Time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40" dirty="0">
                <a:latin typeface="Times New Roman"/>
                <a:cs typeface="Times New Roman"/>
              </a:rPr>
              <a:t>Production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Efficiency</a:t>
            </a:r>
            <a:endParaRPr sz="1200">
              <a:latin typeface="Times New Roman"/>
              <a:cs typeface="Times New Roman"/>
            </a:endParaRPr>
          </a:p>
          <a:p>
            <a:pPr marL="839469" indent="-1149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840105" algn="l"/>
              </a:tabLst>
            </a:pPr>
            <a:r>
              <a:rPr sz="1000" dirty="0">
                <a:latin typeface="Times New Roman"/>
                <a:cs typeface="Times New Roman"/>
              </a:rPr>
              <a:t>Use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cheap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efficient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technology</a:t>
            </a:r>
            <a:endParaRPr sz="1000">
              <a:latin typeface="Times New Roman"/>
              <a:cs typeface="Times New Roman"/>
            </a:endParaRPr>
          </a:p>
          <a:p>
            <a:pPr marL="839469" indent="-1149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840105" algn="l"/>
              </a:tabLst>
            </a:pPr>
            <a:r>
              <a:rPr sz="1000" spc="20" dirty="0">
                <a:latin typeface="Times New Roman"/>
                <a:cs typeface="Times New Roman"/>
              </a:rPr>
              <a:t>The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value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addition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very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limited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440690" algn="l"/>
              </a:tabLst>
            </a:pPr>
            <a:r>
              <a:rPr sz="1400" spc="20" dirty="0">
                <a:latin typeface="Times New Roman"/>
                <a:cs typeface="Times New Roman"/>
              </a:rPr>
              <a:t>Geographic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20" dirty="0">
                <a:latin typeface="Times New Roman"/>
                <a:cs typeface="Times New Roman"/>
              </a:rPr>
              <a:t>Location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Plant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840105" algn="l"/>
              </a:tabLst>
            </a:pPr>
            <a:r>
              <a:rPr sz="1000" dirty="0">
                <a:latin typeface="Times New Roman"/>
                <a:cs typeface="Times New Roman"/>
              </a:rPr>
              <a:t>Complex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units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limited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east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95" dirty="0">
                <a:latin typeface="Times New Roman"/>
                <a:cs typeface="Times New Roman"/>
              </a:rPr>
              <a:t>&amp;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west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coast</a:t>
            </a:r>
            <a:endParaRPr sz="1000">
              <a:latin typeface="Times New Roman"/>
              <a:cs typeface="Times New Roman"/>
            </a:endParaRPr>
          </a:p>
          <a:p>
            <a:pPr marL="839469" marR="424815" lvl="2" indent="-114935">
              <a:lnSpc>
                <a:spcPct val="120000"/>
              </a:lnSpc>
              <a:buFont typeface="Arial"/>
              <a:buChar char="•"/>
              <a:tabLst>
                <a:tab pos="840105" algn="l"/>
              </a:tabLst>
            </a:pPr>
            <a:r>
              <a:rPr sz="1000" spc="15" dirty="0">
                <a:latin typeface="Times New Roman"/>
                <a:cs typeface="Times New Roman"/>
              </a:rPr>
              <a:t>Urea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units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the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East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(3.15)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North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(79),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West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(95)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South  India </a:t>
            </a:r>
            <a:r>
              <a:rPr sz="1000" spc="45" dirty="0">
                <a:latin typeface="Times New Roman"/>
                <a:cs typeface="Times New Roman"/>
              </a:rPr>
              <a:t>(30)</a:t>
            </a:r>
            <a:r>
              <a:rPr sz="1000" spc="-1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10" dirty="0">
                <a:latin typeface="Times New Roman"/>
                <a:cs typeface="Times New Roman"/>
              </a:rPr>
              <a:t>Lakh </a:t>
            </a:r>
            <a:r>
              <a:rPr sz="1000" spc="-55" dirty="0">
                <a:latin typeface="Times New Roman"/>
                <a:cs typeface="Times New Roman"/>
              </a:rPr>
              <a:t>MT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0" dirty="0">
                <a:latin typeface="Times New Roman"/>
                <a:cs typeface="Times New Roman"/>
              </a:rPr>
              <a:t>Markets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10" dirty="0">
                <a:latin typeface="Times New Roman"/>
                <a:cs typeface="Times New Roman"/>
              </a:rPr>
              <a:t>Across </a:t>
            </a:r>
            <a:r>
              <a:rPr sz="1200" spc="55" dirty="0">
                <a:latin typeface="Times New Roman"/>
                <a:cs typeface="Times New Roman"/>
              </a:rPr>
              <a:t>the</a:t>
            </a:r>
            <a:r>
              <a:rPr sz="1200" spc="-19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country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8903" y="8964168"/>
            <a:ext cx="228600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2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0"/>
              </a:spcBef>
            </a:pPr>
            <a:r>
              <a:rPr sz="2200" b="1" spc="-20" dirty="0">
                <a:latin typeface="Carlito"/>
                <a:cs typeface="Carlito"/>
              </a:rPr>
              <a:t>Inventory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Carlito"/>
              <a:cs typeface="Carlito"/>
            </a:endParaRPr>
          </a:p>
          <a:p>
            <a:pPr marL="440055" indent="-172720">
              <a:lnSpc>
                <a:spcPct val="100000"/>
              </a:lnSpc>
              <a:buChar char="•"/>
              <a:tabLst>
                <a:tab pos="440690" algn="l"/>
              </a:tabLst>
            </a:pPr>
            <a:r>
              <a:rPr sz="1600" spc="-10" dirty="0">
                <a:latin typeface="Carlito"/>
                <a:cs typeface="Carlito"/>
              </a:rPr>
              <a:t>Inventory</a:t>
            </a:r>
            <a:r>
              <a:rPr sz="1600" spc="-6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Management</a:t>
            </a:r>
            <a:endParaRPr sz="16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4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Cost of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warehousing</a:t>
            </a:r>
            <a:endParaRPr sz="14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Cost of</a:t>
            </a:r>
            <a:r>
              <a:rPr sz="1400" spc="-3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capital</a:t>
            </a:r>
            <a:endParaRPr sz="14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Opportunity</a:t>
            </a:r>
            <a:r>
              <a:rPr sz="1400" spc="-20" dirty="0">
                <a:latin typeface="Carlito"/>
                <a:cs typeface="Carlito"/>
              </a:rPr>
              <a:t> </a:t>
            </a:r>
            <a:r>
              <a:rPr sz="1400" spc="-10" dirty="0">
                <a:latin typeface="Carlito"/>
                <a:cs typeface="Carlito"/>
              </a:rPr>
              <a:t>cost</a:t>
            </a:r>
            <a:endParaRPr sz="1400">
              <a:latin typeface="Carlito"/>
              <a:cs typeface="Carlito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Char char="–"/>
              <a:tabLst>
                <a:tab pos="640080" algn="l"/>
              </a:tabLst>
            </a:pPr>
            <a:r>
              <a:rPr sz="1400" spc="-5" dirty="0">
                <a:latin typeface="Carlito"/>
                <a:cs typeface="Carlito"/>
              </a:rPr>
              <a:t>Deterioration of</a:t>
            </a:r>
            <a:r>
              <a:rPr sz="1400" spc="-12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quality</a:t>
            </a:r>
            <a:endParaRPr sz="1400">
              <a:latin typeface="Carlito"/>
              <a:cs typeface="Carlito"/>
            </a:endParaRPr>
          </a:p>
          <a:p>
            <a:pPr marL="1068070" lvl="2" indent="-114935">
              <a:lnSpc>
                <a:spcPct val="100000"/>
              </a:lnSpc>
              <a:spcBef>
                <a:spcPts val="270"/>
              </a:spcBef>
              <a:buChar char="–"/>
              <a:tabLst>
                <a:tab pos="1068705" algn="l"/>
              </a:tabLst>
            </a:pPr>
            <a:r>
              <a:rPr sz="1000" spc="-10" dirty="0">
                <a:latin typeface="Carlito"/>
                <a:cs typeface="Carlito"/>
              </a:rPr>
              <a:t>Physical</a:t>
            </a:r>
            <a:r>
              <a:rPr sz="1000" spc="-5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Quality</a:t>
            </a:r>
            <a:endParaRPr sz="1000">
              <a:latin typeface="Carlito"/>
              <a:cs typeface="Carlito"/>
            </a:endParaRPr>
          </a:p>
          <a:p>
            <a:pPr marL="1068070" lvl="2" indent="-114935">
              <a:lnSpc>
                <a:spcPct val="100000"/>
              </a:lnSpc>
              <a:spcBef>
                <a:spcPts val="240"/>
              </a:spcBef>
              <a:buChar char="–"/>
              <a:tabLst>
                <a:tab pos="1068705" algn="l"/>
              </a:tabLst>
            </a:pPr>
            <a:r>
              <a:rPr sz="1000" spc="-10" dirty="0">
                <a:latin typeface="Carlito"/>
                <a:cs typeface="Carlito"/>
              </a:rPr>
              <a:t>Chemical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Quality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8311" y="2209800"/>
            <a:ext cx="995172" cy="11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35" dirty="0">
                <a:latin typeface="Times New Roman"/>
                <a:cs typeface="Times New Roman"/>
              </a:rPr>
              <a:t>Channel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614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20" dirty="0">
                <a:latin typeface="Times New Roman"/>
                <a:cs typeface="Times New Roman"/>
              </a:rPr>
              <a:t>Questions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How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reach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the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consumers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How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control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costs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and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save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time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8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How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to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build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competitive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advantage</a:t>
            </a:r>
            <a:endParaRPr sz="900">
              <a:latin typeface="Times New Roman"/>
              <a:cs typeface="Times New Roman"/>
            </a:endParaRPr>
          </a:p>
          <a:p>
            <a:pPr marL="172085" marR="3593465" indent="-172085" algn="r">
              <a:lnSpc>
                <a:spcPts val="1200"/>
              </a:lnSpc>
              <a:buFont typeface="Arial"/>
              <a:buChar char="•"/>
              <a:tabLst>
                <a:tab pos="172085" algn="l"/>
                <a:tab pos="440690" algn="l"/>
              </a:tabLst>
            </a:pPr>
            <a:r>
              <a:rPr sz="1000" spc="10" dirty="0">
                <a:latin typeface="Times New Roman"/>
                <a:cs typeface="Times New Roman"/>
              </a:rPr>
              <a:t>Decisions</a:t>
            </a:r>
            <a:endParaRPr sz="1000">
              <a:latin typeface="Times New Roman"/>
              <a:cs typeface="Times New Roman"/>
            </a:endParaRPr>
          </a:p>
          <a:p>
            <a:pPr marL="143510" marR="3620135" lvl="1" indent="-143510" algn="r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43510" algn="l"/>
              </a:tabLst>
            </a:pPr>
            <a:r>
              <a:rPr sz="900" spc="-50" dirty="0">
                <a:latin typeface="Times New Roman"/>
                <a:cs typeface="Times New Roman"/>
              </a:rPr>
              <a:t>T</a:t>
            </a:r>
            <a:r>
              <a:rPr sz="900" spc="30" dirty="0">
                <a:latin typeface="Times New Roman"/>
                <a:cs typeface="Times New Roman"/>
              </a:rPr>
              <a:t>yp</a:t>
            </a:r>
            <a:r>
              <a:rPr sz="900" spc="35" dirty="0">
                <a:latin typeface="Times New Roman"/>
                <a:cs typeface="Times New Roman"/>
              </a:rPr>
              <a:t>es</a:t>
            </a:r>
            <a:endParaRPr sz="9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40105" algn="l"/>
              </a:tabLst>
            </a:pPr>
            <a:r>
              <a:rPr sz="750" spc="25" dirty="0">
                <a:latin typeface="Times New Roman"/>
                <a:cs typeface="Times New Roman"/>
              </a:rPr>
              <a:t>Indirect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15" dirty="0">
                <a:latin typeface="Times New Roman"/>
                <a:cs typeface="Times New Roman"/>
              </a:rPr>
              <a:t>Direct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20" dirty="0">
                <a:latin typeface="Times New Roman"/>
                <a:cs typeface="Times New Roman"/>
              </a:rPr>
              <a:t>Intensive</a:t>
            </a:r>
            <a:r>
              <a:rPr sz="750" spc="-114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5" dirty="0">
                <a:latin typeface="Times New Roman"/>
                <a:cs typeface="Times New Roman"/>
              </a:rPr>
              <a:t>Selective</a:t>
            </a:r>
            <a:r>
              <a:rPr sz="750" spc="-114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ts val="894"/>
              </a:lnSpc>
              <a:buFont typeface="Arial"/>
              <a:buChar char="•"/>
              <a:tabLst>
                <a:tab pos="840105" algn="l"/>
              </a:tabLst>
            </a:pPr>
            <a:r>
              <a:rPr sz="750" dirty="0">
                <a:latin typeface="Times New Roman"/>
                <a:cs typeface="Times New Roman"/>
              </a:rPr>
              <a:t>Exclusive</a:t>
            </a:r>
            <a:r>
              <a:rPr sz="750" spc="-11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distribution</a:t>
            </a:r>
            <a:endParaRPr sz="75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75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5" dirty="0">
                <a:latin typeface="Times New Roman"/>
                <a:cs typeface="Times New Roman"/>
              </a:rPr>
              <a:t>Development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5" dirty="0">
                <a:latin typeface="Times New Roman"/>
                <a:cs typeface="Times New Roman"/>
              </a:rPr>
              <a:t>Management</a:t>
            </a:r>
            <a:endParaRPr sz="9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40105" algn="l"/>
              </a:tabLst>
            </a:pPr>
            <a:r>
              <a:rPr sz="750" spc="10" dirty="0">
                <a:latin typeface="Times New Roman"/>
                <a:cs typeface="Times New Roman"/>
              </a:rPr>
              <a:t>Service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10" dirty="0">
                <a:latin typeface="Times New Roman"/>
                <a:cs typeface="Times New Roman"/>
              </a:rPr>
              <a:t>Motivation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-5" dirty="0">
                <a:latin typeface="Times New Roman"/>
                <a:cs typeface="Times New Roman"/>
              </a:rPr>
              <a:t>Conflict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320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40"/>
              </a:spcBef>
            </a:pPr>
            <a:r>
              <a:rPr sz="2200" b="1" spc="-10" dirty="0">
                <a:latin typeface="Carlito"/>
                <a:cs typeface="Carlito"/>
              </a:rPr>
              <a:t>Credit</a:t>
            </a:r>
            <a:endParaRPr sz="2200">
              <a:latin typeface="Carlito"/>
              <a:cs typeface="Carlito"/>
            </a:endParaRPr>
          </a:p>
          <a:p>
            <a:pPr marL="325755" indent="-172720">
              <a:lnSpc>
                <a:spcPct val="100000"/>
              </a:lnSpc>
              <a:spcBef>
                <a:spcPts val="805"/>
              </a:spcBef>
              <a:buChar char="•"/>
              <a:tabLst>
                <a:tab pos="326390" algn="l"/>
              </a:tabLst>
            </a:pPr>
            <a:r>
              <a:rPr sz="1600" spc="-5" dirty="0">
                <a:latin typeface="Carlito"/>
                <a:cs typeface="Carlito"/>
              </a:rPr>
              <a:t>Channel</a:t>
            </a:r>
            <a:r>
              <a:rPr sz="160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Credit</a:t>
            </a:r>
            <a:endParaRPr sz="1600">
              <a:latin typeface="Carlito"/>
              <a:cs typeface="Carlito"/>
            </a:endParaRPr>
          </a:p>
          <a:p>
            <a:pPr marL="525780" lvl="1" indent="-143510">
              <a:lnSpc>
                <a:spcPct val="100000"/>
              </a:lnSpc>
              <a:spcBef>
                <a:spcPts val="5"/>
              </a:spcBef>
              <a:buChar char="–"/>
              <a:tabLst>
                <a:tab pos="525780" algn="l"/>
              </a:tabLst>
            </a:pPr>
            <a:r>
              <a:rPr sz="1400" spc="-5" dirty="0">
                <a:latin typeface="Carlito"/>
                <a:cs typeface="Carlito"/>
              </a:rPr>
              <a:t>Assessment </a:t>
            </a:r>
            <a:r>
              <a:rPr sz="1400" dirty="0">
                <a:latin typeface="Carlito"/>
                <a:cs typeface="Carlito"/>
              </a:rPr>
              <a:t>– </a:t>
            </a:r>
            <a:r>
              <a:rPr sz="1400" spc="-5" dirty="0">
                <a:latin typeface="Carlito"/>
                <a:cs typeface="Carlito"/>
              </a:rPr>
              <a:t>no </a:t>
            </a:r>
            <a:r>
              <a:rPr sz="1400" spc="-10" dirty="0">
                <a:latin typeface="Carlito"/>
                <a:cs typeface="Carlito"/>
              </a:rPr>
              <a:t>records</a:t>
            </a:r>
            <a:r>
              <a:rPr sz="1400" spc="-25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available</a:t>
            </a:r>
            <a:endParaRPr sz="1400">
              <a:latin typeface="Carlito"/>
              <a:cs typeface="Carlito"/>
            </a:endParaRPr>
          </a:p>
          <a:p>
            <a:pPr marL="725170" lvl="2" indent="-114935">
              <a:lnSpc>
                <a:spcPct val="100000"/>
              </a:lnSpc>
              <a:buChar char="•"/>
              <a:tabLst>
                <a:tab pos="725805" algn="l"/>
              </a:tabLst>
            </a:pPr>
            <a:r>
              <a:rPr sz="1400" spc="-5" dirty="0">
                <a:latin typeface="Carlito"/>
                <a:cs typeface="Carlito"/>
              </a:rPr>
              <a:t>Geographic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location</a:t>
            </a:r>
            <a:endParaRPr sz="1400">
              <a:latin typeface="Carlito"/>
              <a:cs typeface="Carlito"/>
            </a:endParaRPr>
          </a:p>
          <a:p>
            <a:pPr marL="725170" lvl="2" indent="-114935">
              <a:lnSpc>
                <a:spcPct val="100000"/>
              </a:lnSpc>
              <a:buChar char="•"/>
              <a:tabLst>
                <a:tab pos="725805" algn="l"/>
              </a:tabLst>
            </a:pPr>
            <a:r>
              <a:rPr sz="1400" spc="-5" dirty="0">
                <a:latin typeface="Carlito"/>
                <a:cs typeface="Carlito"/>
              </a:rPr>
              <a:t>Dealer</a:t>
            </a:r>
            <a:endParaRPr sz="14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spcBef>
                <a:spcPts val="10"/>
              </a:spcBef>
              <a:buChar char="–"/>
              <a:tabLst>
                <a:tab pos="954405" algn="l"/>
              </a:tabLst>
            </a:pPr>
            <a:r>
              <a:rPr sz="1200" spc="-10" dirty="0">
                <a:latin typeface="Carlito"/>
                <a:cs typeface="Carlito"/>
              </a:rPr>
              <a:t>Personal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standing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5" dirty="0">
                <a:latin typeface="Carlito"/>
                <a:cs typeface="Carlito"/>
              </a:rPr>
              <a:t>Period in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business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15" dirty="0">
                <a:latin typeface="Carlito"/>
                <a:cs typeface="Carlito"/>
              </a:rPr>
              <a:t>Type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dirty="0">
                <a:latin typeface="Carlito"/>
                <a:cs typeface="Carlito"/>
              </a:rPr>
              <a:t>firm – </a:t>
            </a:r>
            <a:r>
              <a:rPr sz="1200" spc="-15" dirty="0">
                <a:latin typeface="Carlito"/>
                <a:cs typeface="Carlito"/>
              </a:rPr>
              <a:t>proprietor, </a:t>
            </a:r>
            <a:r>
              <a:rPr sz="1200" spc="-5" dirty="0">
                <a:latin typeface="Carlito"/>
                <a:cs typeface="Carlito"/>
              </a:rPr>
              <a:t>partnership,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etc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15" dirty="0">
                <a:latin typeface="Carlito"/>
                <a:cs typeface="Carlito"/>
              </a:rPr>
              <a:t>Types </a:t>
            </a:r>
            <a:r>
              <a:rPr sz="1200" spc="-5" dirty="0">
                <a:latin typeface="Carlito"/>
                <a:cs typeface="Carlito"/>
              </a:rPr>
              <a:t>of </a:t>
            </a:r>
            <a:r>
              <a:rPr sz="1200" dirty="0">
                <a:latin typeface="Carlito"/>
                <a:cs typeface="Carlito"/>
              </a:rPr>
              <a:t>business – multiple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business</a:t>
            </a:r>
            <a:endParaRPr sz="1200">
              <a:latin typeface="Carlito"/>
              <a:cs typeface="Carlito"/>
            </a:endParaRPr>
          </a:p>
          <a:p>
            <a:pPr marL="953769" lvl="3" indent="-114935">
              <a:lnSpc>
                <a:spcPct val="100000"/>
              </a:lnSpc>
              <a:buChar char="–"/>
              <a:tabLst>
                <a:tab pos="954405" algn="l"/>
              </a:tabLst>
            </a:pPr>
            <a:r>
              <a:rPr sz="1200" spc="-5" dirty="0">
                <a:latin typeface="Carlito"/>
                <a:cs typeface="Carlito"/>
              </a:rPr>
              <a:t>Infrastructure</a:t>
            </a:r>
            <a:endParaRPr sz="1200">
              <a:latin typeface="Carlito"/>
              <a:cs typeface="Carlito"/>
            </a:endParaRPr>
          </a:p>
          <a:p>
            <a:pPr marL="1068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» </a:t>
            </a:r>
            <a:r>
              <a:rPr sz="1200" spc="-10" dirty="0">
                <a:latin typeface="Carlito"/>
                <a:cs typeface="Carlito"/>
              </a:rPr>
              <a:t>Warehouse </a:t>
            </a:r>
            <a:r>
              <a:rPr sz="1200" dirty="0">
                <a:latin typeface="Carlito"/>
                <a:cs typeface="Carlito"/>
              </a:rPr>
              <a:t>– Nos. &amp;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capacity</a:t>
            </a:r>
            <a:endParaRPr sz="1200">
              <a:latin typeface="Carlito"/>
              <a:cs typeface="Carlito"/>
            </a:endParaRPr>
          </a:p>
          <a:p>
            <a:pPr marL="1068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»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Vehicles</a:t>
            </a:r>
            <a:endParaRPr sz="1200">
              <a:latin typeface="Carlito"/>
              <a:cs typeface="Carlito"/>
            </a:endParaRPr>
          </a:p>
          <a:p>
            <a:pPr marL="1068070">
              <a:lnSpc>
                <a:spcPct val="100000"/>
              </a:lnSpc>
            </a:pPr>
            <a:r>
              <a:rPr sz="1200" dirty="0">
                <a:latin typeface="Carlito"/>
                <a:cs typeface="Carlito"/>
              </a:rPr>
              <a:t>» </a:t>
            </a:r>
            <a:r>
              <a:rPr sz="1200" spc="-5" dirty="0">
                <a:latin typeface="Carlito"/>
                <a:cs typeface="Carlito"/>
              </a:rPr>
              <a:t>Manpower </a:t>
            </a:r>
            <a:r>
              <a:rPr sz="1200" dirty="0">
                <a:latin typeface="Carlito"/>
                <a:cs typeface="Carlito"/>
              </a:rPr>
              <a:t>– </a:t>
            </a:r>
            <a:r>
              <a:rPr sz="1000" spc="-10" dirty="0">
                <a:latin typeface="Carlito"/>
                <a:cs typeface="Carlito"/>
              </a:rPr>
              <a:t>skilled, semi-skilled </a:t>
            </a:r>
            <a:r>
              <a:rPr sz="1000" spc="-5" dirty="0">
                <a:latin typeface="Carlito"/>
                <a:cs typeface="Carlito"/>
              </a:rPr>
              <a:t>&amp;</a:t>
            </a:r>
            <a:r>
              <a:rPr sz="1000" spc="8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unskilled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400" spc="-10" dirty="0">
                <a:latin typeface="Carlito"/>
                <a:cs typeface="Carlito"/>
              </a:rPr>
              <a:t>Credit contd…</a:t>
            </a:r>
            <a:endParaRPr sz="1400">
              <a:latin typeface="Carlito"/>
              <a:cs typeface="Carlito"/>
            </a:endParaRPr>
          </a:p>
          <a:p>
            <a:pPr marL="839469" indent="-114935">
              <a:lnSpc>
                <a:spcPct val="100000"/>
              </a:lnSpc>
              <a:spcBef>
                <a:spcPts val="590"/>
              </a:spcBef>
              <a:buChar char="•"/>
              <a:tabLst>
                <a:tab pos="840105" algn="l"/>
              </a:tabLst>
            </a:pPr>
            <a:r>
              <a:rPr sz="1200" spc="-5" dirty="0">
                <a:latin typeface="Carlito"/>
                <a:cs typeface="Carlito"/>
              </a:rPr>
              <a:t>Sales </a:t>
            </a:r>
            <a:r>
              <a:rPr sz="1200" dirty="0">
                <a:latin typeface="Carlito"/>
                <a:cs typeface="Carlito"/>
              </a:rPr>
              <a:t>- </a:t>
            </a:r>
            <a:r>
              <a:rPr sz="1200" spc="-10" dirty="0">
                <a:latin typeface="Carlito"/>
                <a:cs typeface="Carlito"/>
              </a:rPr>
              <a:t>Retai</a:t>
            </a:r>
            <a:r>
              <a:rPr sz="1400" spc="-10" dirty="0">
                <a:latin typeface="Carlito"/>
                <a:cs typeface="Carlito"/>
              </a:rPr>
              <a:t>l </a:t>
            </a:r>
            <a:r>
              <a:rPr sz="1200" spc="-25" dirty="0">
                <a:latin typeface="Carlito"/>
                <a:cs typeface="Carlito"/>
              </a:rPr>
              <a:t>Vs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Wholesale</a:t>
            </a:r>
            <a:endParaRPr sz="1200">
              <a:latin typeface="Carlito"/>
              <a:cs typeface="Carlito"/>
            </a:endParaRPr>
          </a:p>
          <a:p>
            <a:pPr marL="953769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latin typeface="Carlito"/>
                <a:cs typeface="Carlito"/>
              </a:rPr>
              <a:t>–</a:t>
            </a:r>
            <a:r>
              <a:rPr sz="1000" spc="17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Financial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0" dirty="0">
                <a:latin typeface="Carlito"/>
                <a:cs typeface="Carlito"/>
              </a:rPr>
              <a:t>Own</a:t>
            </a:r>
            <a:r>
              <a:rPr sz="1000" spc="-7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investment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No. of banks</a:t>
            </a:r>
            <a:r>
              <a:rPr sz="1000" spc="-8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operating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0" dirty="0">
                <a:latin typeface="Carlito"/>
                <a:cs typeface="Carlito"/>
              </a:rPr>
              <a:t>Banker</a:t>
            </a:r>
            <a:r>
              <a:rPr sz="1000" spc="-6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opinion</a:t>
            </a:r>
            <a:endParaRPr sz="1000">
              <a:latin typeface="Carlito"/>
              <a:cs typeface="Carlito"/>
            </a:endParaRPr>
          </a:p>
          <a:p>
            <a:pPr marL="953769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– </a:t>
            </a:r>
            <a:r>
              <a:rPr sz="1000" spc="-15" dirty="0">
                <a:latin typeface="Carlito"/>
                <a:cs typeface="Carlito"/>
              </a:rPr>
              <a:t>Past </a:t>
            </a:r>
            <a:r>
              <a:rPr sz="1000" spc="-10" dirty="0">
                <a:latin typeface="Carlito"/>
                <a:cs typeface="Carlito"/>
              </a:rPr>
              <a:t>record </a:t>
            </a:r>
            <a:r>
              <a:rPr sz="1000" spc="-5" dirty="0">
                <a:latin typeface="Carlito"/>
                <a:cs typeface="Carlito"/>
              </a:rPr>
              <a:t>- U and</a:t>
            </a:r>
            <a:r>
              <a:rPr sz="1000" spc="1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others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0" dirty="0">
                <a:latin typeface="Carlito"/>
                <a:cs typeface="Carlito"/>
              </a:rPr>
              <a:t>Sales</a:t>
            </a:r>
            <a:r>
              <a:rPr sz="1000" spc="-5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volume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 </a:t>
            </a:r>
            <a:r>
              <a:rPr sz="1000" spc="-15" dirty="0">
                <a:latin typeface="Carlito"/>
                <a:cs typeface="Carlito"/>
              </a:rPr>
              <a:t>Payment</a:t>
            </a:r>
            <a:r>
              <a:rPr sz="1000" spc="-4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schedule</a:t>
            </a:r>
            <a:endParaRPr sz="1000">
              <a:latin typeface="Carlito"/>
              <a:cs typeface="Carlito"/>
            </a:endParaRPr>
          </a:p>
          <a:p>
            <a:pPr marL="1182370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»</a:t>
            </a:r>
            <a:r>
              <a:rPr sz="1000" spc="15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Relationship</a:t>
            </a:r>
            <a:endParaRPr sz="1000">
              <a:latin typeface="Carlito"/>
              <a:cs typeface="Carlito"/>
            </a:endParaRPr>
          </a:p>
          <a:p>
            <a:pPr marL="640080" indent="-144145">
              <a:lnSpc>
                <a:spcPct val="100000"/>
              </a:lnSpc>
              <a:buChar char="–"/>
              <a:tabLst>
                <a:tab pos="640715" algn="l"/>
              </a:tabLst>
            </a:pPr>
            <a:r>
              <a:rPr sz="1000" spc="-10" dirty="0">
                <a:latin typeface="Carlito"/>
                <a:cs typeface="Carlito"/>
              </a:rPr>
              <a:t>Limit finalisation</a:t>
            </a:r>
            <a:endParaRPr sz="1000">
              <a:latin typeface="Carlito"/>
              <a:cs typeface="Carlito"/>
            </a:endParaRPr>
          </a:p>
          <a:p>
            <a:pPr marL="640080" indent="-144145">
              <a:lnSpc>
                <a:spcPct val="100000"/>
              </a:lnSpc>
              <a:buChar char="–"/>
              <a:tabLst>
                <a:tab pos="640715" algn="l"/>
              </a:tabLst>
            </a:pPr>
            <a:r>
              <a:rPr sz="1000" spc="-10" dirty="0">
                <a:latin typeface="Carlito"/>
                <a:cs typeface="Carlito"/>
              </a:rPr>
              <a:t>Control</a:t>
            </a:r>
            <a:endParaRPr sz="1000">
              <a:latin typeface="Carlito"/>
              <a:cs typeface="Carlito"/>
            </a:endParaRPr>
          </a:p>
          <a:p>
            <a:pPr marL="640080" indent="-144145">
              <a:lnSpc>
                <a:spcPct val="100000"/>
              </a:lnSpc>
              <a:buChar char="–"/>
              <a:tabLst>
                <a:tab pos="640715" algn="l"/>
              </a:tabLst>
            </a:pPr>
            <a:r>
              <a:rPr sz="1000" spc="-10" dirty="0">
                <a:latin typeface="Carlito"/>
                <a:cs typeface="Carlito"/>
              </a:rPr>
              <a:t>Indicators</a:t>
            </a:r>
            <a:endParaRPr sz="10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10" dirty="0">
                <a:latin typeface="Carlito"/>
                <a:cs typeface="Carlito"/>
              </a:rPr>
              <a:t>Delay </a:t>
            </a:r>
            <a:r>
              <a:rPr sz="900" spc="-5" dirty="0">
                <a:latin typeface="Carlito"/>
                <a:cs typeface="Carlito"/>
              </a:rPr>
              <a:t>in</a:t>
            </a:r>
            <a:r>
              <a:rPr sz="900" spc="1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payment</a:t>
            </a:r>
            <a:endParaRPr sz="9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10" dirty="0">
                <a:latin typeface="Carlito"/>
                <a:cs typeface="Carlito"/>
              </a:rPr>
              <a:t>Cheque</a:t>
            </a:r>
            <a:r>
              <a:rPr sz="900" spc="1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dishonour</a:t>
            </a:r>
            <a:endParaRPr sz="9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5" dirty="0">
                <a:latin typeface="Carlito"/>
                <a:cs typeface="Carlito"/>
              </a:rPr>
              <a:t>Under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cutting</a:t>
            </a:r>
            <a:endParaRPr sz="900">
              <a:latin typeface="Carlito"/>
              <a:cs typeface="Carlito"/>
            </a:endParaRPr>
          </a:p>
          <a:p>
            <a:pPr marL="839469" lvl="1" indent="-114935">
              <a:lnSpc>
                <a:spcPct val="100000"/>
              </a:lnSpc>
              <a:buChar char="•"/>
              <a:tabLst>
                <a:tab pos="840105" algn="l"/>
              </a:tabLst>
            </a:pPr>
            <a:r>
              <a:rPr sz="900" spc="-10" dirty="0">
                <a:latin typeface="Carlito"/>
                <a:cs typeface="Carlito"/>
              </a:rPr>
              <a:t>Diversification </a:t>
            </a:r>
            <a:r>
              <a:rPr sz="900" dirty="0">
                <a:latin typeface="Carlito"/>
                <a:cs typeface="Carlito"/>
              </a:rPr>
              <a:t>– </a:t>
            </a:r>
            <a:r>
              <a:rPr sz="900" spc="-5" dirty="0">
                <a:latin typeface="Carlito"/>
                <a:cs typeface="Carlito"/>
              </a:rPr>
              <a:t>no</a:t>
            </a:r>
            <a:r>
              <a:rPr sz="900" spc="1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synergy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35" dirty="0">
                <a:latin typeface="Times New Roman"/>
                <a:cs typeface="Times New Roman"/>
              </a:rPr>
              <a:t>Irrigation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20" dirty="0">
                <a:latin typeface="Times New Roman"/>
                <a:cs typeface="Times New Roman"/>
              </a:rPr>
              <a:t>Efficiency</a:t>
            </a:r>
            <a:endParaRPr sz="1600">
              <a:latin typeface="Times New Roman"/>
              <a:cs typeface="Times New Roman"/>
            </a:endParaRPr>
          </a:p>
          <a:p>
            <a:pPr marL="1640839">
              <a:lnSpc>
                <a:spcPct val="100000"/>
              </a:lnSpc>
              <a:spcBef>
                <a:spcPts val="969"/>
              </a:spcBef>
            </a:pPr>
            <a:r>
              <a:rPr sz="1600" b="1" dirty="0">
                <a:latin typeface="Carlito"/>
                <a:cs typeface="Carlito"/>
              </a:rPr>
              <a:t>E</a:t>
            </a:r>
            <a:r>
              <a:rPr sz="1575" b="1" baseline="-21164" dirty="0">
                <a:latin typeface="Carlito"/>
                <a:cs typeface="Carlito"/>
              </a:rPr>
              <a:t>i </a:t>
            </a:r>
            <a:r>
              <a:rPr sz="1600" b="1" spc="-5" dirty="0">
                <a:latin typeface="Carlito"/>
                <a:cs typeface="Carlito"/>
              </a:rPr>
              <a:t>= </a:t>
            </a:r>
            <a:r>
              <a:rPr sz="1600" b="1" spc="-20" dirty="0">
                <a:latin typeface="Carlito"/>
                <a:cs typeface="Carlito"/>
              </a:rPr>
              <a:t>(W</a:t>
            </a:r>
            <a:r>
              <a:rPr sz="1575" b="1" spc="-30" baseline="-21164" dirty="0">
                <a:latin typeface="Carlito"/>
                <a:cs typeface="Carlito"/>
              </a:rPr>
              <a:t>c</a:t>
            </a:r>
            <a:r>
              <a:rPr sz="1600" b="1" spc="-20" dirty="0">
                <a:latin typeface="Carlito"/>
                <a:cs typeface="Carlito"/>
              </a:rPr>
              <a:t>/W</a:t>
            </a:r>
            <a:r>
              <a:rPr sz="1575" b="1" spc="-30" baseline="-21164" dirty="0">
                <a:latin typeface="Carlito"/>
                <a:cs typeface="Carlito"/>
              </a:rPr>
              <a:t>r</a:t>
            </a:r>
            <a:r>
              <a:rPr sz="1600" b="1" spc="-20" dirty="0">
                <a:latin typeface="Carlito"/>
                <a:cs typeface="Carlito"/>
              </a:rPr>
              <a:t>) </a:t>
            </a:r>
            <a:r>
              <a:rPr sz="1600" b="1" spc="-5" dirty="0">
                <a:latin typeface="Carlito"/>
                <a:cs typeface="Carlito"/>
              </a:rPr>
              <a:t>X</a:t>
            </a:r>
            <a:r>
              <a:rPr sz="1600" b="1" spc="-95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100</a:t>
            </a:r>
            <a:endParaRPr sz="1600">
              <a:latin typeface="Carlito"/>
              <a:cs typeface="Carlito"/>
            </a:endParaRPr>
          </a:p>
          <a:p>
            <a:pPr marL="1640839">
              <a:lnSpc>
                <a:spcPct val="100000"/>
              </a:lnSpc>
              <a:spcBef>
                <a:spcPts val="35"/>
              </a:spcBef>
            </a:pPr>
            <a:r>
              <a:rPr sz="1000" spc="-10" dirty="0">
                <a:latin typeface="Carlito"/>
                <a:cs typeface="Carlito"/>
              </a:rPr>
              <a:t>Where</a:t>
            </a:r>
            <a:endParaRPr sz="1000">
              <a:latin typeface="Carlito"/>
              <a:cs typeface="Carlito"/>
            </a:endParaRPr>
          </a:p>
          <a:p>
            <a:pPr marL="2098040" marR="420370">
              <a:lnSpc>
                <a:spcPct val="100000"/>
              </a:lnSpc>
            </a:pPr>
            <a:r>
              <a:rPr sz="1000" spc="-15" dirty="0">
                <a:latin typeface="Carlito"/>
                <a:cs typeface="Carlito"/>
              </a:rPr>
              <a:t>W</a:t>
            </a:r>
            <a:r>
              <a:rPr sz="975" spc="-22" baseline="-21367" dirty="0">
                <a:latin typeface="Carlito"/>
                <a:cs typeface="Carlito"/>
              </a:rPr>
              <a:t>c </a:t>
            </a:r>
            <a:r>
              <a:rPr sz="1000" spc="-5" dirty="0">
                <a:latin typeface="Carlito"/>
                <a:cs typeface="Carlito"/>
              </a:rPr>
              <a:t>= </a:t>
            </a:r>
            <a:r>
              <a:rPr sz="1000" spc="-10" dirty="0">
                <a:latin typeface="Carlito"/>
                <a:cs typeface="Carlito"/>
              </a:rPr>
              <a:t>irrigation water consumed </a:t>
            </a:r>
            <a:r>
              <a:rPr sz="1000" spc="-5" dirty="0">
                <a:latin typeface="Carlito"/>
                <a:cs typeface="Carlito"/>
              </a:rPr>
              <a:t>by </a:t>
            </a:r>
            <a:r>
              <a:rPr sz="1000" spc="-10" dirty="0">
                <a:latin typeface="Carlito"/>
                <a:cs typeface="Carlito"/>
              </a:rPr>
              <a:t>crop  </a:t>
            </a:r>
            <a:r>
              <a:rPr sz="1000" spc="-15" dirty="0">
                <a:latin typeface="Carlito"/>
                <a:cs typeface="Carlito"/>
              </a:rPr>
              <a:t>W</a:t>
            </a:r>
            <a:r>
              <a:rPr sz="975" spc="-22" baseline="-21367" dirty="0">
                <a:latin typeface="Carlito"/>
                <a:cs typeface="Carlito"/>
              </a:rPr>
              <a:t>r </a:t>
            </a:r>
            <a:r>
              <a:rPr sz="1000" spc="-5" dirty="0">
                <a:latin typeface="Carlito"/>
                <a:cs typeface="Carlito"/>
              </a:rPr>
              <a:t>= </a:t>
            </a:r>
            <a:r>
              <a:rPr sz="1000" spc="-10" dirty="0">
                <a:latin typeface="Carlito"/>
                <a:cs typeface="Carlito"/>
              </a:rPr>
              <a:t>water</a:t>
            </a:r>
            <a:r>
              <a:rPr sz="1000" spc="-4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delivered</a:t>
            </a:r>
            <a:endParaRPr sz="1000">
              <a:latin typeface="Carlito"/>
              <a:cs typeface="Carlito"/>
            </a:endParaRPr>
          </a:p>
          <a:p>
            <a:pPr marL="440055" indent="-17272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15" dirty="0">
                <a:latin typeface="Times New Roman"/>
                <a:cs typeface="Times New Roman"/>
              </a:rPr>
              <a:t>Water </a:t>
            </a:r>
            <a:r>
              <a:rPr sz="1600" b="1" spc="50" dirty="0">
                <a:latin typeface="Times New Roman"/>
                <a:cs typeface="Times New Roman"/>
              </a:rPr>
              <a:t>Use</a:t>
            </a:r>
            <a:r>
              <a:rPr sz="1600" b="1" spc="-110" dirty="0">
                <a:latin typeface="Times New Roman"/>
                <a:cs typeface="Times New Roman"/>
              </a:rPr>
              <a:t> </a:t>
            </a:r>
            <a:r>
              <a:rPr sz="1600" b="1" spc="20" dirty="0">
                <a:latin typeface="Times New Roman"/>
                <a:cs typeface="Times New Roman"/>
              </a:rPr>
              <a:t>Efficiency</a:t>
            </a:r>
            <a:endParaRPr sz="1600">
              <a:latin typeface="Times New Roman"/>
              <a:cs typeface="Times New Roman"/>
            </a:endParaRPr>
          </a:p>
          <a:p>
            <a:pPr marL="1691005">
              <a:lnSpc>
                <a:spcPct val="100000"/>
              </a:lnSpc>
              <a:spcBef>
                <a:spcPts val="490"/>
              </a:spcBef>
            </a:pPr>
            <a:r>
              <a:rPr sz="1600" b="1" dirty="0">
                <a:latin typeface="Carlito"/>
                <a:cs typeface="Carlito"/>
              </a:rPr>
              <a:t>E</a:t>
            </a:r>
            <a:r>
              <a:rPr sz="1575" b="1" baseline="-21164" dirty="0">
                <a:latin typeface="Carlito"/>
                <a:cs typeface="Carlito"/>
              </a:rPr>
              <a:t>u </a:t>
            </a:r>
            <a:r>
              <a:rPr sz="1600" b="1" spc="-5" dirty="0">
                <a:latin typeface="Carlito"/>
                <a:cs typeface="Carlito"/>
              </a:rPr>
              <a:t>= </a:t>
            </a:r>
            <a:r>
              <a:rPr sz="1600" b="1" spc="-15" dirty="0">
                <a:latin typeface="Carlito"/>
                <a:cs typeface="Carlito"/>
              </a:rPr>
              <a:t>(W</a:t>
            </a:r>
            <a:r>
              <a:rPr sz="1575" b="1" spc="-22" baseline="-21164" dirty="0">
                <a:latin typeface="Carlito"/>
                <a:cs typeface="Carlito"/>
              </a:rPr>
              <a:t>u</a:t>
            </a:r>
            <a:r>
              <a:rPr sz="1600" b="1" spc="-15" dirty="0">
                <a:latin typeface="Carlito"/>
                <a:cs typeface="Carlito"/>
              </a:rPr>
              <a:t>/W</a:t>
            </a:r>
            <a:r>
              <a:rPr sz="1575" b="1" spc="-22" baseline="-21164" dirty="0">
                <a:latin typeface="Carlito"/>
                <a:cs typeface="Carlito"/>
              </a:rPr>
              <a:t>d</a:t>
            </a:r>
            <a:r>
              <a:rPr sz="1600" b="1" spc="-15" dirty="0">
                <a:latin typeface="Carlito"/>
                <a:cs typeface="Carlito"/>
              </a:rPr>
              <a:t>) </a:t>
            </a:r>
            <a:r>
              <a:rPr sz="1600" b="1" spc="-5" dirty="0">
                <a:latin typeface="Carlito"/>
                <a:cs typeface="Carlito"/>
              </a:rPr>
              <a:t>X</a:t>
            </a:r>
            <a:r>
              <a:rPr sz="1600" b="1" spc="-100" dirty="0">
                <a:latin typeface="Carlito"/>
                <a:cs typeface="Carlito"/>
              </a:rPr>
              <a:t> </a:t>
            </a:r>
            <a:r>
              <a:rPr sz="1600" b="1" spc="-10" dirty="0">
                <a:latin typeface="Carlito"/>
                <a:cs typeface="Carlito"/>
              </a:rPr>
              <a:t>100</a:t>
            </a:r>
            <a:endParaRPr sz="1600">
              <a:latin typeface="Carlito"/>
              <a:cs typeface="Carlito"/>
            </a:endParaRPr>
          </a:p>
          <a:p>
            <a:pPr marL="1691639">
              <a:lnSpc>
                <a:spcPct val="100000"/>
              </a:lnSpc>
              <a:spcBef>
                <a:spcPts val="40"/>
              </a:spcBef>
            </a:pPr>
            <a:r>
              <a:rPr sz="900" spc="-5" dirty="0">
                <a:latin typeface="Carlito"/>
                <a:cs typeface="Carlito"/>
              </a:rPr>
              <a:t>Where</a:t>
            </a:r>
            <a:endParaRPr sz="900">
              <a:latin typeface="Carlito"/>
              <a:cs typeface="Carlito"/>
            </a:endParaRPr>
          </a:p>
          <a:p>
            <a:pPr marL="2148840" marR="1088390">
              <a:lnSpc>
                <a:spcPct val="100000"/>
              </a:lnSpc>
            </a:pPr>
            <a:r>
              <a:rPr sz="900" spc="-15" dirty="0">
                <a:latin typeface="Carlito"/>
                <a:cs typeface="Carlito"/>
              </a:rPr>
              <a:t>W</a:t>
            </a:r>
            <a:r>
              <a:rPr sz="900" spc="-22" baseline="-18518" dirty="0">
                <a:latin typeface="Carlito"/>
                <a:cs typeface="Carlito"/>
              </a:rPr>
              <a:t>u </a:t>
            </a:r>
            <a:r>
              <a:rPr sz="900" dirty="0">
                <a:latin typeface="Carlito"/>
                <a:cs typeface="Carlito"/>
              </a:rPr>
              <a:t>= </a:t>
            </a:r>
            <a:r>
              <a:rPr sz="900" spc="-10" dirty="0">
                <a:latin typeface="Carlito"/>
                <a:cs typeface="Carlito"/>
              </a:rPr>
              <a:t>water beneficially </a:t>
            </a:r>
            <a:r>
              <a:rPr sz="900" spc="-5" dirty="0">
                <a:latin typeface="Carlito"/>
                <a:cs typeface="Carlito"/>
              </a:rPr>
              <a:t>used  </a:t>
            </a:r>
            <a:r>
              <a:rPr sz="900" spc="-20" dirty="0">
                <a:latin typeface="Carlito"/>
                <a:cs typeface="Carlito"/>
              </a:rPr>
              <a:t>W</a:t>
            </a:r>
            <a:r>
              <a:rPr sz="900" spc="-30" baseline="-18518" dirty="0">
                <a:latin typeface="Carlito"/>
                <a:cs typeface="Carlito"/>
              </a:rPr>
              <a:t>d </a:t>
            </a:r>
            <a:r>
              <a:rPr sz="900" dirty="0">
                <a:latin typeface="Carlito"/>
                <a:cs typeface="Carlito"/>
              </a:rPr>
              <a:t>= </a:t>
            </a:r>
            <a:r>
              <a:rPr sz="900" spc="-10" dirty="0">
                <a:latin typeface="Carlito"/>
                <a:cs typeface="Carlito"/>
              </a:rPr>
              <a:t>water</a:t>
            </a:r>
            <a:r>
              <a:rPr sz="900" spc="-5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delivered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78" y="6660934"/>
            <a:ext cx="3827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marR="5080" indent="-1720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2085" algn="l"/>
              </a:tabLst>
            </a:pPr>
            <a:r>
              <a:rPr sz="1600" spc="15" dirty="0">
                <a:latin typeface="Times New Roman"/>
                <a:cs typeface="Times New Roman"/>
              </a:rPr>
              <a:t>Calculate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80" dirty="0">
                <a:latin typeface="Times New Roman"/>
                <a:cs typeface="Times New Roman"/>
              </a:rPr>
              <a:t>Δ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kharif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crop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having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duty  </a:t>
            </a:r>
            <a:r>
              <a:rPr sz="1600" spc="60" dirty="0">
                <a:latin typeface="Times New Roman"/>
                <a:cs typeface="Times New Roman"/>
              </a:rPr>
              <a:t>as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2500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ha/cumec.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(B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kharif=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123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d)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3533" y="7404672"/>
            <a:ext cx="1096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rlito"/>
                <a:cs typeface="Carlito"/>
              </a:rPr>
              <a:t>Duty </a:t>
            </a:r>
            <a:r>
              <a:rPr sz="1400" dirty="0">
                <a:latin typeface="Carlito"/>
                <a:cs typeface="Carlito"/>
              </a:rPr>
              <a:t>= 8.64</a:t>
            </a:r>
            <a:r>
              <a:rPr sz="1400" spc="-55" dirty="0">
                <a:latin typeface="Carlito"/>
                <a:cs typeface="Carlito"/>
              </a:rPr>
              <a:t> </a:t>
            </a:r>
            <a:r>
              <a:rPr sz="1400" spc="-195" dirty="0">
                <a:latin typeface="Carlito"/>
                <a:cs typeface="Carlito"/>
              </a:rPr>
              <a:t>-</a:t>
            </a:r>
            <a:r>
              <a:rPr sz="2100" spc="-292" baseline="25793" dirty="0">
                <a:latin typeface="Carlito"/>
                <a:cs typeface="Carlito"/>
              </a:rPr>
              <a:t>B</a:t>
            </a:r>
            <a:r>
              <a:rPr sz="1400" spc="-195" dirty="0">
                <a:latin typeface="Carlito"/>
                <a:cs typeface="Carlito"/>
              </a:rPr>
              <a:t>--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9767" y="7517371"/>
            <a:ext cx="1136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rlito"/>
                <a:cs typeface="Carlito"/>
              </a:rPr>
              <a:t>Δ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0675" y="7941132"/>
            <a:ext cx="20935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56565" algn="l"/>
              </a:tabLst>
            </a:pPr>
            <a:r>
              <a:rPr sz="1600" spc="-5" dirty="0">
                <a:latin typeface="Carlito"/>
                <a:cs typeface="Carlito"/>
              </a:rPr>
              <a:t>Δ	= </a:t>
            </a:r>
            <a:r>
              <a:rPr sz="1600" spc="-10" dirty="0">
                <a:latin typeface="Carlito"/>
                <a:cs typeface="Carlito"/>
              </a:rPr>
              <a:t>8.64 </a:t>
            </a:r>
            <a:r>
              <a:rPr sz="1600" spc="-5" dirty="0">
                <a:latin typeface="Carlito"/>
                <a:cs typeface="Carlito"/>
              </a:rPr>
              <a:t>X B</a:t>
            </a:r>
            <a:r>
              <a:rPr sz="1600" spc="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/Duty</a:t>
            </a:r>
            <a:endParaRPr sz="1600">
              <a:latin typeface="Carlito"/>
              <a:cs typeface="Carlito"/>
            </a:endParaRPr>
          </a:p>
          <a:p>
            <a:pPr marL="456565">
              <a:lnSpc>
                <a:spcPct val="100000"/>
              </a:lnSpc>
            </a:pPr>
            <a:r>
              <a:rPr sz="1600" spc="-5" dirty="0">
                <a:latin typeface="Carlito"/>
                <a:cs typeface="Carlito"/>
              </a:rPr>
              <a:t>= </a:t>
            </a:r>
            <a:r>
              <a:rPr sz="1600" spc="-10" dirty="0">
                <a:latin typeface="Carlito"/>
                <a:cs typeface="Carlito"/>
              </a:rPr>
              <a:t>8.64 </a:t>
            </a:r>
            <a:r>
              <a:rPr sz="1600" spc="-5" dirty="0">
                <a:latin typeface="Carlito"/>
                <a:cs typeface="Carlito"/>
              </a:rPr>
              <a:t>X(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123/2500)</a:t>
            </a:r>
            <a:endParaRPr sz="1600">
              <a:latin typeface="Carlito"/>
              <a:cs typeface="Carlito"/>
            </a:endParaRPr>
          </a:p>
          <a:p>
            <a:pPr marL="456565">
              <a:lnSpc>
                <a:spcPct val="100000"/>
              </a:lnSpc>
            </a:pPr>
            <a:r>
              <a:rPr sz="1600" spc="-5" dirty="0">
                <a:latin typeface="Carlito"/>
                <a:cs typeface="Carlito"/>
              </a:rPr>
              <a:t>=</a:t>
            </a:r>
            <a:r>
              <a:rPr sz="1600" spc="-10" dirty="0">
                <a:latin typeface="Carlito"/>
                <a:cs typeface="Carlito"/>
              </a:rPr>
              <a:t> 0.425088m</a:t>
            </a:r>
            <a:endParaRPr sz="1600">
              <a:latin typeface="Carlito"/>
              <a:cs typeface="Carlito"/>
            </a:endParaRPr>
          </a:p>
          <a:p>
            <a:pPr marL="456565">
              <a:lnSpc>
                <a:spcPct val="100000"/>
              </a:lnSpc>
            </a:pPr>
            <a:r>
              <a:rPr sz="1600" spc="-5" dirty="0">
                <a:latin typeface="Carlito"/>
                <a:cs typeface="Carlito"/>
              </a:rPr>
              <a:t>=</a:t>
            </a:r>
            <a:r>
              <a:rPr sz="1600" spc="-10" dirty="0">
                <a:latin typeface="Carlito"/>
                <a:cs typeface="Carlito"/>
              </a:rPr>
              <a:t> 42.5cm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7495" y="1759775"/>
            <a:ext cx="19246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latin typeface="Carlito"/>
                <a:cs typeface="Carlito"/>
              </a:rPr>
              <a:t>Market</a:t>
            </a:r>
            <a:r>
              <a:rPr sz="2200" b="1" spc="-70" dirty="0">
                <a:latin typeface="Carlito"/>
                <a:cs typeface="Carlito"/>
              </a:rPr>
              <a:t> </a:t>
            </a:r>
            <a:r>
              <a:rPr sz="2200" b="1" spc="-5" dirty="0">
                <a:latin typeface="Carlito"/>
                <a:cs typeface="Carlito"/>
              </a:rPr>
              <a:t>Scenario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5139" y="2361768"/>
            <a:ext cx="1896745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Carlito"/>
                <a:cs typeface="Carlito"/>
              </a:rPr>
              <a:t>Channel</a:t>
            </a:r>
            <a:endParaRPr sz="12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spcBef>
                <a:spcPts val="5"/>
              </a:spcBef>
              <a:buChar char="–"/>
              <a:tabLst>
                <a:tab pos="384810" algn="l"/>
              </a:tabLst>
            </a:pPr>
            <a:r>
              <a:rPr sz="1000" spc="-10" dirty="0">
                <a:latin typeface="Carlito"/>
                <a:cs typeface="Carlito"/>
              </a:rPr>
              <a:t>Investment </a:t>
            </a:r>
            <a:r>
              <a:rPr sz="1000" spc="-5" dirty="0">
                <a:latin typeface="Carlito"/>
                <a:cs typeface="Carlito"/>
              </a:rPr>
              <a:t>is</a:t>
            </a:r>
            <a:r>
              <a:rPr sz="1000" spc="3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shrinking</a:t>
            </a:r>
            <a:endParaRPr sz="1000">
              <a:latin typeface="Carlito"/>
              <a:cs typeface="Carlito"/>
            </a:endParaRPr>
          </a:p>
          <a:p>
            <a:pPr marL="384175" lvl="1" indent="-144145">
              <a:lnSpc>
                <a:spcPct val="100000"/>
              </a:lnSpc>
              <a:buChar char="–"/>
              <a:tabLst>
                <a:tab pos="384810" algn="l"/>
              </a:tabLst>
            </a:pPr>
            <a:r>
              <a:rPr sz="1000" spc="-5" dirty="0">
                <a:latin typeface="Carlito"/>
                <a:cs typeface="Carlito"/>
              </a:rPr>
              <a:t>Number of </a:t>
            </a:r>
            <a:r>
              <a:rPr sz="1000" spc="-10" dirty="0">
                <a:latin typeface="Carlito"/>
                <a:cs typeface="Carlito"/>
              </a:rPr>
              <a:t>players</a:t>
            </a:r>
            <a:r>
              <a:rPr sz="1000" spc="-35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increasing</a:t>
            </a:r>
            <a:endParaRPr sz="1000">
              <a:latin typeface="Carlito"/>
              <a:cs typeface="Carlito"/>
            </a:endParaRPr>
          </a:p>
          <a:p>
            <a:pPr marL="384175" lvl="1" indent="-144145">
              <a:lnSpc>
                <a:spcPts val="1195"/>
              </a:lnSpc>
              <a:buChar char="–"/>
              <a:tabLst>
                <a:tab pos="384810" algn="l"/>
              </a:tabLst>
            </a:pPr>
            <a:r>
              <a:rPr sz="1000" spc="-10" dirty="0">
                <a:latin typeface="Carlito"/>
                <a:cs typeface="Carlito"/>
              </a:rPr>
              <a:t>Profit </a:t>
            </a:r>
            <a:r>
              <a:rPr sz="1000" spc="-5" dirty="0">
                <a:latin typeface="Carlito"/>
                <a:cs typeface="Carlito"/>
              </a:rPr>
              <a:t>margins</a:t>
            </a:r>
            <a:r>
              <a:rPr sz="1000" spc="15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reducing</a:t>
            </a:r>
            <a:endParaRPr sz="1000">
              <a:latin typeface="Carlito"/>
              <a:cs typeface="Carlito"/>
            </a:endParaRPr>
          </a:p>
          <a:p>
            <a:pPr marL="184785" indent="-172720">
              <a:lnSpc>
                <a:spcPts val="1435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Carlito"/>
                <a:cs typeface="Carlito"/>
              </a:rPr>
              <a:t>Farmer </a:t>
            </a:r>
            <a:r>
              <a:rPr sz="1200" dirty="0">
                <a:latin typeface="Carlito"/>
                <a:cs typeface="Carlito"/>
              </a:rPr>
              <a:t>Purchasing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power</a:t>
            </a:r>
            <a:endParaRPr sz="1200">
              <a:latin typeface="Carlito"/>
              <a:cs typeface="Carlito"/>
            </a:endParaRPr>
          </a:p>
          <a:p>
            <a:pPr marL="584200" indent="-114935">
              <a:lnSpc>
                <a:spcPts val="1075"/>
              </a:lnSpc>
              <a:spcBef>
                <a:spcPts val="10"/>
              </a:spcBef>
              <a:buChar char="•"/>
              <a:tabLst>
                <a:tab pos="584835" algn="l"/>
              </a:tabLst>
            </a:pPr>
            <a:r>
              <a:rPr sz="900" spc="-15" dirty="0">
                <a:latin typeface="Carlito"/>
                <a:cs typeface="Carlito"/>
              </a:rPr>
              <a:t>Very </a:t>
            </a:r>
            <a:r>
              <a:rPr sz="900" spc="-5" dirty="0">
                <a:latin typeface="Carlito"/>
                <a:cs typeface="Carlito"/>
              </a:rPr>
              <a:t>poor growth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spc="-20" dirty="0">
                <a:latin typeface="Carlito"/>
                <a:cs typeface="Carlito"/>
              </a:rPr>
              <a:t>rate</a:t>
            </a:r>
            <a:endParaRPr sz="900">
              <a:latin typeface="Carlito"/>
              <a:cs typeface="Carlito"/>
            </a:endParaRPr>
          </a:p>
          <a:p>
            <a:pPr marL="184785" indent="-172720">
              <a:lnSpc>
                <a:spcPts val="1435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Carlito"/>
                <a:cs typeface="Carlito"/>
              </a:rPr>
              <a:t>Customer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spread</a:t>
            </a:r>
            <a:endParaRPr sz="1200">
              <a:latin typeface="Carlito"/>
              <a:cs typeface="Carlito"/>
            </a:endParaRPr>
          </a:p>
          <a:p>
            <a:pPr marL="584200" lvl="1" indent="-114935">
              <a:lnSpc>
                <a:spcPct val="100000"/>
              </a:lnSpc>
              <a:spcBef>
                <a:spcPts val="15"/>
              </a:spcBef>
              <a:buChar char="•"/>
              <a:tabLst>
                <a:tab pos="584835" algn="l"/>
              </a:tabLst>
            </a:pPr>
            <a:r>
              <a:rPr sz="900" dirty="0">
                <a:latin typeface="Carlito"/>
                <a:cs typeface="Carlito"/>
              </a:rPr>
              <a:t>593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Districts</a:t>
            </a:r>
            <a:endParaRPr sz="900">
              <a:latin typeface="Carlito"/>
              <a:cs typeface="Carlito"/>
            </a:endParaRPr>
          </a:p>
          <a:p>
            <a:pPr marL="584200" lvl="1" indent="-114935">
              <a:lnSpc>
                <a:spcPct val="100000"/>
              </a:lnSpc>
              <a:buChar char="•"/>
              <a:tabLst>
                <a:tab pos="584835" algn="l"/>
              </a:tabLst>
            </a:pPr>
            <a:r>
              <a:rPr sz="900" dirty="0">
                <a:latin typeface="Carlito"/>
                <a:cs typeface="Carlito"/>
              </a:rPr>
              <a:t>6.38 </a:t>
            </a:r>
            <a:r>
              <a:rPr sz="900" spc="-5" dirty="0">
                <a:latin typeface="Carlito"/>
                <a:cs typeface="Carlito"/>
              </a:rPr>
              <a:t>lakh</a:t>
            </a:r>
            <a:r>
              <a:rPr sz="900" spc="-8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villages</a:t>
            </a:r>
            <a:endParaRPr sz="900">
              <a:latin typeface="Carlito"/>
              <a:cs typeface="Carlito"/>
            </a:endParaRPr>
          </a:p>
          <a:p>
            <a:pPr marL="584200" lvl="1" indent="-114935">
              <a:lnSpc>
                <a:spcPct val="100000"/>
              </a:lnSpc>
              <a:buChar char="•"/>
              <a:tabLst>
                <a:tab pos="584835" algn="l"/>
              </a:tabLst>
            </a:pPr>
            <a:r>
              <a:rPr sz="900" dirty="0">
                <a:latin typeface="Carlito"/>
                <a:cs typeface="Carlito"/>
              </a:rPr>
              <a:t>1273 Lakh</a:t>
            </a:r>
            <a:r>
              <a:rPr sz="900" spc="-1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farmers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2352" y="2363292"/>
            <a:ext cx="1723389" cy="133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spc="10" dirty="0">
                <a:latin typeface="Times New Roman"/>
                <a:cs typeface="Times New Roman"/>
              </a:rPr>
              <a:t>Changing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requirements</a:t>
            </a:r>
            <a:endParaRPr sz="1200">
              <a:latin typeface="Times New Roman"/>
              <a:cs typeface="Times New Roman"/>
            </a:endParaRPr>
          </a:p>
          <a:p>
            <a:pPr marL="384175" lvl="1" indent="-143510">
              <a:lnSpc>
                <a:spcPct val="100000"/>
              </a:lnSpc>
              <a:buFont typeface="Arial"/>
              <a:buChar char="–"/>
              <a:tabLst>
                <a:tab pos="384810" algn="l"/>
              </a:tabLst>
            </a:pPr>
            <a:r>
              <a:rPr sz="1200" spc="45" dirty="0">
                <a:latin typeface="Times New Roman"/>
                <a:cs typeface="Times New Roman"/>
              </a:rPr>
              <a:t>Dependant </a:t>
            </a:r>
            <a:r>
              <a:rPr sz="1200" spc="50" dirty="0">
                <a:latin typeface="Times New Roman"/>
                <a:cs typeface="Times New Roman"/>
              </a:rPr>
              <a:t>on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crop</a:t>
            </a:r>
            <a:endParaRPr sz="1200">
              <a:latin typeface="Times New Roman"/>
              <a:cs typeface="Times New Roman"/>
            </a:endParaRPr>
          </a:p>
          <a:p>
            <a:pPr marL="584200" marR="219710" lvl="2" indent="-114935">
              <a:lnSpc>
                <a:spcPts val="960"/>
              </a:lnSpc>
              <a:spcBef>
                <a:spcPts val="240"/>
              </a:spcBef>
              <a:buFont typeface="Arial"/>
              <a:buChar char="•"/>
              <a:tabLst>
                <a:tab pos="584835" algn="l"/>
              </a:tabLst>
            </a:pPr>
            <a:r>
              <a:rPr sz="1000" spc="5" dirty="0">
                <a:latin typeface="Times New Roman"/>
                <a:cs typeface="Times New Roman"/>
              </a:rPr>
              <a:t>Crop </a:t>
            </a:r>
            <a:r>
              <a:rPr sz="1000" spc="15" dirty="0">
                <a:latin typeface="Times New Roman"/>
                <a:cs typeface="Times New Roman"/>
              </a:rPr>
              <a:t>coverage </a:t>
            </a:r>
            <a:r>
              <a:rPr sz="1000" spc="-5" dirty="0">
                <a:latin typeface="Times New Roman"/>
                <a:cs typeface="Times New Roman"/>
              </a:rPr>
              <a:t>–  </a:t>
            </a:r>
            <a:r>
              <a:rPr sz="1000" spc="15" dirty="0">
                <a:latin typeface="Times New Roman"/>
                <a:cs typeface="Times New Roman"/>
              </a:rPr>
              <a:t>climate, </a:t>
            </a:r>
            <a:r>
              <a:rPr sz="1000" spc="30" dirty="0">
                <a:latin typeface="Times New Roman"/>
                <a:cs typeface="Times New Roman"/>
              </a:rPr>
              <a:t>price</a:t>
            </a:r>
            <a:r>
              <a:rPr sz="1000" spc="-15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etc</a:t>
            </a:r>
            <a:endParaRPr sz="1000">
              <a:latin typeface="Times New Roman"/>
              <a:cs typeface="Times New Roman"/>
            </a:endParaRPr>
          </a:p>
          <a:p>
            <a:pPr marL="584200" lvl="2" indent="-114935">
              <a:lnSpc>
                <a:spcPts val="1195"/>
              </a:lnSpc>
              <a:spcBef>
                <a:spcPts val="5"/>
              </a:spcBef>
              <a:buFont typeface="Arial"/>
              <a:buChar char="•"/>
              <a:tabLst>
                <a:tab pos="584835" algn="l"/>
              </a:tabLst>
            </a:pPr>
            <a:r>
              <a:rPr sz="1000" spc="-15" dirty="0">
                <a:latin typeface="Times New Roman"/>
                <a:cs typeface="Times New Roman"/>
              </a:rPr>
              <a:t>Soil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status</a:t>
            </a:r>
            <a:endParaRPr sz="1000">
              <a:latin typeface="Times New Roman"/>
              <a:cs typeface="Times New Roman"/>
            </a:endParaRPr>
          </a:p>
          <a:p>
            <a:pPr marL="384175" lvl="1" indent="-143510">
              <a:lnSpc>
                <a:spcPts val="1435"/>
              </a:lnSpc>
              <a:buFont typeface="Arial"/>
              <a:buChar char="–"/>
              <a:tabLst>
                <a:tab pos="384810" algn="l"/>
              </a:tabLst>
            </a:pPr>
            <a:r>
              <a:rPr sz="1200" spc="25" dirty="0">
                <a:latin typeface="Times New Roman"/>
                <a:cs typeface="Times New Roman"/>
              </a:rPr>
              <a:t>Season</a:t>
            </a:r>
            <a:endParaRPr sz="1200">
              <a:latin typeface="Times New Roman"/>
              <a:cs typeface="Times New Roman"/>
            </a:endParaRPr>
          </a:p>
          <a:p>
            <a:pPr marL="384175" lvl="1" indent="-143510">
              <a:lnSpc>
                <a:spcPct val="100000"/>
              </a:lnSpc>
              <a:buFont typeface="Arial"/>
              <a:buChar char="–"/>
              <a:tabLst>
                <a:tab pos="384810" algn="l"/>
              </a:tabLst>
            </a:pPr>
            <a:r>
              <a:rPr sz="1200" spc="30" dirty="0">
                <a:latin typeface="Times New Roman"/>
                <a:cs typeface="Times New Roman"/>
              </a:rPr>
              <a:t>Government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policy</a:t>
            </a:r>
            <a:endParaRPr sz="1200">
              <a:latin typeface="Times New Roman"/>
              <a:cs typeface="Times New Roman"/>
            </a:endParaRPr>
          </a:p>
          <a:p>
            <a:pPr marL="584200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84835" algn="l"/>
              </a:tabLst>
            </a:pPr>
            <a:r>
              <a:rPr sz="1000" spc="25" dirty="0">
                <a:latin typeface="Times New Roman"/>
                <a:cs typeface="Times New Roman"/>
              </a:rPr>
              <a:t>Restrictions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9988" y="6081763"/>
            <a:ext cx="3864610" cy="187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843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rlito"/>
                <a:cs typeface="Carlito"/>
              </a:rPr>
              <a:t>TRENDS</a:t>
            </a:r>
            <a:endParaRPr sz="2200">
              <a:latin typeface="Carlito"/>
              <a:cs typeface="Carlito"/>
            </a:endParaRPr>
          </a:p>
          <a:p>
            <a:pPr marR="2329815">
              <a:lnSpc>
                <a:spcPct val="100000"/>
              </a:lnSpc>
              <a:spcBef>
                <a:spcPts val="1135"/>
              </a:spcBef>
            </a:pPr>
            <a:r>
              <a:rPr sz="1400" spc="-10" dirty="0">
                <a:latin typeface="Carlito"/>
                <a:cs typeface="Carlito"/>
              </a:rPr>
              <a:t>Focus </a:t>
            </a:r>
            <a:r>
              <a:rPr sz="1400" spc="-5" dirty="0">
                <a:latin typeface="Carlito"/>
                <a:cs typeface="Carlito"/>
              </a:rPr>
              <a:t>is shifting </a:t>
            </a:r>
            <a:r>
              <a:rPr sz="1400" spc="-10" dirty="0">
                <a:latin typeface="Carlito"/>
                <a:cs typeface="Carlito"/>
              </a:rPr>
              <a:t>from  </a:t>
            </a:r>
            <a:r>
              <a:rPr sz="1400" spc="-5" dirty="0">
                <a:latin typeface="Carlito"/>
                <a:cs typeface="Carlito"/>
              </a:rPr>
              <a:t>maximizing</a:t>
            </a:r>
            <a:r>
              <a:rPr sz="1400" spc="-40" dirty="0">
                <a:latin typeface="Carlito"/>
                <a:cs typeface="Carlito"/>
              </a:rPr>
              <a:t> </a:t>
            </a:r>
            <a:r>
              <a:rPr sz="1400" dirty="0">
                <a:latin typeface="Carlito"/>
                <a:cs typeface="Carlito"/>
              </a:rPr>
              <a:t>yield</a:t>
            </a:r>
            <a:endParaRPr sz="1400">
              <a:latin typeface="Carlito"/>
              <a:cs typeface="Carlito"/>
            </a:endParaRPr>
          </a:p>
          <a:p>
            <a:pPr marL="176276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latin typeface="Carlito"/>
                <a:cs typeface="Carlito"/>
              </a:rPr>
              <a:t>to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rlito"/>
              <a:cs typeface="Carlito"/>
            </a:endParaRPr>
          </a:p>
          <a:p>
            <a:pPr marL="1307465" marR="5080" indent="-779145">
              <a:lnSpc>
                <a:spcPct val="100000"/>
              </a:lnSpc>
            </a:pPr>
            <a:r>
              <a:rPr sz="1400" spc="-5" dirty="0">
                <a:latin typeface="Carlito"/>
                <a:cs typeface="Carlito"/>
              </a:rPr>
              <a:t>maximizing value </a:t>
            </a:r>
            <a:r>
              <a:rPr sz="1400" spc="-15" dirty="0">
                <a:latin typeface="Carlito"/>
                <a:cs typeface="Carlito"/>
              </a:rPr>
              <a:t>by </a:t>
            </a:r>
            <a:r>
              <a:rPr sz="1400" spc="-5" dirty="0">
                <a:latin typeface="Carlito"/>
                <a:cs typeface="Carlito"/>
              </a:rPr>
              <a:t>meeting </a:t>
            </a:r>
            <a:r>
              <a:rPr sz="1400" dirty="0">
                <a:latin typeface="Carlito"/>
                <a:cs typeface="Carlito"/>
              </a:rPr>
              <a:t>a </a:t>
            </a:r>
            <a:r>
              <a:rPr sz="1400" spc="-5" dirty="0">
                <a:latin typeface="Carlito"/>
                <a:cs typeface="Carlito"/>
              </a:rPr>
              <a:t>specific quality  </a:t>
            </a:r>
            <a:r>
              <a:rPr sz="1400" spc="-10" dirty="0">
                <a:latin typeface="Carlito"/>
                <a:cs typeface="Carlito"/>
              </a:rPr>
              <a:t>standard </a:t>
            </a:r>
            <a:r>
              <a:rPr sz="1400" dirty="0">
                <a:latin typeface="Carlito"/>
                <a:cs typeface="Carlito"/>
              </a:rPr>
              <a:t>with a </a:t>
            </a:r>
            <a:r>
              <a:rPr sz="1400" spc="-5" dirty="0">
                <a:latin typeface="Carlito"/>
                <a:cs typeface="Carlito"/>
              </a:rPr>
              <a:t>minimum of</a:t>
            </a:r>
            <a:r>
              <a:rPr sz="1400" spc="-50" dirty="0">
                <a:latin typeface="Carlito"/>
                <a:cs typeface="Carlito"/>
              </a:rPr>
              <a:t> </a:t>
            </a:r>
            <a:r>
              <a:rPr sz="1400" spc="-5" dirty="0">
                <a:latin typeface="Carlito"/>
                <a:cs typeface="Carlito"/>
              </a:rPr>
              <a:t>reject.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33472" y="8438388"/>
            <a:ext cx="960119" cy="550545"/>
            <a:chOff x="2633472" y="8438388"/>
            <a:chExt cx="960119" cy="550545"/>
          </a:xfrm>
        </p:grpSpPr>
        <p:sp>
          <p:nvSpPr>
            <p:cNvPr id="9" name="object 9"/>
            <p:cNvSpPr/>
            <p:nvPr/>
          </p:nvSpPr>
          <p:spPr>
            <a:xfrm>
              <a:off x="2636520" y="8446008"/>
              <a:ext cx="952500" cy="533400"/>
            </a:xfrm>
            <a:custGeom>
              <a:avLst/>
              <a:gdLst/>
              <a:ahLst/>
              <a:cxnLst/>
              <a:rect l="l" t="t" r="r" b="b"/>
              <a:pathLst>
                <a:path w="952500" h="533400">
                  <a:moveTo>
                    <a:pt x="714756" y="0"/>
                  </a:moveTo>
                  <a:lnTo>
                    <a:pt x="714756" y="134112"/>
                  </a:lnTo>
                  <a:lnTo>
                    <a:pt x="0" y="134112"/>
                  </a:lnTo>
                  <a:lnTo>
                    <a:pt x="0" y="400812"/>
                  </a:lnTo>
                  <a:lnTo>
                    <a:pt x="714756" y="400812"/>
                  </a:lnTo>
                  <a:lnTo>
                    <a:pt x="714756" y="533400"/>
                  </a:lnTo>
                  <a:lnTo>
                    <a:pt x="952500" y="266700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3472" y="8438388"/>
              <a:ext cx="960119" cy="550545"/>
            </a:xfrm>
            <a:custGeom>
              <a:avLst/>
              <a:gdLst/>
              <a:ahLst/>
              <a:cxnLst/>
              <a:rect l="l" t="t" r="r" b="b"/>
              <a:pathLst>
                <a:path w="960120" h="550545">
                  <a:moveTo>
                    <a:pt x="714755" y="408432"/>
                  </a:moveTo>
                  <a:lnTo>
                    <a:pt x="714755" y="550164"/>
                  </a:lnTo>
                  <a:lnTo>
                    <a:pt x="722889" y="541020"/>
                  </a:lnTo>
                  <a:lnTo>
                    <a:pt x="720851" y="541020"/>
                  </a:lnTo>
                  <a:lnTo>
                    <a:pt x="716279" y="539496"/>
                  </a:lnTo>
                  <a:lnTo>
                    <a:pt x="720851" y="534367"/>
                  </a:lnTo>
                  <a:lnTo>
                    <a:pt x="720851" y="411480"/>
                  </a:lnTo>
                  <a:lnTo>
                    <a:pt x="717803" y="411480"/>
                  </a:lnTo>
                  <a:lnTo>
                    <a:pt x="714755" y="408432"/>
                  </a:lnTo>
                  <a:close/>
                </a:path>
                <a:path w="960120" h="550545">
                  <a:moveTo>
                    <a:pt x="720851" y="534367"/>
                  </a:moveTo>
                  <a:lnTo>
                    <a:pt x="716279" y="539496"/>
                  </a:lnTo>
                  <a:lnTo>
                    <a:pt x="720851" y="541020"/>
                  </a:lnTo>
                  <a:lnTo>
                    <a:pt x="720851" y="534367"/>
                  </a:lnTo>
                  <a:close/>
                </a:path>
                <a:path w="960120" h="550545">
                  <a:moveTo>
                    <a:pt x="951986" y="275082"/>
                  </a:moveTo>
                  <a:lnTo>
                    <a:pt x="720851" y="534367"/>
                  </a:lnTo>
                  <a:lnTo>
                    <a:pt x="720851" y="541020"/>
                  </a:lnTo>
                  <a:lnTo>
                    <a:pt x="722889" y="541020"/>
                  </a:lnTo>
                  <a:lnTo>
                    <a:pt x="957408" y="277368"/>
                  </a:lnTo>
                  <a:lnTo>
                    <a:pt x="954024" y="277368"/>
                  </a:lnTo>
                  <a:lnTo>
                    <a:pt x="951986" y="275082"/>
                  </a:lnTo>
                  <a:close/>
                </a:path>
                <a:path w="960120" h="550545">
                  <a:moveTo>
                    <a:pt x="714755" y="138684"/>
                  </a:moveTo>
                  <a:lnTo>
                    <a:pt x="0" y="138684"/>
                  </a:lnTo>
                  <a:lnTo>
                    <a:pt x="0" y="411480"/>
                  </a:lnTo>
                  <a:lnTo>
                    <a:pt x="714755" y="411480"/>
                  </a:lnTo>
                  <a:lnTo>
                    <a:pt x="714755" y="408432"/>
                  </a:lnTo>
                  <a:lnTo>
                    <a:pt x="7619" y="408432"/>
                  </a:lnTo>
                  <a:lnTo>
                    <a:pt x="3047" y="405384"/>
                  </a:lnTo>
                  <a:lnTo>
                    <a:pt x="7619" y="405384"/>
                  </a:lnTo>
                  <a:lnTo>
                    <a:pt x="7619" y="144780"/>
                  </a:lnTo>
                  <a:lnTo>
                    <a:pt x="3047" y="144780"/>
                  </a:lnTo>
                  <a:lnTo>
                    <a:pt x="7619" y="141732"/>
                  </a:lnTo>
                  <a:lnTo>
                    <a:pt x="714755" y="141732"/>
                  </a:lnTo>
                  <a:lnTo>
                    <a:pt x="714755" y="138684"/>
                  </a:lnTo>
                  <a:close/>
                </a:path>
                <a:path w="960120" h="550545">
                  <a:moveTo>
                    <a:pt x="720851" y="405384"/>
                  </a:moveTo>
                  <a:lnTo>
                    <a:pt x="7619" y="405384"/>
                  </a:lnTo>
                  <a:lnTo>
                    <a:pt x="7619" y="408432"/>
                  </a:lnTo>
                  <a:lnTo>
                    <a:pt x="714755" y="408432"/>
                  </a:lnTo>
                  <a:lnTo>
                    <a:pt x="717803" y="411480"/>
                  </a:lnTo>
                  <a:lnTo>
                    <a:pt x="720851" y="411480"/>
                  </a:lnTo>
                  <a:lnTo>
                    <a:pt x="720851" y="405384"/>
                  </a:lnTo>
                  <a:close/>
                </a:path>
                <a:path w="960120" h="550545">
                  <a:moveTo>
                    <a:pt x="7619" y="405384"/>
                  </a:moveTo>
                  <a:lnTo>
                    <a:pt x="3047" y="405384"/>
                  </a:lnTo>
                  <a:lnTo>
                    <a:pt x="7619" y="408432"/>
                  </a:lnTo>
                  <a:lnTo>
                    <a:pt x="7619" y="405384"/>
                  </a:lnTo>
                  <a:close/>
                </a:path>
                <a:path w="960120" h="550545">
                  <a:moveTo>
                    <a:pt x="954024" y="272796"/>
                  </a:moveTo>
                  <a:lnTo>
                    <a:pt x="951986" y="275082"/>
                  </a:lnTo>
                  <a:lnTo>
                    <a:pt x="954024" y="277368"/>
                  </a:lnTo>
                  <a:lnTo>
                    <a:pt x="954024" y="272796"/>
                  </a:lnTo>
                  <a:close/>
                </a:path>
                <a:path w="960120" h="550545">
                  <a:moveTo>
                    <a:pt x="958756" y="272796"/>
                  </a:moveTo>
                  <a:lnTo>
                    <a:pt x="954024" y="272796"/>
                  </a:lnTo>
                  <a:lnTo>
                    <a:pt x="954024" y="277368"/>
                  </a:lnTo>
                  <a:lnTo>
                    <a:pt x="957408" y="277368"/>
                  </a:lnTo>
                  <a:lnTo>
                    <a:pt x="960119" y="274320"/>
                  </a:lnTo>
                  <a:lnTo>
                    <a:pt x="958756" y="272796"/>
                  </a:lnTo>
                  <a:close/>
                </a:path>
                <a:path w="960120" h="550545">
                  <a:moveTo>
                    <a:pt x="721571" y="7620"/>
                  </a:moveTo>
                  <a:lnTo>
                    <a:pt x="720851" y="7620"/>
                  </a:lnTo>
                  <a:lnTo>
                    <a:pt x="720851" y="15796"/>
                  </a:lnTo>
                  <a:lnTo>
                    <a:pt x="951986" y="275082"/>
                  </a:lnTo>
                  <a:lnTo>
                    <a:pt x="954024" y="272796"/>
                  </a:lnTo>
                  <a:lnTo>
                    <a:pt x="958756" y="272796"/>
                  </a:lnTo>
                  <a:lnTo>
                    <a:pt x="721571" y="7620"/>
                  </a:lnTo>
                  <a:close/>
                </a:path>
                <a:path w="960120" h="550545">
                  <a:moveTo>
                    <a:pt x="7619" y="141732"/>
                  </a:moveTo>
                  <a:lnTo>
                    <a:pt x="3047" y="144780"/>
                  </a:lnTo>
                  <a:lnTo>
                    <a:pt x="7619" y="144780"/>
                  </a:lnTo>
                  <a:lnTo>
                    <a:pt x="7619" y="141732"/>
                  </a:lnTo>
                  <a:close/>
                </a:path>
                <a:path w="960120" h="550545">
                  <a:moveTo>
                    <a:pt x="720851" y="138684"/>
                  </a:moveTo>
                  <a:lnTo>
                    <a:pt x="717803" y="138684"/>
                  </a:lnTo>
                  <a:lnTo>
                    <a:pt x="714755" y="141732"/>
                  </a:lnTo>
                  <a:lnTo>
                    <a:pt x="7619" y="141732"/>
                  </a:lnTo>
                  <a:lnTo>
                    <a:pt x="7619" y="144780"/>
                  </a:lnTo>
                  <a:lnTo>
                    <a:pt x="720851" y="144780"/>
                  </a:lnTo>
                  <a:lnTo>
                    <a:pt x="720851" y="138684"/>
                  </a:lnTo>
                  <a:close/>
                </a:path>
                <a:path w="960120" h="550545">
                  <a:moveTo>
                    <a:pt x="714755" y="0"/>
                  </a:moveTo>
                  <a:lnTo>
                    <a:pt x="714755" y="141732"/>
                  </a:lnTo>
                  <a:lnTo>
                    <a:pt x="717803" y="138684"/>
                  </a:lnTo>
                  <a:lnTo>
                    <a:pt x="720851" y="138684"/>
                  </a:lnTo>
                  <a:lnTo>
                    <a:pt x="720851" y="15796"/>
                  </a:lnTo>
                  <a:lnTo>
                    <a:pt x="716279" y="10668"/>
                  </a:lnTo>
                  <a:lnTo>
                    <a:pt x="720851" y="7620"/>
                  </a:lnTo>
                  <a:lnTo>
                    <a:pt x="721571" y="7620"/>
                  </a:lnTo>
                  <a:lnTo>
                    <a:pt x="714755" y="0"/>
                  </a:lnTo>
                  <a:close/>
                </a:path>
                <a:path w="960120" h="550545">
                  <a:moveTo>
                    <a:pt x="720851" y="7620"/>
                  </a:moveTo>
                  <a:lnTo>
                    <a:pt x="716279" y="10668"/>
                  </a:lnTo>
                  <a:lnTo>
                    <a:pt x="720851" y="15796"/>
                  </a:lnTo>
                  <a:lnTo>
                    <a:pt x="720851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87395" y="8604072"/>
            <a:ext cx="54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Quantity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81855" y="8438388"/>
            <a:ext cx="960119" cy="550545"/>
            <a:chOff x="4181855" y="8438388"/>
            <a:chExt cx="960119" cy="550545"/>
          </a:xfrm>
        </p:grpSpPr>
        <p:sp>
          <p:nvSpPr>
            <p:cNvPr id="13" name="object 13"/>
            <p:cNvSpPr/>
            <p:nvPr/>
          </p:nvSpPr>
          <p:spPr>
            <a:xfrm>
              <a:off x="4184903" y="8446008"/>
              <a:ext cx="952500" cy="533400"/>
            </a:xfrm>
            <a:custGeom>
              <a:avLst/>
              <a:gdLst/>
              <a:ahLst/>
              <a:cxnLst/>
              <a:rect l="l" t="t" r="r" b="b"/>
              <a:pathLst>
                <a:path w="952500" h="533400">
                  <a:moveTo>
                    <a:pt x="714756" y="0"/>
                  </a:moveTo>
                  <a:lnTo>
                    <a:pt x="714756" y="134112"/>
                  </a:lnTo>
                  <a:lnTo>
                    <a:pt x="0" y="134112"/>
                  </a:lnTo>
                  <a:lnTo>
                    <a:pt x="0" y="400812"/>
                  </a:lnTo>
                  <a:lnTo>
                    <a:pt x="714756" y="400812"/>
                  </a:lnTo>
                  <a:lnTo>
                    <a:pt x="714756" y="533400"/>
                  </a:lnTo>
                  <a:lnTo>
                    <a:pt x="952500" y="266700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81855" y="8438388"/>
              <a:ext cx="960119" cy="550545"/>
            </a:xfrm>
            <a:custGeom>
              <a:avLst/>
              <a:gdLst/>
              <a:ahLst/>
              <a:cxnLst/>
              <a:rect l="l" t="t" r="r" b="b"/>
              <a:pathLst>
                <a:path w="960120" h="550545">
                  <a:moveTo>
                    <a:pt x="714756" y="539496"/>
                  </a:moveTo>
                  <a:lnTo>
                    <a:pt x="714756" y="550164"/>
                  </a:lnTo>
                  <a:lnTo>
                    <a:pt x="722889" y="541020"/>
                  </a:lnTo>
                  <a:lnTo>
                    <a:pt x="720852" y="541020"/>
                  </a:lnTo>
                  <a:lnTo>
                    <a:pt x="714756" y="539496"/>
                  </a:lnTo>
                  <a:close/>
                </a:path>
                <a:path w="960120" h="550545">
                  <a:moveTo>
                    <a:pt x="720852" y="532701"/>
                  </a:moveTo>
                  <a:lnTo>
                    <a:pt x="714756" y="539496"/>
                  </a:lnTo>
                  <a:lnTo>
                    <a:pt x="720852" y="541020"/>
                  </a:lnTo>
                  <a:lnTo>
                    <a:pt x="720852" y="532701"/>
                  </a:lnTo>
                  <a:close/>
                </a:path>
                <a:path w="960120" h="550545">
                  <a:moveTo>
                    <a:pt x="951973" y="275082"/>
                  </a:moveTo>
                  <a:lnTo>
                    <a:pt x="720852" y="532701"/>
                  </a:lnTo>
                  <a:lnTo>
                    <a:pt x="720852" y="541020"/>
                  </a:lnTo>
                  <a:lnTo>
                    <a:pt x="722889" y="541020"/>
                  </a:lnTo>
                  <a:lnTo>
                    <a:pt x="957408" y="277368"/>
                  </a:lnTo>
                  <a:lnTo>
                    <a:pt x="954024" y="277368"/>
                  </a:lnTo>
                  <a:lnTo>
                    <a:pt x="951973" y="275082"/>
                  </a:lnTo>
                  <a:close/>
                </a:path>
                <a:path w="960120" h="550545">
                  <a:moveTo>
                    <a:pt x="714756" y="408432"/>
                  </a:moveTo>
                  <a:lnTo>
                    <a:pt x="714756" y="539496"/>
                  </a:lnTo>
                  <a:lnTo>
                    <a:pt x="720852" y="532701"/>
                  </a:lnTo>
                  <a:lnTo>
                    <a:pt x="720852" y="411480"/>
                  </a:lnTo>
                  <a:lnTo>
                    <a:pt x="717804" y="411480"/>
                  </a:lnTo>
                  <a:lnTo>
                    <a:pt x="714756" y="408432"/>
                  </a:lnTo>
                  <a:close/>
                </a:path>
                <a:path w="960120" h="550545">
                  <a:moveTo>
                    <a:pt x="714756" y="138684"/>
                  </a:moveTo>
                  <a:lnTo>
                    <a:pt x="0" y="138684"/>
                  </a:lnTo>
                  <a:lnTo>
                    <a:pt x="0" y="411480"/>
                  </a:lnTo>
                  <a:lnTo>
                    <a:pt x="714756" y="411480"/>
                  </a:lnTo>
                  <a:lnTo>
                    <a:pt x="714756" y="408432"/>
                  </a:lnTo>
                  <a:lnTo>
                    <a:pt x="6096" y="408432"/>
                  </a:lnTo>
                  <a:lnTo>
                    <a:pt x="3048" y="405384"/>
                  </a:lnTo>
                  <a:lnTo>
                    <a:pt x="6096" y="405384"/>
                  </a:lnTo>
                  <a:lnTo>
                    <a:pt x="6096" y="144780"/>
                  </a:lnTo>
                  <a:lnTo>
                    <a:pt x="3048" y="144780"/>
                  </a:lnTo>
                  <a:lnTo>
                    <a:pt x="6096" y="141732"/>
                  </a:lnTo>
                  <a:lnTo>
                    <a:pt x="714756" y="141732"/>
                  </a:lnTo>
                  <a:lnTo>
                    <a:pt x="714756" y="138684"/>
                  </a:lnTo>
                  <a:close/>
                </a:path>
                <a:path w="960120" h="550545">
                  <a:moveTo>
                    <a:pt x="720852" y="405384"/>
                  </a:moveTo>
                  <a:lnTo>
                    <a:pt x="6096" y="405384"/>
                  </a:lnTo>
                  <a:lnTo>
                    <a:pt x="6096" y="408432"/>
                  </a:lnTo>
                  <a:lnTo>
                    <a:pt x="714756" y="408432"/>
                  </a:lnTo>
                  <a:lnTo>
                    <a:pt x="717804" y="411480"/>
                  </a:lnTo>
                  <a:lnTo>
                    <a:pt x="720852" y="411480"/>
                  </a:lnTo>
                  <a:lnTo>
                    <a:pt x="720852" y="405384"/>
                  </a:lnTo>
                  <a:close/>
                </a:path>
                <a:path w="960120" h="550545">
                  <a:moveTo>
                    <a:pt x="6096" y="405384"/>
                  </a:moveTo>
                  <a:lnTo>
                    <a:pt x="3048" y="405384"/>
                  </a:lnTo>
                  <a:lnTo>
                    <a:pt x="6096" y="408432"/>
                  </a:lnTo>
                  <a:lnTo>
                    <a:pt x="6096" y="405384"/>
                  </a:lnTo>
                  <a:close/>
                </a:path>
                <a:path w="960120" h="550545">
                  <a:moveTo>
                    <a:pt x="954024" y="272796"/>
                  </a:moveTo>
                  <a:lnTo>
                    <a:pt x="951973" y="275082"/>
                  </a:lnTo>
                  <a:lnTo>
                    <a:pt x="954024" y="277368"/>
                  </a:lnTo>
                  <a:lnTo>
                    <a:pt x="954024" y="272796"/>
                  </a:lnTo>
                  <a:close/>
                </a:path>
                <a:path w="960120" h="550545">
                  <a:moveTo>
                    <a:pt x="958756" y="272796"/>
                  </a:moveTo>
                  <a:lnTo>
                    <a:pt x="954024" y="272796"/>
                  </a:lnTo>
                  <a:lnTo>
                    <a:pt x="954024" y="277368"/>
                  </a:lnTo>
                  <a:lnTo>
                    <a:pt x="957408" y="277368"/>
                  </a:lnTo>
                  <a:lnTo>
                    <a:pt x="960120" y="274320"/>
                  </a:lnTo>
                  <a:lnTo>
                    <a:pt x="958756" y="272796"/>
                  </a:lnTo>
                  <a:close/>
                </a:path>
                <a:path w="960120" h="550545">
                  <a:moveTo>
                    <a:pt x="721571" y="7620"/>
                  </a:moveTo>
                  <a:lnTo>
                    <a:pt x="720852" y="7620"/>
                  </a:lnTo>
                  <a:lnTo>
                    <a:pt x="720852" y="17462"/>
                  </a:lnTo>
                  <a:lnTo>
                    <a:pt x="951973" y="275082"/>
                  </a:lnTo>
                  <a:lnTo>
                    <a:pt x="954024" y="272796"/>
                  </a:lnTo>
                  <a:lnTo>
                    <a:pt x="958756" y="272796"/>
                  </a:lnTo>
                  <a:lnTo>
                    <a:pt x="721571" y="7620"/>
                  </a:lnTo>
                  <a:close/>
                </a:path>
                <a:path w="960120" h="550545">
                  <a:moveTo>
                    <a:pt x="6096" y="141732"/>
                  </a:moveTo>
                  <a:lnTo>
                    <a:pt x="3048" y="144780"/>
                  </a:lnTo>
                  <a:lnTo>
                    <a:pt x="6096" y="144780"/>
                  </a:lnTo>
                  <a:lnTo>
                    <a:pt x="6096" y="141732"/>
                  </a:lnTo>
                  <a:close/>
                </a:path>
                <a:path w="960120" h="550545">
                  <a:moveTo>
                    <a:pt x="720852" y="138684"/>
                  </a:moveTo>
                  <a:lnTo>
                    <a:pt x="717804" y="138684"/>
                  </a:lnTo>
                  <a:lnTo>
                    <a:pt x="714756" y="141732"/>
                  </a:lnTo>
                  <a:lnTo>
                    <a:pt x="6096" y="141732"/>
                  </a:lnTo>
                  <a:lnTo>
                    <a:pt x="6096" y="144780"/>
                  </a:lnTo>
                  <a:lnTo>
                    <a:pt x="720852" y="144780"/>
                  </a:lnTo>
                  <a:lnTo>
                    <a:pt x="720852" y="138684"/>
                  </a:lnTo>
                  <a:close/>
                </a:path>
                <a:path w="960120" h="550545">
                  <a:moveTo>
                    <a:pt x="714756" y="10668"/>
                  </a:moveTo>
                  <a:lnTo>
                    <a:pt x="714756" y="141732"/>
                  </a:lnTo>
                  <a:lnTo>
                    <a:pt x="717804" y="138684"/>
                  </a:lnTo>
                  <a:lnTo>
                    <a:pt x="720852" y="138684"/>
                  </a:lnTo>
                  <a:lnTo>
                    <a:pt x="720852" y="17462"/>
                  </a:lnTo>
                  <a:lnTo>
                    <a:pt x="714756" y="10668"/>
                  </a:lnTo>
                  <a:close/>
                </a:path>
                <a:path w="960120" h="550545">
                  <a:moveTo>
                    <a:pt x="720852" y="7620"/>
                  </a:moveTo>
                  <a:lnTo>
                    <a:pt x="714756" y="10668"/>
                  </a:lnTo>
                  <a:lnTo>
                    <a:pt x="720852" y="17462"/>
                  </a:lnTo>
                  <a:lnTo>
                    <a:pt x="720852" y="7620"/>
                  </a:lnTo>
                  <a:close/>
                </a:path>
                <a:path w="960120" h="550545">
                  <a:moveTo>
                    <a:pt x="714756" y="0"/>
                  </a:moveTo>
                  <a:lnTo>
                    <a:pt x="714756" y="10668"/>
                  </a:lnTo>
                  <a:lnTo>
                    <a:pt x="720852" y="7620"/>
                  </a:lnTo>
                  <a:lnTo>
                    <a:pt x="721571" y="7620"/>
                  </a:lnTo>
                  <a:lnTo>
                    <a:pt x="7147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73879" y="8604072"/>
            <a:ext cx="469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Qu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17" name="object 17"/>
            <p:cNvSpPr/>
            <p:nvPr/>
          </p:nvSpPr>
          <p:spPr>
            <a:xfrm>
              <a:off x="3846575" y="8255508"/>
              <a:ext cx="600710" cy="190500"/>
            </a:xfrm>
            <a:custGeom>
              <a:avLst/>
              <a:gdLst/>
              <a:ahLst/>
              <a:cxnLst/>
              <a:rect l="l" t="t" r="r" b="b"/>
              <a:pathLst>
                <a:path w="600710" h="190500">
                  <a:moveTo>
                    <a:pt x="600456" y="128016"/>
                  </a:moveTo>
                  <a:lnTo>
                    <a:pt x="219456" y="128016"/>
                  </a:lnTo>
                  <a:lnTo>
                    <a:pt x="428244" y="190500"/>
                  </a:lnTo>
                  <a:lnTo>
                    <a:pt x="600456" y="128016"/>
                  </a:lnTo>
                  <a:close/>
                </a:path>
                <a:path w="600710" h="190500">
                  <a:moveTo>
                    <a:pt x="190500" y="0"/>
                  </a:moveTo>
                  <a:lnTo>
                    <a:pt x="0" y="0"/>
                  </a:lnTo>
                  <a:lnTo>
                    <a:pt x="59618" y="3092"/>
                  </a:lnTo>
                  <a:lnTo>
                    <a:pt x="116223" y="12049"/>
                  </a:lnTo>
                  <a:lnTo>
                    <a:pt x="168670" y="26392"/>
                  </a:lnTo>
                  <a:lnTo>
                    <a:pt x="215812" y="45640"/>
                  </a:lnTo>
                  <a:lnTo>
                    <a:pt x="256502" y="69313"/>
                  </a:lnTo>
                  <a:lnTo>
                    <a:pt x="289595" y="96931"/>
                  </a:lnTo>
                  <a:lnTo>
                    <a:pt x="313944" y="128016"/>
                  </a:lnTo>
                  <a:lnTo>
                    <a:pt x="504444" y="128016"/>
                  </a:lnTo>
                  <a:lnTo>
                    <a:pt x="480095" y="96931"/>
                  </a:lnTo>
                  <a:lnTo>
                    <a:pt x="447002" y="69313"/>
                  </a:lnTo>
                  <a:lnTo>
                    <a:pt x="406312" y="45640"/>
                  </a:lnTo>
                  <a:lnTo>
                    <a:pt x="359170" y="26392"/>
                  </a:lnTo>
                  <a:lnTo>
                    <a:pt x="306723" y="12049"/>
                  </a:lnTo>
                  <a:lnTo>
                    <a:pt x="250118" y="3092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12819" y="8255508"/>
              <a:ext cx="429895" cy="190500"/>
            </a:xfrm>
            <a:custGeom>
              <a:avLst/>
              <a:gdLst/>
              <a:ahLst/>
              <a:cxnLst/>
              <a:rect l="l" t="t" r="r" b="b"/>
              <a:pathLst>
                <a:path w="429895" h="190500">
                  <a:moveTo>
                    <a:pt x="333755" y="0"/>
                  </a:moveTo>
                  <a:lnTo>
                    <a:pt x="273743" y="3070"/>
                  </a:lnTo>
                  <a:lnTo>
                    <a:pt x="217267" y="11924"/>
                  </a:lnTo>
                  <a:lnTo>
                    <a:pt x="165269" y="26020"/>
                  </a:lnTo>
                  <a:lnTo>
                    <a:pt x="118690" y="44821"/>
                  </a:lnTo>
                  <a:lnTo>
                    <a:pt x="78470" y="67785"/>
                  </a:lnTo>
                  <a:lnTo>
                    <a:pt x="45550" y="94375"/>
                  </a:lnTo>
                  <a:lnTo>
                    <a:pt x="20871" y="12405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6316" y="155261"/>
                  </a:lnTo>
                  <a:lnTo>
                    <a:pt x="213142" y="121888"/>
                  </a:lnTo>
                  <a:lnTo>
                    <a:pt x="240045" y="91128"/>
                  </a:lnTo>
                  <a:lnTo>
                    <a:pt x="276092" y="63728"/>
                  </a:lnTo>
                  <a:lnTo>
                    <a:pt x="320351" y="40432"/>
                  </a:lnTo>
                  <a:lnTo>
                    <a:pt x="371887" y="21989"/>
                  </a:lnTo>
                  <a:lnTo>
                    <a:pt x="429767" y="9144"/>
                  </a:lnTo>
                  <a:lnTo>
                    <a:pt x="405764" y="5143"/>
                  </a:lnTo>
                  <a:lnTo>
                    <a:pt x="381761" y="2286"/>
                  </a:lnTo>
                  <a:lnTo>
                    <a:pt x="357758" y="571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406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09772" y="8252460"/>
              <a:ext cx="955675" cy="198120"/>
            </a:xfrm>
            <a:custGeom>
              <a:avLst/>
              <a:gdLst/>
              <a:ahLst/>
              <a:cxnLst/>
              <a:rect l="l" t="t" r="r" b="b"/>
              <a:pathLst>
                <a:path w="955675" h="198120">
                  <a:moveTo>
                    <a:pt x="336803" y="0"/>
                  </a:moveTo>
                  <a:lnTo>
                    <a:pt x="269748" y="4572"/>
                  </a:lnTo>
                  <a:lnTo>
                    <a:pt x="207263" y="15240"/>
                  </a:lnTo>
                  <a:lnTo>
                    <a:pt x="149351" y="33528"/>
                  </a:lnTo>
                  <a:lnTo>
                    <a:pt x="100583" y="56388"/>
                  </a:lnTo>
                  <a:lnTo>
                    <a:pt x="88391" y="64008"/>
                  </a:lnTo>
                  <a:lnTo>
                    <a:pt x="77724" y="70104"/>
                  </a:lnTo>
                  <a:lnTo>
                    <a:pt x="68579" y="77724"/>
                  </a:lnTo>
                  <a:lnTo>
                    <a:pt x="57912" y="85344"/>
                  </a:lnTo>
                  <a:lnTo>
                    <a:pt x="50291" y="92964"/>
                  </a:lnTo>
                  <a:lnTo>
                    <a:pt x="41148" y="100584"/>
                  </a:lnTo>
                  <a:lnTo>
                    <a:pt x="33527" y="109728"/>
                  </a:lnTo>
                  <a:lnTo>
                    <a:pt x="27431" y="118872"/>
                  </a:lnTo>
                  <a:lnTo>
                    <a:pt x="21336" y="126492"/>
                  </a:lnTo>
                  <a:lnTo>
                    <a:pt x="15239" y="135636"/>
                  </a:lnTo>
                  <a:lnTo>
                    <a:pt x="10667" y="144780"/>
                  </a:lnTo>
                  <a:lnTo>
                    <a:pt x="7619" y="155448"/>
                  </a:lnTo>
                  <a:lnTo>
                    <a:pt x="4572" y="164592"/>
                  </a:lnTo>
                  <a:lnTo>
                    <a:pt x="3048" y="173736"/>
                  </a:lnTo>
                  <a:lnTo>
                    <a:pt x="1524" y="184404"/>
                  </a:lnTo>
                  <a:lnTo>
                    <a:pt x="0" y="198120"/>
                  </a:lnTo>
                  <a:lnTo>
                    <a:pt x="196595" y="198120"/>
                  </a:lnTo>
                  <a:lnTo>
                    <a:pt x="196830" y="195072"/>
                  </a:lnTo>
                  <a:lnTo>
                    <a:pt x="7619" y="195072"/>
                  </a:lnTo>
                  <a:lnTo>
                    <a:pt x="3048" y="190500"/>
                  </a:lnTo>
                  <a:lnTo>
                    <a:pt x="7619" y="190500"/>
                  </a:lnTo>
                  <a:lnTo>
                    <a:pt x="7619" y="184404"/>
                  </a:lnTo>
                  <a:lnTo>
                    <a:pt x="10667" y="166116"/>
                  </a:lnTo>
                  <a:lnTo>
                    <a:pt x="16763" y="147828"/>
                  </a:lnTo>
                  <a:lnTo>
                    <a:pt x="21336" y="138684"/>
                  </a:lnTo>
                  <a:lnTo>
                    <a:pt x="27431" y="131064"/>
                  </a:lnTo>
                  <a:lnTo>
                    <a:pt x="25907" y="131064"/>
                  </a:lnTo>
                  <a:lnTo>
                    <a:pt x="32003" y="121920"/>
                  </a:lnTo>
                  <a:lnTo>
                    <a:pt x="39624" y="114300"/>
                  </a:lnTo>
                  <a:lnTo>
                    <a:pt x="45719" y="105156"/>
                  </a:lnTo>
                  <a:lnTo>
                    <a:pt x="54863" y="97536"/>
                  </a:lnTo>
                  <a:lnTo>
                    <a:pt x="62483" y="89916"/>
                  </a:lnTo>
                  <a:lnTo>
                    <a:pt x="71627" y="82296"/>
                  </a:lnTo>
                  <a:lnTo>
                    <a:pt x="82295" y="76200"/>
                  </a:lnTo>
                  <a:lnTo>
                    <a:pt x="91439" y="68580"/>
                  </a:lnTo>
                  <a:lnTo>
                    <a:pt x="103631" y="62484"/>
                  </a:lnTo>
                  <a:lnTo>
                    <a:pt x="102107" y="62484"/>
                  </a:lnTo>
                  <a:lnTo>
                    <a:pt x="126491" y="50292"/>
                  </a:lnTo>
                  <a:lnTo>
                    <a:pt x="152400" y="39624"/>
                  </a:lnTo>
                  <a:lnTo>
                    <a:pt x="179831" y="28956"/>
                  </a:lnTo>
                  <a:lnTo>
                    <a:pt x="184657" y="28956"/>
                  </a:lnTo>
                  <a:lnTo>
                    <a:pt x="208787" y="21336"/>
                  </a:lnTo>
                  <a:lnTo>
                    <a:pt x="239267" y="15240"/>
                  </a:lnTo>
                  <a:lnTo>
                    <a:pt x="237743" y="15240"/>
                  </a:lnTo>
                  <a:lnTo>
                    <a:pt x="269748" y="10668"/>
                  </a:lnTo>
                  <a:lnTo>
                    <a:pt x="303275" y="7620"/>
                  </a:lnTo>
                  <a:lnTo>
                    <a:pt x="336803" y="7620"/>
                  </a:lnTo>
                  <a:lnTo>
                    <a:pt x="336803" y="0"/>
                  </a:lnTo>
                  <a:close/>
                </a:path>
                <a:path w="955675" h="198120">
                  <a:moveTo>
                    <a:pt x="557783" y="128016"/>
                  </a:moveTo>
                  <a:lnTo>
                    <a:pt x="534924" y="128016"/>
                  </a:lnTo>
                  <a:lnTo>
                    <a:pt x="766572" y="198120"/>
                  </a:lnTo>
                  <a:lnTo>
                    <a:pt x="783004" y="192024"/>
                  </a:lnTo>
                  <a:lnTo>
                    <a:pt x="765048" y="192024"/>
                  </a:lnTo>
                  <a:lnTo>
                    <a:pt x="766572" y="190500"/>
                  </a:lnTo>
                  <a:lnTo>
                    <a:pt x="578153" y="134112"/>
                  </a:lnTo>
                  <a:lnTo>
                    <a:pt x="556260" y="134112"/>
                  </a:lnTo>
                  <a:lnTo>
                    <a:pt x="557783" y="128016"/>
                  </a:lnTo>
                  <a:close/>
                </a:path>
                <a:path w="955675" h="198120">
                  <a:moveTo>
                    <a:pt x="7619" y="190500"/>
                  </a:moveTo>
                  <a:lnTo>
                    <a:pt x="3048" y="190500"/>
                  </a:lnTo>
                  <a:lnTo>
                    <a:pt x="7619" y="195072"/>
                  </a:lnTo>
                  <a:lnTo>
                    <a:pt x="7619" y="190500"/>
                  </a:lnTo>
                  <a:close/>
                </a:path>
                <a:path w="955675" h="198120">
                  <a:moveTo>
                    <a:pt x="190804" y="190500"/>
                  </a:moveTo>
                  <a:lnTo>
                    <a:pt x="7619" y="190500"/>
                  </a:lnTo>
                  <a:lnTo>
                    <a:pt x="7619" y="195072"/>
                  </a:lnTo>
                  <a:lnTo>
                    <a:pt x="196830" y="195072"/>
                  </a:lnTo>
                  <a:lnTo>
                    <a:pt x="196947" y="193548"/>
                  </a:lnTo>
                  <a:lnTo>
                    <a:pt x="190500" y="193548"/>
                  </a:lnTo>
                  <a:lnTo>
                    <a:pt x="190804" y="190500"/>
                  </a:lnTo>
                  <a:close/>
                </a:path>
                <a:path w="955675" h="198120">
                  <a:moveTo>
                    <a:pt x="414223" y="12156"/>
                  </a:moveTo>
                  <a:lnTo>
                    <a:pt x="356615" y="27432"/>
                  </a:lnTo>
                  <a:lnTo>
                    <a:pt x="313943" y="44196"/>
                  </a:lnTo>
                  <a:lnTo>
                    <a:pt x="275843" y="65532"/>
                  </a:lnTo>
                  <a:lnTo>
                    <a:pt x="243839" y="89916"/>
                  </a:lnTo>
                  <a:lnTo>
                    <a:pt x="208787" y="132588"/>
                  </a:lnTo>
                  <a:lnTo>
                    <a:pt x="192024" y="178308"/>
                  </a:lnTo>
                  <a:lnTo>
                    <a:pt x="190500" y="193548"/>
                  </a:lnTo>
                  <a:lnTo>
                    <a:pt x="193548" y="190500"/>
                  </a:lnTo>
                  <a:lnTo>
                    <a:pt x="197182" y="190500"/>
                  </a:lnTo>
                  <a:lnTo>
                    <a:pt x="198119" y="178308"/>
                  </a:lnTo>
                  <a:lnTo>
                    <a:pt x="198424" y="178308"/>
                  </a:lnTo>
                  <a:lnTo>
                    <a:pt x="201167" y="164592"/>
                  </a:lnTo>
                  <a:lnTo>
                    <a:pt x="224027" y="121920"/>
                  </a:lnTo>
                  <a:lnTo>
                    <a:pt x="248412" y="94488"/>
                  </a:lnTo>
                  <a:lnTo>
                    <a:pt x="248581" y="94488"/>
                  </a:lnTo>
                  <a:lnTo>
                    <a:pt x="262127" y="82296"/>
                  </a:lnTo>
                  <a:lnTo>
                    <a:pt x="278891" y="71628"/>
                  </a:lnTo>
                  <a:lnTo>
                    <a:pt x="297179" y="60960"/>
                  </a:lnTo>
                  <a:lnTo>
                    <a:pt x="295655" y="60960"/>
                  </a:lnTo>
                  <a:lnTo>
                    <a:pt x="336803" y="41148"/>
                  </a:lnTo>
                  <a:lnTo>
                    <a:pt x="382524" y="25908"/>
                  </a:lnTo>
                  <a:lnTo>
                    <a:pt x="431769" y="15424"/>
                  </a:lnTo>
                  <a:lnTo>
                    <a:pt x="414527" y="12192"/>
                  </a:lnTo>
                  <a:lnTo>
                    <a:pt x="414223" y="12156"/>
                  </a:lnTo>
                  <a:close/>
                </a:path>
                <a:path w="955675" h="198120">
                  <a:moveTo>
                    <a:pt x="197182" y="190500"/>
                  </a:moveTo>
                  <a:lnTo>
                    <a:pt x="193548" y="190500"/>
                  </a:lnTo>
                  <a:lnTo>
                    <a:pt x="190500" y="193548"/>
                  </a:lnTo>
                  <a:lnTo>
                    <a:pt x="196947" y="193548"/>
                  </a:lnTo>
                  <a:lnTo>
                    <a:pt x="197182" y="190500"/>
                  </a:lnTo>
                  <a:close/>
                </a:path>
                <a:path w="955675" h="198120">
                  <a:moveTo>
                    <a:pt x="935736" y="128016"/>
                  </a:moveTo>
                  <a:lnTo>
                    <a:pt x="765048" y="192024"/>
                  </a:lnTo>
                  <a:lnTo>
                    <a:pt x="783004" y="192024"/>
                  </a:lnTo>
                  <a:lnTo>
                    <a:pt x="939115" y="134112"/>
                  </a:lnTo>
                  <a:lnTo>
                    <a:pt x="937260" y="134112"/>
                  </a:lnTo>
                  <a:lnTo>
                    <a:pt x="935736" y="128016"/>
                  </a:lnTo>
                  <a:close/>
                </a:path>
                <a:path w="955675" h="198120">
                  <a:moveTo>
                    <a:pt x="198424" y="178308"/>
                  </a:moveTo>
                  <a:lnTo>
                    <a:pt x="198119" y="178308"/>
                  </a:lnTo>
                  <a:lnTo>
                    <a:pt x="198119" y="179832"/>
                  </a:lnTo>
                  <a:lnTo>
                    <a:pt x="198424" y="178308"/>
                  </a:lnTo>
                  <a:close/>
                </a:path>
                <a:path w="955675" h="198120">
                  <a:moveTo>
                    <a:pt x="557783" y="128016"/>
                  </a:moveTo>
                  <a:lnTo>
                    <a:pt x="556260" y="134112"/>
                  </a:lnTo>
                  <a:lnTo>
                    <a:pt x="578153" y="134112"/>
                  </a:lnTo>
                  <a:lnTo>
                    <a:pt x="557783" y="128016"/>
                  </a:lnTo>
                  <a:close/>
                </a:path>
                <a:path w="955675" h="198120">
                  <a:moveTo>
                    <a:pt x="645667" y="128016"/>
                  </a:moveTo>
                  <a:lnTo>
                    <a:pt x="557783" y="128016"/>
                  </a:lnTo>
                  <a:lnTo>
                    <a:pt x="578153" y="134112"/>
                  </a:lnTo>
                  <a:lnTo>
                    <a:pt x="656843" y="134112"/>
                  </a:lnTo>
                  <a:lnTo>
                    <a:pt x="655906" y="132588"/>
                  </a:lnTo>
                  <a:lnTo>
                    <a:pt x="649224" y="132588"/>
                  </a:lnTo>
                  <a:lnTo>
                    <a:pt x="645667" y="128016"/>
                  </a:lnTo>
                  <a:close/>
                </a:path>
                <a:path w="955675" h="198120">
                  <a:moveTo>
                    <a:pt x="527303" y="0"/>
                  </a:moveTo>
                  <a:lnTo>
                    <a:pt x="336803" y="0"/>
                  </a:lnTo>
                  <a:lnTo>
                    <a:pt x="390143" y="3048"/>
                  </a:lnTo>
                  <a:lnTo>
                    <a:pt x="427481" y="7620"/>
                  </a:lnTo>
                  <a:lnTo>
                    <a:pt x="553212" y="7620"/>
                  </a:lnTo>
                  <a:lnTo>
                    <a:pt x="579119" y="9144"/>
                  </a:lnTo>
                  <a:lnTo>
                    <a:pt x="605027" y="12192"/>
                  </a:lnTo>
                  <a:lnTo>
                    <a:pt x="629412" y="16764"/>
                  </a:lnTo>
                  <a:lnTo>
                    <a:pt x="652272" y="21336"/>
                  </a:lnTo>
                  <a:lnTo>
                    <a:pt x="676655" y="27432"/>
                  </a:lnTo>
                  <a:lnTo>
                    <a:pt x="675131" y="27432"/>
                  </a:lnTo>
                  <a:lnTo>
                    <a:pt x="697991" y="33528"/>
                  </a:lnTo>
                  <a:lnTo>
                    <a:pt x="719327" y="41148"/>
                  </a:lnTo>
                  <a:lnTo>
                    <a:pt x="739139" y="50292"/>
                  </a:lnTo>
                  <a:lnTo>
                    <a:pt x="757427" y="59436"/>
                  </a:lnTo>
                  <a:lnTo>
                    <a:pt x="775715" y="70104"/>
                  </a:lnTo>
                  <a:lnTo>
                    <a:pt x="774191" y="70104"/>
                  </a:lnTo>
                  <a:lnTo>
                    <a:pt x="790955" y="80772"/>
                  </a:lnTo>
                  <a:lnTo>
                    <a:pt x="806195" y="92964"/>
                  </a:lnTo>
                  <a:lnTo>
                    <a:pt x="804672" y="92964"/>
                  </a:lnTo>
                  <a:lnTo>
                    <a:pt x="818388" y="105156"/>
                  </a:lnTo>
                  <a:lnTo>
                    <a:pt x="830579" y="118872"/>
                  </a:lnTo>
                  <a:lnTo>
                    <a:pt x="829055" y="118872"/>
                  </a:lnTo>
                  <a:lnTo>
                    <a:pt x="839724" y="134112"/>
                  </a:lnTo>
                  <a:lnTo>
                    <a:pt x="919480" y="134112"/>
                  </a:lnTo>
                  <a:lnTo>
                    <a:pt x="931672" y="129540"/>
                  </a:lnTo>
                  <a:lnTo>
                    <a:pt x="844295" y="129540"/>
                  </a:lnTo>
                  <a:lnTo>
                    <a:pt x="841248" y="128016"/>
                  </a:lnTo>
                  <a:lnTo>
                    <a:pt x="843381" y="128016"/>
                  </a:lnTo>
                  <a:lnTo>
                    <a:pt x="835151" y="114300"/>
                  </a:lnTo>
                  <a:lnTo>
                    <a:pt x="795527" y="76200"/>
                  </a:lnTo>
                  <a:lnTo>
                    <a:pt x="742188" y="44196"/>
                  </a:lnTo>
                  <a:lnTo>
                    <a:pt x="699515" y="27432"/>
                  </a:lnTo>
                  <a:lnTo>
                    <a:pt x="653795" y="15240"/>
                  </a:lnTo>
                  <a:lnTo>
                    <a:pt x="630936" y="9144"/>
                  </a:lnTo>
                  <a:lnTo>
                    <a:pt x="580643" y="3048"/>
                  </a:lnTo>
                  <a:lnTo>
                    <a:pt x="527303" y="0"/>
                  </a:lnTo>
                  <a:close/>
                </a:path>
                <a:path w="955675" h="198120">
                  <a:moveTo>
                    <a:pt x="955548" y="128016"/>
                  </a:moveTo>
                  <a:lnTo>
                    <a:pt x="935736" y="128016"/>
                  </a:lnTo>
                  <a:lnTo>
                    <a:pt x="937260" y="134112"/>
                  </a:lnTo>
                  <a:lnTo>
                    <a:pt x="939115" y="134112"/>
                  </a:lnTo>
                  <a:lnTo>
                    <a:pt x="955548" y="128016"/>
                  </a:lnTo>
                  <a:close/>
                </a:path>
                <a:path w="955675" h="198120">
                  <a:moveTo>
                    <a:pt x="440436" y="9144"/>
                  </a:moveTo>
                  <a:lnTo>
                    <a:pt x="431291" y="9144"/>
                  </a:lnTo>
                  <a:lnTo>
                    <a:pt x="432815" y="15240"/>
                  </a:lnTo>
                  <a:lnTo>
                    <a:pt x="431769" y="15424"/>
                  </a:lnTo>
                  <a:lnTo>
                    <a:pt x="438912" y="16764"/>
                  </a:lnTo>
                  <a:lnTo>
                    <a:pt x="461772" y="21336"/>
                  </a:lnTo>
                  <a:lnTo>
                    <a:pt x="486155" y="27432"/>
                  </a:lnTo>
                  <a:lnTo>
                    <a:pt x="484631" y="27432"/>
                  </a:lnTo>
                  <a:lnTo>
                    <a:pt x="507491" y="33528"/>
                  </a:lnTo>
                  <a:lnTo>
                    <a:pt x="528827" y="41148"/>
                  </a:lnTo>
                  <a:lnTo>
                    <a:pt x="548639" y="50292"/>
                  </a:lnTo>
                  <a:lnTo>
                    <a:pt x="566927" y="59436"/>
                  </a:lnTo>
                  <a:lnTo>
                    <a:pt x="585215" y="70104"/>
                  </a:lnTo>
                  <a:lnTo>
                    <a:pt x="583691" y="70104"/>
                  </a:lnTo>
                  <a:lnTo>
                    <a:pt x="600455" y="80772"/>
                  </a:lnTo>
                  <a:lnTo>
                    <a:pt x="615695" y="92964"/>
                  </a:lnTo>
                  <a:lnTo>
                    <a:pt x="614172" y="92964"/>
                  </a:lnTo>
                  <a:lnTo>
                    <a:pt x="627888" y="105156"/>
                  </a:lnTo>
                  <a:lnTo>
                    <a:pt x="640079" y="118872"/>
                  </a:lnTo>
                  <a:lnTo>
                    <a:pt x="638555" y="118872"/>
                  </a:lnTo>
                  <a:lnTo>
                    <a:pt x="649224" y="132588"/>
                  </a:lnTo>
                  <a:lnTo>
                    <a:pt x="650748" y="128016"/>
                  </a:lnTo>
                  <a:lnTo>
                    <a:pt x="653092" y="128016"/>
                  </a:lnTo>
                  <a:lnTo>
                    <a:pt x="644651" y="114300"/>
                  </a:lnTo>
                  <a:lnTo>
                    <a:pt x="605027" y="76200"/>
                  </a:lnTo>
                  <a:lnTo>
                    <a:pt x="551688" y="44196"/>
                  </a:lnTo>
                  <a:lnTo>
                    <a:pt x="509015" y="27432"/>
                  </a:lnTo>
                  <a:lnTo>
                    <a:pt x="463295" y="15240"/>
                  </a:lnTo>
                  <a:lnTo>
                    <a:pt x="440436" y="9144"/>
                  </a:lnTo>
                  <a:close/>
                </a:path>
                <a:path w="955675" h="198120">
                  <a:moveTo>
                    <a:pt x="653092" y="128016"/>
                  </a:moveTo>
                  <a:lnTo>
                    <a:pt x="650748" y="128016"/>
                  </a:lnTo>
                  <a:lnTo>
                    <a:pt x="649224" y="132588"/>
                  </a:lnTo>
                  <a:lnTo>
                    <a:pt x="655906" y="132588"/>
                  </a:lnTo>
                  <a:lnTo>
                    <a:pt x="653092" y="128016"/>
                  </a:lnTo>
                  <a:close/>
                </a:path>
                <a:path w="955675" h="198120">
                  <a:moveTo>
                    <a:pt x="843381" y="128016"/>
                  </a:moveTo>
                  <a:lnTo>
                    <a:pt x="841248" y="128016"/>
                  </a:lnTo>
                  <a:lnTo>
                    <a:pt x="844295" y="129540"/>
                  </a:lnTo>
                  <a:lnTo>
                    <a:pt x="843381" y="128016"/>
                  </a:lnTo>
                  <a:close/>
                </a:path>
                <a:path w="955675" h="198120">
                  <a:moveTo>
                    <a:pt x="935736" y="128016"/>
                  </a:moveTo>
                  <a:lnTo>
                    <a:pt x="843381" y="128016"/>
                  </a:lnTo>
                  <a:lnTo>
                    <a:pt x="844295" y="129540"/>
                  </a:lnTo>
                  <a:lnTo>
                    <a:pt x="931672" y="129540"/>
                  </a:lnTo>
                  <a:lnTo>
                    <a:pt x="935736" y="128016"/>
                  </a:lnTo>
                  <a:close/>
                </a:path>
                <a:path w="955675" h="198120">
                  <a:moveTo>
                    <a:pt x="248581" y="94488"/>
                  </a:moveTo>
                  <a:lnTo>
                    <a:pt x="248412" y="94488"/>
                  </a:lnTo>
                  <a:lnTo>
                    <a:pt x="246887" y="96012"/>
                  </a:lnTo>
                  <a:lnTo>
                    <a:pt x="248581" y="94488"/>
                  </a:lnTo>
                  <a:close/>
                </a:path>
                <a:path w="955675" h="198120">
                  <a:moveTo>
                    <a:pt x="184657" y="28956"/>
                  </a:moveTo>
                  <a:lnTo>
                    <a:pt x="179831" y="28956"/>
                  </a:lnTo>
                  <a:lnTo>
                    <a:pt x="179831" y="30480"/>
                  </a:lnTo>
                  <a:lnTo>
                    <a:pt x="184657" y="28956"/>
                  </a:lnTo>
                  <a:close/>
                </a:path>
                <a:path w="955675" h="198120">
                  <a:moveTo>
                    <a:pt x="431291" y="9144"/>
                  </a:moveTo>
                  <a:lnTo>
                    <a:pt x="414223" y="12156"/>
                  </a:lnTo>
                  <a:lnTo>
                    <a:pt x="414527" y="12192"/>
                  </a:lnTo>
                  <a:lnTo>
                    <a:pt x="431769" y="15424"/>
                  </a:lnTo>
                  <a:lnTo>
                    <a:pt x="432815" y="15240"/>
                  </a:lnTo>
                  <a:lnTo>
                    <a:pt x="431291" y="9144"/>
                  </a:lnTo>
                  <a:close/>
                </a:path>
                <a:path w="955675" h="198120">
                  <a:moveTo>
                    <a:pt x="336803" y="0"/>
                  </a:moveTo>
                  <a:lnTo>
                    <a:pt x="336803" y="7620"/>
                  </a:lnTo>
                  <a:lnTo>
                    <a:pt x="362712" y="7620"/>
                  </a:lnTo>
                  <a:lnTo>
                    <a:pt x="388619" y="9144"/>
                  </a:lnTo>
                  <a:lnTo>
                    <a:pt x="414223" y="12156"/>
                  </a:lnTo>
                  <a:lnTo>
                    <a:pt x="431291" y="9144"/>
                  </a:lnTo>
                  <a:lnTo>
                    <a:pt x="440436" y="9144"/>
                  </a:lnTo>
                  <a:lnTo>
                    <a:pt x="390143" y="3048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9963" y="1630096"/>
            <a:ext cx="3862704" cy="1328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780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rlito"/>
                <a:cs typeface="Carlito"/>
              </a:rPr>
              <a:t>2</a:t>
            </a:r>
            <a:endParaRPr sz="2200">
              <a:latin typeface="Carlito"/>
              <a:cs typeface="Carlito"/>
            </a:endParaRPr>
          </a:p>
          <a:p>
            <a:pPr marR="5080" algn="just">
              <a:lnSpc>
                <a:spcPct val="100000"/>
              </a:lnSpc>
              <a:spcBef>
                <a:spcPts val="1860"/>
              </a:spcBef>
            </a:pPr>
            <a:r>
              <a:rPr sz="1600" spc="-10" dirty="0">
                <a:latin typeface="Carlito"/>
                <a:cs typeface="Carlito"/>
              </a:rPr>
              <a:t>Focus </a:t>
            </a:r>
            <a:r>
              <a:rPr sz="1600" dirty="0">
                <a:latin typeface="Carlito"/>
                <a:cs typeface="Carlito"/>
              </a:rPr>
              <a:t>is </a:t>
            </a:r>
            <a:r>
              <a:rPr sz="1600" spc="-5" dirty="0">
                <a:latin typeface="Carlito"/>
                <a:cs typeface="Carlito"/>
              </a:rPr>
              <a:t>shifting </a:t>
            </a:r>
            <a:r>
              <a:rPr sz="1600" spc="-15" dirty="0">
                <a:latin typeface="Carlito"/>
                <a:cs typeface="Carlito"/>
              </a:rPr>
              <a:t>from </a:t>
            </a:r>
            <a:r>
              <a:rPr sz="1600" spc="-5" dirty="0">
                <a:latin typeface="Carlito"/>
                <a:cs typeface="Carlito"/>
              </a:rPr>
              <a:t>single </a:t>
            </a:r>
            <a:r>
              <a:rPr sz="1600" spc="-10" dirty="0">
                <a:latin typeface="Carlito"/>
                <a:cs typeface="Carlito"/>
              </a:rPr>
              <a:t>products to  creating value through </a:t>
            </a:r>
            <a:r>
              <a:rPr sz="1600" spc="-5" dirty="0">
                <a:latin typeface="Carlito"/>
                <a:cs typeface="Carlito"/>
              </a:rPr>
              <a:t>a balanced, </a:t>
            </a:r>
            <a:r>
              <a:rPr sz="1600" spc="-10" dirty="0">
                <a:latin typeface="Carlito"/>
                <a:cs typeface="Carlito"/>
              </a:rPr>
              <a:t>crop  </a:t>
            </a:r>
            <a:r>
              <a:rPr sz="1600" spc="-5" dirty="0">
                <a:latin typeface="Carlito"/>
                <a:cs typeface="Carlito"/>
              </a:rPr>
              <a:t>specific plant nutrition </a:t>
            </a:r>
            <a:r>
              <a:rPr sz="1600" spc="-10" dirty="0">
                <a:latin typeface="Carlito"/>
                <a:cs typeface="Carlito"/>
              </a:rPr>
              <a:t>concept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9572" y="3534156"/>
            <a:ext cx="3665219" cy="73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0927" y="3885768"/>
            <a:ext cx="487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Product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0608" y="3885768"/>
            <a:ext cx="731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FF"/>
                </a:solidFill>
                <a:latin typeface="Times New Roman"/>
                <a:cs typeface="Times New Roman"/>
              </a:rPr>
              <a:t>Application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6008" y="3885768"/>
            <a:ext cx="810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3FF"/>
                </a:solidFill>
                <a:latin typeface="Times New Roman"/>
                <a:cs typeface="Times New Roman"/>
              </a:rPr>
              <a:t>Quality</a:t>
            </a:r>
            <a:r>
              <a:rPr sz="1200" spc="-8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FF"/>
                </a:solidFill>
                <a:latin typeface="Times New Roman"/>
                <a:cs typeface="Times New Roman"/>
              </a:rPr>
              <a:t>Crop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2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30"/>
              </a:spcBef>
            </a:pPr>
            <a:r>
              <a:rPr sz="2200" b="1" spc="-5" dirty="0">
                <a:latin typeface="Carlito"/>
                <a:cs typeface="Carlito"/>
              </a:rPr>
              <a:t>3</a:t>
            </a:r>
            <a:endParaRPr sz="2200">
              <a:latin typeface="Carlito"/>
              <a:cs typeface="Carlito"/>
            </a:endParaRPr>
          </a:p>
          <a:p>
            <a:pPr marL="440055" marR="261620" algn="just">
              <a:lnSpc>
                <a:spcPct val="100000"/>
              </a:lnSpc>
              <a:spcBef>
                <a:spcPts val="60"/>
              </a:spcBef>
            </a:pPr>
            <a:r>
              <a:rPr sz="1600" spc="-15" dirty="0">
                <a:latin typeface="Carlito"/>
                <a:cs typeface="Carlito"/>
              </a:rPr>
              <a:t>Crop </a:t>
            </a:r>
            <a:r>
              <a:rPr sz="1600" spc="-5" dirty="0">
                <a:latin typeface="Carlito"/>
                <a:cs typeface="Carlito"/>
              </a:rPr>
              <a:t>Competence </a:t>
            </a:r>
            <a:r>
              <a:rPr sz="1600" dirty="0">
                <a:latin typeface="Carlito"/>
                <a:cs typeface="Carlito"/>
              </a:rPr>
              <a:t>will </a:t>
            </a:r>
            <a:r>
              <a:rPr sz="1600" spc="-10" dirty="0">
                <a:latin typeface="Carlito"/>
                <a:cs typeface="Carlito"/>
              </a:rPr>
              <a:t>become more </a:t>
            </a:r>
            <a:r>
              <a:rPr sz="1600" spc="-5" dirty="0">
                <a:latin typeface="Carlito"/>
                <a:cs typeface="Carlito"/>
              </a:rPr>
              <a:t>and </a:t>
            </a:r>
            <a:r>
              <a:rPr sz="1600" spc="-10" dirty="0">
                <a:latin typeface="Carlito"/>
                <a:cs typeface="Carlito"/>
              </a:rPr>
              <a:t>more  </a:t>
            </a:r>
            <a:r>
              <a:rPr sz="1600" spc="-5" dirty="0">
                <a:latin typeface="Carlito"/>
                <a:cs typeface="Carlito"/>
              </a:rPr>
              <a:t>crucial, </a:t>
            </a:r>
            <a:r>
              <a:rPr sz="1600" spc="-10" dirty="0">
                <a:latin typeface="Carlito"/>
                <a:cs typeface="Carlito"/>
              </a:rPr>
              <a:t>but even more </a:t>
            </a:r>
            <a:r>
              <a:rPr sz="1600" spc="-5" dirty="0">
                <a:latin typeface="Carlito"/>
                <a:cs typeface="Carlito"/>
              </a:rPr>
              <a:t>so </a:t>
            </a:r>
            <a:r>
              <a:rPr sz="1600" dirty="0">
                <a:latin typeface="Carlito"/>
                <a:cs typeface="Carlito"/>
              </a:rPr>
              <a:t>the </a:t>
            </a:r>
            <a:r>
              <a:rPr sz="1600" spc="-5" dirty="0">
                <a:latin typeface="Carlito"/>
                <a:cs typeface="Carlito"/>
              </a:rPr>
              <a:t>capacity </a:t>
            </a:r>
            <a:r>
              <a:rPr sz="1600" spc="-10" dirty="0">
                <a:latin typeface="Carlito"/>
                <a:cs typeface="Carlito"/>
              </a:rPr>
              <a:t>to  </a:t>
            </a:r>
            <a:r>
              <a:rPr sz="1600" spc="-5" dirty="0">
                <a:latin typeface="Carlito"/>
                <a:cs typeface="Carlito"/>
              </a:rPr>
              <a:t>transmit the superior knowledge </a:t>
            </a:r>
            <a:r>
              <a:rPr sz="1600" spc="-10" dirty="0">
                <a:latin typeface="Carlito"/>
                <a:cs typeface="Carlito"/>
              </a:rPr>
              <a:t>to </a:t>
            </a:r>
            <a:r>
              <a:rPr sz="1600" spc="-5" dirty="0">
                <a:latin typeface="Carlito"/>
                <a:cs typeface="Carlito"/>
              </a:rPr>
              <a:t>the end  </a:t>
            </a:r>
            <a:r>
              <a:rPr sz="1600" spc="-10" dirty="0">
                <a:latin typeface="Carlito"/>
                <a:cs typeface="Carlito"/>
              </a:rPr>
              <a:t>user (the</a:t>
            </a:r>
            <a:r>
              <a:rPr sz="1600" spc="10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farmer)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11095" y="7720584"/>
            <a:ext cx="1830324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7244" y="7748016"/>
            <a:ext cx="1917192" cy="1225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9963" y="1630096"/>
            <a:ext cx="3978275" cy="2060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92735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rlito"/>
                <a:cs typeface="Carlito"/>
              </a:rPr>
              <a:t>4</a:t>
            </a:r>
            <a:endParaRPr sz="2200">
              <a:latin typeface="Carlito"/>
              <a:cs typeface="Carlito"/>
            </a:endParaRPr>
          </a:p>
          <a:p>
            <a:pPr marR="5080">
              <a:lnSpc>
                <a:spcPct val="100000"/>
              </a:lnSpc>
              <a:spcBef>
                <a:spcPts val="1860"/>
              </a:spcBef>
              <a:tabLst>
                <a:tab pos="1383665" algn="l"/>
                <a:tab pos="1877060" algn="l"/>
                <a:tab pos="2877185" algn="l"/>
                <a:tab pos="3620770" algn="l"/>
              </a:tabLst>
            </a:pPr>
            <a:r>
              <a:rPr sz="1600" spc="-10" dirty="0">
                <a:latin typeface="Carlito"/>
                <a:cs typeface="Carlito"/>
              </a:rPr>
              <a:t>E</a:t>
            </a:r>
            <a:r>
              <a:rPr sz="1600" spc="-30" dirty="0">
                <a:latin typeface="Carlito"/>
                <a:cs typeface="Carlito"/>
              </a:rPr>
              <a:t>n</a:t>
            </a:r>
            <a:r>
              <a:rPr sz="1600" spc="-5" dirty="0">
                <a:latin typeface="Carlito"/>
                <a:cs typeface="Carlito"/>
              </a:rPr>
              <a:t>vi</a:t>
            </a:r>
            <a:r>
              <a:rPr sz="1600" spc="-30" dirty="0">
                <a:latin typeface="Carlito"/>
                <a:cs typeface="Carlito"/>
              </a:rPr>
              <a:t>r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5" dirty="0">
                <a:latin typeface="Carlito"/>
                <a:cs typeface="Carlito"/>
              </a:rPr>
              <a:t>n</a:t>
            </a:r>
            <a:r>
              <a:rPr sz="1600" spc="-5" dirty="0">
                <a:latin typeface="Carlito"/>
                <a:cs typeface="Carlito"/>
              </a:rPr>
              <a:t>m</a:t>
            </a:r>
            <a:r>
              <a:rPr sz="1600" spc="-15" dirty="0">
                <a:latin typeface="Carlito"/>
                <a:cs typeface="Carlito"/>
              </a:rPr>
              <a:t>e</a:t>
            </a:r>
            <a:r>
              <a:rPr sz="1600" spc="-20" dirty="0">
                <a:latin typeface="Carlito"/>
                <a:cs typeface="Carlito"/>
              </a:rPr>
              <a:t>n</a:t>
            </a:r>
            <a:r>
              <a:rPr sz="1600" spc="-25" dirty="0">
                <a:latin typeface="Carlito"/>
                <a:cs typeface="Carlito"/>
              </a:rPr>
              <a:t>t</a:t>
            </a:r>
            <a:r>
              <a:rPr sz="1600" spc="-5" dirty="0">
                <a:latin typeface="Carlito"/>
                <a:cs typeface="Carlito"/>
              </a:rPr>
              <a:t>al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10" dirty="0">
                <a:latin typeface="Carlito"/>
                <a:cs typeface="Carlito"/>
              </a:rPr>
              <a:t>a</a:t>
            </a:r>
            <a:r>
              <a:rPr sz="1600" spc="-10" dirty="0">
                <a:latin typeface="Carlito"/>
                <a:cs typeface="Carlito"/>
              </a:rPr>
              <a:t>n</a:t>
            </a:r>
            <a:r>
              <a:rPr sz="1600" spc="-5" dirty="0">
                <a:latin typeface="Carlito"/>
                <a:cs typeface="Carlito"/>
              </a:rPr>
              <a:t>d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5" dirty="0">
                <a:latin typeface="Carlito"/>
                <a:cs typeface="Carlito"/>
              </a:rPr>
              <a:t>ec</a:t>
            </a:r>
            <a:r>
              <a:rPr sz="1600" spc="-15" dirty="0">
                <a:latin typeface="Carlito"/>
                <a:cs typeface="Carlito"/>
              </a:rPr>
              <a:t>o</a:t>
            </a:r>
            <a:r>
              <a:rPr sz="1600" dirty="0">
                <a:latin typeface="Carlito"/>
                <a:cs typeface="Carlito"/>
              </a:rPr>
              <a:t>l</a:t>
            </a:r>
            <a:r>
              <a:rPr sz="1600" spc="-10" dirty="0">
                <a:latin typeface="Carlito"/>
                <a:cs typeface="Carlito"/>
              </a:rPr>
              <a:t>og</a:t>
            </a:r>
            <a:r>
              <a:rPr sz="1600" dirty="0">
                <a:latin typeface="Carlito"/>
                <a:cs typeface="Carlito"/>
              </a:rPr>
              <a:t>i</a:t>
            </a:r>
            <a:r>
              <a:rPr sz="1600" spc="-20" dirty="0">
                <a:latin typeface="Carlito"/>
                <a:cs typeface="Carlito"/>
              </a:rPr>
              <a:t>c</a:t>
            </a:r>
            <a:r>
              <a:rPr sz="1600" spc="-5" dirty="0">
                <a:latin typeface="Carlito"/>
                <a:cs typeface="Carlito"/>
              </a:rPr>
              <a:t>al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40" dirty="0">
                <a:latin typeface="Carlito"/>
                <a:cs typeface="Carlito"/>
              </a:rPr>
              <a:t>f</a:t>
            </a:r>
            <a:r>
              <a:rPr sz="1600" spc="10" dirty="0">
                <a:latin typeface="Carlito"/>
                <a:cs typeface="Carlito"/>
              </a:rPr>
              <a:t>a</a:t>
            </a:r>
            <a:r>
              <a:rPr sz="1600" spc="-5" dirty="0">
                <a:latin typeface="Carlito"/>
                <a:cs typeface="Carlito"/>
              </a:rPr>
              <a:t>c</a:t>
            </a:r>
            <a:r>
              <a:rPr sz="1600" spc="-15" dirty="0">
                <a:latin typeface="Carlito"/>
                <a:cs typeface="Carlito"/>
              </a:rPr>
              <a:t>t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-40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s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5" dirty="0">
                <a:latin typeface="Carlito"/>
                <a:cs typeface="Carlito"/>
              </a:rPr>
              <a:t>g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600" spc="5" dirty="0">
                <a:latin typeface="Carlito"/>
                <a:cs typeface="Carlito"/>
              </a:rPr>
              <a:t>i</a:t>
            </a:r>
            <a:r>
              <a:rPr sz="1600" spc="-5" dirty="0">
                <a:latin typeface="Carlito"/>
                <a:cs typeface="Carlito"/>
              </a:rPr>
              <a:t>n  importance</a:t>
            </a:r>
            <a:endParaRPr sz="1600">
              <a:latin typeface="Carlito"/>
              <a:cs typeface="Carlito"/>
            </a:endParaRPr>
          </a:p>
          <a:p>
            <a:pPr marL="199390" indent="-144145">
              <a:lnSpc>
                <a:spcPct val="100000"/>
              </a:lnSpc>
              <a:spcBef>
                <a:spcPts val="295"/>
              </a:spcBef>
              <a:buChar char="–"/>
              <a:tabLst>
                <a:tab pos="200025" algn="l"/>
              </a:tabLst>
            </a:pPr>
            <a:r>
              <a:rPr sz="1100" dirty="0">
                <a:latin typeface="Carlito"/>
                <a:cs typeface="Carlito"/>
              </a:rPr>
              <a:t>Will </a:t>
            </a:r>
            <a:r>
              <a:rPr sz="1100" spc="-5" dirty="0">
                <a:latin typeface="Carlito"/>
                <a:cs typeface="Carlito"/>
              </a:rPr>
              <a:t>lead to continued growth in fertigation </a:t>
            </a:r>
            <a:r>
              <a:rPr sz="1100" dirty="0">
                <a:latin typeface="Carlito"/>
                <a:cs typeface="Carlito"/>
              </a:rPr>
              <a:t>(5-6%</a:t>
            </a:r>
            <a:r>
              <a:rPr sz="1100" spc="-1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p.a)</a:t>
            </a:r>
            <a:endParaRPr sz="1100">
              <a:latin typeface="Carlito"/>
              <a:cs typeface="Carlito"/>
            </a:endParaRPr>
          </a:p>
          <a:p>
            <a:pPr marL="199390" marR="422275" indent="-143510">
              <a:lnSpc>
                <a:spcPct val="100000"/>
              </a:lnSpc>
              <a:spcBef>
                <a:spcPts val="265"/>
              </a:spcBef>
              <a:buChar char="–"/>
              <a:tabLst>
                <a:tab pos="200025" algn="l"/>
              </a:tabLst>
            </a:pPr>
            <a:r>
              <a:rPr sz="1100" spc="-5" dirty="0">
                <a:latin typeface="Carlito"/>
                <a:cs typeface="Carlito"/>
              </a:rPr>
              <a:t>Could </a:t>
            </a:r>
            <a:r>
              <a:rPr sz="1100" dirty="0">
                <a:latin typeface="Carlito"/>
                <a:cs typeface="Carlito"/>
              </a:rPr>
              <a:t>mean a clear </a:t>
            </a:r>
            <a:r>
              <a:rPr sz="1100" spc="-5" dirty="0">
                <a:latin typeface="Carlito"/>
                <a:cs typeface="Carlito"/>
              </a:rPr>
              <a:t>growth in foliar application </a:t>
            </a:r>
            <a:r>
              <a:rPr sz="1100" dirty="0">
                <a:latin typeface="Carlito"/>
                <a:cs typeface="Carlito"/>
              </a:rPr>
              <a:t>as means</a:t>
            </a:r>
            <a:r>
              <a:rPr sz="1100" spc="-1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  </a:t>
            </a:r>
            <a:r>
              <a:rPr sz="1100" spc="-5" dirty="0">
                <a:latin typeface="Carlito"/>
                <a:cs typeface="Carlito"/>
              </a:rPr>
              <a:t>optimal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application</a:t>
            </a:r>
            <a:endParaRPr sz="1100">
              <a:latin typeface="Carlito"/>
              <a:cs typeface="Carlito"/>
            </a:endParaRPr>
          </a:p>
          <a:p>
            <a:pPr marL="199390" indent="-144145">
              <a:lnSpc>
                <a:spcPct val="100000"/>
              </a:lnSpc>
              <a:spcBef>
                <a:spcPts val="265"/>
              </a:spcBef>
              <a:buChar char="–"/>
              <a:tabLst>
                <a:tab pos="200025" algn="l"/>
              </a:tabLst>
            </a:pPr>
            <a:r>
              <a:rPr sz="1100" dirty="0">
                <a:latin typeface="Carlito"/>
                <a:cs typeface="Carlito"/>
              </a:rPr>
              <a:t>More </a:t>
            </a:r>
            <a:r>
              <a:rPr sz="1100" spc="-5" dirty="0">
                <a:latin typeface="Carlito"/>
                <a:cs typeface="Carlito"/>
              </a:rPr>
              <a:t>attention to localised inputs such </a:t>
            </a:r>
            <a:r>
              <a:rPr sz="1100" dirty="0">
                <a:latin typeface="Carlito"/>
                <a:cs typeface="Carlito"/>
              </a:rPr>
              <a:t>as</a:t>
            </a:r>
            <a:r>
              <a:rPr sz="1100" spc="-11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placement</a:t>
            </a:r>
            <a:endParaRPr sz="1100">
              <a:latin typeface="Carlito"/>
              <a:cs typeface="Carlito"/>
            </a:endParaRPr>
          </a:p>
          <a:p>
            <a:pPr marL="199390" indent="-144145">
              <a:lnSpc>
                <a:spcPct val="100000"/>
              </a:lnSpc>
              <a:spcBef>
                <a:spcPts val="265"/>
              </a:spcBef>
              <a:buChar char="–"/>
              <a:tabLst>
                <a:tab pos="200025" algn="l"/>
              </a:tabLst>
            </a:pPr>
            <a:r>
              <a:rPr sz="1100" spc="-5" dirty="0">
                <a:latin typeface="Carlito"/>
                <a:cs typeface="Carlito"/>
              </a:rPr>
              <a:t>Continued focus </a:t>
            </a:r>
            <a:r>
              <a:rPr sz="1100" dirty="0">
                <a:latin typeface="Carlito"/>
                <a:cs typeface="Carlito"/>
              </a:rPr>
              <a:t>on </a:t>
            </a:r>
            <a:r>
              <a:rPr sz="1100" spc="-5" dirty="0">
                <a:latin typeface="Carlito"/>
                <a:cs typeface="Carlito"/>
              </a:rPr>
              <a:t>transparency in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value</a:t>
            </a:r>
            <a:r>
              <a:rPr sz="1100" spc="-9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chain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Times New Roman"/>
              <a:cs typeface="Times New Roman"/>
            </a:endParaRPr>
          </a:p>
          <a:p>
            <a:pPr marL="685165" marR="678815" indent="580390">
              <a:lnSpc>
                <a:spcPct val="100000"/>
              </a:lnSpc>
            </a:pPr>
            <a:r>
              <a:rPr sz="2200" b="1" spc="55" dirty="0">
                <a:latin typeface="Times New Roman"/>
                <a:cs typeface="Times New Roman"/>
              </a:rPr>
              <a:t>Agrochemical </a:t>
            </a:r>
            <a:r>
              <a:rPr sz="2200" b="1" spc="-210" dirty="0">
                <a:latin typeface="Times New Roman"/>
                <a:cs typeface="Times New Roman"/>
              </a:rPr>
              <a:t>&amp;  </a:t>
            </a:r>
            <a:r>
              <a:rPr sz="2200" b="1" spc="-30" dirty="0">
                <a:latin typeface="Times New Roman"/>
                <a:cs typeface="Times New Roman"/>
              </a:rPr>
              <a:t>Crop </a:t>
            </a:r>
            <a:r>
              <a:rPr sz="2200" b="1" spc="80" dirty="0">
                <a:latin typeface="Times New Roman"/>
                <a:cs typeface="Times New Roman"/>
              </a:rPr>
              <a:t>Protection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Industry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226820">
              <a:lnSpc>
                <a:spcPct val="100000"/>
              </a:lnSpc>
              <a:spcBef>
                <a:spcPts val="1900"/>
              </a:spcBef>
            </a:pPr>
            <a:r>
              <a:rPr sz="2200" b="1" spc="-175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5" dirty="0">
                <a:latin typeface="Times New Roman"/>
                <a:cs typeface="Times New Roman"/>
              </a:rPr>
              <a:t>Chemical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Nature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5" dirty="0">
                <a:latin typeface="Times New Roman"/>
                <a:cs typeface="Times New Roman"/>
              </a:rPr>
              <a:t>Organic</a:t>
            </a:r>
            <a:endParaRPr sz="9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40105" algn="l"/>
              </a:tabLst>
            </a:pPr>
            <a:r>
              <a:rPr sz="750" spc="25" dirty="0">
                <a:latin typeface="Times New Roman"/>
                <a:cs typeface="Times New Roman"/>
              </a:rPr>
              <a:t>Natural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-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Rotenone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and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pyrethrum</a:t>
            </a:r>
            <a:endParaRPr sz="750">
              <a:latin typeface="Times New Roman"/>
              <a:cs typeface="Times New Roman"/>
            </a:endParaRPr>
          </a:p>
          <a:p>
            <a:pPr marL="839469" lvl="2" indent="-114935">
              <a:lnSpc>
                <a:spcPts val="894"/>
              </a:lnSpc>
              <a:buFont typeface="Arial"/>
              <a:buChar char="•"/>
              <a:tabLst>
                <a:tab pos="840105" algn="l"/>
              </a:tabLst>
            </a:pPr>
            <a:r>
              <a:rPr sz="750" spc="15" dirty="0">
                <a:latin typeface="Times New Roman"/>
                <a:cs typeface="Times New Roman"/>
              </a:rPr>
              <a:t>Synthetic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-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permethrin,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malathion,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glyphosphate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etc</a:t>
            </a:r>
            <a:endParaRPr sz="75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75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0" dirty="0">
                <a:latin typeface="Times New Roman"/>
                <a:cs typeface="Times New Roman"/>
              </a:rPr>
              <a:t>Inorganic</a:t>
            </a:r>
            <a:endParaRPr sz="900">
              <a:latin typeface="Times New Roman"/>
              <a:cs typeface="Times New Roman"/>
            </a:endParaRPr>
          </a:p>
          <a:p>
            <a:pPr marL="440055" indent="-172720">
              <a:lnSpc>
                <a:spcPts val="12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10" dirty="0">
                <a:latin typeface="Times New Roman"/>
                <a:cs typeface="Times New Roman"/>
              </a:rPr>
              <a:t>Target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Pest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20" dirty="0">
                <a:latin typeface="Times New Roman"/>
                <a:cs typeface="Times New Roman"/>
              </a:rPr>
              <a:t>Chemistry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0" dirty="0">
                <a:latin typeface="Times New Roman"/>
                <a:cs typeface="Times New Roman"/>
              </a:rPr>
              <a:t>Organochlorines </a:t>
            </a:r>
            <a:r>
              <a:rPr sz="900" dirty="0">
                <a:latin typeface="Times New Roman"/>
                <a:cs typeface="Times New Roman"/>
              </a:rPr>
              <a:t>– </a:t>
            </a:r>
            <a:r>
              <a:rPr sz="900" spc="15" dirty="0">
                <a:latin typeface="Times New Roman"/>
                <a:cs typeface="Times New Roman"/>
              </a:rPr>
              <a:t>Chlordane,</a:t>
            </a:r>
            <a:r>
              <a:rPr sz="900" spc="-145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DDT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30" dirty="0">
                <a:latin typeface="Times New Roman"/>
                <a:cs typeface="Times New Roman"/>
              </a:rPr>
              <a:t>Organophosphates </a:t>
            </a:r>
            <a:r>
              <a:rPr sz="900" spc="-5" dirty="0">
                <a:latin typeface="Times New Roman"/>
                <a:cs typeface="Times New Roman"/>
              </a:rPr>
              <a:t>-</a:t>
            </a:r>
            <a:r>
              <a:rPr sz="900" spc="-10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Malathion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08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30" dirty="0">
                <a:latin typeface="Times New Roman"/>
                <a:cs typeface="Times New Roman"/>
              </a:rPr>
              <a:t>Carbamates </a:t>
            </a:r>
            <a:r>
              <a:rPr sz="900" spc="-5" dirty="0">
                <a:latin typeface="Times New Roman"/>
                <a:cs typeface="Times New Roman"/>
              </a:rPr>
              <a:t>-</a:t>
            </a:r>
            <a:r>
              <a:rPr sz="900" spc="-10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Propoxur</a:t>
            </a:r>
            <a:endParaRPr sz="900">
              <a:latin typeface="Times New Roman"/>
              <a:cs typeface="Times New Roman"/>
            </a:endParaRPr>
          </a:p>
          <a:p>
            <a:pPr marL="440055" indent="-172720">
              <a:lnSpc>
                <a:spcPts val="12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5" dirty="0">
                <a:latin typeface="Times New Roman"/>
                <a:cs typeface="Times New Roman"/>
              </a:rPr>
              <a:t>Mode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7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Action</a:t>
            </a:r>
            <a:endParaRPr sz="10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15" dirty="0">
                <a:latin typeface="Times New Roman"/>
                <a:cs typeface="Times New Roman"/>
              </a:rPr>
              <a:t>Stomach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toxicants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5" dirty="0">
                <a:latin typeface="Times New Roman"/>
                <a:cs typeface="Times New Roman"/>
              </a:rPr>
              <a:t>Contact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toxicants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20" dirty="0">
                <a:latin typeface="Times New Roman"/>
                <a:cs typeface="Times New Roman"/>
              </a:rPr>
              <a:t>Fumigants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10" dirty="0">
                <a:latin typeface="Times New Roman"/>
                <a:cs typeface="Times New Roman"/>
              </a:rPr>
              <a:t>Systemic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toxicants</a:t>
            </a:r>
            <a:endParaRPr sz="9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900" spc="5" dirty="0">
                <a:latin typeface="Times New Roman"/>
                <a:cs typeface="Times New Roman"/>
              </a:rPr>
              <a:t>Chemical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repellents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1868" y="6778752"/>
            <a:ext cx="3792220" cy="437515"/>
          </a:xfrm>
          <a:custGeom>
            <a:avLst/>
            <a:gdLst/>
            <a:ahLst/>
            <a:cxnLst/>
            <a:rect l="l" t="t" r="r" b="b"/>
            <a:pathLst>
              <a:path w="3792220" h="437515">
                <a:moveTo>
                  <a:pt x="1629156" y="146304"/>
                </a:moveTo>
                <a:lnTo>
                  <a:pt x="1626108" y="143256"/>
                </a:lnTo>
                <a:lnTo>
                  <a:pt x="819912" y="143256"/>
                </a:lnTo>
                <a:lnTo>
                  <a:pt x="819912" y="79248"/>
                </a:lnTo>
                <a:lnTo>
                  <a:pt x="807720" y="79248"/>
                </a:lnTo>
                <a:lnTo>
                  <a:pt x="807720" y="143256"/>
                </a:lnTo>
                <a:lnTo>
                  <a:pt x="3048" y="143256"/>
                </a:lnTo>
                <a:lnTo>
                  <a:pt x="0" y="146304"/>
                </a:lnTo>
                <a:lnTo>
                  <a:pt x="0" y="219456"/>
                </a:lnTo>
                <a:lnTo>
                  <a:pt x="12192" y="219456"/>
                </a:lnTo>
                <a:lnTo>
                  <a:pt x="12192" y="156972"/>
                </a:lnTo>
                <a:lnTo>
                  <a:pt x="807720" y="156972"/>
                </a:lnTo>
                <a:lnTo>
                  <a:pt x="807720" y="219456"/>
                </a:lnTo>
                <a:lnTo>
                  <a:pt x="819912" y="219456"/>
                </a:lnTo>
                <a:lnTo>
                  <a:pt x="819912" y="156972"/>
                </a:lnTo>
                <a:lnTo>
                  <a:pt x="1615440" y="156972"/>
                </a:lnTo>
                <a:lnTo>
                  <a:pt x="1615440" y="219456"/>
                </a:lnTo>
                <a:lnTo>
                  <a:pt x="1629156" y="219456"/>
                </a:lnTo>
                <a:lnTo>
                  <a:pt x="1629156" y="156972"/>
                </a:lnTo>
                <a:lnTo>
                  <a:pt x="1629156" y="146304"/>
                </a:lnTo>
                <a:close/>
              </a:path>
              <a:path w="3792220" h="437515">
                <a:moveTo>
                  <a:pt x="3791712" y="1524"/>
                </a:moveTo>
                <a:lnTo>
                  <a:pt x="3790188" y="0"/>
                </a:lnTo>
                <a:lnTo>
                  <a:pt x="3785616" y="0"/>
                </a:lnTo>
                <a:lnTo>
                  <a:pt x="3785616" y="6096"/>
                </a:lnTo>
                <a:lnTo>
                  <a:pt x="3785616" y="431292"/>
                </a:lnTo>
                <a:lnTo>
                  <a:pt x="2398776" y="431292"/>
                </a:lnTo>
                <a:lnTo>
                  <a:pt x="2398776" y="6096"/>
                </a:lnTo>
                <a:lnTo>
                  <a:pt x="3785616" y="6096"/>
                </a:lnTo>
                <a:lnTo>
                  <a:pt x="3785616" y="0"/>
                </a:lnTo>
                <a:lnTo>
                  <a:pt x="2394204" y="0"/>
                </a:lnTo>
                <a:lnTo>
                  <a:pt x="2392680" y="1524"/>
                </a:lnTo>
                <a:lnTo>
                  <a:pt x="2392680" y="435864"/>
                </a:lnTo>
                <a:lnTo>
                  <a:pt x="2394204" y="437388"/>
                </a:lnTo>
                <a:lnTo>
                  <a:pt x="3790188" y="437388"/>
                </a:lnTo>
                <a:lnTo>
                  <a:pt x="3791712" y="435864"/>
                </a:lnTo>
                <a:lnTo>
                  <a:pt x="3791712" y="434340"/>
                </a:lnTo>
                <a:lnTo>
                  <a:pt x="3791712" y="431292"/>
                </a:lnTo>
                <a:lnTo>
                  <a:pt x="3791712" y="6096"/>
                </a:lnTo>
                <a:lnTo>
                  <a:pt x="3791712" y="3048"/>
                </a:lnTo>
                <a:lnTo>
                  <a:pt x="379171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1981" y="7037285"/>
            <a:ext cx="7162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</a:rPr>
              <a:t>organic substances)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8112" y="6992111"/>
            <a:ext cx="2296795" cy="347980"/>
          </a:xfrm>
          <a:custGeom>
            <a:avLst/>
            <a:gdLst/>
            <a:ahLst/>
            <a:cxnLst/>
            <a:rect l="l" t="t" r="r" b="b"/>
            <a:pathLst>
              <a:path w="2296795" h="347979">
                <a:moveTo>
                  <a:pt x="679704" y="3048"/>
                </a:moveTo>
                <a:lnTo>
                  <a:pt x="678180" y="0"/>
                </a:lnTo>
                <a:lnTo>
                  <a:pt x="667512" y="0"/>
                </a:lnTo>
                <a:lnTo>
                  <a:pt x="667512" y="13716"/>
                </a:lnTo>
                <a:lnTo>
                  <a:pt x="667512" y="333756"/>
                </a:lnTo>
                <a:lnTo>
                  <a:pt x="12192" y="333756"/>
                </a:lnTo>
                <a:lnTo>
                  <a:pt x="12192" y="13716"/>
                </a:lnTo>
                <a:lnTo>
                  <a:pt x="667512" y="13716"/>
                </a:lnTo>
                <a:lnTo>
                  <a:pt x="667512" y="0"/>
                </a:lnTo>
                <a:lnTo>
                  <a:pt x="3048" y="0"/>
                </a:lnTo>
                <a:lnTo>
                  <a:pt x="0" y="3048"/>
                </a:lnTo>
                <a:lnTo>
                  <a:pt x="0" y="344424"/>
                </a:lnTo>
                <a:lnTo>
                  <a:pt x="3048" y="347472"/>
                </a:lnTo>
                <a:lnTo>
                  <a:pt x="678180" y="347472"/>
                </a:lnTo>
                <a:lnTo>
                  <a:pt x="679704" y="344424"/>
                </a:lnTo>
                <a:lnTo>
                  <a:pt x="679704" y="341376"/>
                </a:lnTo>
                <a:lnTo>
                  <a:pt x="679704" y="333756"/>
                </a:lnTo>
                <a:lnTo>
                  <a:pt x="679704" y="13716"/>
                </a:lnTo>
                <a:lnTo>
                  <a:pt x="679704" y="6096"/>
                </a:lnTo>
                <a:lnTo>
                  <a:pt x="679704" y="3048"/>
                </a:lnTo>
                <a:close/>
              </a:path>
              <a:path w="2296795" h="347979">
                <a:moveTo>
                  <a:pt x="1488948" y="3048"/>
                </a:moveTo>
                <a:lnTo>
                  <a:pt x="1485900" y="0"/>
                </a:lnTo>
                <a:lnTo>
                  <a:pt x="1475232" y="0"/>
                </a:lnTo>
                <a:lnTo>
                  <a:pt x="1475232" y="13716"/>
                </a:lnTo>
                <a:lnTo>
                  <a:pt x="1475232" y="333756"/>
                </a:lnTo>
                <a:lnTo>
                  <a:pt x="819912" y="333756"/>
                </a:lnTo>
                <a:lnTo>
                  <a:pt x="819912" y="13716"/>
                </a:lnTo>
                <a:lnTo>
                  <a:pt x="1475232" y="13716"/>
                </a:lnTo>
                <a:lnTo>
                  <a:pt x="1475232" y="0"/>
                </a:lnTo>
                <a:lnTo>
                  <a:pt x="810768" y="0"/>
                </a:lnTo>
                <a:lnTo>
                  <a:pt x="807720" y="3048"/>
                </a:lnTo>
                <a:lnTo>
                  <a:pt x="807720" y="344424"/>
                </a:lnTo>
                <a:lnTo>
                  <a:pt x="810768" y="347472"/>
                </a:lnTo>
                <a:lnTo>
                  <a:pt x="1485900" y="347472"/>
                </a:lnTo>
                <a:lnTo>
                  <a:pt x="1488948" y="344424"/>
                </a:lnTo>
                <a:lnTo>
                  <a:pt x="1488948" y="341376"/>
                </a:lnTo>
                <a:lnTo>
                  <a:pt x="1488948" y="333756"/>
                </a:lnTo>
                <a:lnTo>
                  <a:pt x="1488948" y="13716"/>
                </a:lnTo>
                <a:lnTo>
                  <a:pt x="1488948" y="6096"/>
                </a:lnTo>
                <a:lnTo>
                  <a:pt x="1488948" y="3048"/>
                </a:lnTo>
                <a:close/>
              </a:path>
              <a:path w="2296795" h="347979">
                <a:moveTo>
                  <a:pt x="2296668" y="3048"/>
                </a:moveTo>
                <a:lnTo>
                  <a:pt x="2293620" y="0"/>
                </a:lnTo>
                <a:lnTo>
                  <a:pt x="2282952" y="0"/>
                </a:lnTo>
                <a:lnTo>
                  <a:pt x="2282952" y="13716"/>
                </a:lnTo>
                <a:lnTo>
                  <a:pt x="2282952" y="333756"/>
                </a:lnTo>
                <a:lnTo>
                  <a:pt x="1629143" y="333756"/>
                </a:lnTo>
                <a:lnTo>
                  <a:pt x="1629143" y="13716"/>
                </a:lnTo>
                <a:lnTo>
                  <a:pt x="2282952" y="13716"/>
                </a:lnTo>
                <a:lnTo>
                  <a:pt x="2282952" y="0"/>
                </a:lnTo>
                <a:lnTo>
                  <a:pt x="1618488" y="0"/>
                </a:lnTo>
                <a:lnTo>
                  <a:pt x="1615440" y="3048"/>
                </a:lnTo>
                <a:lnTo>
                  <a:pt x="1615440" y="344424"/>
                </a:lnTo>
                <a:lnTo>
                  <a:pt x="1618488" y="347472"/>
                </a:lnTo>
                <a:lnTo>
                  <a:pt x="2293620" y="347472"/>
                </a:lnTo>
                <a:lnTo>
                  <a:pt x="2296668" y="344424"/>
                </a:lnTo>
                <a:lnTo>
                  <a:pt x="2296668" y="341376"/>
                </a:lnTo>
                <a:lnTo>
                  <a:pt x="2296668" y="333756"/>
                </a:lnTo>
                <a:lnTo>
                  <a:pt x="2296668" y="13716"/>
                </a:lnTo>
                <a:lnTo>
                  <a:pt x="2296668" y="6096"/>
                </a:lnTo>
                <a:lnTo>
                  <a:pt x="2296668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4103" y="6955091"/>
            <a:ext cx="198501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01370" algn="l"/>
                <a:tab pos="1566545" algn="l"/>
              </a:tabLst>
            </a:pPr>
            <a:r>
              <a:rPr sz="2150" spc="-10" dirty="0">
                <a:latin typeface="Carlito"/>
                <a:cs typeface="Carlito"/>
              </a:rPr>
              <a:t>D</a:t>
            </a:r>
            <a:r>
              <a:rPr sz="2150" spc="-5" dirty="0">
                <a:latin typeface="Carlito"/>
                <a:cs typeface="Carlito"/>
              </a:rPr>
              <a:t>P</a:t>
            </a:r>
            <a:r>
              <a:rPr sz="2150" dirty="0">
                <a:latin typeface="Carlito"/>
                <a:cs typeface="Carlito"/>
              </a:rPr>
              <a:t>	</a:t>
            </a:r>
            <a:r>
              <a:rPr sz="2150" spc="-5" dirty="0">
                <a:latin typeface="Carlito"/>
                <a:cs typeface="Carlito"/>
              </a:rPr>
              <a:t>GR</a:t>
            </a:r>
            <a:r>
              <a:rPr sz="2150" dirty="0">
                <a:latin typeface="Carlito"/>
                <a:cs typeface="Carlito"/>
              </a:rPr>
              <a:t>	</a:t>
            </a:r>
            <a:r>
              <a:rPr sz="2150" spc="-5" dirty="0">
                <a:latin typeface="Carlito"/>
                <a:cs typeface="Carlito"/>
              </a:rPr>
              <a:t>MG</a:t>
            </a:r>
            <a:endParaRPr sz="215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0304" y="7388352"/>
            <a:ext cx="2289175" cy="233679"/>
          </a:xfrm>
          <a:custGeom>
            <a:avLst/>
            <a:gdLst/>
            <a:ahLst/>
            <a:cxnLst/>
            <a:rect l="l" t="t" r="r" b="b"/>
            <a:pathLst>
              <a:path w="2289175" h="233679">
                <a:moveTo>
                  <a:pt x="2287523" y="0"/>
                </a:moveTo>
                <a:lnTo>
                  <a:pt x="0" y="0"/>
                </a:lnTo>
                <a:lnTo>
                  <a:pt x="0" y="233171"/>
                </a:lnTo>
                <a:lnTo>
                  <a:pt x="2287523" y="233171"/>
                </a:lnTo>
                <a:lnTo>
                  <a:pt x="2289047" y="231648"/>
                </a:lnTo>
                <a:lnTo>
                  <a:pt x="2289047" y="230124"/>
                </a:lnTo>
                <a:lnTo>
                  <a:pt x="6095" y="230124"/>
                </a:lnTo>
                <a:lnTo>
                  <a:pt x="3047" y="227075"/>
                </a:lnTo>
                <a:lnTo>
                  <a:pt x="6095" y="227075"/>
                </a:lnTo>
                <a:lnTo>
                  <a:pt x="6095" y="6096"/>
                </a:lnTo>
                <a:lnTo>
                  <a:pt x="3047" y="6096"/>
                </a:lnTo>
                <a:lnTo>
                  <a:pt x="6095" y="3048"/>
                </a:lnTo>
                <a:lnTo>
                  <a:pt x="2289047" y="3048"/>
                </a:lnTo>
                <a:lnTo>
                  <a:pt x="2289047" y="1524"/>
                </a:lnTo>
                <a:lnTo>
                  <a:pt x="2287523" y="0"/>
                </a:lnTo>
                <a:close/>
              </a:path>
              <a:path w="2289175" h="233679">
                <a:moveTo>
                  <a:pt x="6095" y="227075"/>
                </a:moveTo>
                <a:lnTo>
                  <a:pt x="3047" y="227075"/>
                </a:lnTo>
                <a:lnTo>
                  <a:pt x="6095" y="230124"/>
                </a:lnTo>
                <a:lnTo>
                  <a:pt x="6095" y="227075"/>
                </a:lnTo>
                <a:close/>
              </a:path>
              <a:path w="2289175" h="233679">
                <a:moveTo>
                  <a:pt x="2282951" y="227075"/>
                </a:moveTo>
                <a:lnTo>
                  <a:pt x="6095" y="227075"/>
                </a:lnTo>
                <a:lnTo>
                  <a:pt x="6095" y="230124"/>
                </a:lnTo>
                <a:lnTo>
                  <a:pt x="2282951" y="230124"/>
                </a:lnTo>
                <a:lnTo>
                  <a:pt x="2282951" y="227075"/>
                </a:lnTo>
                <a:close/>
              </a:path>
              <a:path w="2289175" h="233679">
                <a:moveTo>
                  <a:pt x="2282951" y="3048"/>
                </a:moveTo>
                <a:lnTo>
                  <a:pt x="2282951" y="230124"/>
                </a:lnTo>
                <a:lnTo>
                  <a:pt x="2285999" y="227075"/>
                </a:lnTo>
                <a:lnTo>
                  <a:pt x="2289047" y="227075"/>
                </a:lnTo>
                <a:lnTo>
                  <a:pt x="2289047" y="6096"/>
                </a:lnTo>
                <a:lnTo>
                  <a:pt x="2285999" y="6096"/>
                </a:lnTo>
                <a:lnTo>
                  <a:pt x="2282951" y="3048"/>
                </a:lnTo>
                <a:close/>
              </a:path>
              <a:path w="2289175" h="233679">
                <a:moveTo>
                  <a:pt x="2289047" y="227075"/>
                </a:moveTo>
                <a:lnTo>
                  <a:pt x="2285999" y="227075"/>
                </a:lnTo>
                <a:lnTo>
                  <a:pt x="2282951" y="230124"/>
                </a:lnTo>
                <a:lnTo>
                  <a:pt x="2289047" y="230124"/>
                </a:lnTo>
                <a:lnTo>
                  <a:pt x="2289047" y="227075"/>
                </a:lnTo>
                <a:close/>
              </a:path>
              <a:path w="2289175" h="233679">
                <a:moveTo>
                  <a:pt x="6095" y="3048"/>
                </a:moveTo>
                <a:lnTo>
                  <a:pt x="3047" y="6096"/>
                </a:lnTo>
                <a:lnTo>
                  <a:pt x="6095" y="6096"/>
                </a:lnTo>
                <a:lnTo>
                  <a:pt x="6095" y="3048"/>
                </a:lnTo>
                <a:close/>
              </a:path>
              <a:path w="2289175" h="233679">
                <a:moveTo>
                  <a:pt x="2282951" y="3048"/>
                </a:moveTo>
                <a:lnTo>
                  <a:pt x="6095" y="3048"/>
                </a:lnTo>
                <a:lnTo>
                  <a:pt x="6095" y="6096"/>
                </a:lnTo>
                <a:lnTo>
                  <a:pt x="2282951" y="6096"/>
                </a:lnTo>
                <a:lnTo>
                  <a:pt x="2282951" y="3048"/>
                </a:lnTo>
                <a:close/>
              </a:path>
              <a:path w="2289175" h="233679">
                <a:moveTo>
                  <a:pt x="2289047" y="3048"/>
                </a:moveTo>
                <a:lnTo>
                  <a:pt x="2282951" y="3048"/>
                </a:lnTo>
                <a:lnTo>
                  <a:pt x="2285999" y="6096"/>
                </a:lnTo>
                <a:lnTo>
                  <a:pt x="2289047" y="6096"/>
                </a:lnTo>
                <a:lnTo>
                  <a:pt x="2289047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27554" y="7384834"/>
            <a:ext cx="13836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latin typeface="Carlito"/>
                <a:cs typeface="Carlito"/>
              </a:rPr>
              <a:t>Formulation </a:t>
            </a:r>
            <a:r>
              <a:rPr sz="1150" spc="-15" dirty="0">
                <a:latin typeface="Carlito"/>
                <a:cs typeface="Carlito"/>
              </a:rPr>
              <a:t>for</a:t>
            </a:r>
            <a:r>
              <a:rPr sz="1150" spc="-50" dirty="0">
                <a:latin typeface="Carlito"/>
                <a:cs typeface="Carlito"/>
              </a:rPr>
              <a:t> </a:t>
            </a:r>
            <a:r>
              <a:rPr sz="1150" spc="-5" dirty="0">
                <a:latin typeface="Carlito"/>
                <a:cs typeface="Carlito"/>
              </a:rPr>
              <a:t>Baiting</a:t>
            </a:r>
            <a:endParaRPr sz="115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0304" y="6519671"/>
            <a:ext cx="2717800" cy="1673860"/>
          </a:xfrm>
          <a:custGeom>
            <a:avLst/>
            <a:gdLst/>
            <a:ahLst/>
            <a:cxnLst/>
            <a:rect l="l" t="t" r="r" b="b"/>
            <a:pathLst>
              <a:path w="2717800" h="1673859">
                <a:moveTo>
                  <a:pt x="2357628" y="1524"/>
                </a:moveTo>
                <a:lnTo>
                  <a:pt x="2356104" y="0"/>
                </a:lnTo>
                <a:lnTo>
                  <a:pt x="2350008" y="0"/>
                </a:lnTo>
                <a:lnTo>
                  <a:pt x="2350008" y="6096"/>
                </a:lnTo>
                <a:lnTo>
                  <a:pt x="2350008" y="333756"/>
                </a:lnTo>
                <a:lnTo>
                  <a:pt x="73152" y="333756"/>
                </a:lnTo>
                <a:lnTo>
                  <a:pt x="73152" y="6096"/>
                </a:lnTo>
                <a:lnTo>
                  <a:pt x="2350008" y="6096"/>
                </a:lnTo>
                <a:lnTo>
                  <a:pt x="2350008" y="0"/>
                </a:lnTo>
                <a:lnTo>
                  <a:pt x="68580" y="0"/>
                </a:lnTo>
                <a:lnTo>
                  <a:pt x="67056" y="1524"/>
                </a:lnTo>
                <a:lnTo>
                  <a:pt x="67056" y="338328"/>
                </a:lnTo>
                <a:lnTo>
                  <a:pt x="68580" y="339852"/>
                </a:lnTo>
                <a:lnTo>
                  <a:pt x="2356104" y="339852"/>
                </a:lnTo>
                <a:lnTo>
                  <a:pt x="2357628" y="338328"/>
                </a:lnTo>
                <a:lnTo>
                  <a:pt x="2357628" y="336804"/>
                </a:lnTo>
                <a:lnTo>
                  <a:pt x="2357628" y="333756"/>
                </a:lnTo>
                <a:lnTo>
                  <a:pt x="2357628" y="6096"/>
                </a:lnTo>
                <a:lnTo>
                  <a:pt x="2357628" y="3048"/>
                </a:lnTo>
                <a:lnTo>
                  <a:pt x="2357628" y="1524"/>
                </a:lnTo>
                <a:close/>
              </a:path>
              <a:path w="2717800" h="1673859">
                <a:moveTo>
                  <a:pt x="2717292" y="472440"/>
                </a:moveTo>
                <a:lnTo>
                  <a:pt x="2470404" y="472440"/>
                </a:lnTo>
                <a:lnTo>
                  <a:pt x="2470404" y="158496"/>
                </a:lnTo>
                <a:lnTo>
                  <a:pt x="2467356" y="158496"/>
                </a:lnTo>
                <a:lnTo>
                  <a:pt x="2467356" y="155448"/>
                </a:lnTo>
                <a:lnTo>
                  <a:pt x="2360676" y="153924"/>
                </a:lnTo>
                <a:lnTo>
                  <a:pt x="2360676" y="161544"/>
                </a:lnTo>
                <a:lnTo>
                  <a:pt x="2464308" y="161544"/>
                </a:lnTo>
                <a:lnTo>
                  <a:pt x="2464308" y="987526"/>
                </a:lnTo>
                <a:lnTo>
                  <a:pt x="2289048" y="986028"/>
                </a:lnTo>
                <a:lnTo>
                  <a:pt x="2289048" y="992124"/>
                </a:lnTo>
                <a:lnTo>
                  <a:pt x="2464308" y="993622"/>
                </a:lnTo>
                <a:lnTo>
                  <a:pt x="2464308" y="1277086"/>
                </a:lnTo>
                <a:lnTo>
                  <a:pt x="2289048" y="1275588"/>
                </a:lnTo>
                <a:lnTo>
                  <a:pt x="2289048" y="1161288"/>
                </a:lnTo>
                <a:lnTo>
                  <a:pt x="2289048" y="1158240"/>
                </a:lnTo>
                <a:lnTo>
                  <a:pt x="2289048" y="1156716"/>
                </a:lnTo>
                <a:lnTo>
                  <a:pt x="2287524" y="1155192"/>
                </a:lnTo>
                <a:lnTo>
                  <a:pt x="2282952" y="1155192"/>
                </a:lnTo>
                <a:lnTo>
                  <a:pt x="2282952" y="1161288"/>
                </a:lnTo>
                <a:lnTo>
                  <a:pt x="2282952" y="1380744"/>
                </a:lnTo>
                <a:lnTo>
                  <a:pt x="6096" y="1380744"/>
                </a:lnTo>
                <a:lnTo>
                  <a:pt x="6096" y="1161288"/>
                </a:lnTo>
                <a:lnTo>
                  <a:pt x="2282952" y="1161288"/>
                </a:lnTo>
                <a:lnTo>
                  <a:pt x="2282952" y="1155192"/>
                </a:lnTo>
                <a:lnTo>
                  <a:pt x="0" y="1155192"/>
                </a:lnTo>
                <a:lnTo>
                  <a:pt x="0" y="1388364"/>
                </a:lnTo>
                <a:lnTo>
                  <a:pt x="2287524" y="1388364"/>
                </a:lnTo>
                <a:lnTo>
                  <a:pt x="2289048" y="1386840"/>
                </a:lnTo>
                <a:lnTo>
                  <a:pt x="2289048" y="1385316"/>
                </a:lnTo>
                <a:lnTo>
                  <a:pt x="2289048" y="1380744"/>
                </a:lnTo>
                <a:lnTo>
                  <a:pt x="2289048" y="1283208"/>
                </a:lnTo>
                <a:lnTo>
                  <a:pt x="2464308" y="1283208"/>
                </a:lnTo>
                <a:lnTo>
                  <a:pt x="2464308" y="1548384"/>
                </a:lnTo>
                <a:lnTo>
                  <a:pt x="2289048" y="1548384"/>
                </a:lnTo>
                <a:lnTo>
                  <a:pt x="2289048" y="1446276"/>
                </a:lnTo>
                <a:lnTo>
                  <a:pt x="2289048" y="1443228"/>
                </a:lnTo>
                <a:lnTo>
                  <a:pt x="2289048" y="1441704"/>
                </a:lnTo>
                <a:lnTo>
                  <a:pt x="2287524" y="1440180"/>
                </a:lnTo>
                <a:lnTo>
                  <a:pt x="2282952" y="1440180"/>
                </a:lnTo>
                <a:lnTo>
                  <a:pt x="2282952" y="1446276"/>
                </a:lnTo>
                <a:lnTo>
                  <a:pt x="2282952" y="1667256"/>
                </a:lnTo>
                <a:lnTo>
                  <a:pt x="6096" y="1667256"/>
                </a:lnTo>
                <a:lnTo>
                  <a:pt x="6096" y="1446276"/>
                </a:lnTo>
                <a:lnTo>
                  <a:pt x="2282952" y="1446276"/>
                </a:lnTo>
                <a:lnTo>
                  <a:pt x="2282952" y="1440180"/>
                </a:lnTo>
                <a:lnTo>
                  <a:pt x="0" y="1440180"/>
                </a:lnTo>
                <a:lnTo>
                  <a:pt x="0" y="1673352"/>
                </a:lnTo>
                <a:lnTo>
                  <a:pt x="2287524" y="1673352"/>
                </a:lnTo>
                <a:lnTo>
                  <a:pt x="2289048" y="1671828"/>
                </a:lnTo>
                <a:lnTo>
                  <a:pt x="2289048" y="1670304"/>
                </a:lnTo>
                <a:lnTo>
                  <a:pt x="2289048" y="1667256"/>
                </a:lnTo>
                <a:lnTo>
                  <a:pt x="2289048" y="1554480"/>
                </a:lnTo>
                <a:lnTo>
                  <a:pt x="2464308" y="1554480"/>
                </a:lnTo>
                <a:lnTo>
                  <a:pt x="2464308" y="1658112"/>
                </a:lnTo>
                <a:lnTo>
                  <a:pt x="2470404" y="1658112"/>
                </a:lnTo>
                <a:lnTo>
                  <a:pt x="2470404" y="478561"/>
                </a:lnTo>
                <a:lnTo>
                  <a:pt x="2717292" y="480060"/>
                </a:lnTo>
                <a:lnTo>
                  <a:pt x="2717292" y="4724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45436" y="6043983"/>
            <a:ext cx="3909695" cy="10293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0"/>
              </a:spcBef>
            </a:pPr>
            <a:r>
              <a:rPr sz="2000" b="1" spc="-155" dirty="0">
                <a:latin typeface="Times New Roman"/>
                <a:cs typeface="Times New Roman"/>
              </a:rPr>
              <a:t>CLASSIFICATION </a:t>
            </a:r>
            <a:r>
              <a:rPr sz="2000" b="1" spc="5" dirty="0">
                <a:latin typeface="Times New Roman"/>
                <a:cs typeface="Times New Roman"/>
              </a:rPr>
              <a:t>-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55" dirty="0">
                <a:latin typeface="Times New Roman"/>
                <a:cs typeface="Times New Roman"/>
              </a:rPr>
              <a:t>FORMULATION</a:t>
            </a:r>
            <a:endParaRPr sz="2000">
              <a:latin typeface="Times New Roman"/>
              <a:cs typeface="Times New Roman"/>
            </a:endParaRPr>
          </a:p>
          <a:p>
            <a:pPr marL="842644">
              <a:lnSpc>
                <a:spcPts val="2545"/>
              </a:lnSpc>
              <a:spcBef>
                <a:spcPts val="525"/>
              </a:spcBef>
            </a:pPr>
            <a:r>
              <a:rPr sz="2150" spc="-10" dirty="0">
                <a:latin typeface="Carlito"/>
                <a:cs typeface="Carlito"/>
              </a:rPr>
              <a:t>Dry</a:t>
            </a:r>
            <a:endParaRPr sz="2150">
              <a:latin typeface="Carlito"/>
              <a:cs typeface="Carlito"/>
            </a:endParaRPr>
          </a:p>
          <a:p>
            <a:pPr marL="2625725">
              <a:lnSpc>
                <a:spcPts val="1135"/>
              </a:lnSpc>
            </a:pPr>
            <a:r>
              <a:rPr sz="1000" spc="-5" dirty="0">
                <a:latin typeface="Carlito"/>
                <a:cs typeface="Carlito"/>
              </a:rPr>
              <a:t>Applied </a:t>
            </a:r>
            <a:r>
              <a:rPr sz="1000" dirty="0">
                <a:latin typeface="Carlito"/>
                <a:cs typeface="Carlito"/>
              </a:rPr>
              <a:t>as </a:t>
            </a:r>
            <a:r>
              <a:rPr sz="1000" spc="-5" dirty="0">
                <a:latin typeface="Carlito"/>
                <a:cs typeface="Carlito"/>
              </a:rPr>
              <a:t>Liquid</a:t>
            </a:r>
            <a:r>
              <a:rPr sz="1000" spc="-40" dirty="0">
                <a:latin typeface="Carlito"/>
                <a:cs typeface="Carlito"/>
              </a:rPr>
              <a:t> </a:t>
            </a:r>
            <a:r>
              <a:rPr sz="1000" spc="-15" dirty="0">
                <a:latin typeface="Carlito"/>
                <a:cs typeface="Carlito"/>
              </a:rPr>
              <a:t>sprays</a:t>
            </a:r>
            <a:endParaRPr sz="1000">
              <a:latin typeface="Carlito"/>
              <a:cs typeface="Carlito"/>
            </a:endParaRPr>
          </a:p>
          <a:p>
            <a:pPr marL="2580005">
              <a:lnSpc>
                <a:spcPts val="810"/>
              </a:lnSpc>
            </a:pPr>
            <a:r>
              <a:rPr sz="700" spc="-10" dirty="0">
                <a:latin typeface="Carlito"/>
                <a:cs typeface="Carlito"/>
              </a:rPr>
              <a:t>(undiluted </a:t>
            </a:r>
            <a:r>
              <a:rPr sz="700" spc="-5" dirty="0">
                <a:latin typeface="Carlito"/>
                <a:cs typeface="Carlito"/>
              </a:rPr>
              <a:t>or with </a:t>
            </a:r>
            <a:r>
              <a:rPr sz="700" spc="-10" dirty="0">
                <a:latin typeface="Carlito"/>
                <a:cs typeface="Carlito"/>
              </a:rPr>
              <a:t>little </a:t>
            </a:r>
            <a:r>
              <a:rPr sz="700" spc="-5" dirty="0">
                <a:latin typeface="Carlito"/>
                <a:cs typeface="Carlito"/>
              </a:rPr>
              <a:t>dilution</a:t>
            </a:r>
            <a:r>
              <a:rPr sz="700" spc="9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with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84547" y="7357871"/>
            <a:ext cx="434339" cy="329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50041" y="7363460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6096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rlito"/>
                <a:cs typeface="Carlito"/>
              </a:rPr>
              <a:t>ULV  </a:t>
            </a:r>
            <a:r>
              <a:rPr sz="900" spc="5" dirty="0">
                <a:latin typeface="Carlito"/>
                <a:cs typeface="Carlito"/>
              </a:rPr>
              <a:t>UL,</a:t>
            </a:r>
            <a:r>
              <a:rPr sz="900" spc="-1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OF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62728" y="7361337"/>
            <a:ext cx="720851" cy="325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2598" y="7363460"/>
            <a:ext cx="371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-1397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rlito"/>
                <a:cs typeface="Carlito"/>
              </a:rPr>
              <a:t>F</a:t>
            </a:r>
            <a:r>
              <a:rPr sz="900" spc="-5" dirty="0">
                <a:latin typeface="Carlito"/>
                <a:cs typeface="Carlito"/>
              </a:rPr>
              <a:t>o</a:t>
            </a:r>
            <a:r>
              <a:rPr sz="900" spc="10" dirty="0">
                <a:latin typeface="Carlito"/>
                <a:cs typeface="Carlito"/>
              </a:rPr>
              <a:t>g</a:t>
            </a:r>
            <a:r>
              <a:rPr sz="900" dirty="0">
                <a:latin typeface="Carlito"/>
                <a:cs typeface="Carlito"/>
              </a:rPr>
              <a:t>gi</a:t>
            </a:r>
            <a:r>
              <a:rPr sz="900" spc="-1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g  </a:t>
            </a:r>
            <a:r>
              <a:rPr sz="900" spc="-5" dirty="0">
                <a:latin typeface="Carlito"/>
                <a:cs typeface="Carlito"/>
              </a:rPr>
              <a:t>HN,</a:t>
            </a:r>
            <a:r>
              <a:rPr sz="900" spc="-7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KN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84548" y="7217664"/>
            <a:ext cx="1399540" cy="1141730"/>
          </a:xfrm>
          <a:custGeom>
            <a:avLst/>
            <a:gdLst/>
            <a:ahLst/>
            <a:cxnLst/>
            <a:rect l="l" t="t" r="r" b="b"/>
            <a:pathLst>
              <a:path w="1399539" h="1141729">
                <a:moveTo>
                  <a:pt x="1042416" y="71628"/>
                </a:moveTo>
                <a:lnTo>
                  <a:pt x="1039368" y="71628"/>
                </a:lnTo>
                <a:lnTo>
                  <a:pt x="1039368" y="70104"/>
                </a:lnTo>
                <a:lnTo>
                  <a:pt x="612686" y="69316"/>
                </a:lnTo>
                <a:lnTo>
                  <a:pt x="614172" y="0"/>
                </a:lnTo>
                <a:lnTo>
                  <a:pt x="608076" y="0"/>
                </a:lnTo>
                <a:lnTo>
                  <a:pt x="606590" y="69303"/>
                </a:lnTo>
                <a:lnTo>
                  <a:pt x="217932" y="68580"/>
                </a:lnTo>
                <a:lnTo>
                  <a:pt x="217932" y="73152"/>
                </a:lnTo>
                <a:lnTo>
                  <a:pt x="214884" y="73152"/>
                </a:lnTo>
                <a:lnTo>
                  <a:pt x="213360" y="143256"/>
                </a:lnTo>
                <a:lnTo>
                  <a:pt x="219456" y="143256"/>
                </a:lnTo>
                <a:lnTo>
                  <a:pt x="220941" y="74688"/>
                </a:lnTo>
                <a:lnTo>
                  <a:pt x="1036320" y="76200"/>
                </a:lnTo>
                <a:lnTo>
                  <a:pt x="1036320" y="143256"/>
                </a:lnTo>
                <a:lnTo>
                  <a:pt x="1042416" y="143256"/>
                </a:lnTo>
                <a:lnTo>
                  <a:pt x="1042416" y="71628"/>
                </a:lnTo>
                <a:close/>
              </a:path>
              <a:path w="1399539" h="1141729">
                <a:moveTo>
                  <a:pt x="1399032" y="736092"/>
                </a:moveTo>
                <a:lnTo>
                  <a:pt x="1397508" y="734568"/>
                </a:lnTo>
                <a:lnTo>
                  <a:pt x="1392936" y="734568"/>
                </a:lnTo>
                <a:lnTo>
                  <a:pt x="1392936" y="740664"/>
                </a:lnTo>
                <a:lnTo>
                  <a:pt x="1392936" y="1135380"/>
                </a:lnTo>
                <a:lnTo>
                  <a:pt x="6096" y="1135380"/>
                </a:lnTo>
                <a:lnTo>
                  <a:pt x="6096" y="740664"/>
                </a:lnTo>
                <a:lnTo>
                  <a:pt x="1392936" y="740664"/>
                </a:lnTo>
                <a:lnTo>
                  <a:pt x="1392936" y="734568"/>
                </a:lnTo>
                <a:lnTo>
                  <a:pt x="1524" y="734568"/>
                </a:lnTo>
                <a:lnTo>
                  <a:pt x="0" y="736092"/>
                </a:lnTo>
                <a:lnTo>
                  <a:pt x="0" y="1139952"/>
                </a:lnTo>
                <a:lnTo>
                  <a:pt x="1524" y="1141476"/>
                </a:lnTo>
                <a:lnTo>
                  <a:pt x="1397508" y="1141476"/>
                </a:lnTo>
                <a:lnTo>
                  <a:pt x="1399032" y="1139952"/>
                </a:lnTo>
                <a:lnTo>
                  <a:pt x="1399032" y="1138428"/>
                </a:lnTo>
                <a:lnTo>
                  <a:pt x="1399032" y="1135380"/>
                </a:lnTo>
                <a:lnTo>
                  <a:pt x="1399032" y="740664"/>
                </a:lnTo>
                <a:lnTo>
                  <a:pt x="1399032" y="737616"/>
                </a:lnTo>
                <a:lnTo>
                  <a:pt x="1399032" y="7360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38172" y="7563218"/>
            <a:ext cx="3575050" cy="7334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latin typeface="Carlito"/>
                <a:cs typeface="Carlito"/>
              </a:rPr>
              <a:t>Seed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Treatment</a:t>
            </a:r>
            <a:endParaRPr sz="1200">
              <a:latin typeface="Carlito"/>
              <a:cs typeface="Carlito"/>
            </a:endParaRPr>
          </a:p>
          <a:p>
            <a:pPr marL="2669540" marR="5080" indent="-2670175">
              <a:lnSpc>
                <a:spcPct val="87100"/>
              </a:lnSpc>
              <a:spcBef>
                <a:spcPts val="1015"/>
              </a:spcBef>
              <a:tabLst>
                <a:tab pos="2328545" algn="l"/>
              </a:tabLst>
            </a:pPr>
            <a:r>
              <a:rPr sz="1200" spc="-5" dirty="0">
                <a:latin typeface="Carlito"/>
                <a:cs typeface="Carlito"/>
              </a:rPr>
              <a:t>Fumigants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and</a:t>
            </a:r>
            <a:r>
              <a:rPr sz="1200" spc="5" dirty="0">
                <a:latin typeface="Carlito"/>
                <a:cs typeface="Carlito"/>
              </a:rPr>
              <a:t> </a:t>
            </a:r>
            <a:r>
              <a:rPr sz="1200" spc="-15" dirty="0">
                <a:latin typeface="Carlito"/>
                <a:cs typeface="Carlito"/>
              </a:rPr>
              <a:t>Smoke	</a:t>
            </a:r>
            <a:r>
              <a:rPr sz="1000" spc="-10" dirty="0">
                <a:latin typeface="Carlito"/>
                <a:cs typeface="Carlito"/>
              </a:rPr>
              <a:t>For </a:t>
            </a:r>
            <a:r>
              <a:rPr sz="1000" spc="-5" dirty="0">
                <a:latin typeface="Carlito"/>
                <a:cs typeface="Carlito"/>
              </a:rPr>
              <a:t>Mixing </a:t>
            </a:r>
            <a:r>
              <a:rPr sz="1000" dirty="0">
                <a:latin typeface="Carlito"/>
                <a:cs typeface="Carlito"/>
              </a:rPr>
              <a:t>and</a:t>
            </a:r>
            <a:r>
              <a:rPr sz="1000" spc="-40" dirty="0">
                <a:latin typeface="Carlito"/>
                <a:cs typeface="Carlito"/>
              </a:rPr>
              <a:t> </a:t>
            </a:r>
            <a:r>
              <a:rPr sz="1000" spc="-10" dirty="0">
                <a:latin typeface="Carlito"/>
                <a:cs typeface="Carlito"/>
              </a:rPr>
              <a:t>Spraying  </a:t>
            </a:r>
            <a:r>
              <a:rPr sz="1000" spc="-5" dirty="0">
                <a:latin typeface="Carlito"/>
                <a:cs typeface="Carlito"/>
              </a:rPr>
              <a:t>with</a:t>
            </a:r>
            <a:r>
              <a:rPr sz="1000" spc="-10" dirty="0">
                <a:latin typeface="Carlito"/>
                <a:cs typeface="Carlito"/>
              </a:rPr>
              <a:t> </a:t>
            </a:r>
            <a:r>
              <a:rPr sz="1000" spc="-15" dirty="0">
                <a:latin typeface="Carlito"/>
                <a:cs typeface="Carlito"/>
              </a:rPr>
              <a:t>water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37659" y="8168640"/>
            <a:ext cx="1717675" cy="596265"/>
            <a:chOff x="4137659" y="8168640"/>
            <a:chExt cx="1717675" cy="596265"/>
          </a:xfrm>
        </p:grpSpPr>
        <p:sp>
          <p:nvSpPr>
            <p:cNvPr id="19" name="object 19"/>
            <p:cNvSpPr/>
            <p:nvPr/>
          </p:nvSpPr>
          <p:spPr>
            <a:xfrm>
              <a:off x="4137660" y="8168640"/>
              <a:ext cx="858519" cy="596265"/>
            </a:xfrm>
            <a:custGeom>
              <a:avLst/>
              <a:gdLst/>
              <a:ahLst/>
              <a:cxnLst/>
              <a:rect l="l" t="t" r="r" b="b"/>
              <a:pathLst>
                <a:path w="858520" h="596265">
                  <a:moveTo>
                    <a:pt x="249936" y="1524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9936" y="7620"/>
                  </a:lnTo>
                  <a:lnTo>
                    <a:pt x="249936" y="1524"/>
                  </a:lnTo>
                  <a:close/>
                </a:path>
                <a:path w="858520" h="596265">
                  <a:moveTo>
                    <a:pt x="563880" y="405384"/>
                  </a:moveTo>
                  <a:lnTo>
                    <a:pt x="562356" y="403860"/>
                  </a:lnTo>
                  <a:lnTo>
                    <a:pt x="556260" y="403860"/>
                  </a:lnTo>
                  <a:lnTo>
                    <a:pt x="556260" y="409956"/>
                  </a:lnTo>
                  <a:lnTo>
                    <a:pt x="556260" y="588264"/>
                  </a:lnTo>
                  <a:lnTo>
                    <a:pt x="201168" y="588264"/>
                  </a:lnTo>
                  <a:lnTo>
                    <a:pt x="201168" y="409956"/>
                  </a:lnTo>
                  <a:lnTo>
                    <a:pt x="556260" y="409956"/>
                  </a:lnTo>
                  <a:lnTo>
                    <a:pt x="556260" y="403860"/>
                  </a:lnTo>
                  <a:lnTo>
                    <a:pt x="195072" y="403860"/>
                  </a:lnTo>
                  <a:lnTo>
                    <a:pt x="193548" y="405384"/>
                  </a:lnTo>
                  <a:lnTo>
                    <a:pt x="193548" y="594360"/>
                  </a:lnTo>
                  <a:lnTo>
                    <a:pt x="195072" y="595884"/>
                  </a:lnTo>
                  <a:lnTo>
                    <a:pt x="562356" y="595884"/>
                  </a:lnTo>
                  <a:lnTo>
                    <a:pt x="563880" y="594360"/>
                  </a:lnTo>
                  <a:lnTo>
                    <a:pt x="563880" y="592836"/>
                  </a:lnTo>
                  <a:lnTo>
                    <a:pt x="563880" y="588264"/>
                  </a:lnTo>
                  <a:lnTo>
                    <a:pt x="563880" y="409956"/>
                  </a:lnTo>
                  <a:lnTo>
                    <a:pt x="563880" y="406908"/>
                  </a:lnTo>
                  <a:lnTo>
                    <a:pt x="563880" y="405384"/>
                  </a:lnTo>
                  <a:close/>
                </a:path>
                <a:path w="858520" h="596265">
                  <a:moveTo>
                    <a:pt x="858012" y="405384"/>
                  </a:moveTo>
                  <a:lnTo>
                    <a:pt x="856488" y="403860"/>
                  </a:lnTo>
                  <a:lnTo>
                    <a:pt x="851916" y="403860"/>
                  </a:lnTo>
                  <a:lnTo>
                    <a:pt x="851916" y="409956"/>
                  </a:lnTo>
                  <a:lnTo>
                    <a:pt x="851916" y="588264"/>
                  </a:lnTo>
                  <a:lnTo>
                    <a:pt x="603504" y="588264"/>
                  </a:lnTo>
                  <a:lnTo>
                    <a:pt x="603504" y="409956"/>
                  </a:lnTo>
                  <a:lnTo>
                    <a:pt x="851916" y="409956"/>
                  </a:lnTo>
                  <a:lnTo>
                    <a:pt x="851916" y="403860"/>
                  </a:lnTo>
                  <a:lnTo>
                    <a:pt x="598932" y="403860"/>
                  </a:lnTo>
                  <a:lnTo>
                    <a:pt x="597408" y="405384"/>
                  </a:lnTo>
                  <a:lnTo>
                    <a:pt x="597408" y="592836"/>
                  </a:lnTo>
                  <a:lnTo>
                    <a:pt x="598932" y="594360"/>
                  </a:lnTo>
                  <a:lnTo>
                    <a:pt x="856488" y="594360"/>
                  </a:lnTo>
                  <a:lnTo>
                    <a:pt x="858012" y="592836"/>
                  </a:lnTo>
                  <a:lnTo>
                    <a:pt x="858012" y="591312"/>
                  </a:lnTo>
                  <a:lnTo>
                    <a:pt x="858012" y="588264"/>
                  </a:lnTo>
                  <a:lnTo>
                    <a:pt x="858012" y="409956"/>
                  </a:lnTo>
                  <a:lnTo>
                    <a:pt x="858012" y="406908"/>
                  </a:lnTo>
                  <a:lnTo>
                    <a:pt x="858012" y="40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30723" y="8567928"/>
              <a:ext cx="214884" cy="190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95899" y="8567928"/>
              <a:ext cx="213360" cy="190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2411" y="8563356"/>
              <a:ext cx="273050" cy="190500"/>
            </a:xfrm>
            <a:custGeom>
              <a:avLst/>
              <a:gdLst/>
              <a:ahLst/>
              <a:cxnLst/>
              <a:rect l="l" t="t" r="r" b="b"/>
              <a:pathLst>
                <a:path w="273050" h="190500">
                  <a:moveTo>
                    <a:pt x="272796" y="0"/>
                  </a:moveTo>
                  <a:lnTo>
                    <a:pt x="0" y="0"/>
                  </a:lnTo>
                  <a:lnTo>
                    <a:pt x="0" y="188976"/>
                  </a:lnTo>
                  <a:lnTo>
                    <a:pt x="1524" y="190500"/>
                  </a:lnTo>
                  <a:lnTo>
                    <a:pt x="271272" y="190500"/>
                  </a:lnTo>
                  <a:lnTo>
                    <a:pt x="272796" y="188976"/>
                  </a:lnTo>
                  <a:lnTo>
                    <a:pt x="272796" y="187452"/>
                  </a:lnTo>
                  <a:lnTo>
                    <a:pt x="6096" y="187452"/>
                  </a:lnTo>
                  <a:lnTo>
                    <a:pt x="3048" y="184404"/>
                  </a:lnTo>
                  <a:lnTo>
                    <a:pt x="6096" y="184404"/>
                  </a:lnTo>
                  <a:lnTo>
                    <a:pt x="6096" y="609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272796" y="3048"/>
                  </a:lnTo>
                  <a:lnTo>
                    <a:pt x="272796" y="0"/>
                  </a:lnTo>
                  <a:close/>
                </a:path>
                <a:path w="273050" h="190500">
                  <a:moveTo>
                    <a:pt x="6096" y="184404"/>
                  </a:moveTo>
                  <a:lnTo>
                    <a:pt x="3048" y="184404"/>
                  </a:lnTo>
                  <a:lnTo>
                    <a:pt x="6096" y="187452"/>
                  </a:lnTo>
                  <a:lnTo>
                    <a:pt x="6096" y="184404"/>
                  </a:lnTo>
                  <a:close/>
                </a:path>
                <a:path w="273050" h="190500">
                  <a:moveTo>
                    <a:pt x="266700" y="184404"/>
                  </a:moveTo>
                  <a:lnTo>
                    <a:pt x="6096" y="184404"/>
                  </a:lnTo>
                  <a:lnTo>
                    <a:pt x="6096" y="187452"/>
                  </a:lnTo>
                  <a:lnTo>
                    <a:pt x="266700" y="187452"/>
                  </a:lnTo>
                  <a:lnTo>
                    <a:pt x="266700" y="184404"/>
                  </a:lnTo>
                  <a:close/>
                </a:path>
                <a:path w="273050" h="190500">
                  <a:moveTo>
                    <a:pt x="266700" y="3048"/>
                  </a:moveTo>
                  <a:lnTo>
                    <a:pt x="266700" y="187452"/>
                  </a:lnTo>
                  <a:lnTo>
                    <a:pt x="269748" y="184404"/>
                  </a:lnTo>
                  <a:lnTo>
                    <a:pt x="272796" y="184404"/>
                  </a:lnTo>
                  <a:lnTo>
                    <a:pt x="272796" y="6096"/>
                  </a:lnTo>
                  <a:lnTo>
                    <a:pt x="269748" y="6096"/>
                  </a:lnTo>
                  <a:lnTo>
                    <a:pt x="266700" y="3048"/>
                  </a:lnTo>
                  <a:close/>
                </a:path>
                <a:path w="273050" h="190500">
                  <a:moveTo>
                    <a:pt x="272796" y="184404"/>
                  </a:moveTo>
                  <a:lnTo>
                    <a:pt x="269748" y="184404"/>
                  </a:lnTo>
                  <a:lnTo>
                    <a:pt x="266700" y="187452"/>
                  </a:lnTo>
                  <a:lnTo>
                    <a:pt x="272796" y="187452"/>
                  </a:lnTo>
                  <a:lnTo>
                    <a:pt x="272796" y="184404"/>
                  </a:lnTo>
                  <a:close/>
                </a:path>
                <a:path w="273050" h="190500">
                  <a:moveTo>
                    <a:pt x="6096" y="3048"/>
                  </a:moveTo>
                  <a:lnTo>
                    <a:pt x="3048" y="6096"/>
                  </a:lnTo>
                  <a:lnTo>
                    <a:pt x="6096" y="6096"/>
                  </a:lnTo>
                  <a:lnTo>
                    <a:pt x="6096" y="3048"/>
                  </a:lnTo>
                  <a:close/>
                </a:path>
                <a:path w="273050" h="190500">
                  <a:moveTo>
                    <a:pt x="266700" y="3048"/>
                  </a:moveTo>
                  <a:lnTo>
                    <a:pt x="6096" y="3048"/>
                  </a:lnTo>
                  <a:lnTo>
                    <a:pt x="6096" y="6096"/>
                  </a:lnTo>
                  <a:lnTo>
                    <a:pt x="266700" y="6096"/>
                  </a:lnTo>
                  <a:lnTo>
                    <a:pt x="266700" y="3048"/>
                  </a:lnTo>
                  <a:close/>
                </a:path>
                <a:path w="273050" h="190500">
                  <a:moveTo>
                    <a:pt x="272796" y="3048"/>
                  </a:moveTo>
                  <a:lnTo>
                    <a:pt x="266700" y="3048"/>
                  </a:lnTo>
                  <a:lnTo>
                    <a:pt x="269748" y="6096"/>
                  </a:lnTo>
                  <a:lnTo>
                    <a:pt x="272796" y="6096"/>
                  </a:lnTo>
                  <a:lnTo>
                    <a:pt x="27279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79976" y="8578126"/>
            <a:ext cx="1435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03225" algn="l"/>
                <a:tab pos="699135" algn="l"/>
                <a:tab pos="964565" algn="l"/>
                <a:tab pos="1249045" algn="l"/>
              </a:tabLst>
            </a:pPr>
            <a:r>
              <a:rPr sz="900" spc="-5" dirty="0">
                <a:latin typeface="Carlito"/>
                <a:cs typeface="Carlito"/>
              </a:rPr>
              <a:t>S</a:t>
            </a:r>
            <a:r>
              <a:rPr sz="900" spc="10" dirty="0">
                <a:latin typeface="Carlito"/>
                <a:cs typeface="Carlito"/>
              </a:rPr>
              <a:t>L</a:t>
            </a:r>
            <a:r>
              <a:rPr sz="900" dirty="0">
                <a:latin typeface="Carlito"/>
                <a:cs typeface="Carlito"/>
              </a:rPr>
              <a:t>,</a:t>
            </a:r>
            <a:r>
              <a:rPr sz="900" spc="-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P	WP	</a:t>
            </a:r>
            <a:r>
              <a:rPr sz="1350" spc="-15" baseline="3086" dirty="0">
                <a:latin typeface="Carlito"/>
                <a:cs typeface="Carlito"/>
              </a:rPr>
              <a:t>E</a:t>
            </a:r>
            <a:r>
              <a:rPr sz="1350" baseline="3086" dirty="0">
                <a:latin typeface="Carlito"/>
                <a:cs typeface="Carlito"/>
              </a:rPr>
              <a:t>C	</a:t>
            </a:r>
            <a:r>
              <a:rPr sz="1350" spc="-7" baseline="3086" dirty="0">
                <a:latin typeface="Carlito"/>
                <a:cs typeface="Carlito"/>
              </a:rPr>
              <a:t>S</a:t>
            </a:r>
            <a:r>
              <a:rPr sz="1350" baseline="3086" dirty="0">
                <a:latin typeface="Carlito"/>
                <a:cs typeface="Carlito"/>
              </a:rPr>
              <a:t>C	</a:t>
            </a:r>
            <a:r>
              <a:rPr sz="1350" spc="-15" baseline="6172" dirty="0">
                <a:latin typeface="Carlito"/>
                <a:cs typeface="Carlito"/>
              </a:rPr>
              <a:t>W</a:t>
            </a:r>
            <a:r>
              <a:rPr sz="1350" baseline="6172" dirty="0">
                <a:latin typeface="Carlito"/>
                <a:cs typeface="Carlito"/>
              </a:rPr>
              <a:t>G</a:t>
            </a:r>
            <a:endParaRPr sz="1350" baseline="6172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14088" y="8494776"/>
            <a:ext cx="1214755" cy="7620"/>
          </a:xfrm>
          <a:custGeom>
            <a:avLst/>
            <a:gdLst/>
            <a:ahLst/>
            <a:cxnLst/>
            <a:rect l="l" t="t" r="r" b="b"/>
            <a:pathLst>
              <a:path w="1214754" h="7620">
                <a:moveTo>
                  <a:pt x="0" y="0"/>
                </a:moveTo>
                <a:lnTo>
                  <a:pt x="0" y="6095"/>
                </a:lnTo>
                <a:lnTo>
                  <a:pt x="1214627" y="7619"/>
                </a:lnTo>
                <a:lnTo>
                  <a:pt x="1214627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54162" y="8393645"/>
            <a:ext cx="6178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Others</a:t>
            </a:r>
            <a:endParaRPr sz="900">
              <a:latin typeface="Carlito"/>
              <a:cs typeface="Carlito"/>
            </a:endParaRPr>
          </a:p>
          <a:p>
            <a:pPr marR="5080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PO – </a:t>
            </a:r>
            <a:r>
              <a:rPr sz="900" spc="-10" dirty="0">
                <a:latin typeface="Carlito"/>
                <a:cs typeface="Carlito"/>
              </a:rPr>
              <a:t>Pour</a:t>
            </a:r>
            <a:r>
              <a:rPr sz="900" spc="-11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on  </a:t>
            </a:r>
            <a:r>
              <a:rPr sz="900" dirty="0">
                <a:latin typeface="Carlito"/>
                <a:cs typeface="Carlito"/>
              </a:rPr>
              <a:t>GS –</a:t>
            </a:r>
            <a:r>
              <a:rPr sz="900" spc="-5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Grease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27" name="object 27"/>
            <p:cNvSpPr/>
            <p:nvPr/>
          </p:nvSpPr>
          <p:spPr>
            <a:xfrm>
              <a:off x="4511040" y="8356092"/>
              <a:ext cx="1221105" cy="215265"/>
            </a:xfrm>
            <a:custGeom>
              <a:avLst/>
              <a:gdLst/>
              <a:ahLst/>
              <a:cxnLst/>
              <a:rect l="l" t="t" r="r" b="b"/>
              <a:pathLst>
                <a:path w="1221104" h="215265">
                  <a:moveTo>
                    <a:pt x="6096" y="143256"/>
                  </a:moveTo>
                  <a:lnTo>
                    <a:pt x="0" y="143256"/>
                  </a:lnTo>
                  <a:lnTo>
                    <a:pt x="0" y="214884"/>
                  </a:lnTo>
                  <a:lnTo>
                    <a:pt x="6096" y="214884"/>
                  </a:lnTo>
                  <a:lnTo>
                    <a:pt x="6096" y="143256"/>
                  </a:lnTo>
                  <a:close/>
                </a:path>
                <a:path w="1221104" h="215265">
                  <a:moveTo>
                    <a:pt x="362712" y="143256"/>
                  </a:moveTo>
                  <a:lnTo>
                    <a:pt x="356616" y="143256"/>
                  </a:lnTo>
                  <a:lnTo>
                    <a:pt x="355092" y="214884"/>
                  </a:lnTo>
                  <a:lnTo>
                    <a:pt x="362712" y="214884"/>
                  </a:lnTo>
                  <a:lnTo>
                    <a:pt x="362712" y="143256"/>
                  </a:lnTo>
                  <a:close/>
                </a:path>
                <a:path w="1221104" h="215265">
                  <a:moveTo>
                    <a:pt x="632460" y="0"/>
                  </a:moveTo>
                  <a:lnTo>
                    <a:pt x="626364" y="0"/>
                  </a:lnTo>
                  <a:lnTo>
                    <a:pt x="623316" y="143256"/>
                  </a:lnTo>
                  <a:lnTo>
                    <a:pt x="621792" y="214884"/>
                  </a:lnTo>
                  <a:lnTo>
                    <a:pt x="627888" y="214884"/>
                  </a:lnTo>
                  <a:lnTo>
                    <a:pt x="629412" y="143256"/>
                  </a:lnTo>
                  <a:lnTo>
                    <a:pt x="632460" y="0"/>
                  </a:lnTo>
                  <a:close/>
                </a:path>
                <a:path w="1221104" h="215265">
                  <a:moveTo>
                    <a:pt x="899160" y="143256"/>
                  </a:moveTo>
                  <a:lnTo>
                    <a:pt x="893064" y="143256"/>
                  </a:lnTo>
                  <a:lnTo>
                    <a:pt x="891540" y="214884"/>
                  </a:lnTo>
                  <a:lnTo>
                    <a:pt x="897636" y="214884"/>
                  </a:lnTo>
                  <a:lnTo>
                    <a:pt x="899160" y="143256"/>
                  </a:lnTo>
                  <a:close/>
                </a:path>
                <a:path w="1221104" h="215265">
                  <a:moveTo>
                    <a:pt x="1220724" y="143256"/>
                  </a:moveTo>
                  <a:lnTo>
                    <a:pt x="1214628" y="143256"/>
                  </a:lnTo>
                  <a:lnTo>
                    <a:pt x="1213104" y="214884"/>
                  </a:lnTo>
                  <a:lnTo>
                    <a:pt x="1219200" y="214884"/>
                  </a:lnTo>
                  <a:lnTo>
                    <a:pt x="1220724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1812" y="1639303"/>
            <a:ext cx="36537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Global </a:t>
            </a:r>
            <a:r>
              <a:rPr spc="55" dirty="0"/>
              <a:t>Agrochemical</a:t>
            </a:r>
            <a:r>
              <a:rPr spc="-135" dirty="0"/>
              <a:t> </a:t>
            </a:r>
            <a:r>
              <a:rPr spc="25" dirty="0"/>
              <a:t>Market</a:t>
            </a:r>
          </a:p>
        </p:txBody>
      </p:sp>
      <p:sp>
        <p:nvSpPr>
          <p:cNvPr id="4" name="object 4"/>
          <p:cNvSpPr/>
          <p:nvPr/>
        </p:nvSpPr>
        <p:spPr>
          <a:xfrm>
            <a:off x="2507908" y="2389030"/>
            <a:ext cx="2789037" cy="225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9803" y="2590419"/>
            <a:ext cx="4127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5" dirty="0">
                <a:latin typeface="Carlito"/>
                <a:cs typeface="Carlito"/>
              </a:rPr>
              <a:t>(USD</a:t>
            </a:r>
            <a:r>
              <a:rPr sz="900" spc="-8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Bn)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73223" y="2296668"/>
            <a:ext cx="3714115" cy="2536190"/>
          </a:xfrm>
          <a:custGeom>
            <a:avLst/>
            <a:gdLst/>
            <a:ahLst/>
            <a:cxnLst/>
            <a:rect l="l" t="t" r="r" b="b"/>
            <a:pathLst>
              <a:path w="3714115" h="2536190">
                <a:moveTo>
                  <a:pt x="3713988" y="0"/>
                </a:moveTo>
                <a:lnTo>
                  <a:pt x="0" y="0"/>
                </a:lnTo>
                <a:lnTo>
                  <a:pt x="0" y="2535935"/>
                </a:lnTo>
                <a:lnTo>
                  <a:pt x="3713988" y="2535935"/>
                </a:lnTo>
                <a:lnTo>
                  <a:pt x="3713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79092" y="2651760"/>
          <a:ext cx="3806190" cy="93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270"/>
                <a:gridCol w="798830"/>
                <a:gridCol w="798830"/>
                <a:gridCol w="799465"/>
              </a:tblGrid>
              <a:tr h="22936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Market</a:t>
                      </a:r>
                      <a:r>
                        <a:rPr sz="1200" b="1" spc="-6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6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segment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2017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3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b="1" spc="-8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change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2018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6350">
                      <a:solidFill>
                        <a:srgbClr val="E2E4E4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36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Crop</a:t>
                      </a:r>
                      <a:r>
                        <a:rPr sz="1200" spc="-5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protection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3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54,319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2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5.6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spc="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012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2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Non-crop</a:t>
                      </a:r>
                      <a:r>
                        <a:rPr sz="1200" spc="-6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pesticides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3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7,311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2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7,5</a:t>
                      </a:r>
                      <a:r>
                        <a:rPr sz="1200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926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E2E4E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8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61,630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6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5.3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r>
                        <a:rPr sz="1200" b="1" spc="-10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b="1" spc="-5" dirty="0">
                          <a:solidFill>
                            <a:srgbClr val="58595B"/>
                          </a:solidFill>
                          <a:latin typeface="Times New Roman"/>
                          <a:cs typeface="Times New Roman"/>
                        </a:rPr>
                        <a:t>099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E2E4E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E2E4E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062220" y="2338832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Times New Roman"/>
                <a:cs typeface="Times New Roman"/>
              </a:rPr>
              <a:t>($</a:t>
            </a:r>
            <a:r>
              <a:rPr sz="900" spc="-90" dirty="0">
                <a:latin typeface="Times New Roman"/>
                <a:cs typeface="Times New Roman"/>
              </a:rPr>
              <a:t> </a:t>
            </a:r>
            <a:r>
              <a:rPr sz="900" spc="15" dirty="0">
                <a:latin typeface="Times New Roman"/>
                <a:cs typeface="Times New Roman"/>
              </a:rPr>
              <a:t>million)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99348" y="6106045"/>
            <a:ext cx="4174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imes New Roman"/>
                <a:cs typeface="Times New Roman"/>
              </a:rPr>
              <a:t>Crop </a:t>
            </a:r>
            <a:r>
              <a:rPr sz="2000" b="1" spc="75" dirty="0">
                <a:latin typeface="Times New Roman"/>
                <a:cs typeface="Times New Roman"/>
              </a:rPr>
              <a:t>Protection</a:t>
            </a:r>
            <a:r>
              <a:rPr sz="2000" b="1" spc="-350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Market </a:t>
            </a:r>
            <a:r>
              <a:rPr sz="2000" b="1" spc="40" dirty="0">
                <a:latin typeface="Times New Roman"/>
                <a:cs typeface="Times New Roman"/>
              </a:rPr>
              <a:t>by </a:t>
            </a:r>
            <a:r>
              <a:rPr sz="2000" b="1" spc="30" dirty="0">
                <a:latin typeface="Times New Roman"/>
                <a:cs typeface="Times New Roman"/>
              </a:rPr>
              <a:t>Category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31135" y="6880859"/>
            <a:ext cx="3061970" cy="1805939"/>
            <a:chOff x="2231135" y="6880859"/>
            <a:chExt cx="3061970" cy="1805939"/>
          </a:xfrm>
        </p:grpSpPr>
        <p:sp>
          <p:nvSpPr>
            <p:cNvPr id="12" name="object 12"/>
            <p:cNvSpPr/>
            <p:nvPr/>
          </p:nvSpPr>
          <p:spPr>
            <a:xfrm>
              <a:off x="3515867" y="6880859"/>
              <a:ext cx="260603" cy="13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1135" y="6890003"/>
              <a:ext cx="3061716" cy="17967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7212" y="7029691"/>
            <a:ext cx="454659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364" marR="5080" indent="-127000">
              <a:lnSpc>
                <a:spcPts val="830"/>
              </a:lnSpc>
              <a:spcBef>
                <a:spcPts val="130"/>
              </a:spcBef>
            </a:pPr>
            <a:r>
              <a:rPr sz="7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Insecti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ide  25%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3358" y="7826718"/>
            <a:ext cx="413384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4775" marR="5080" indent="-105410">
              <a:lnSpc>
                <a:spcPts val="830"/>
              </a:lnSpc>
              <a:spcBef>
                <a:spcPts val="130"/>
              </a:spcBef>
            </a:pPr>
            <a:r>
              <a:rPr sz="7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7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7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ide  43%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5171" y="7134873"/>
            <a:ext cx="408940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3505" marR="5080" indent="-104139">
              <a:lnSpc>
                <a:spcPts val="830"/>
              </a:lnSpc>
              <a:spcBef>
                <a:spcPts val="130"/>
              </a:spcBef>
            </a:pPr>
            <a:r>
              <a:rPr sz="700" b="1" spc="-60" dirty="0">
                <a:latin typeface="Times New Roman"/>
                <a:cs typeface="Times New Roman"/>
              </a:rPr>
              <a:t>F</a:t>
            </a:r>
            <a:r>
              <a:rPr sz="700" b="1" spc="15" dirty="0">
                <a:latin typeface="Times New Roman"/>
                <a:cs typeface="Times New Roman"/>
              </a:rPr>
              <a:t>ungicide  </a:t>
            </a:r>
            <a:r>
              <a:rPr sz="700" b="1" spc="25" dirty="0">
                <a:latin typeface="Times New Roman"/>
                <a:cs typeface="Times New Roman"/>
              </a:rPr>
              <a:t>28%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4895" y="6671615"/>
            <a:ext cx="287655" cy="2368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8580" marR="5080" indent="-69215">
              <a:lnSpc>
                <a:spcPts val="830"/>
              </a:lnSpc>
              <a:spcBef>
                <a:spcPts val="130"/>
              </a:spcBef>
            </a:pPr>
            <a:r>
              <a:rPr sz="700" b="1" spc="10" dirty="0">
                <a:latin typeface="Times New Roman"/>
                <a:cs typeface="Times New Roman"/>
              </a:rPr>
              <a:t>Others  </a:t>
            </a:r>
            <a:r>
              <a:rPr sz="700" b="1" spc="15" dirty="0">
                <a:latin typeface="Times New Roman"/>
                <a:cs typeface="Times New Roman"/>
              </a:rPr>
              <a:t>4%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0751" y="9163304"/>
            <a:ext cx="69088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500" spc="5" dirty="0">
                <a:latin typeface="Carlito"/>
                <a:cs typeface="Carlito"/>
              </a:rPr>
              <a:t>Source:</a:t>
            </a:r>
            <a:r>
              <a:rPr sz="500" spc="-40" dirty="0">
                <a:latin typeface="Carlito"/>
                <a:cs typeface="Carlito"/>
              </a:rPr>
              <a:t> </a:t>
            </a:r>
            <a:r>
              <a:rPr sz="500" spc="10" dirty="0">
                <a:latin typeface="Carlito"/>
                <a:cs typeface="Carlito"/>
                <a:hlinkClick r:id="rId5"/>
              </a:rPr>
              <a:t>www.agrow.com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466" y="1503781"/>
            <a:ext cx="3963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015" marR="5080" indent="-501650">
              <a:lnSpc>
                <a:spcPct val="100000"/>
              </a:lnSpc>
              <a:spcBef>
                <a:spcPts val="100"/>
              </a:spcBef>
            </a:pPr>
            <a:r>
              <a:rPr sz="2000" b="1" spc="45" dirty="0">
                <a:latin typeface="Times New Roman"/>
                <a:cs typeface="Times New Roman"/>
              </a:rPr>
              <a:t>Geographical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95" dirty="0">
                <a:latin typeface="Times New Roman"/>
                <a:cs typeface="Times New Roman"/>
              </a:rPr>
              <a:t>share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of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15" dirty="0">
                <a:latin typeface="Times New Roman"/>
                <a:cs typeface="Times New Roman"/>
              </a:rPr>
              <a:t>Global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Crop  </a:t>
            </a:r>
            <a:r>
              <a:rPr sz="2000" b="1" spc="75" dirty="0">
                <a:latin typeface="Times New Roman"/>
                <a:cs typeface="Times New Roman"/>
              </a:rPr>
              <a:t>Protection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r>
              <a:rPr sz="2000" b="1" spc="-270" dirty="0">
                <a:latin typeface="Times New Roman"/>
                <a:cs typeface="Times New Roman"/>
              </a:rPr>
              <a:t> </a:t>
            </a:r>
            <a:r>
              <a:rPr sz="2000" b="1" spc="180" dirty="0">
                <a:latin typeface="Times New Roman"/>
                <a:cs typeface="Times New Roman"/>
              </a:rPr>
              <a:t>2018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1135" y="2436876"/>
            <a:ext cx="3091180" cy="1797050"/>
            <a:chOff x="2231135" y="2436876"/>
            <a:chExt cx="3091180" cy="1797050"/>
          </a:xfrm>
        </p:grpSpPr>
        <p:sp>
          <p:nvSpPr>
            <p:cNvPr id="5" name="object 5"/>
            <p:cNvSpPr/>
            <p:nvPr/>
          </p:nvSpPr>
          <p:spPr>
            <a:xfrm>
              <a:off x="3012947" y="2436876"/>
              <a:ext cx="1513331" cy="94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1135" y="2528316"/>
              <a:ext cx="3090672" cy="1705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9677" y="2489835"/>
            <a:ext cx="2936875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00" algn="ctr">
              <a:lnSpc>
                <a:spcPts val="625"/>
              </a:lnSpc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Asia,</a:t>
            </a:r>
            <a:r>
              <a:rPr sz="8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25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 marR="464184" algn="r">
              <a:lnSpc>
                <a:spcPts val="850"/>
              </a:lnSpc>
            </a:pPr>
            <a:r>
              <a:rPr sz="800" b="1" spc="-25" dirty="0">
                <a:solidFill>
                  <a:srgbClr val="FFFFFF"/>
                </a:solidFill>
                <a:latin typeface="Carlito"/>
                <a:cs typeface="Carlito"/>
              </a:rPr>
              <a:t>ROW,</a:t>
            </a:r>
            <a:r>
              <a:rPr sz="80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rlito"/>
              <a:cs typeface="Carlito"/>
            </a:endParaRPr>
          </a:p>
          <a:p>
            <a:pPr marL="2352675" indent="167640">
              <a:lnSpc>
                <a:spcPct val="102099"/>
              </a:lnSpc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North  America,</a:t>
            </a:r>
            <a:r>
              <a:rPr sz="800" b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23</a:t>
            </a:r>
            <a:r>
              <a:rPr sz="9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>
              <a:lnSpc>
                <a:spcPts val="935"/>
              </a:lnSpc>
            </a:pPr>
            <a:r>
              <a:rPr sz="800" b="1" dirty="0">
                <a:latin typeface="Carlito"/>
                <a:cs typeface="Carlito"/>
              </a:rPr>
              <a:t>Europe,</a:t>
            </a:r>
            <a:r>
              <a:rPr sz="800" b="1" spc="-35" dirty="0">
                <a:latin typeface="Carlito"/>
                <a:cs typeface="Carlito"/>
              </a:rPr>
              <a:t> </a:t>
            </a:r>
            <a:r>
              <a:rPr sz="800" b="1" dirty="0">
                <a:latin typeface="Carlito"/>
                <a:cs typeface="Carlito"/>
              </a:rPr>
              <a:t>29</a:t>
            </a:r>
            <a:r>
              <a:rPr sz="900" b="1" dirty="0"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Carlito"/>
              <a:cs typeface="Carlito"/>
            </a:endParaRPr>
          </a:p>
          <a:p>
            <a:pPr marL="1471930" marR="873125" indent="188595">
              <a:lnSpc>
                <a:spcPct val="102099"/>
              </a:lnSpc>
            </a:pPr>
            <a:r>
              <a:rPr sz="800" b="1" spc="-5" dirty="0">
                <a:latin typeface="Carlito"/>
                <a:cs typeface="Carlito"/>
              </a:rPr>
              <a:t>Latin  </a:t>
            </a:r>
            <a:r>
              <a:rPr sz="800" b="1" dirty="0">
                <a:latin typeface="Carlito"/>
                <a:cs typeface="Carlito"/>
              </a:rPr>
              <a:t>America,</a:t>
            </a:r>
            <a:r>
              <a:rPr sz="800" b="1" spc="-114" dirty="0">
                <a:latin typeface="Carlito"/>
                <a:cs typeface="Carlito"/>
              </a:rPr>
              <a:t> </a:t>
            </a:r>
            <a:r>
              <a:rPr sz="800" b="1" dirty="0">
                <a:latin typeface="Carlito"/>
                <a:cs typeface="Carlito"/>
              </a:rPr>
              <a:t>19</a:t>
            </a:r>
            <a:r>
              <a:rPr sz="900" b="1" dirty="0">
                <a:latin typeface="Carlito"/>
                <a:cs typeface="Carlito"/>
              </a:rPr>
              <a:t>%</a:t>
            </a:r>
            <a:endParaRPr sz="9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73351" y="2154936"/>
            <a:ext cx="4213860" cy="2466340"/>
            <a:chOff x="1673351" y="2154936"/>
            <a:chExt cx="4213860" cy="2466340"/>
          </a:xfrm>
        </p:grpSpPr>
        <p:sp>
          <p:nvSpPr>
            <p:cNvPr id="9" name="object 9"/>
            <p:cNvSpPr/>
            <p:nvPr/>
          </p:nvSpPr>
          <p:spPr>
            <a:xfrm>
              <a:off x="1673351" y="2154936"/>
              <a:ext cx="4213860" cy="2357755"/>
            </a:xfrm>
            <a:custGeom>
              <a:avLst/>
              <a:gdLst/>
              <a:ahLst/>
              <a:cxnLst/>
              <a:rect l="l" t="t" r="r" b="b"/>
              <a:pathLst>
                <a:path w="4213860" h="2357754">
                  <a:moveTo>
                    <a:pt x="421386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4213860" y="2357628"/>
                  </a:lnTo>
                  <a:lnTo>
                    <a:pt x="421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0379" y="2406396"/>
              <a:ext cx="1367028" cy="2514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6183" y="265938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79BA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0235" y="2657856"/>
              <a:ext cx="2057400" cy="487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66415" y="3142488"/>
              <a:ext cx="2257044" cy="14782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406383" y="2404402"/>
            <a:ext cx="49403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-3175" algn="ctr">
              <a:lnSpc>
                <a:spcPct val="97900"/>
              </a:lnSpc>
              <a:spcBef>
                <a:spcPts val="110"/>
              </a:spcBef>
            </a:pPr>
            <a:r>
              <a:rPr sz="700" b="1" spc="10" dirty="0">
                <a:latin typeface="Times New Roman"/>
                <a:cs typeface="Times New Roman"/>
              </a:rPr>
              <a:t>Middle  </a:t>
            </a:r>
            <a:r>
              <a:rPr sz="700" b="1" dirty="0">
                <a:latin typeface="Times New Roman"/>
                <a:cs typeface="Times New Roman"/>
              </a:rPr>
              <a:t>Ea</a:t>
            </a:r>
            <a:r>
              <a:rPr sz="700" b="1" spc="10" dirty="0">
                <a:latin typeface="Times New Roman"/>
                <a:cs typeface="Times New Roman"/>
              </a:rPr>
              <a:t>st/Africa,  </a:t>
            </a:r>
            <a:r>
              <a:rPr sz="700" b="1" spc="55" dirty="0">
                <a:latin typeface="Times New Roman"/>
                <a:cs typeface="Times New Roman"/>
              </a:rPr>
              <a:t>2267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6669" y="3314217"/>
            <a:ext cx="654685" cy="4356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indent="202565">
              <a:lnSpc>
                <a:spcPts val="830"/>
              </a:lnSpc>
              <a:spcBef>
                <a:spcPts val="130"/>
              </a:spcBef>
            </a:pPr>
            <a:r>
              <a:rPr sz="7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North  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America,</a:t>
            </a:r>
            <a:r>
              <a:rPr sz="7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11623</a:t>
            </a:r>
            <a:endParaRPr sz="70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20%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68713" y="2715272"/>
            <a:ext cx="1533525" cy="35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315">
              <a:lnSpc>
                <a:spcPts val="760"/>
              </a:lnSpc>
              <a:spcBef>
                <a:spcPts val="95"/>
              </a:spcBef>
            </a:pPr>
            <a:r>
              <a:rPr sz="7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Asia/Pacific,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ts val="880"/>
              </a:lnSpc>
              <a:tabLst>
                <a:tab pos="746125" algn="l"/>
              </a:tabLst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4%	</a:t>
            </a:r>
            <a:r>
              <a:rPr sz="1050" b="1" spc="82" baseline="3968" dirty="0">
                <a:solidFill>
                  <a:srgbClr val="FFFFFF"/>
                </a:solidFill>
                <a:latin typeface="Times New Roman"/>
                <a:cs typeface="Times New Roman"/>
              </a:rPr>
              <a:t>17489</a:t>
            </a:r>
            <a:endParaRPr sz="1050" baseline="3968">
              <a:latin typeface="Times New Roman"/>
              <a:cs typeface="Times New Roman"/>
            </a:endParaRPr>
          </a:p>
          <a:p>
            <a:pPr marR="5080" algn="r">
              <a:lnSpc>
                <a:spcPts val="960"/>
              </a:lnSpc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30%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8930" y="3535197"/>
            <a:ext cx="583565" cy="535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8905" marR="5080" indent="-129539">
              <a:lnSpc>
                <a:spcPts val="830"/>
              </a:lnSpc>
              <a:spcBef>
                <a:spcPts val="130"/>
              </a:spcBef>
            </a:pPr>
            <a:r>
              <a:rPr sz="700" b="1" dirty="0">
                <a:solidFill>
                  <a:srgbClr val="FFFFFF"/>
                </a:solidFill>
                <a:latin typeface="Times New Roman"/>
                <a:cs typeface="Times New Roman"/>
              </a:rPr>
              <a:t>Latin</a:t>
            </a:r>
            <a:r>
              <a:rPr sz="7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America  </a:t>
            </a:r>
            <a:r>
              <a:rPr sz="7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214181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93980">
              <a:lnSpc>
                <a:spcPct val="100000"/>
              </a:lnSpc>
              <a:spcBef>
                <a:spcPts val="445"/>
              </a:spcBef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25%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35413" y="4020192"/>
            <a:ext cx="604520" cy="4076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0"/>
              </a:spcBef>
            </a:pPr>
            <a:r>
              <a:rPr sz="700" b="1" spc="10" dirty="0">
                <a:latin typeface="Times New Roman"/>
                <a:cs typeface="Times New Roman"/>
              </a:rPr>
              <a:t>Europe,</a:t>
            </a:r>
            <a:r>
              <a:rPr sz="700" b="1" spc="-90" dirty="0">
                <a:latin typeface="Times New Roman"/>
                <a:cs typeface="Times New Roman"/>
              </a:rPr>
              <a:t> </a:t>
            </a:r>
            <a:r>
              <a:rPr sz="700" b="1" spc="55" dirty="0">
                <a:latin typeface="Times New Roman"/>
                <a:cs typeface="Times New Roman"/>
              </a:rPr>
              <a:t>12001</a:t>
            </a:r>
            <a:endParaRPr sz="700">
              <a:latin typeface="Times New Roman"/>
              <a:cs typeface="Times New Roman"/>
            </a:endParaRPr>
          </a:p>
          <a:p>
            <a:pPr marL="234315">
              <a:lnSpc>
                <a:spcPct val="100000"/>
              </a:lnSpc>
              <a:spcBef>
                <a:spcPts val="615"/>
              </a:spcBef>
            </a:pPr>
            <a:r>
              <a:rPr sz="900" dirty="0">
                <a:solidFill>
                  <a:srgbClr val="FFFFFF"/>
                </a:solidFill>
                <a:latin typeface="Carlito"/>
                <a:cs typeface="Carlito"/>
              </a:rPr>
              <a:t>21%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1430" y="2483649"/>
            <a:ext cx="572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50" dirty="0">
                <a:latin typeface="Times New Roman"/>
                <a:cs typeface="Times New Roman"/>
              </a:rPr>
              <a:t>($</a:t>
            </a:r>
            <a:r>
              <a:rPr sz="900" b="1" spc="-90" dirty="0">
                <a:latin typeface="Times New Roman"/>
                <a:cs typeface="Times New Roman"/>
              </a:rPr>
              <a:t> </a:t>
            </a:r>
            <a:r>
              <a:rPr sz="900" b="1" spc="40" dirty="0">
                <a:latin typeface="Times New Roman"/>
                <a:cs typeface="Times New Roman"/>
              </a:rPr>
              <a:t>million)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10257" y="6090971"/>
            <a:ext cx="35540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15" dirty="0">
                <a:latin typeface="Times New Roman"/>
                <a:cs typeface="Times New Roman"/>
              </a:rPr>
              <a:t>Global </a:t>
            </a:r>
            <a:r>
              <a:rPr sz="2200" b="1" spc="-120" dirty="0">
                <a:latin typeface="Times New Roman"/>
                <a:cs typeface="Times New Roman"/>
              </a:rPr>
              <a:t>PPC </a:t>
            </a:r>
            <a:r>
              <a:rPr sz="2200" b="1" spc="25" dirty="0">
                <a:latin typeface="Times New Roman"/>
                <a:cs typeface="Times New Roman"/>
              </a:rPr>
              <a:t>Market </a:t>
            </a:r>
            <a:r>
              <a:rPr sz="2200" b="1" spc="40" dirty="0">
                <a:latin typeface="Times New Roman"/>
                <a:cs typeface="Times New Roman"/>
              </a:rPr>
              <a:t>by</a:t>
            </a:r>
            <a:r>
              <a:rPr sz="2200" b="1" spc="-18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Crops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77667" y="6691884"/>
            <a:ext cx="2230120" cy="2176780"/>
            <a:chOff x="2677667" y="6691884"/>
            <a:chExt cx="2230120" cy="2176780"/>
          </a:xfrm>
        </p:grpSpPr>
        <p:sp>
          <p:nvSpPr>
            <p:cNvPr id="23" name="object 23"/>
            <p:cNvSpPr/>
            <p:nvPr/>
          </p:nvSpPr>
          <p:spPr>
            <a:xfrm>
              <a:off x="3703319" y="6691884"/>
              <a:ext cx="76200" cy="7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17875" y="6691884"/>
              <a:ext cx="1956816" cy="600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77667" y="7287768"/>
              <a:ext cx="2229611" cy="15803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108729" y="6950481"/>
            <a:ext cx="4076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rlito"/>
                <a:cs typeface="Carlito"/>
              </a:rPr>
              <a:t>Cereals,</a:t>
            </a:r>
            <a:r>
              <a:rPr sz="700" spc="-50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18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7791" y="7631722"/>
            <a:ext cx="3594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Carlito"/>
                <a:cs typeface="Carlito"/>
              </a:rPr>
              <a:t>Maize,</a:t>
            </a:r>
            <a:r>
              <a:rPr sz="700" spc="-6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13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17379" y="8142185"/>
            <a:ext cx="1232535" cy="591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</a:rPr>
              <a:t>Cotton,</a:t>
            </a:r>
            <a:r>
              <a:rPr sz="700" spc="-7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6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Carlito"/>
              <a:cs typeface="Carlito"/>
            </a:endParaRPr>
          </a:p>
          <a:p>
            <a:pPr marL="671830">
              <a:lnSpc>
                <a:spcPct val="100000"/>
              </a:lnSpc>
              <a:spcBef>
                <a:spcPts val="5"/>
              </a:spcBef>
            </a:pPr>
            <a:r>
              <a:rPr sz="700" spc="-5" dirty="0">
                <a:latin typeface="Carlito"/>
                <a:cs typeface="Carlito"/>
              </a:rPr>
              <a:t>Rice,</a:t>
            </a:r>
            <a:r>
              <a:rPr sz="700" spc="-1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9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700" spc="-5" dirty="0">
                <a:latin typeface="Carlito"/>
                <a:cs typeface="Carlito"/>
              </a:rPr>
              <a:t>Soybean, 10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61449" y="7950200"/>
            <a:ext cx="3327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0000"/>
                </a:solidFill>
                <a:latin typeface="Carlito"/>
                <a:cs typeface="Carlito"/>
              </a:rPr>
              <a:t>F &amp; </a:t>
            </a:r>
            <a:r>
              <a:rPr sz="700" b="1" spc="-35" dirty="0">
                <a:solidFill>
                  <a:srgbClr val="FF0000"/>
                </a:solidFill>
                <a:latin typeface="Carlito"/>
                <a:cs typeface="Carlito"/>
              </a:rPr>
              <a:t>V,</a:t>
            </a:r>
            <a:r>
              <a:rPr sz="700" b="1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FF0000"/>
                </a:solidFill>
                <a:latin typeface="Carlito"/>
                <a:cs typeface="Carlito"/>
              </a:rPr>
              <a:t>26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9816" y="6941299"/>
            <a:ext cx="3873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Carlito"/>
                <a:cs typeface="Carlito"/>
              </a:rPr>
              <a:t>Others,</a:t>
            </a:r>
            <a:r>
              <a:rPr sz="700" spc="-3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18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090930">
              <a:lnSpc>
                <a:spcPct val="100000"/>
              </a:lnSpc>
              <a:spcBef>
                <a:spcPts val="1900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Structure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20" dirty="0">
                <a:latin typeface="Times New Roman"/>
                <a:cs typeface="Times New Roman"/>
              </a:rPr>
              <a:t>Agrochemicals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10" dirty="0">
                <a:latin typeface="Times New Roman"/>
                <a:cs typeface="Times New Roman"/>
              </a:rPr>
              <a:t>Technical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grade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manufacturers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125,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50" dirty="0">
                <a:latin typeface="Times New Roman"/>
                <a:cs typeface="Times New Roman"/>
              </a:rPr>
              <a:t>Formulators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75" dirty="0">
                <a:latin typeface="Times New Roman"/>
                <a:cs typeface="Times New Roman"/>
              </a:rPr>
              <a:t>800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50" dirty="0">
                <a:latin typeface="Times New Roman"/>
                <a:cs typeface="Times New Roman"/>
              </a:rPr>
              <a:t>Distributors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1,45,000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65" dirty="0">
                <a:latin typeface="Times New Roman"/>
                <a:cs typeface="Times New Roman"/>
              </a:rPr>
              <a:t>4</a:t>
            </a:r>
            <a:r>
              <a:rPr sz="1350" spc="97" baseline="24691" dirty="0">
                <a:latin typeface="Times New Roman"/>
                <a:cs typeface="Times New Roman"/>
              </a:rPr>
              <a:t>th </a:t>
            </a:r>
            <a:r>
              <a:rPr sz="1400" spc="30" dirty="0">
                <a:latin typeface="Times New Roman"/>
                <a:cs typeface="Times New Roman"/>
              </a:rPr>
              <a:t>Largest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producer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15" dirty="0">
                <a:latin typeface="Times New Roman"/>
                <a:cs typeface="Times New Roman"/>
              </a:rPr>
              <a:t>Major </a:t>
            </a:r>
            <a:r>
              <a:rPr sz="1400" spc="60" dirty="0">
                <a:latin typeface="Times New Roman"/>
                <a:cs typeface="Times New Roman"/>
              </a:rPr>
              <a:t>exporters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4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agrochemicals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45" dirty="0">
                <a:latin typeface="Times New Roman"/>
                <a:cs typeface="Times New Roman"/>
              </a:rPr>
              <a:t>India</a:t>
            </a:r>
            <a:endParaRPr sz="2200">
              <a:latin typeface="Times New Roman"/>
              <a:cs typeface="Times New Roman"/>
            </a:endParaRPr>
          </a:p>
          <a:p>
            <a:pPr marL="440055" marR="262255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20" dirty="0">
                <a:latin typeface="Times New Roman"/>
                <a:cs typeface="Times New Roman"/>
              </a:rPr>
              <a:t>About </a:t>
            </a:r>
            <a:r>
              <a:rPr sz="1600" b="1" spc="70" dirty="0">
                <a:latin typeface="Times New Roman"/>
                <a:cs typeface="Times New Roman"/>
              </a:rPr>
              <a:t>20%-40% </a:t>
            </a:r>
            <a:r>
              <a:rPr sz="1600" spc="55" dirty="0">
                <a:latin typeface="Times New Roman"/>
                <a:cs typeface="Times New Roman"/>
              </a:rPr>
              <a:t>crop </a:t>
            </a:r>
            <a:r>
              <a:rPr sz="1600" spc="60" dirty="0">
                <a:latin typeface="Times New Roman"/>
                <a:cs typeface="Times New Roman"/>
              </a:rPr>
              <a:t>production </a:t>
            </a:r>
            <a:r>
              <a:rPr sz="1600" spc="30" dirty="0">
                <a:latin typeface="Times New Roman"/>
                <a:cs typeface="Times New Roman"/>
              </a:rPr>
              <a:t>is </a:t>
            </a:r>
            <a:r>
              <a:rPr sz="1600" spc="40" dirty="0">
                <a:latin typeface="Times New Roman"/>
                <a:cs typeface="Times New Roman"/>
              </a:rPr>
              <a:t>lost  </a:t>
            </a:r>
            <a:r>
              <a:rPr sz="1600" spc="75" dirty="0">
                <a:latin typeface="Times New Roman"/>
                <a:cs typeface="Times New Roman"/>
              </a:rPr>
              <a:t>due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insects,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weeds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diseases.</a:t>
            </a:r>
            <a:endParaRPr sz="1600">
              <a:latin typeface="Times New Roman"/>
              <a:cs typeface="Times New Roman"/>
            </a:endParaRPr>
          </a:p>
          <a:p>
            <a:pPr marL="440055" marR="262255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5" dirty="0">
                <a:latin typeface="Times New Roman"/>
                <a:cs typeface="Times New Roman"/>
              </a:rPr>
              <a:t>Crop </a:t>
            </a:r>
            <a:r>
              <a:rPr sz="1600" spc="60" dirty="0">
                <a:latin typeface="Times New Roman"/>
                <a:cs typeface="Times New Roman"/>
              </a:rPr>
              <a:t>protection </a:t>
            </a:r>
            <a:r>
              <a:rPr sz="1600" spc="35" dirty="0">
                <a:latin typeface="Times New Roman"/>
                <a:cs typeface="Times New Roman"/>
              </a:rPr>
              <a:t>chemicals </a:t>
            </a:r>
            <a:r>
              <a:rPr sz="1600" spc="55" dirty="0">
                <a:latin typeface="Times New Roman"/>
                <a:cs typeface="Times New Roman"/>
              </a:rPr>
              <a:t>usage </a:t>
            </a:r>
            <a:r>
              <a:rPr sz="1600" spc="30" dirty="0">
                <a:latin typeface="Times New Roman"/>
                <a:cs typeface="Times New Roman"/>
              </a:rPr>
              <a:t>is </a:t>
            </a:r>
            <a:r>
              <a:rPr sz="1600" spc="65" dirty="0">
                <a:latin typeface="Times New Roman"/>
                <a:cs typeface="Times New Roman"/>
              </a:rPr>
              <a:t>one </a:t>
            </a:r>
            <a:r>
              <a:rPr sz="1600" spc="-5" dirty="0">
                <a:latin typeface="Times New Roman"/>
                <a:cs typeface="Times New Roman"/>
              </a:rPr>
              <a:t>of 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lowest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erratic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global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scenario.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4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600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Consumption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600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pesticides</a:t>
            </a:r>
            <a:r>
              <a:rPr sz="1600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5" dirty="0">
                <a:latin typeface="Times New Roman"/>
                <a:cs typeface="Times New Roman"/>
              </a:rPr>
              <a:t>India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is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0.6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Kg/ha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compared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15" dirty="0">
                <a:latin typeface="Times New Roman"/>
                <a:cs typeface="Times New Roman"/>
              </a:rPr>
              <a:t>World </a:t>
            </a:r>
            <a:r>
              <a:rPr sz="1400" spc="35" dirty="0">
                <a:latin typeface="Times New Roman"/>
                <a:cs typeface="Times New Roman"/>
              </a:rPr>
              <a:t>average </a:t>
            </a:r>
            <a:r>
              <a:rPr sz="1400" spc="25" dirty="0">
                <a:latin typeface="Times New Roman"/>
                <a:cs typeface="Times New Roman"/>
              </a:rPr>
              <a:t>is</a:t>
            </a:r>
            <a:r>
              <a:rPr sz="1400" spc="-229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3kg/ha.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Highest </a:t>
            </a:r>
            <a:r>
              <a:rPr sz="1400" spc="25" dirty="0">
                <a:latin typeface="Times New Roman"/>
                <a:cs typeface="Times New Roman"/>
              </a:rPr>
              <a:t>is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17kg/ha.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0265" y="1655978"/>
            <a:ext cx="3734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55" dirty="0">
                <a:latin typeface="Times New Roman"/>
                <a:cs typeface="Times New Roman"/>
              </a:rPr>
              <a:t>Indian </a:t>
            </a:r>
            <a:r>
              <a:rPr sz="2000" b="1" spc="-20" dirty="0">
                <a:latin typeface="Times New Roman"/>
                <a:cs typeface="Times New Roman"/>
              </a:rPr>
              <a:t>Crop </a:t>
            </a:r>
            <a:r>
              <a:rPr sz="2000" b="1" spc="75" dirty="0">
                <a:latin typeface="Times New Roman"/>
                <a:cs typeface="Times New Roman"/>
              </a:rPr>
              <a:t>Protection</a:t>
            </a:r>
            <a:r>
              <a:rPr sz="2000" b="1" spc="-33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1551" y="2650236"/>
            <a:ext cx="2601595" cy="1556385"/>
            <a:chOff x="2511551" y="2650236"/>
            <a:chExt cx="2601595" cy="1556385"/>
          </a:xfrm>
        </p:grpSpPr>
        <p:sp>
          <p:nvSpPr>
            <p:cNvPr id="5" name="object 5"/>
            <p:cNvSpPr/>
            <p:nvPr/>
          </p:nvSpPr>
          <p:spPr>
            <a:xfrm>
              <a:off x="3291839" y="2650236"/>
              <a:ext cx="952500" cy="56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1551" y="2702052"/>
              <a:ext cx="2601468" cy="1504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63478" y="2965246"/>
            <a:ext cx="266700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6195" marR="5080" indent="-36830">
              <a:lnSpc>
                <a:spcPct val="102400"/>
              </a:lnSpc>
              <a:spcBef>
                <a:spcPts val="80"/>
              </a:spcBef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Ins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ct  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28%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8910" y="3631196"/>
            <a:ext cx="337185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3025" marR="5080" indent="-73660">
              <a:lnSpc>
                <a:spcPct val="102499"/>
              </a:lnSpc>
              <a:spcBef>
                <a:spcPts val="80"/>
              </a:spcBef>
            </a:pP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ase  22%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4426" y="3192234"/>
            <a:ext cx="302260" cy="273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4610" marR="5080" indent="-55244">
              <a:lnSpc>
                <a:spcPct val="102499"/>
              </a:lnSpc>
              <a:spcBef>
                <a:spcPts val="80"/>
              </a:spcBef>
            </a:pPr>
            <a:r>
              <a:rPr sz="800" b="1" spc="-25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spc="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ds  38%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3922" y="2660358"/>
            <a:ext cx="299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800" b="1" spc="-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hers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7223" y="2785339"/>
            <a:ext cx="1911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rlito"/>
                <a:cs typeface="Carlito"/>
              </a:rPr>
              <a:t>12%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2191" y="2744724"/>
            <a:ext cx="2176780" cy="1280160"/>
            <a:chOff x="3822191" y="2744724"/>
            <a:chExt cx="2176780" cy="1280160"/>
          </a:xfrm>
        </p:grpSpPr>
        <p:sp>
          <p:nvSpPr>
            <p:cNvPr id="13" name="object 13"/>
            <p:cNvSpPr/>
            <p:nvPr/>
          </p:nvSpPr>
          <p:spPr>
            <a:xfrm>
              <a:off x="4602479" y="2744724"/>
              <a:ext cx="617220" cy="21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06011" y="2761488"/>
              <a:ext cx="1997964" cy="2834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2191" y="3040380"/>
              <a:ext cx="2176272" cy="984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33518" y="3646424"/>
            <a:ext cx="38925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Insecticide,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50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1965" y="2927096"/>
            <a:ext cx="3600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Herbicide,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20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3487" y="2823477"/>
            <a:ext cx="35814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Fungicide,</a:t>
            </a:r>
            <a:r>
              <a:rPr sz="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26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4220" y="3039884"/>
            <a:ext cx="2540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Others,</a:t>
            </a:r>
            <a:r>
              <a:rPr sz="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4773" y="2693987"/>
            <a:ext cx="267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I</a:t>
            </a:r>
            <a:r>
              <a:rPr sz="1000" dirty="0">
                <a:latin typeface="Carlito"/>
                <a:cs typeface="Carlito"/>
              </a:rPr>
              <a:t>n</a:t>
            </a:r>
            <a:r>
              <a:rPr sz="1000" spc="-10" dirty="0">
                <a:latin typeface="Carlito"/>
                <a:cs typeface="Carlito"/>
              </a:rPr>
              <a:t>dia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34667" y="2772156"/>
            <a:ext cx="2152015" cy="1266825"/>
            <a:chOff x="1534667" y="2772156"/>
            <a:chExt cx="2152015" cy="1266825"/>
          </a:xfrm>
        </p:grpSpPr>
        <p:sp>
          <p:nvSpPr>
            <p:cNvPr id="22" name="object 22"/>
            <p:cNvSpPr/>
            <p:nvPr/>
          </p:nvSpPr>
          <p:spPr>
            <a:xfrm>
              <a:off x="2455163" y="2772156"/>
              <a:ext cx="163068" cy="76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4667" y="2775204"/>
              <a:ext cx="2151887" cy="12633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59607" y="2866161"/>
            <a:ext cx="29210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3820" marR="5080" indent="-84455">
              <a:lnSpc>
                <a:spcPct val="102000"/>
              </a:lnSpc>
              <a:spcBef>
                <a:spcPts val="90"/>
              </a:spcBef>
            </a:pP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Insect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spc="-5" dirty="0">
                <a:solidFill>
                  <a:srgbClr val="FFFFFF"/>
                </a:solidFill>
                <a:latin typeface="Carlito"/>
                <a:cs typeface="Carlito"/>
              </a:rPr>
              <a:t>de  25%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7401" y="3413239"/>
            <a:ext cx="26416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850" marR="5080" indent="-70485">
              <a:lnSpc>
                <a:spcPct val="102000"/>
              </a:lnSpc>
              <a:spcBef>
                <a:spcPts val="90"/>
              </a:spcBef>
            </a:pP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Herb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500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500" spc="-5" dirty="0">
                <a:solidFill>
                  <a:srgbClr val="FFFFFF"/>
                </a:solidFill>
                <a:latin typeface="Carlito"/>
                <a:cs typeface="Carlito"/>
              </a:rPr>
              <a:t>de  43%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7381" y="2700007"/>
            <a:ext cx="190500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165" marR="5080" indent="-50800">
              <a:lnSpc>
                <a:spcPct val="102000"/>
              </a:lnSpc>
              <a:spcBef>
                <a:spcPts val="90"/>
              </a:spcBef>
            </a:pPr>
            <a:r>
              <a:rPr sz="500" spc="-5" dirty="0">
                <a:latin typeface="Carlito"/>
                <a:cs typeface="Carlito"/>
              </a:rPr>
              <a:t>Othe</a:t>
            </a:r>
            <a:r>
              <a:rPr sz="500" spc="5" dirty="0">
                <a:latin typeface="Carlito"/>
                <a:cs typeface="Carlito"/>
              </a:rPr>
              <a:t>r</a:t>
            </a:r>
            <a:r>
              <a:rPr sz="500" dirty="0">
                <a:latin typeface="Carlito"/>
                <a:cs typeface="Carlito"/>
              </a:rPr>
              <a:t>s  4%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40802" y="2693987"/>
            <a:ext cx="552450" cy="424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rlito"/>
                <a:cs typeface="Carlito"/>
              </a:rPr>
              <a:t>World</a:t>
            </a:r>
            <a:endParaRPr sz="1000">
              <a:latin typeface="Carlito"/>
              <a:cs typeface="Carlito"/>
            </a:endParaRPr>
          </a:p>
          <a:p>
            <a:pPr marL="359410" marR="5080" indent="-70485">
              <a:lnSpc>
                <a:spcPct val="102000"/>
              </a:lnSpc>
              <a:spcBef>
                <a:spcPts val="715"/>
              </a:spcBef>
            </a:pPr>
            <a:r>
              <a:rPr sz="500" spc="-5" dirty="0">
                <a:latin typeface="Carlito"/>
                <a:cs typeface="Carlito"/>
              </a:rPr>
              <a:t>Fungic</a:t>
            </a:r>
            <a:r>
              <a:rPr sz="500" spc="5" dirty="0">
                <a:latin typeface="Carlito"/>
                <a:cs typeface="Carlito"/>
              </a:rPr>
              <a:t>i</a:t>
            </a:r>
            <a:r>
              <a:rPr sz="500" spc="-5" dirty="0">
                <a:latin typeface="Carlito"/>
                <a:cs typeface="Carlito"/>
              </a:rPr>
              <a:t>de  28%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76789" y="2443988"/>
            <a:ext cx="455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Crop</a:t>
            </a:r>
            <a:r>
              <a:rPr sz="900" spc="-6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Loss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04123" y="6090971"/>
            <a:ext cx="35674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Indian </a:t>
            </a:r>
            <a:r>
              <a:rPr sz="2200" b="1" spc="-120" dirty="0">
                <a:latin typeface="Times New Roman"/>
                <a:cs typeface="Times New Roman"/>
              </a:rPr>
              <a:t>PPC </a:t>
            </a:r>
            <a:r>
              <a:rPr sz="2200" b="1" spc="25" dirty="0">
                <a:latin typeface="Times New Roman"/>
                <a:cs typeface="Times New Roman"/>
              </a:rPr>
              <a:t>Market </a:t>
            </a:r>
            <a:r>
              <a:rPr sz="2200" b="1" spc="40" dirty="0">
                <a:latin typeface="Times New Roman"/>
                <a:cs typeface="Times New Roman"/>
              </a:rPr>
              <a:t>by</a:t>
            </a:r>
            <a:r>
              <a:rPr sz="2200" b="1" spc="-229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Crops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09216" y="6809232"/>
            <a:ext cx="3519170" cy="2086610"/>
            <a:chOff x="2109216" y="6809232"/>
            <a:chExt cx="3519170" cy="2086610"/>
          </a:xfrm>
        </p:grpSpPr>
        <p:sp>
          <p:nvSpPr>
            <p:cNvPr id="32" name="object 32"/>
            <p:cNvSpPr/>
            <p:nvPr/>
          </p:nvSpPr>
          <p:spPr>
            <a:xfrm>
              <a:off x="3543300" y="6876288"/>
              <a:ext cx="338327" cy="182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71344" y="6890004"/>
              <a:ext cx="2863596" cy="373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8840" y="7260336"/>
              <a:ext cx="3479291" cy="16352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09216" y="7441692"/>
              <a:ext cx="91440" cy="13970"/>
            </a:xfrm>
            <a:custGeom>
              <a:avLst/>
              <a:gdLst/>
              <a:ahLst/>
              <a:cxnLst/>
              <a:rect l="l" t="t" r="r" b="b"/>
              <a:pathLst>
                <a:path w="91439" h="13970">
                  <a:moveTo>
                    <a:pt x="2895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7431" y="6096"/>
                  </a:lnTo>
                  <a:lnTo>
                    <a:pt x="91439" y="13716"/>
                  </a:lnTo>
                  <a:lnTo>
                    <a:pt x="91439" y="7620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13176" y="6809232"/>
              <a:ext cx="163068" cy="929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37432" y="6810756"/>
              <a:ext cx="480059" cy="68580"/>
            </a:xfrm>
            <a:custGeom>
              <a:avLst/>
              <a:gdLst/>
              <a:ahLst/>
              <a:cxnLst/>
              <a:rect l="l" t="t" r="r" b="b"/>
              <a:pathLst>
                <a:path w="480060" h="68579">
                  <a:moveTo>
                    <a:pt x="480059" y="0"/>
                  </a:moveTo>
                  <a:lnTo>
                    <a:pt x="451103" y="0"/>
                  </a:lnTo>
                  <a:lnTo>
                    <a:pt x="0" y="62484"/>
                  </a:lnTo>
                  <a:lnTo>
                    <a:pt x="1523" y="68580"/>
                  </a:lnTo>
                  <a:lnTo>
                    <a:pt x="452627" y="6096"/>
                  </a:lnTo>
                  <a:lnTo>
                    <a:pt x="480059" y="6096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759464" y="7361949"/>
            <a:ext cx="7080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solidFill>
                  <a:srgbClr val="FFFFFF"/>
                </a:solidFill>
                <a:latin typeface="Carlito"/>
                <a:cs typeface="Carlito"/>
              </a:rPr>
              <a:t>Plantation Crops,</a:t>
            </a: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 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8961" y="8076692"/>
            <a:ext cx="3937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Cotton,</a:t>
            </a:r>
            <a:r>
              <a:rPr sz="700" b="1" spc="-40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50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66925" y="7345159"/>
            <a:ext cx="272415" cy="2400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5080" indent="27305">
              <a:lnSpc>
                <a:spcPct val="101400"/>
              </a:lnSpc>
              <a:spcBef>
                <a:spcPts val="85"/>
              </a:spcBef>
            </a:pPr>
            <a:r>
              <a:rPr sz="700" b="1" spc="-10" dirty="0">
                <a:latin typeface="Carlito"/>
                <a:cs typeface="Carlito"/>
              </a:rPr>
              <a:t>Sugar  cane,</a:t>
            </a:r>
            <a:r>
              <a:rPr sz="700" b="1" spc="-70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2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2362" y="7116571"/>
            <a:ext cx="3327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F &amp; </a:t>
            </a:r>
            <a:r>
              <a:rPr sz="700" b="1" spc="-35" dirty="0">
                <a:solidFill>
                  <a:srgbClr val="FFFFFF"/>
                </a:solidFill>
                <a:latin typeface="Carlito"/>
                <a:cs typeface="Carlito"/>
              </a:rPr>
              <a:t>V,</a:t>
            </a:r>
            <a:r>
              <a:rPr sz="7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14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80754" y="6712711"/>
            <a:ext cx="635635" cy="24002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12395" marR="5080" indent="-113030">
              <a:lnSpc>
                <a:spcPct val="101400"/>
              </a:lnSpc>
              <a:spcBef>
                <a:spcPts val="85"/>
              </a:spcBef>
            </a:pPr>
            <a:r>
              <a:rPr sz="700" b="1" spc="-10" dirty="0">
                <a:latin typeface="Carlito"/>
                <a:cs typeface="Carlito"/>
              </a:rPr>
              <a:t>Cereals </a:t>
            </a:r>
            <a:r>
              <a:rPr sz="700" b="1" spc="-5" dirty="0">
                <a:latin typeface="Carlito"/>
                <a:cs typeface="Carlito"/>
              </a:rPr>
              <a:t>Millets &amp;  Oilseeds,</a:t>
            </a:r>
            <a:r>
              <a:rPr sz="700" b="1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7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28198" y="6714210"/>
            <a:ext cx="459105" cy="377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Others, </a:t>
            </a:r>
            <a:r>
              <a:rPr sz="700" b="1" spc="-5" dirty="0">
                <a:latin typeface="Carlito"/>
                <a:cs typeface="Carlito"/>
              </a:rPr>
              <a:t>1</a:t>
            </a:r>
            <a:endParaRPr sz="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Carlito"/>
              <a:cs typeface="Carlito"/>
            </a:endParaRPr>
          </a:p>
          <a:p>
            <a:pPr marL="92710">
              <a:lnSpc>
                <a:spcPct val="100000"/>
              </a:lnSpc>
            </a:pPr>
            <a:r>
              <a:rPr sz="700" b="1" spc="-15" dirty="0">
                <a:solidFill>
                  <a:srgbClr val="FFFFFF"/>
                </a:solidFill>
                <a:latin typeface="Carlito"/>
                <a:cs typeface="Carlito"/>
              </a:rPr>
              <a:t>Paddy,</a:t>
            </a:r>
            <a:r>
              <a:rPr sz="7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rlito"/>
                <a:cs typeface="Carlito"/>
              </a:rPr>
              <a:t>18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1900"/>
              </a:spcBef>
            </a:pPr>
            <a:r>
              <a:rPr sz="2200" b="1" spc="20" dirty="0">
                <a:latin typeface="Times New Roman"/>
                <a:cs typeface="Times New Roman"/>
              </a:rPr>
              <a:t>Company </a:t>
            </a:r>
            <a:r>
              <a:rPr sz="2200" b="1" spc="145" dirty="0">
                <a:latin typeface="Times New Roman"/>
                <a:cs typeface="Times New Roman"/>
              </a:rPr>
              <a:t>wise </a:t>
            </a:r>
            <a:r>
              <a:rPr sz="2200" b="1" spc="25" dirty="0">
                <a:latin typeface="Times New Roman"/>
                <a:cs typeface="Times New Roman"/>
              </a:rPr>
              <a:t>Market</a:t>
            </a:r>
            <a:r>
              <a:rPr sz="2200" b="1" spc="-340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Share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6692" y="2256010"/>
            <a:ext cx="4075800" cy="2151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5909" y="6090971"/>
            <a:ext cx="3639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State </a:t>
            </a:r>
            <a:r>
              <a:rPr sz="2200" b="1" spc="145" dirty="0">
                <a:latin typeface="Times New Roman"/>
                <a:cs typeface="Times New Roman"/>
              </a:rPr>
              <a:t>wise </a:t>
            </a:r>
            <a:r>
              <a:rPr sz="2200" b="1" spc="-120" dirty="0">
                <a:latin typeface="Times New Roman"/>
                <a:cs typeface="Times New Roman"/>
              </a:rPr>
              <a:t>PPC</a:t>
            </a:r>
            <a:r>
              <a:rPr sz="2200" b="1" spc="-40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Consumption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4332" y="6723888"/>
            <a:ext cx="3785870" cy="2007235"/>
            <a:chOff x="1894332" y="6723888"/>
            <a:chExt cx="3785870" cy="2007235"/>
          </a:xfrm>
        </p:grpSpPr>
        <p:sp>
          <p:nvSpPr>
            <p:cNvPr id="7" name="object 7"/>
            <p:cNvSpPr/>
            <p:nvPr/>
          </p:nvSpPr>
          <p:spPr>
            <a:xfrm>
              <a:off x="1981200" y="7114032"/>
              <a:ext cx="201168" cy="15971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3912" y="7845552"/>
              <a:ext cx="184404" cy="865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06624" y="7978140"/>
              <a:ext cx="176783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0380" y="8240268"/>
              <a:ext cx="188975" cy="470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03092" y="8240268"/>
              <a:ext cx="181355" cy="470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8372" y="8180832"/>
              <a:ext cx="195072" cy="5379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01083" y="8375904"/>
              <a:ext cx="180924" cy="3352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36364" y="8375904"/>
              <a:ext cx="198120" cy="3352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99076" y="8375904"/>
              <a:ext cx="181355" cy="3352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6326" y="8570976"/>
              <a:ext cx="199197" cy="1402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5544" y="7845552"/>
              <a:ext cx="184403" cy="8656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4332" y="6723887"/>
              <a:ext cx="22860" cy="2007235"/>
            </a:xfrm>
            <a:custGeom>
              <a:avLst/>
              <a:gdLst/>
              <a:ahLst/>
              <a:cxnLst/>
              <a:rect l="l" t="t" r="r" b="b"/>
              <a:pathLst>
                <a:path w="22860" h="2007234">
                  <a:moveTo>
                    <a:pt x="22860" y="1524"/>
                  </a:moveTo>
                  <a:lnTo>
                    <a:pt x="19812" y="1524"/>
                  </a:lnTo>
                  <a:lnTo>
                    <a:pt x="19812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18288" y="4572"/>
                  </a:lnTo>
                  <a:lnTo>
                    <a:pt x="18288" y="330708"/>
                  </a:lnTo>
                  <a:lnTo>
                    <a:pt x="0" y="330708"/>
                  </a:lnTo>
                  <a:lnTo>
                    <a:pt x="0" y="335280"/>
                  </a:lnTo>
                  <a:lnTo>
                    <a:pt x="18288" y="335280"/>
                  </a:lnTo>
                  <a:lnTo>
                    <a:pt x="18288" y="661416"/>
                  </a:lnTo>
                  <a:lnTo>
                    <a:pt x="0" y="661416"/>
                  </a:lnTo>
                  <a:lnTo>
                    <a:pt x="0" y="665988"/>
                  </a:lnTo>
                  <a:lnTo>
                    <a:pt x="18288" y="665988"/>
                  </a:lnTo>
                  <a:lnTo>
                    <a:pt x="18288" y="992124"/>
                  </a:lnTo>
                  <a:lnTo>
                    <a:pt x="0" y="992124"/>
                  </a:lnTo>
                  <a:lnTo>
                    <a:pt x="0" y="996696"/>
                  </a:lnTo>
                  <a:lnTo>
                    <a:pt x="18288" y="996696"/>
                  </a:lnTo>
                  <a:lnTo>
                    <a:pt x="18288" y="1324356"/>
                  </a:lnTo>
                  <a:lnTo>
                    <a:pt x="0" y="1324356"/>
                  </a:lnTo>
                  <a:lnTo>
                    <a:pt x="0" y="1328928"/>
                  </a:lnTo>
                  <a:lnTo>
                    <a:pt x="18288" y="1328928"/>
                  </a:lnTo>
                  <a:lnTo>
                    <a:pt x="18288" y="1655064"/>
                  </a:lnTo>
                  <a:lnTo>
                    <a:pt x="0" y="1655064"/>
                  </a:lnTo>
                  <a:lnTo>
                    <a:pt x="0" y="1659636"/>
                  </a:lnTo>
                  <a:lnTo>
                    <a:pt x="18288" y="1659636"/>
                  </a:lnTo>
                  <a:lnTo>
                    <a:pt x="18288" y="2007108"/>
                  </a:lnTo>
                  <a:lnTo>
                    <a:pt x="22860" y="2007108"/>
                  </a:lnTo>
                  <a:lnTo>
                    <a:pt x="22860" y="1524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57412" y="7002297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24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920" y="7729232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13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58427" y="7861795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11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59539" y="7729232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13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2223" y="7992884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2223" y="7660627"/>
            <a:ext cx="781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15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92223" y="7329958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20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92223" y="6999223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25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92223" y="6668503"/>
            <a:ext cx="7810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latin typeface="Carlito"/>
                <a:cs typeface="Carlito"/>
              </a:rPr>
              <a:t>30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24227" y="8061439"/>
            <a:ext cx="3958590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algn="ctr">
              <a:lnSpc>
                <a:spcPts val="560"/>
              </a:lnSpc>
              <a:spcBef>
                <a:spcPts val="100"/>
              </a:spcBef>
            </a:pPr>
            <a:r>
              <a:rPr sz="500" dirty="0">
                <a:latin typeface="Carlito"/>
                <a:cs typeface="Carlito"/>
              </a:rPr>
              <a:t>8</a:t>
            </a:r>
            <a:endParaRPr sz="500">
              <a:latin typeface="Carlito"/>
              <a:cs typeface="Carlito"/>
            </a:endParaRPr>
          </a:p>
          <a:p>
            <a:pPr marR="965835" algn="ctr">
              <a:lnSpc>
                <a:spcPts val="560"/>
              </a:lnSpc>
              <a:tabLst>
                <a:tab pos="348615" algn="l"/>
              </a:tabLst>
            </a:pPr>
            <a:r>
              <a:rPr sz="500" dirty="0">
                <a:latin typeface="Carlito"/>
                <a:cs typeface="Carlito"/>
              </a:rPr>
              <a:t>7	7</a:t>
            </a:r>
            <a:endParaRPr sz="500">
              <a:latin typeface="Carlito"/>
              <a:cs typeface="Carlito"/>
            </a:endParaRPr>
          </a:p>
          <a:p>
            <a:pPr marL="2351405">
              <a:lnSpc>
                <a:spcPts val="550"/>
              </a:lnSpc>
              <a:spcBef>
                <a:spcPts val="445"/>
              </a:spcBef>
              <a:tabLst>
                <a:tab pos="2701925" algn="l"/>
                <a:tab pos="3050540" algn="l"/>
              </a:tabLst>
            </a:pPr>
            <a:r>
              <a:rPr sz="500" dirty="0">
                <a:latin typeface="Carlito"/>
                <a:cs typeface="Carlito"/>
              </a:rPr>
              <a:t>5	5	5</a:t>
            </a:r>
            <a:endParaRPr sz="500">
              <a:latin typeface="Carlito"/>
              <a:cs typeface="Carlito"/>
            </a:endParaRPr>
          </a:p>
          <a:p>
            <a:pPr>
              <a:lnSpc>
                <a:spcPts val="550"/>
              </a:lnSpc>
            </a:pPr>
            <a:r>
              <a:rPr sz="500" dirty="0">
                <a:latin typeface="Carlito"/>
                <a:cs typeface="Carlito"/>
              </a:rPr>
              <a:t>5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">
              <a:latin typeface="Carlito"/>
              <a:cs typeface="Carlito"/>
            </a:endParaRPr>
          </a:p>
          <a:p>
            <a:pPr marR="516255" algn="r">
              <a:lnSpc>
                <a:spcPct val="100000"/>
              </a:lnSpc>
            </a:pPr>
            <a:r>
              <a:rPr sz="500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tabLst>
                <a:tab pos="3945254" algn="l"/>
              </a:tabLst>
            </a:pPr>
            <a:r>
              <a:rPr sz="500" dirty="0">
                <a:latin typeface="Carlito"/>
                <a:cs typeface="Carlito"/>
              </a:rPr>
              <a:t>0  </a:t>
            </a:r>
            <a:r>
              <a:rPr sz="500" spc="-45" dirty="0">
                <a:latin typeface="Carlito"/>
                <a:cs typeface="Carlito"/>
              </a:rPr>
              <a:t> </a:t>
            </a:r>
            <a:r>
              <a:rPr sz="500" u="sng" dirty="0">
                <a:uFill>
                  <a:solidFill>
                    <a:srgbClr val="868686"/>
                  </a:solidFill>
                </a:uFill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  <a:p>
            <a:pPr marL="130810" algn="ctr">
              <a:lnSpc>
                <a:spcPct val="100000"/>
              </a:lnSpc>
              <a:spcBef>
                <a:spcPts val="190"/>
              </a:spcBef>
              <a:tabLst>
                <a:tab pos="348615" algn="l"/>
                <a:tab pos="1084580" algn="l"/>
                <a:tab pos="1800860" algn="l"/>
                <a:tab pos="3579495" algn="l"/>
              </a:tabLst>
            </a:pPr>
            <a:r>
              <a:rPr sz="500" dirty="0">
                <a:latin typeface="Carlito"/>
                <a:cs typeface="Carlito"/>
              </a:rPr>
              <a:t>AP	Maharashtra     </a:t>
            </a:r>
            <a:r>
              <a:rPr sz="500" spc="70" dirty="0">
                <a:latin typeface="Carlito"/>
                <a:cs typeface="Carlito"/>
              </a:rPr>
              <a:t> </a:t>
            </a:r>
            <a:r>
              <a:rPr sz="500" dirty="0">
                <a:latin typeface="Carlito"/>
                <a:cs typeface="Carlito"/>
              </a:rPr>
              <a:t>Punjab	Karnataka       </a:t>
            </a:r>
            <a:r>
              <a:rPr sz="500" spc="75" dirty="0">
                <a:latin typeface="Carlito"/>
                <a:cs typeface="Carlito"/>
              </a:rPr>
              <a:t> </a:t>
            </a:r>
            <a:r>
              <a:rPr sz="500" dirty="0">
                <a:latin typeface="Carlito"/>
                <a:cs typeface="Carlito"/>
              </a:rPr>
              <a:t>Gujarat	MP &amp; </a:t>
            </a:r>
            <a:r>
              <a:rPr sz="500" spc="-5" dirty="0">
                <a:latin typeface="Carlito"/>
                <a:cs typeface="Carlito"/>
              </a:rPr>
              <a:t>CG      </a:t>
            </a:r>
            <a:r>
              <a:rPr sz="500" dirty="0">
                <a:latin typeface="Carlito"/>
                <a:cs typeface="Carlito"/>
              </a:rPr>
              <a:t>Tamil Nadu       Haryana      </a:t>
            </a:r>
            <a:r>
              <a:rPr sz="500" spc="-5" dirty="0">
                <a:latin typeface="Carlito"/>
                <a:cs typeface="Carlito"/>
              </a:rPr>
              <a:t>West</a:t>
            </a:r>
            <a:r>
              <a:rPr sz="500" spc="-60" dirty="0">
                <a:latin typeface="Carlito"/>
                <a:cs typeface="Carlito"/>
              </a:rPr>
              <a:t> </a:t>
            </a:r>
            <a:r>
              <a:rPr sz="500" dirty="0">
                <a:latin typeface="Carlito"/>
                <a:cs typeface="Carlito"/>
              </a:rPr>
              <a:t>Bengal      </a:t>
            </a:r>
            <a:r>
              <a:rPr sz="500" spc="15" dirty="0">
                <a:latin typeface="Carlito"/>
                <a:cs typeface="Carlito"/>
              </a:rPr>
              <a:t> </a:t>
            </a:r>
            <a:r>
              <a:rPr sz="500" spc="-5" dirty="0">
                <a:latin typeface="Carlito"/>
                <a:cs typeface="Carlito"/>
              </a:rPr>
              <a:t>Odisha	Others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68111" y="6647180"/>
            <a:ext cx="673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rlito"/>
                <a:cs typeface="Carlito"/>
              </a:rPr>
              <a:t>%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It </a:t>
            </a:r>
            <a:r>
              <a:rPr sz="1600" spc="50" dirty="0">
                <a:latin typeface="Times New Roman"/>
                <a:cs typeface="Times New Roman"/>
              </a:rPr>
              <a:t>can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take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10 </a:t>
            </a:r>
            <a:r>
              <a:rPr sz="1400" spc="50" dirty="0">
                <a:latin typeface="Times New Roman"/>
                <a:cs typeface="Times New Roman"/>
              </a:rPr>
              <a:t>years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640080" marR="499109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cost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over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80" dirty="0">
                <a:latin typeface="Times New Roman"/>
                <a:cs typeface="Times New Roman"/>
              </a:rPr>
              <a:t>€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200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million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turn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interesting  </a:t>
            </a:r>
            <a:r>
              <a:rPr sz="1400" spc="35" dirty="0">
                <a:latin typeface="Times New Roman"/>
                <a:cs typeface="Times New Roman"/>
              </a:rPr>
              <a:t>molecule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into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that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farmers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can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use.</a:t>
            </a:r>
            <a:endParaRPr sz="1400">
              <a:latin typeface="Times New Roman"/>
              <a:cs typeface="Times New Roman"/>
            </a:endParaRPr>
          </a:p>
          <a:p>
            <a:pPr marL="440055" marR="349885" indent="-1720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What’s </a:t>
            </a:r>
            <a:r>
              <a:rPr sz="1600" spc="45" dirty="0">
                <a:latin typeface="Times New Roman"/>
                <a:cs typeface="Times New Roman"/>
              </a:rPr>
              <a:t>more, </a:t>
            </a:r>
            <a:r>
              <a:rPr sz="1600" spc="75" dirty="0">
                <a:latin typeface="Times New Roman"/>
                <a:cs typeface="Times New Roman"/>
              </a:rPr>
              <a:t>there are </a:t>
            </a:r>
            <a:r>
              <a:rPr sz="1600" spc="65" dirty="0">
                <a:latin typeface="Times New Roman"/>
                <a:cs typeface="Times New Roman"/>
              </a:rPr>
              <a:t>no </a:t>
            </a:r>
            <a:r>
              <a:rPr sz="1600" spc="50" dirty="0">
                <a:latin typeface="Times New Roman"/>
                <a:cs typeface="Times New Roman"/>
              </a:rPr>
              <a:t>guarantees. </a:t>
            </a:r>
            <a:r>
              <a:rPr sz="1600" spc="-165" dirty="0">
                <a:latin typeface="Times New Roman"/>
                <a:cs typeface="Times New Roman"/>
              </a:rPr>
              <a:t>A  </a:t>
            </a:r>
            <a:r>
              <a:rPr sz="1600" spc="55" dirty="0">
                <a:latin typeface="Times New Roman"/>
                <a:cs typeface="Times New Roman"/>
              </a:rPr>
              <a:t>potential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product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can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fail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any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point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along  </a:t>
            </a:r>
            <a:r>
              <a:rPr sz="1600" spc="75" dirty="0">
                <a:latin typeface="Times New Roman"/>
                <a:cs typeface="Times New Roman"/>
              </a:rPr>
              <a:t>the </a:t>
            </a:r>
            <a:r>
              <a:rPr sz="1600" spc="25" dirty="0">
                <a:latin typeface="Times New Roman"/>
                <a:cs typeface="Times New Roman"/>
              </a:rPr>
              <a:t>way </a:t>
            </a: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40" dirty="0">
                <a:latin typeface="Times New Roman"/>
                <a:cs typeface="Times New Roman"/>
              </a:rPr>
              <a:t>1:1,00,000 </a:t>
            </a:r>
            <a:r>
              <a:rPr sz="1600" spc="60" dirty="0">
                <a:latin typeface="Times New Roman"/>
                <a:cs typeface="Times New Roman"/>
              </a:rPr>
              <a:t>rule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5" dirty="0">
                <a:latin typeface="Times New Roman"/>
                <a:cs typeface="Times New Roman"/>
              </a:rPr>
              <a:t>Laws </a:t>
            </a:r>
            <a:r>
              <a:rPr sz="2200" b="1" spc="-210" dirty="0">
                <a:latin typeface="Times New Roman"/>
                <a:cs typeface="Times New Roman"/>
              </a:rPr>
              <a:t>&amp;</a:t>
            </a:r>
            <a:r>
              <a:rPr sz="2200" b="1" spc="-155" dirty="0">
                <a:latin typeface="Times New Roman"/>
                <a:cs typeface="Times New Roman"/>
              </a:rPr>
              <a:t> </a:t>
            </a:r>
            <a:r>
              <a:rPr sz="2200" b="1" spc="20" dirty="0">
                <a:latin typeface="Times New Roman"/>
                <a:cs typeface="Times New Roman"/>
              </a:rPr>
              <a:t>Acts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39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4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Insecticides</a:t>
            </a:r>
            <a:r>
              <a:rPr sz="140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Act,</a:t>
            </a:r>
            <a:r>
              <a:rPr sz="14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1968</a:t>
            </a:r>
            <a:r>
              <a:rPr sz="14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Insecticides </a:t>
            </a:r>
            <a:r>
              <a:rPr sz="14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Rules,</a:t>
            </a:r>
            <a:r>
              <a:rPr sz="1400" u="sng" spc="-2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1971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234"/>
              </a:spcBef>
              <a:buFont typeface="Arial"/>
              <a:buChar char="–"/>
              <a:tabLst>
                <a:tab pos="640080" algn="l"/>
              </a:tabLst>
            </a:pPr>
            <a:r>
              <a:rPr sz="900" spc="15" dirty="0">
                <a:latin typeface="Times New Roman"/>
                <a:cs typeface="Times New Roman"/>
              </a:rPr>
              <a:t>Regulate </a:t>
            </a:r>
            <a:r>
              <a:rPr sz="900" spc="40" dirty="0">
                <a:latin typeface="Times New Roman"/>
                <a:cs typeface="Times New Roman"/>
              </a:rPr>
              <a:t>the </a:t>
            </a:r>
            <a:r>
              <a:rPr sz="900" spc="30" dirty="0">
                <a:latin typeface="Times New Roman"/>
                <a:cs typeface="Times New Roman"/>
              </a:rPr>
              <a:t>import,</a:t>
            </a:r>
            <a:r>
              <a:rPr sz="900" spc="-15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registration</a:t>
            </a:r>
            <a:endParaRPr sz="900">
              <a:latin typeface="Times New Roman"/>
              <a:cs typeface="Times New Roman"/>
            </a:endParaRPr>
          </a:p>
          <a:p>
            <a:pPr marL="640080" marR="392430">
              <a:lnSpc>
                <a:spcPct val="100000"/>
              </a:lnSpc>
            </a:pPr>
            <a:r>
              <a:rPr sz="900" spc="25" dirty="0">
                <a:latin typeface="Times New Roman"/>
                <a:cs typeface="Times New Roman"/>
              </a:rPr>
              <a:t>process,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manufacture,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sale,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transport,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distribute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use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insecticide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in  </a:t>
            </a:r>
            <a:r>
              <a:rPr sz="900" spc="10" dirty="0">
                <a:latin typeface="Times New Roman"/>
                <a:cs typeface="Times New Roman"/>
              </a:rPr>
              <a:t>India.</a:t>
            </a:r>
            <a:endParaRPr sz="900">
              <a:latin typeface="Times New Roman"/>
              <a:cs typeface="Times New Roman"/>
            </a:endParaRPr>
          </a:p>
          <a:p>
            <a:pPr marL="440055" marR="993775" indent="-172085">
              <a:lnSpc>
                <a:spcPct val="100000"/>
              </a:lnSpc>
              <a:spcBef>
                <a:spcPts val="315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400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Central </a:t>
            </a: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Insecticides Board</a:t>
            </a:r>
            <a:r>
              <a:rPr sz="1400" u="sng" spc="-20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&amp; </a:t>
            </a:r>
            <a:r>
              <a:rPr sz="14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Registration  </a:t>
            </a:r>
            <a:r>
              <a:rPr sz="14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Committee </a:t>
            </a:r>
            <a:r>
              <a:rPr sz="14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(CIB </a:t>
            </a:r>
            <a:r>
              <a:rPr sz="1400" u="sng" spc="-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sz="1400" u="sng" spc="-1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RC)</a:t>
            </a:r>
            <a:endParaRPr sz="1400">
              <a:latin typeface="Times New Roman"/>
              <a:cs typeface="Times New Roman"/>
            </a:endParaRPr>
          </a:p>
          <a:p>
            <a:pPr marL="640080" marR="292735" lvl="1" indent="-14351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-50" dirty="0">
                <a:latin typeface="Times New Roman"/>
                <a:cs typeface="Times New Roman"/>
              </a:rPr>
              <a:t>All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insecticides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(pesticides)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have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necessarily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undergo  </a:t>
            </a:r>
            <a:r>
              <a:rPr sz="1200" spc="55" dirty="0">
                <a:latin typeface="Times New Roman"/>
                <a:cs typeface="Times New Roman"/>
              </a:rPr>
              <a:t>the </a:t>
            </a:r>
            <a:r>
              <a:rPr sz="1200" spc="40" dirty="0">
                <a:latin typeface="Times New Roman"/>
                <a:cs typeface="Times New Roman"/>
              </a:rPr>
              <a:t>registration </a:t>
            </a:r>
            <a:r>
              <a:rPr sz="1200" spc="45" dirty="0">
                <a:latin typeface="Times New Roman"/>
                <a:cs typeface="Times New Roman"/>
              </a:rPr>
              <a:t>process </a:t>
            </a:r>
            <a:r>
              <a:rPr sz="1200" spc="35" dirty="0">
                <a:latin typeface="Times New Roman"/>
                <a:cs typeface="Times New Roman"/>
              </a:rPr>
              <a:t>before </a:t>
            </a:r>
            <a:r>
              <a:rPr sz="1200" spc="40" dirty="0">
                <a:latin typeface="Times New Roman"/>
                <a:cs typeface="Times New Roman"/>
              </a:rPr>
              <a:t>they </a:t>
            </a:r>
            <a:r>
              <a:rPr sz="1200" spc="30" dirty="0">
                <a:latin typeface="Times New Roman"/>
                <a:cs typeface="Times New Roman"/>
              </a:rPr>
              <a:t>can </a:t>
            </a:r>
            <a:r>
              <a:rPr sz="1200" spc="55" dirty="0">
                <a:latin typeface="Times New Roman"/>
                <a:cs typeface="Times New Roman"/>
              </a:rPr>
              <a:t>be </a:t>
            </a:r>
            <a:r>
              <a:rPr sz="1200" spc="50" dirty="0">
                <a:latin typeface="Times New Roman"/>
                <a:cs typeface="Times New Roman"/>
              </a:rPr>
              <a:t>made  </a:t>
            </a:r>
            <a:r>
              <a:rPr sz="1200" spc="20" dirty="0">
                <a:latin typeface="Times New Roman"/>
                <a:cs typeface="Times New Roman"/>
              </a:rPr>
              <a:t>available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use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5" dirty="0">
                <a:latin typeface="Times New Roman"/>
                <a:cs typeface="Times New Roman"/>
              </a:rPr>
              <a:t>sale.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40055" marR="441959" indent="-172720">
              <a:lnSpc>
                <a:spcPts val="1440"/>
              </a:lnSpc>
              <a:spcBef>
                <a:spcPts val="121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-30" dirty="0">
                <a:latin typeface="Times New Roman"/>
                <a:cs typeface="Times New Roman"/>
              </a:rPr>
              <a:t>If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rice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requires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about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Times New Roman"/>
                <a:cs typeface="Times New Roman"/>
              </a:rPr>
              <a:t>10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cm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Times New Roman"/>
                <a:cs typeface="Times New Roman"/>
              </a:rPr>
              <a:t>depth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water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at  an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40" dirty="0">
                <a:latin typeface="Times New Roman"/>
                <a:cs typeface="Times New Roman"/>
              </a:rPr>
              <a:t>average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interval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of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about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Times New Roman"/>
                <a:cs typeface="Times New Roman"/>
              </a:rPr>
              <a:t>10</a:t>
            </a:r>
            <a:r>
              <a:rPr sz="1500" spc="-35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Times New Roman"/>
                <a:cs typeface="Times New Roman"/>
              </a:rPr>
              <a:t>days.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and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the  </a:t>
            </a:r>
            <a:r>
              <a:rPr sz="1500" spc="55" dirty="0">
                <a:latin typeface="Times New Roman"/>
                <a:cs typeface="Times New Roman"/>
              </a:rPr>
              <a:t>crop </a:t>
            </a:r>
            <a:r>
              <a:rPr sz="1500" spc="65" dirty="0">
                <a:latin typeface="Times New Roman"/>
                <a:cs typeface="Times New Roman"/>
              </a:rPr>
              <a:t>period </a:t>
            </a:r>
            <a:r>
              <a:rPr sz="1500" spc="30" dirty="0">
                <a:latin typeface="Times New Roman"/>
                <a:cs typeface="Times New Roman"/>
              </a:rPr>
              <a:t>for </a:t>
            </a:r>
            <a:r>
              <a:rPr sz="1500" spc="45" dirty="0">
                <a:latin typeface="Times New Roman"/>
                <a:cs typeface="Times New Roman"/>
              </a:rPr>
              <a:t>rice </a:t>
            </a:r>
            <a:r>
              <a:rPr sz="1500" spc="30" dirty="0">
                <a:latin typeface="Times New Roman"/>
                <a:cs typeface="Times New Roman"/>
              </a:rPr>
              <a:t>is </a:t>
            </a:r>
            <a:r>
              <a:rPr sz="1500" spc="75" dirty="0">
                <a:latin typeface="Times New Roman"/>
                <a:cs typeface="Times New Roman"/>
              </a:rPr>
              <a:t>120 </a:t>
            </a:r>
            <a:r>
              <a:rPr sz="1500" spc="20" dirty="0">
                <a:latin typeface="Times New Roman"/>
                <a:cs typeface="Times New Roman"/>
              </a:rPr>
              <a:t>days, </a:t>
            </a:r>
            <a:r>
              <a:rPr sz="1500" spc="30" dirty="0">
                <a:latin typeface="Times New Roman"/>
                <a:cs typeface="Times New Roman"/>
              </a:rPr>
              <a:t>find </a:t>
            </a:r>
            <a:r>
              <a:rPr sz="1500" spc="70" dirty="0">
                <a:latin typeface="Times New Roman"/>
                <a:cs typeface="Times New Roman"/>
              </a:rPr>
              <a:t>out the  </a:t>
            </a:r>
            <a:r>
              <a:rPr sz="1500" spc="55" dirty="0">
                <a:latin typeface="Times New Roman"/>
                <a:cs typeface="Times New Roman"/>
              </a:rPr>
              <a:t>delta </a:t>
            </a:r>
            <a:r>
              <a:rPr sz="1500" spc="30" dirty="0">
                <a:latin typeface="Times New Roman"/>
                <a:cs typeface="Times New Roman"/>
              </a:rPr>
              <a:t>for</a:t>
            </a:r>
            <a:r>
              <a:rPr sz="1500" spc="-165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Times New Roman"/>
                <a:cs typeface="Times New Roman"/>
              </a:rPr>
              <a:t>rice.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640080" marR="610870" lvl="1" indent="-143510">
              <a:lnSpc>
                <a:spcPts val="125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35" dirty="0">
                <a:latin typeface="Times New Roman"/>
                <a:cs typeface="Times New Roman"/>
              </a:rPr>
              <a:t>Water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is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required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at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interval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Times New Roman"/>
                <a:cs typeface="Times New Roman"/>
              </a:rPr>
              <a:t>10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days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for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a  </a:t>
            </a:r>
            <a:r>
              <a:rPr sz="1300" spc="50" dirty="0">
                <a:latin typeface="Times New Roman"/>
                <a:cs typeface="Times New Roman"/>
              </a:rPr>
              <a:t>period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65" dirty="0">
                <a:latin typeface="Times New Roman"/>
                <a:cs typeface="Times New Roman"/>
              </a:rPr>
              <a:t>120</a:t>
            </a:r>
            <a:r>
              <a:rPr sz="1300" spc="-18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days.</a:t>
            </a:r>
            <a:endParaRPr sz="13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640080" algn="l"/>
              </a:tabLst>
            </a:pPr>
            <a:r>
              <a:rPr sz="1300" spc="10" dirty="0">
                <a:latin typeface="Times New Roman"/>
                <a:cs typeface="Times New Roman"/>
              </a:rPr>
              <a:t>Hence,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Times New Roman"/>
                <a:cs typeface="Times New Roman"/>
              </a:rPr>
              <a:t>No.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required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waterings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=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100" dirty="0">
                <a:latin typeface="Times New Roman"/>
                <a:cs typeface="Times New Roman"/>
              </a:rPr>
              <a:t>120/10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=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12</a:t>
            </a:r>
            <a:endParaRPr sz="13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30" dirty="0">
                <a:latin typeface="Times New Roman"/>
                <a:cs typeface="Times New Roman"/>
              </a:rPr>
              <a:t>Therefore,</a:t>
            </a:r>
            <a:endParaRPr sz="13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40105" algn="l"/>
              </a:tabLst>
            </a:pPr>
            <a:r>
              <a:rPr sz="1100" spc="10" dirty="0">
                <a:latin typeface="Times New Roman"/>
                <a:cs typeface="Times New Roman"/>
              </a:rPr>
              <a:t>Total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depth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water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required</a:t>
            </a:r>
            <a:endParaRPr sz="1100">
              <a:latin typeface="Times New Roman"/>
              <a:cs typeface="Times New Roman"/>
            </a:endParaRPr>
          </a:p>
          <a:p>
            <a:pPr marL="953769">
              <a:lnSpc>
                <a:spcPts val="1135"/>
              </a:lnSpc>
              <a:spcBef>
                <a:spcPts val="10"/>
              </a:spcBef>
            </a:pPr>
            <a:r>
              <a:rPr sz="950" spc="-15" dirty="0">
                <a:latin typeface="Times New Roman"/>
                <a:cs typeface="Times New Roman"/>
              </a:rPr>
              <a:t>=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No.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-5" dirty="0">
                <a:latin typeface="Times New Roman"/>
                <a:cs typeface="Times New Roman"/>
              </a:rPr>
              <a:t>of</a:t>
            </a:r>
            <a:r>
              <a:rPr sz="950" spc="-40" dirty="0">
                <a:latin typeface="Times New Roman"/>
                <a:cs typeface="Times New Roman"/>
              </a:rPr>
              <a:t> </a:t>
            </a:r>
            <a:r>
              <a:rPr sz="950" spc="30" dirty="0">
                <a:latin typeface="Times New Roman"/>
                <a:cs typeface="Times New Roman"/>
              </a:rPr>
              <a:t>waterings</a:t>
            </a:r>
            <a:r>
              <a:rPr sz="950" spc="-50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x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25" dirty="0">
                <a:latin typeface="Times New Roman"/>
                <a:cs typeface="Times New Roman"/>
              </a:rPr>
              <a:t>Depth</a:t>
            </a:r>
            <a:r>
              <a:rPr sz="950" spc="-20" dirty="0">
                <a:latin typeface="Times New Roman"/>
                <a:cs typeface="Times New Roman"/>
              </a:rPr>
              <a:t> </a:t>
            </a:r>
            <a:r>
              <a:rPr sz="950" spc="-5" dirty="0">
                <a:latin typeface="Times New Roman"/>
                <a:cs typeface="Times New Roman"/>
              </a:rPr>
              <a:t>of</a:t>
            </a:r>
            <a:r>
              <a:rPr sz="950" spc="-40" dirty="0">
                <a:latin typeface="Times New Roman"/>
                <a:cs typeface="Times New Roman"/>
              </a:rPr>
              <a:t> </a:t>
            </a:r>
            <a:r>
              <a:rPr sz="950" spc="30" dirty="0">
                <a:latin typeface="Times New Roman"/>
                <a:cs typeface="Times New Roman"/>
              </a:rPr>
              <a:t>watering</a:t>
            </a:r>
            <a:endParaRPr sz="950">
              <a:latin typeface="Times New Roman"/>
              <a:cs typeface="Times New Roman"/>
            </a:endParaRPr>
          </a:p>
          <a:p>
            <a:pPr marL="953769">
              <a:lnSpc>
                <a:spcPts val="1435"/>
              </a:lnSpc>
            </a:pPr>
            <a:r>
              <a:rPr sz="950" spc="-15" dirty="0">
                <a:latin typeface="Times New Roman"/>
                <a:cs typeface="Times New Roman"/>
              </a:rPr>
              <a:t>=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12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x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10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20" dirty="0">
                <a:latin typeface="Times New Roman"/>
                <a:cs typeface="Times New Roman"/>
              </a:rPr>
              <a:t>cm</a:t>
            </a:r>
            <a:r>
              <a:rPr sz="950" spc="-45" dirty="0">
                <a:latin typeface="Times New Roman"/>
                <a:cs typeface="Times New Roman"/>
              </a:rPr>
              <a:t> </a:t>
            </a:r>
            <a:r>
              <a:rPr sz="950" spc="-15" dirty="0">
                <a:latin typeface="Times New Roman"/>
                <a:cs typeface="Times New Roman"/>
              </a:rPr>
              <a:t>=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120</a:t>
            </a:r>
            <a:r>
              <a:rPr sz="950" spc="-2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cm.</a:t>
            </a:r>
            <a:r>
              <a:rPr sz="950" spc="-50" dirty="0">
                <a:latin typeface="Times New Roman"/>
                <a:cs typeface="Times New Roman"/>
              </a:rPr>
              <a:t> </a:t>
            </a:r>
            <a:r>
              <a:rPr sz="950" spc="5" dirty="0">
                <a:latin typeface="Times New Roman"/>
                <a:cs typeface="Times New Roman"/>
              </a:rPr>
              <a:t>Hence,</a:t>
            </a:r>
            <a:r>
              <a:rPr sz="950" spc="-40" dirty="0">
                <a:latin typeface="Times New Roman"/>
                <a:cs typeface="Times New Roman"/>
              </a:rPr>
              <a:t> </a:t>
            </a:r>
            <a:r>
              <a:rPr sz="950" spc="-20" dirty="0">
                <a:latin typeface="Times New Roman"/>
                <a:cs typeface="Times New Roman"/>
              </a:rPr>
              <a:t>∆</a:t>
            </a:r>
            <a:r>
              <a:rPr sz="950" spc="-25" dirty="0">
                <a:latin typeface="Times New Roman"/>
                <a:cs typeface="Times New Roman"/>
              </a:rPr>
              <a:t> </a:t>
            </a:r>
            <a:r>
              <a:rPr sz="950" spc="15" dirty="0">
                <a:latin typeface="Times New Roman"/>
                <a:cs typeface="Times New Roman"/>
              </a:rPr>
              <a:t>for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25" dirty="0">
                <a:latin typeface="Times New Roman"/>
                <a:cs typeface="Times New Roman"/>
              </a:rPr>
              <a:t>rice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spc="75" dirty="0">
                <a:latin typeface="Times New Roman"/>
                <a:cs typeface="Times New Roman"/>
              </a:rPr>
              <a:t>=</a:t>
            </a:r>
            <a:r>
              <a:rPr sz="1200" b="1" spc="75" dirty="0">
                <a:latin typeface="Times New Roman"/>
                <a:cs typeface="Times New Roman"/>
              </a:rPr>
              <a:t>120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25" dirty="0">
                <a:latin typeface="Times New Roman"/>
                <a:cs typeface="Times New Roman"/>
              </a:rPr>
              <a:t>cm.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200" b="1" spc="20" dirty="0">
                <a:latin typeface="Times New Roman"/>
                <a:cs typeface="Times New Roman"/>
              </a:rPr>
              <a:t>Agri-Input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40" dirty="0">
                <a:latin typeface="Times New Roman"/>
                <a:cs typeface="Times New Roman"/>
              </a:rPr>
              <a:t>Marketing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1729740" y="1726692"/>
              <a:ext cx="4066032" cy="3040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35" dirty="0">
                <a:latin typeface="Times New Roman"/>
                <a:cs typeface="Times New Roman"/>
              </a:rPr>
              <a:t>Other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90" dirty="0">
                <a:latin typeface="Times New Roman"/>
                <a:cs typeface="Times New Roman"/>
              </a:rPr>
              <a:t>Uses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440690" algn="l"/>
              </a:tabLst>
            </a:pPr>
            <a:r>
              <a:rPr sz="1350" spc="45" dirty="0">
                <a:latin typeface="Times New Roman"/>
                <a:cs typeface="Times New Roman"/>
              </a:rPr>
              <a:t>Pest </a:t>
            </a:r>
            <a:r>
              <a:rPr sz="1350" spc="25" dirty="0">
                <a:latin typeface="Times New Roman"/>
                <a:cs typeface="Times New Roman"/>
              </a:rPr>
              <a:t>Control</a:t>
            </a:r>
            <a:r>
              <a:rPr sz="1350" spc="-155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Services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35" dirty="0">
                <a:latin typeface="Times New Roman"/>
                <a:cs typeface="Times New Roman"/>
              </a:rPr>
              <a:t>Household </a:t>
            </a:r>
            <a:r>
              <a:rPr sz="1200" spc="60" dirty="0">
                <a:latin typeface="Times New Roman"/>
                <a:cs typeface="Times New Roman"/>
              </a:rPr>
              <a:t>pest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control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40105" algn="l"/>
              </a:tabLst>
            </a:pPr>
            <a:r>
              <a:rPr sz="1000" spc="-15" dirty="0">
                <a:latin typeface="Times New Roman"/>
                <a:cs typeface="Times New Roman"/>
              </a:rPr>
              <a:t>Fly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1000" spc="25" dirty="0">
                <a:latin typeface="Times New Roman"/>
                <a:cs typeface="Times New Roman"/>
              </a:rPr>
              <a:t>Rodents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1000" spc="15" dirty="0">
                <a:latin typeface="Times New Roman"/>
                <a:cs typeface="Times New Roman"/>
              </a:rPr>
              <a:t>Mosquito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ts val="1195"/>
              </a:lnSpc>
              <a:buFont typeface="Arial"/>
              <a:buChar char="•"/>
              <a:tabLst>
                <a:tab pos="840105" algn="l"/>
              </a:tabLst>
            </a:pPr>
            <a:r>
              <a:rPr sz="1000" dirty="0">
                <a:latin typeface="Times New Roman"/>
                <a:cs typeface="Times New Roman"/>
              </a:rPr>
              <a:t>Ant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614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30" dirty="0">
                <a:latin typeface="Times New Roman"/>
                <a:cs typeface="Times New Roman"/>
              </a:rPr>
              <a:t>Disinfestation</a:t>
            </a:r>
            <a:r>
              <a:rPr sz="1350" spc="-8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15" dirty="0">
                <a:latin typeface="Times New Roman"/>
                <a:cs typeface="Times New Roman"/>
              </a:rPr>
              <a:t>Ships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10" dirty="0">
                <a:latin typeface="Times New Roman"/>
                <a:cs typeface="Times New Roman"/>
              </a:rPr>
              <a:t>Aircrafts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25" dirty="0">
                <a:latin typeface="Times New Roman"/>
                <a:cs typeface="Times New Roman"/>
              </a:rPr>
              <a:t>Trains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435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20" dirty="0">
                <a:latin typeface="Times New Roman"/>
                <a:cs typeface="Times New Roman"/>
              </a:rPr>
              <a:t>Buses</a:t>
            </a:r>
            <a:endParaRPr sz="1200">
              <a:latin typeface="Times New Roman"/>
              <a:cs typeface="Times New Roman"/>
            </a:endParaRPr>
          </a:p>
          <a:p>
            <a:pPr marL="440055" indent="-172720">
              <a:lnSpc>
                <a:spcPts val="1614"/>
              </a:lnSpc>
              <a:buFont typeface="Arial"/>
              <a:buChar char="•"/>
              <a:tabLst>
                <a:tab pos="440690" algn="l"/>
              </a:tabLst>
            </a:pPr>
            <a:r>
              <a:rPr sz="1350" spc="40" dirty="0">
                <a:latin typeface="Times New Roman"/>
                <a:cs typeface="Times New Roman"/>
              </a:rPr>
              <a:t>Stored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grain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Times New Roman"/>
                <a:cs typeface="Times New Roman"/>
              </a:rPr>
              <a:t>pest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70" dirty="0">
                <a:latin typeface="Times New Roman"/>
                <a:cs typeface="Times New Roman"/>
              </a:rPr>
              <a:t>control/management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200" b="1" spc="55" dirty="0">
                <a:latin typeface="Times New Roman"/>
                <a:cs typeface="Times New Roman"/>
              </a:rPr>
              <a:t>Indian </a:t>
            </a:r>
            <a:r>
              <a:rPr sz="2200" b="1" spc="90" dirty="0">
                <a:latin typeface="Times New Roman"/>
                <a:cs typeface="Times New Roman"/>
              </a:rPr>
              <a:t>Seed</a:t>
            </a:r>
            <a:r>
              <a:rPr sz="2200" b="1" spc="-185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Industry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878" y="6090971"/>
            <a:ext cx="4034154" cy="83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95"/>
              </a:spcBef>
            </a:pPr>
            <a:r>
              <a:rPr sz="2200" b="1" spc="75" dirty="0">
                <a:latin typeface="Times New Roman"/>
                <a:cs typeface="Times New Roman"/>
              </a:rPr>
              <a:t>Definition</a:t>
            </a:r>
            <a:endParaRPr sz="2200">
              <a:latin typeface="Times New Roman"/>
              <a:cs typeface="Times New Roman"/>
            </a:endParaRPr>
          </a:p>
          <a:p>
            <a:pPr marL="172085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172085" algn="l"/>
                <a:tab pos="679450" algn="l"/>
                <a:tab pos="1216025" algn="l"/>
                <a:tab pos="1555750" algn="l"/>
                <a:tab pos="2006600" algn="l"/>
                <a:tab pos="2626995" algn="l"/>
                <a:tab pos="3209290" algn="l"/>
                <a:tab pos="3629660" algn="l"/>
              </a:tabLst>
            </a:pPr>
            <a:r>
              <a:rPr sz="1600" spc="-50" dirty="0">
                <a:latin typeface="Times New Roman"/>
                <a:cs typeface="Times New Roman"/>
              </a:rPr>
              <a:t>A</a:t>
            </a:r>
            <a:r>
              <a:rPr sz="1600" spc="-7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y	</a:t>
            </a:r>
            <a:r>
              <a:rPr sz="1600" spc="75" dirty="0">
                <a:latin typeface="Times New Roman"/>
                <a:cs typeface="Times New Roman"/>
              </a:rPr>
              <a:t>p</a:t>
            </a:r>
            <a:r>
              <a:rPr sz="1600" spc="80" dirty="0">
                <a:latin typeface="Times New Roman"/>
                <a:cs typeface="Times New Roman"/>
              </a:rPr>
              <a:t>a</a:t>
            </a:r>
            <a:r>
              <a:rPr sz="1600" spc="110" dirty="0">
                <a:latin typeface="Times New Roman"/>
                <a:cs typeface="Times New Roman"/>
              </a:rPr>
              <a:t>rt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05" dirty="0">
                <a:latin typeface="Times New Roman"/>
                <a:cs typeface="Times New Roman"/>
              </a:rPr>
              <a:t>t</a:t>
            </a:r>
            <a:r>
              <a:rPr sz="1600" spc="70" dirty="0">
                <a:latin typeface="Times New Roman"/>
                <a:cs typeface="Times New Roman"/>
              </a:rPr>
              <a:t>he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50" dirty="0">
                <a:latin typeface="Times New Roman"/>
                <a:cs typeface="Times New Roman"/>
              </a:rPr>
              <a:t>pla</a:t>
            </a:r>
            <a:r>
              <a:rPr sz="1600" spc="75" dirty="0">
                <a:latin typeface="Times New Roman"/>
                <a:cs typeface="Times New Roman"/>
              </a:rPr>
              <a:t>n</a:t>
            </a:r>
            <a:r>
              <a:rPr sz="1600" spc="9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75" dirty="0">
                <a:latin typeface="Times New Roman"/>
                <a:cs typeface="Times New Roman"/>
              </a:rPr>
              <a:t>u</a:t>
            </a:r>
            <a:r>
              <a:rPr sz="1600" spc="50" dirty="0">
                <a:latin typeface="Times New Roman"/>
                <a:cs typeface="Times New Roman"/>
              </a:rPr>
              <a:t>s</a:t>
            </a:r>
            <a:r>
              <a:rPr sz="1600" spc="75" dirty="0">
                <a:latin typeface="Times New Roman"/>
                <a:cs typeface="Times New Roman"/>
              </a:rPr>
              <a:t>ed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80" dirty="0">
                <a:latin typeface="Times New Roman"/>
                <a:cs typeface="Times New Roman"/>
              </a:rPr>
              <a:t>f</a:t>
            </a:r>
            <a:r>
              <a:rPr sz="1600" spc="85" dirty="0">
                <a:latin typeface="Times New Roman"/>
                <a:cs typeface="Times New Roman"/>
              </a:rPr>
              <a:t>or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65" dirty="0">
                <a:latin typeface="Times New Roman"/>
                <a:cs typeface="Times New Roman"/>
              </a:rPr>
              <a:t>c</a:t>
            </a:r>
            <a:r>
              <a:rPr sz="1600" spc="25" dirty="0">
                <a:latin typeface="Times New Roman"/>
                <a:cs typeface="Times New Roman"/>
              </a:rPr>
              <a:t>r</a:t>
            </a:r>
            <a:r>
              <a:rPr sz="1600" spc="65" dirty="0">
                <a:latin typeface="Times New Roman"/>
                <a:cs typeface="Times New Roman"/>
              </a:rPr>
              <a:t>op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43262" y="6904773"/>
            <a:ext cx="2259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367030" algn="l"/>
                <a:tab pos="1177925" algn="l"/>
                <a:tab pos="1522095" algn="l"/>
                <a:tab pos="2077085" algn="l"/>
              </a:tabLst>
            </a:pPr>
            <a:r>
              <a:rPr sz="1600" spc="70" dirty="0">
                <a:latin typeface="Times New Roman"/>
                <a:cs typeface="Times New Roman"/>
              </a:rPr>
              <a:t>b</a:t>
            </a:r>
            <a:r>
              <a:rPr sz="1600" spc="6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45" dirty="0">
                <a:latin typeface="Times New Roman"/>
                <a:cs typeface="Times New Roman"/>
              </a:rPr>
              <a:t>defined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65" dirty="0">
                <a:latin typeface="Times New Roman"/>
                <a:cs typeface="Times New Roman"/>
              </a:rPr>
              <a:t>a</a:t>
            </a:r>
            <a:r>
              <a:rPr sz="1600" spc="60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878" y="6904773"/>
            <a:ext cx="1630045" cy="805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marR="5080">
              <a:lnSpc>
                <a:spcPct val="100000"/>
              </a:lnSpc>
              <a:spcBef>
                <a:spcPts val="95"/>
              </a:spcBef>
              <a:tabLst>
                <a:tab pos="1249045" algn="l"/>
              </a:tabLst>
            </a:pPr>
            <a:r>
              <a:rPr sz="1600" spc="30" dirty="0">
                <a:latin typeface="Times New Roman"/>
                <a:cs typeface="Times New Roman"/>
              </a:rPr>
              <a:t>cult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-40" dirty="0">
                <a:latin typeface="Times New Roman"/>
                <a:cs typeface="Times New Roman"/>
              </a:rPr>
              <a:t>v</a:t>
            </a:r>
            <a:r>
              <a:rPr sz="1600" spc="40" dirty="0">
                <a:latin typeface="Times New Roman"/>
                <a:cs typeface="Times New Roman"/>
              </a:rPr>
              <a:t>ati</a:t>
            </a:r>
            <a:r>
              <a:rPr sz="1600" spc="75" dirty="0">
                <a:latin typeface="Times New Roman"/>
                <a:cs typeface="Times New Roman"/>
              </a:rPr>
              <a:t>o</a:t>
            </a:r>
            <a:r>
              <a:rPr sz="1600" spc="90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95" dirty="0">
                <a:latin typeface="Times New Roman"/>
                <a:cs typeface="Times New Roman"/>
              </a:rPr>
              <a:t>m</a:t>
            </a:r>
            <a:r>
              <a:rPr sz="1600" spc="2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y  </a:t>
            </a:r>
            <a:r>
              <a:rPr sz="1600" spc="35" dirty="0">
                <a:latin typeface="Times New Roman"/>
                <a:cs typeface="Times New Roman"/>
              </a:rPr>
              <a:t>agriculture.</a:t>
            </a:r>
            <a:endParaRPr sz="1600">
              <a:latin typeface="Times New Roman"/>
              <a:cs typeface="Times New Roman"/>
            </a:endParaRPr>
          </a:p>
          <a:p>
            <a:pPr marL="172085" indent="-17208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172085" algn="l"/>
              </a:tabLst>
            </a:pPr>
            <a:r>
              <a:rPr sz="1600" b="1" spc="40" dirty="0">
                <a:latin typeface="Times New Roman"/>
                <a:cs typeface="Times New Roman"/>
              </a:rPr>
              <a:t>Botanically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6516" y="7726171"/>
            <a:ext cx="380936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marR="5080" indent="-14351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-140" dirty="0">
                <a:latin typeface="Times New Roman"/>
                <a:cs typeface="Times New Roman"/>
              </a:rPr>
              <a:t>A </a:t>
            </a:r>
            <a:r>
              <a:rPr sz="1400" spc="60" dirty="0">
                <a:latin typeface="Times New Roman"/>
                <a:cs typeface="Times New Roman"/>
              </a:rPr>
              <a:t>seed </a:t>
            </a:r>
            <a:r>
              <a:rPr sz="1400" spc="40" dirty="0">
                <a:latin typeface="Times New Roman"/>
                <a:cs typeface="Times New Roman"/>
              </a:rPr>
              <a:t>may </a:t>
            </a:r>
            <a:r>
              <a:rPr sz="1400" spc="60" dirty="0">
                <a:latin typeface="Times New Roman"/>
                <a:cs typeface="Times New Roman"/>
              </a:rPr>
              <a:t>be </a:t>
            </a:r>
            <a:r>
              <a:rPr sz="1400" spc="40" dirty="0">
                <a:latin typeface="Times New Roman"/>
                <a:cs typeface="Times New Roman"/>
              </a:rPr>
              <a:t>define </a:t>
            </a:r>
            <a:r>
              <a:rPr sz="1400" spc="55" dirty="0">
                <a:latin typeface="Times New Roman"/>
                <a:cs typeface="Times New Roman"/>
              </a:rPr>
              <a:t>as </a:t>
            </a:r>
            <a:r>
              <a:rPr sz="1400" spc="60" dirty="0">
                <a:latin typeface="Times New Roman"/>
                <a:cs typeface="Times New Roman"/>
              </a:rPr>
              <a:t>a </a:t>
            </a:r>
            <a:r>
              <a:rPr sz="1400" spc="70" dirty="0">
                <a:latin typeface="Times New Roman"/>
                <a:cs typeface="Times New Roman"/>
              </a:rPr>
              <a:t>mature </a:t>
            </a:r>
            <a:r>
              <a:rPr sz="1400" spc="30" dirty="0">
                <a:latin typeface="Times New Roman"/>
                <a:cs typeface="Times New Roman"/>
              </a:rPr>
              <a:t>ovule  </a:t>
            </a:r>
            <a:r>
              <a:rPr sz="1400" spc="35" dirty="0">
                <a:latin typeface="Times New Roman"/>
                <a:cs typeface="Times New Roman"/>
              </a:rPr>
              <a:t>consisting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70" dirty="0">
                <a:latin typeface="Times New Roman"/>
                <a:cs typeface="Times New Roman"/>
              </a:rPr>
              <a:t>an </a:t>
            </a:r>
            <a:r>
              <a:rPr sz="1400" spc="45" dirty="0">
                <a:latin typeface="Times New Roman"/>
                <a:cs typeface="Times New Roman"/>
              </a:rPr>
              <a:t>embryonic </a:t>
            </a:r>
            <a:r>
              <a:rPr sz="1400" spc="55" dirty="0">
                <a:latin typeface="Times New Roman"/>
                <a:cs typeface="Times New Roman"/>
              </a:rPr>
              <a:t>plant </a:t>
            </a:r>
            <a:r>
              <a:rPr sz="1400" spc="70" dirty="0">
                <a:latin typeface="Times New Roman"/>
                <a:cs typeface="Times New Roman"/>
              </a:rPr>
              <a:t>(dormant)  </a:t>
            </a:r>
            <a:r>
              <a:rPr sz="1400" spc="60" dirty="0">
                <a:latin typeface="Times New Roman"/>
                <a:cs typeface="Times New Roman"/>
              </a:rPr>
              <a:t>together </a:t>
            </a:r>
            <a:r>
              <a:rPr sz="1400" spc="55" dirty="0">
                <a:latin typeface="Times New Roman"/>
                <a:cs typeface="Times New Roman"/>
              </a:rPr>
              <a:t>with </a:t>
            </a:r>
            <a:r>
              <a:rPr sz="1400" spc="60" dirty="0">
                <a:latin typeface="Times New Roman"/>
                <a:cs typeface="Times New Roman"/>
              </a:rPr>
              <a:t>a store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5" dirty="0">
                <a:latin typeface="Times New Roman"/>
                <a:cs typeface="Times New Roman"/>
              </a:rPr>
              <a:t>food, </a:t>
            </a:r>
            <a:r>
              <a:rPr sz="1400" spc="10" dirty="0">
                <a:latin typeface="Times New Roman"/>
                <a:cs typeface="Times New Roman"/>
              </a:rPr>
              <a:t>all </a:t>
            </a:r>
            <a:r>
              <a:rPr sz="1400" spc="70" dirty="0">
                <a:latin typeface="Times New Roman"/>
                <a:cs typeface="Times New Roman"/>
              </a:rPr>
              <a:t>surrounded </a:t>
            </a:r>
            <a:r>
              <a:rPr sz="1400" spc="25" dirty="0">
                <a:latin typeface="Times New Roman"/>
                <a:cs typeface="Times New Roman"/>
              </a:rPr>
              <a:t>by  </a:t>
            </a:r>
            <a:r>
              <a:rPr sz="1400" spc="60" dirty="0">
                <a:latin typeface="Times New Roman"/>
                <a:cs typeface="Times New Roman"/>
              </a:rPr>
              <a:t>a </a:t>
            </a:r>
            <a:r>
              <a:rPr sz="1400" spc="45" dirty="0">
                <a:latin typeface="Times New Roman"/>
                <a:cs typeface="Times New Roman"/>
              </a:rPr>
              <a:t>protective</a:t>
            </a:r>
            <a:r>
              <a:rPr sz="1400" spc="-204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coat.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900"/>
              </a:spcBef>
            </a:pPr>
            <a:r>
              <a:rPr sz="2200" b="1" spc="50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  <a:p>
            <a:pPr marL="172720" marR="3373754" indent="-172720" algn="r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172720" algn="l"/>
              </a:tabLst>
            </a:pPr>
            <a:r>
              <a:rPr sz="1100" b="1" spc="15" dirty="0">
                <a:latin typeface="Times New Roman"/>
                <a:cs typeface="Times New Roman"/>
              </a:rPr>
              <a:t>Agricu</a:t>
            </a:r>
            <a:r>
              <a:rPr sz="1100" b="1" dirty="0">
                <a:latin typeface="Times New Roman"/>
                <a:cs typeface="Times New Roman"/>
              </a:rPr>
              <a:t>l</a:t>
            </a:r>
            <a:r>
              <a:rPr sz="1100" b="1" spc="30" dirty="0">
                <a:latin typeface="Times New Roman"/>
                <a:cs typeface="Times New Roman"/>
              </a:rPr>
              <a:t>tu</a:t>
            </a:r>
            <a:r>
              <a:rPr sz="1100" b="1" spc="20" dirty="0">
                <a:latin typeface="Times New Roman"/>
                <a:cs typeface="Times New Roman"/>
              </a:rPr>
              <a:t>r</a:t>
            </a:r>
            <a:r>
              <a:rPr sz="1100" b="1" spc="95" dirty="0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  <a:p>
            <a:pPr marL="143510" marR="3382645" lvl="1" indent="-143510" algn="r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43510" algn="l"/>
              </a:tabLst>
            </a:pPr>
            <a:r>
              <a:rPr sz="1000" spc="25" dirty="0">
                <a:latin typeface="Times New Roman"/>
                <a:cs typeface="Times New Roman"/>
              </a:rPr>
              <a:t>True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-5" dirty="0">
                <a:latin typeface="Times New Roman"/>
                <a:cs typeface="Times New Roman"/>
              </a:rPr>
              <a:t>Vegetative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Cotyledons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15" dirty="0">
                <a:latin typeface="Times New Roman"/>
                <a:cs typeface="Times New Roman"/>
              </a:rPr>
              <a:t>Dicotyledonous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Monocotyledonous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Germination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sz="1000" spc="10" dirty="0">
                <a:latin typeface="Times New Roman"/>
                <a:cs typeface="Times New Roman"/>
              </a:rPr>
              <a:t>Hypogeal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5" dirty="0">
                <a:latin typeface="Times New Roman"/>
                <a:cs typeface="Times New Roman"/>
              </a:rPr>
              <a:t>Epigeal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Botanically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Naked</a:t>
            </a:r>
            <a:r>
              <a:rPr sz="1000" spc="-5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5" dirty="0">
                <a:latin typeface="Times New Roman"/>
                <a:cs typeface="Times New Roman"/>
              </a:rPr>
              <a:t>Covered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1523" y="2977896"/>
            <a:ext cx="2252472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1108" y="6944994"/>
            <a:ext cx="1912620" cy="1481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35" dirty="0">
                <a:latin typeface="Times New Roman"/>
                <a:cs typeface="Times New Roman"/>
              </a:rPr>
              <a:t>Nuclear</a:t>
            </a:r>
            <a:r>
              <a:rPr sz="1400" spc="-1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55" dirty="0">
                <a:latin typeface="Times New Roman"/>
                <a:cs typeface="Times New Roman"/>
              </a:rPr>
              <a:t>Breeder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900" baseline="9259" dirty="0">
                <a:latin typeface="Carlito"/>
                <a:cs typeface="Carlito"/>
              </a:rPr>
              <a:t>A </a:t>
            </a:r>
            <a:r>
              <a:rPr sz="900" spc="-15" baseline="9259" dirty="0">
                <a:latin typeface="Carlito"/>
                <a:cs typeface="Carlito"/>
              </a:rPr>
              <a:t>pedigree </a:t>
            </a:r>
            <a:r>
              <a:rPr sz="900" spc="-7" baseline="9259" dirty="0">
                <a:latin typeface="Carlito"/>
                <a:cs typeface="Carlito"/>
              </a:rPr>
              <a:t>certificate</a:t>
            </a:r>
            <a:endParaRPr sz="900" baseline="9259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45" dirty="0">
                <a:latin typeface="Times New Roman"/>
                <a:cs typeface="Times New Roman"/>
              </a:rPr>
              <a:t>Foundation</a:t>
            </a:r>
            <a:r>
              <a:rPr sz="1400" spc="-15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40" dirty="0">
                <a:latin typeface="Times New Roman"/>
                <a:cs typeface="Times New Roman"/>
              </a:rPr>
              <a:t>Registered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25" dirty="0">
                <a:latin typeface="Times New Roman"/>
                <a:cs typeface="Times New Roman"/>
              </a:rPr>
              <a:t>Certified</a:t>
            </a:r>
            <a:r>
              <a:rPr sz="1400" spc="-1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latin typeface="Arial"/>
                <a:cs typeface="Arial"/>
              </a:rPr>
              <a:t>– </a:t>
            </a:r>
            <a:r>
              <a:rPr sz="1400" spc="35" dirty="0">
                <a:latin typeface="Times New Roman"/>
                <a:cs typeface="Times New Roman"/>
              </a:rPr>
              <a:t>Truthful </a:t>
            </a:r>
            <a:r>
              <a:rPr sz="1400" spc="40" dirty="0">
                <a:latin typeface="Times New Roman"/>
                <a:cs typeface="Times New Roman"/>
              </a:rPr>
              <a:t>labeled</a:t>
            </a:r>
            <a:r>
              <a:rPr sz="1400" spc="-2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seed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6872" y="7491984"/>
            <a:ext cx="862965" cy="942340"/>
            <a:chOff x="3166872" y="7491984"/>
            <a:chExt cx="862965" cy="942340"/>
          </a:xfrm>
        </p:grpSpPr>
        <p:sp>
          <p:nvSpPr>
            <p:cNvPr id="7" name="object 7"/>
            <p:cNvSpPr/>
            <p:nvPr/>
          </p:nvSpPr>
          <p:spPr>
            <a:xfrm>
              <a:off x="3387852" y="7499604"/>
              <a:ext cx="242570" cy="178435"/>
            </a:xfrm>
            <a:custGeom>
              <a:avLst/>
              <a:gdLst/>
              <a:ahLst/>
              <a:cxnLst/>
              <a:rect l="l" t="t" r="r" b="b"/>
              <a:pathLst>
                <a:path w="242570" h="178434">
                  <a:moveTo>
                    <a:pt x="242315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42315" y="178307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45180" y="7491984"/>
              <a:ext cx="291465" cy="466725"/>
            </a:xfrm>
            <a:custGeom>
              <a:avLst/>
              <a:gdLst/>
              <a:ahLst/>
              <a:cxnLst/>
              <a:rect l="l" t="t" r="r" b="b"/>
              <a:pathLst>
                <a:path w="291464" h="466725">
                  <a:moveTo>
                    <a:pt x="256032" y="277368"/>
                  </a:moveTo>
                  <a:lnTo>
                    <a:pt x="252984" y="274320"/>
                  </a:lnTo>
                  <a:lnTo>
                    <a:pt x="242316" y="274320"/>
                  </a:lnTo>
                  <a:lnTo>
                    <a:pt x="242316" y="286512"/>
                  </a:lnTo>
                  <a:lnTo>
                    <a:pt x="242316" y="452628"/>
                  </a:lnTo>
                  <a:lnTo>
                    <a:pt x="12192" y="452628"/>
                  </a:lnTo>
                  <a:lnTo>
                    <a:pt x="12192" y="286512"/>
                  </a:lnTo>
                  <a:lnTo>
                    <a:pt x="242316" y="286512"/>
                  </a:lnTo>
                  <a:lnTo>
                    <a:pt x="242316" y="274320"/>
                  </a:lnTo>
                  <a:lnTo>
                    <a:pt x="3048" y="274320"/>
                  </a:lnTo>
                  <a:lnTo>
                    <a:pt x="0" y="277368"/>
                  </a:lnTo>
                  <a:lnTo>
                    <a:pt x="0" y="463296"/>
                  </a:lnTo>
                  <a:lnTo>
                    <a:pt x="3048" y="466344"/>
                  </a:lnTo>
                  <a:lnTo>
                    <a:pt x="252984" y="466344"/>
                  </a:lnTo>
                  <a:lnTo>
                    <a:pt x="256032" y="463296"/>
                  </a:lnTo>
                  <a:lnTo>
                    <a:pt x="256032" y="458724"/>
                  </a:lnTo>
                  <a:lnTo>
                    <a:pt x="256032" y="452628"/>
                  </a:lnTo>
                  <a:lnTo>
                    <a:pt x="256032" y="286512"/>
                  </a:lnTo>
                  <a:lnTo>
                    <a:pt x="256032" y="280416"/>
                  </a:lnTo>
                  <a:lnTo>
                    <a:pt x="256032" y="277368"/>
                  </a:lnTo>
                  <a:close/>
                </a:path>
                <a:path w="291464" h="466725">
                  <a:moveTo>
                    <a:pt x="291084" y="3048"/>
                  </a:moveTo>
                  <a:lnTo>
                    <a:pt x="288036" y="0"/>
                  </a:lnTo>
                  <a:lnTo>
                    <a:pt x="278892" y="0"/>
                  </a:lnTo>
                  <a:lnTo>
                    <a:pt x="278892" y="13716"/>
                  </a:lnTo>
                  <a:lnTo>
                    <a:pt x="278892" y="179832"/>
                  </a:lnTo>
                  <a:lnTo>
                    <a:pt x="48768" y="179832"/>
                  </a:lnTo>
                  <a:lnTo>
                    <a:pt x="48768" y="13716"/>
                  </a:lnTo>
                  <a:lnTo>
                    <a:pt x="278892" y="13716"/>
                  </a:lnTo>
                  <a:lnTo>
                    <a:pt x="278892" y="0"/>
                  </a:lnTo>
                  <a:lnTo>
                    <a:pt x="38100" y="0"/>
                  </a:lnTo>
                  <a:lnTo>
                    <a:pt x="35052" y="3048"/>
                  </a:lnTo>
                  <a:lnTo>
                    <a:pt x="35052" y="188976"/>
                  </a:lnTo>
                  <a:lnTo>
                    <a:pt x="38100" y="192024"/>
                  </a:lnTo>
                  <a:lnTo>
                    <a:pt x="288036" y="192024"/>
                  </a:lnTo>
                  <a:lnTo>
                    <a:pt x="291084" y="188976"/>
                  </a:lnTo>
                  <a:lnTo>
                    <a:pt x="291084" y="185928"/>
                  </a:lnTo>
                  <a:lnTo>
                    <a:pt x="291084" y="179832"/>
                  </a:lnTo>
                  <a:lnTo>
                    <a:pt x="291084" y="13716"/>
                  </a:lnTo>
                  <a:lnTo>
                    <a:pt x="291084" y="7620"/>
                  </a:lnTo>
                  <a:lnTo>
                    <a:pt x="291084" y="3048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72968" y="8034528"/>
              <a:ext cx="242570" cy="178435"/>
            </a:xfrm>
            <a:custGeom>
              <a:avLst/>
              <a:gdLst/>
              <a:ahLst/>
              <a:cxnLst/>
              <a:rect l="l" t="t" r="r" b="b"/>
              <a:pathLst>
                <a:path w="242570" h="178434">
                  <a:moveTo>
                    <a:pt x="242316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42316" y="178307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604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6872" y="8028432"/>
              <a:ext cx="256540" cy="192405"/>
            </a:xfrm>
            <a:custGeom>
              <a:avLst/>
              <a:gdLst/>
              <a:ahLst/>
              <a:cxnLst/>
              <a:rect l="l" t="t" r="r" b="b"/>
              <a:pathLst>
                <a:path w="256539" h="192404">
                  <a:moveTo>
                    <a:pt x="252983" y="0"/>
                  </a:moveTo>
                  <a:lnTo>
                    <a:pt x="3047" y="0"/>
                  </a:lnTo>
                  <a:lnTo>
                    <a:pt x="0" y="3048"/>
                  </a:lnTo>
                  <a:lnTo>
                    <a:pt x="0" y="188976"/>
                  </a:lnTo>
                  <a:lnTo>
                    <a:pt x="3047" y="192024"/>
                  </a:lnTo>
                  <a:lnTo>
                    <a:pt x="252983" y="192024"/>
                  </a:lnTo>
                  <a:lnTo>
                    <a:pt x="256031" y="188976"/>
                  </a:lnTo>
                  <a:lnTo>
                    <a:pt x="256031" y="184404"/>
                  </a:lnTo>
                  <a:lnTo>
                    <a:pt x="12191" y="184404"/>
                  </a:lnTo>
                  <a:lnTo>
                    <a:pt x="6095" y="178308"/>
                  </a:lnTo>
                  <a:lnTo>
                    <a:pt x="12191" y="178308"/>
                  </a:lnTo>
                  <a:lnTo>
                    <a:pt x="12191" y="12192"/>
                  </a:lnTo>
                  <a:lnTo>
                    <a:pt x="6095" y="12192"/>
                  </a:lnTo>
                  <a:lnTo>
                    <a:pt x="12191" y="6096"/>
                  </a:lnTo>
                  <a:lnTo>
                    <a:pt x="256031" y="6096"/>
                  </a:lnTo>
                  <a:lnTo>
                    <a:pt x="256031" y="3048"/>
                  </a:lnTo>
                  <a:lnTo>
                    <a:pt x="252983" y="0"/>
                  </a:lnTo>
                  <a:close/>
                </a:path>
                <a:path w="256539" h="192404">
                  <a:moveTo>
                    <a:pt x="12191" y="178308"/>
                  </a:moveTo>
                  <a:lnTo>
                    <a:pt x="6095" y="178308"/>
                  </a:lnTo>
                  <a:lnTo>
                    <a:pt x="12191" y="184404"/>
                  </a:lnTo>
                  <a:lnTo>
                    <a:pt x="12191" y="178308"/>
                  </a:lnTo>
                  <a:close/>
                </a:path>
                <a:path w="256539" h="192404">
                  <a:moveTo>
                    <a:pt x="242315" y="178308"/>
                  </a:moveTo>
                  <a:lnTo>
                    <a:pt x="12191" y="178308"/>
                  </a:lnTo>
                  <a:lnTo>
                    <a:pt x="12191" y="184404"/>
                  </a:lnTo>
                  <a:lnTo>
                    <a:pt x="242315" y="184404"/>
                  </a:lnTo>
                  <a:lnTo>
                    <a:pt x="242315" y="178308"/>
                  </a:lnTo>
                  <a:close/>
                </a:path>
                <a:path w="256539" h="192404">
                  <a:moveTo>
                    <a:pt x="242315" y="6096"/>
                  </a:moveTo>
                  <a:lnTo>
                    <a:pt x="242315" y="184404"/>
                  </a:lnTo>
                  <a:lnTo>
                    <a:pt x="248412" y="178308"/>
                  </a:lnTo>
                  <a:lnTo>
                    <a:pt x="256031" y="178308"/>
                  </a:lnTo>
                  <a:lnTo>
                    <a:pt x="256031" y="12192"/>
                  </a:lnTo>
                  <a:lnTo>
                    <a:pt x="248412" y="12192"/>
                  </a:lnTo>
                  <a:lnTo>
                    <a:pt x="242315" y="6096"/>
                  </a:lnTo>
                  <a:close/>
                </a:path>
                <a:path w="256539" h="192404">
                  <a:moveTo>
                    <a:pt x="256031" y="178308"/>
                  </a:moveTo>
                  <a:lnTo>
                    <a:pt x="248412" y="178308"/>
                  </a:lnTo>
                  <a:lnTo>
                    <a:pt x="242315" y="184404"/>
                  </a:lnTo>
                  <a:lnTo>
                    <a:pt x="256031" y="184404"/>
                  </a:lnTo>
                  <a:lnTo>
                    <a:pt x="256031" y="178308"/>
                  </a:lnTo>
                  <a:close/>
                </a:path>
                <a:path w="256539" h="192404">
                  <a:moveTo>
                    <a:pt x="12191" y="6096"/>
                  </a:moveTo>
                  <a:lnTo>
                    <a:pt x="6095" y="12192"/>
                  </a:lnTo>
                  <a:lnTo>
                    <a:pt x="12191" y="12192"/>
                  </a:lnTo>
                  <a:lnTo>
                    <a:pt x="12191" y="6096"/>
                  </a:lnTo>
                  <a:close/>
                </a:path>
                <a:path w="256539" h="192404">
                  <a:moveTo>
                    <a:pt x="242315" y="6096"/>
                  </a:moveTo>
                  <a:lnTo>
                    <a:pt x="12191" y="6096"/>
                  </a:lnTo>
                  <a:lnTo>
                    <a:pt x="12191" y="12192"/>
                  </a:lnTo>
                  <a:lnTo>
                    <a:pt x="242315" y="12192"/>
                  </a:lnTo>
                  <a:lnTo>
                    <a:pt x="242315" y="6096"/>
                  </a:lnTo>
                  <a:close/>
                </a:path>
                <a:path w="256539" h="192404">
                  <a:moveTo>
                    <a:pt x="256031" y="6096"/>
                  </a:moveTo>
                  <a:lnTo>
                    <a:pt x="242315" y="6096"/>
                  </a:lnTo>
                  <a:lnTo>
                    <a:pt x="248412" y="12192"/>
                  </a:lnTo>
                  <a:lnTo>
                    <a:pt x="256031" y="12192"/>
                  </a:lnTo>
                  <a:lnTo>
                    <a:pt x="256031" y="6096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9520" y="8249412"/>
              <a:ext cx="243840" cy="178435"/>
            </a:xfrm>
            <a:custGeom>
              <a:avLst/>
              <a:gdLst/>
              <a:ahLst/>
              <a:cxnLst/>
              <a:rect l="l" t="t" r="r" b="b"/>
              <a:pathLst>
                <a:path w="243839" h="178434">
                  <a:moveTo>
                    <a:pt x="243839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43839" y="178307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3423" y="8243316"/>
              <a:ext cx="256540" cy="190500"/>
            </a:xfrm>
            <a:custGeom>
              <a:avLst/>
              <a:gdLst/>
              <a:ahLst/>
              <a:cxnLst/>
              <a:rect l="l" t="t" r="r" b="b"/>
              <a:pathLst>
                <a:path w="256539" h="190500">
                  <a:moveTo>
                    <a:pt x="252984" y="0"/>
                  </a:moveTo>
                  <a:lnTo>
                    <a:pt x="3048" y="0"/>
                  </a:lnTo>
                  <a:lnTo>
                    <a:pt x="0" y="1523"/>
                  </a:lnTo>
                  <a:lnTo>
                    <a:pt x="0" y="187451"/>
                  </a:lnTo>
                  <a:lnTo>
                    <a:pt x="3048" y="190499"/>
                  </a:lnTo>
                  <a:lnTo>
                    <a:pt x="252984" y="190499"/>
                  </a:lnTo>
                  <a:lnTo>
                    <a:pt x="256031" y="187451"/>
                  </a:lnTo>
                  <a:lnTo>
                    <a:pt x="256031" y="184403"/>
                  </a:lnTo>
                  <a:lnTo>
                    <a:pt x="13715" y="184403"/>
                  </a:lnTo>
                  <a:lnTo>
                    <a:pt x="6096" y="178307"/>
                  </a:lnTo>
                  <a:lnTo>
                    <a:pt x="13715" y="178307"/>
                  </a:lnTo>
                  <a:lnTo>
                    <a:pt x="13715" y="12191"/>
                  </a:lnTo>
                  <a:lnTo>
                    <a:pt x="6096" y="12191"/>
                  </a:lnTo>
                  <a:lnTo>
                    <a:pt x="13715" y="6095"/>
                  </a:lnTo>
                  <a:lnTo>
                    <a:pt x="256031" y="6095"/>
                  </a:lnTo>
                  <a:lnTo>
                    <a:pt x="256031" y="1523"/>
                  </a:lnTo>
                  <a:lnTo>
                    <a:pt x="252984" y="0"/>
                  </a:lnTo>
                  <a:close/>
                </a:path>
                <a:path w="256539" h="190500">
                  <a:moveTo>
                    <a:pt x="13715" y="178307"/>
                  </a:moveTo>
                  <a:lnTo>
                    <a:pt x="6096" y="178307"/>
                  </a:lnTo>
                  <a:lnTo>
                    <a:pt x="13715" y="184403"/>
                  </a:lnTo>
                  <a:lnTo>
                    <a:pt x="13715" y="178307"/>
                  </a:lnTo>
                  <a:close/>
                </a:path>
                <a:path w="256539" h="190500">
                  <a:moveTo>
                    <a:pt x="243839" y="178307"/>
                  </a:moveTo>
                  <a:lnTo>
                    <a:pt x="13715" y="178307"/>
                  </a:lnTo>
                  <a:lnTo>
                    <a:pt x="13715" y="184403"/>
                  </a:lnTo>
                  <a:lnTo>
                    <a:pt x="243839" y="184403"/>
                  </a:lnTo>
                  <a:lnTo>
                    <a:pt x="243839" y="178307"/>
                  </a:lnTo>
                  <a:close/>
                </a:path>
                <a:path w="256539" h="190500">
                  <a:moveTo>
                    <a:pt x="243839" y="6095"/>
                  </a:moveTo>
                  <a:lnTo>
                    <a:pt x="243839" y="184403"/>
                  </a:lnTo>
                  <a:lnTo>
                    <a:pt x="249936" y="178307"/>
                  </a:lnTo>
                  <a:lnTo>
                    <a:pt x="256031" y="178307"/>
                  </a:lnTo>
                  <a:lnTo>
                    <a:pt x="256031" y="12191"/>
                  </a:lnTo>
                  <a:lnTo>
                    <a:pt x="249936" y="12191"/>
                  </a:lnTo>
                  <a:lnTo>
                    <a:pt x="243839" y="6095"/>
                  </a:lnTo>
                  <a:close/>
                </a:path>
                <a:path w="256539" h="190500">
                  <a:moveTo>
                    <a:pt x="256031" y="178307"/>
                  </a:moveTo>
                  <a:lnTo>
                    <a:pt x="249936" y="178307"/>
                  </a:lnTo>
                  <a:lnTo>
                    <a:pt x="243839" y="184403"/>
                  </a:lnTo>
                  <a:lnTo>
                    <a:pt x="256031" y="184403"/>
                  </a:lnTo>
                  <a:lnTo>
                    <a:pt x="256031" y="178307"/>
                  </a:lnTo>
                  <a:close/>
                </a:path>
                <a:path w="256539" h="190500">
                  <a:moveTo>
                    <a:pt x="13715" y="6095"/>
                  </a:moveTo>
                  <a:lnTo>
                    <a:pt x="6096" y="12191"/>
                  </a:lnTo>
                  <a:lnTo>
                    <a:pt x="13715" y="12191"/>
                  </a:lnTo>
                  <a:lnTo>
                    <a:pt x="13715" y="6095"/>
                  </a:lnTo>
                  <a:close/>
                </a:path>
                <a:path w="256539" h="190500">
                  <a:moveTo>
                    <a:pt x="243839" y="6095"/>
                  </a:moveTo>
                  <a:lnTo>
                    <a:pt x="13715" y="6095"/>
                  </a:lnTo>
                  <a:lnTo>
                    <a:pt x="13715" y="12191"/>
                  </a:lnTo>
                  <a:lnTo>
                    <a:pt x="243839" y="12191"/>
                  </a:lnTo>
                  <a:lnTo>
                    <a:pt x="243839" y="6095"/>
                  </a:lnTo>
                  <a:close/>
                </a:path>
                <a:path w="256539" h="190500">
                  <a:moveTo>
                    <a:pt x="256031" y="6095"/>
                  </a:moveTo>
                  <a:lnTo>
                    <a:pt x="243839" y="6095"/>
                  </a:lnTo>
                  <a:lnTo>
                    <a:pt x="249936" y="12191"/>
                  </a:lnTo>
                  <a:lnTo>
                    <a:pt x="256031" y="12191"/>
                  </a:lnTo>
                  <a:lnTo>
                    <a:pt x="256031" y="6095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635251" y="6998208"/>
            <a:ext cx="4293108" cy="1834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45333" y="8646642"/>
            <a:ext cx="7550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Carlito"/>
                <a:cs typeface="Carlito"/>
              </a:rPr>
              <a:t>100% </a:t>
            </a:r>
            <a:r>
              <a:rPr sz="700" b="1" spc="-10" dirty="0">
                <a:latin typeface="Carlito"/>
                <a:cs typeface="Carlito"/>
              </a:rPr>
              <a:t>Genetic</a:t>
            </a:r>
            <a:r>
              <a:rPr sz="700" b="1" spc="-25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purity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8534" y="8646642"/>
            <a:ext cx="7791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99.5% Genetic</a:t>
            </a:r>
            <a:r>
              <a:rPr sz="700" b="1" spc="5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purity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1534" y="8671039"/>
            <a:ext cx="7105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Carlito"/>
                <a:cs typeface="Carlito"/>
              </a:rPr>
              <a:t>99% Genetic</a:t>
            </a:r>
            <a:r>
              <a:rPr sz="700" b="1" dirty="0">
                <a:latin typeface="Carlito"/>
                <a:cs typeface="Carlito"/>
              </a:rPr>
              <a:t> </a:t>
            </a:r>
            <a:r>
              <a:rPr sz="700" b="1" spc="-5" dirty="0">
                <a:latin typeface="Carlito"/>
                <a:cs typeface="Carlito"/>
              </a:rPr>
              <a:t>purity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810" y="6090971"/>
            <a:ext cx="3597910" cy="75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Classes of</a:t>
            </a:r>
            <a:r>
              <a:rPr sz="2200" b="1" spc="-195" dirty="0">
                <a:latin typeface="Times New Roman"/>
                <a:cs typeface="Times New Roman"/>
              </a:rPr>
              <a:t> </a:t>
            </a:r>
            <a:r>
              <a:rPr sz="2200" b="1" spc="100" dirty="0">
                <a:latin typeface="Times New Roman"/>
                <a:cs typeface="Times New Roman"/>
              </a:rPr>
              <a:t>Seeds</a:t>
            </a:r>
            <a:endParaRPr sz="22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1400"/>
              </a:spcBef>
            </a:pPr>
            <a:r>
              <a:rPr sz="1400" b="1" spc="-5" dirty="0">
                <a:latin typeface="Carlito"/>
                <a:cs typeface="Carlito"/>
              </a:rPr>
              <a:t>There </a:t>
            </a:r>
            <a:r>
              <a:rPr sz="1400" b="1" dirty="0">
                <a:latin typeface="Carlito"/>
                <a:cs typeface="Carlito"/>
              </a:rPr>
              <a:t>are 4 </a:t>
            </a:r>
            <a:r>
              <a:rPr sz="1400" b="1" spc="-5" dirty="0">
                <a:latin typeface="Carlito"/>
                <a:cs typeface="Carlito"/>
              </a:rPr>
              <a:t>generally recognized </a:t>
            </a:r>
            <a:r>
              <a:rPr sz="1400" b="1" dirty="0">
                <a:latin typeface="Carlito"/>
                <a:cs typeface="Carlito"/>
              </a:rPr>
              <a:t>classes of</a:t>
            </a:r>
            <a:r>
              <a:rPr sz="1400" b="1" spc="-15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seeds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2297" y="1654454"/>
            <a:ext cx="3915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Times New Roman"/>
                <a:cs typeface="Times New Roman"/>
              </a:rPr>
              <a:t>Certified </a:t>
            </a:r>
            <a:r>
              <a:rPr sz="2000" b="1" spc="-185" dirty="0">
                <a:latin typeface="Times New Roman"/>
                <a:cs typeface="Times New Roman"/>
              </a:rPr>
              <a:t>&amp; </a:t>
            </a:r>
            <a:r>
              <a:rPr sz="2000" b="1" spc="30" dirty="0">
                <a:latin typeface="Times New Roman"/>
                <a:cs typeface="Times New Roman"/>
              </a:rPr>
              <a:t>Truthful </a:t>
            </a:r>
            <a:r>
              <a:rPr sz="2000" b="1" spc="55" dirty="0">
                <a:latin typeface="Times New Roman"/>
                <a:cs typeface="Times New Roman"/>
              </a:rPr>
              <a:t>Labeled</a:t>
            </a:r>
            <a:r>
              <a:rPr sz="2000" b="1" spc="-245" dirty="0">
                <a:latin typeface="Times New Roman"/>
                <a:cs typeface="Times New Roman"/>
              </a:rPr>
              <a:t> </a:t>
            </a:r>
            <a:r>
              <a:rPr sz="2000" b="1" spc="90" dirty="0">
                <a:latin typeface="Times New Roman"/>
                <a:cs typeface="Times New Roman"/>
              </a:rPr>
              <a:t>Seed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12035" y="2151888"/>
          <a:ext cx="3940810" cy="254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325"/>
                <a:gridCol w="1964689"/>
              </a:tblGrid>
              <a:tr h="210312"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Certified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85" dirty="0">
                          <a:latin typeface="Times New Roman"/>
                          <a:cs typeface="Times New Roman"/>
                        </a:rPr>
                        <a:t>seed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Truthfully 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Labeled</a:t>
                      </a:r>
                      <a:r>
                        <a:rPr sz="12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Seed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</a:tr>
              <a:tr h="449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progeny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foundation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seed.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2279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Produced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cultivators,</a:t>
                      </a:r>
                      <a:r>
                        <a:rPr sz="1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private 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seed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companies.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</a:tr>
              <a:tr h="451103">
                <a:tc>
                  <a:txBody>
                    <a:bodyPr/>
                    <a:lstStyle/>
                    <a:p>
                      <a:pPr marL="13335" marR="692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Certification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voluntary.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Quality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guaranteed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certification</a:t>
                      </a:r>
                      <a:r>
                        <a:rPr sz="1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agency.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660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Truthful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labeling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compulsory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for  notified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kind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varieties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Applicable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notified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kinds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only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276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Applicable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notified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released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varieties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8244">
                <a:tc>
                  <a:txBody>
                    <a:bodyPr/>
                    <a:lstStyle/>
                    <a:p>
                      <a:pPr marL="13335" marR="25463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satisfy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minimum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field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seed</a:t>
                      </a:r>
                      <a:r>
                        <a:rPr sz="1000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standards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3403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Tested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purity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and 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germination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CE1"/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 marL="13335" marR="2482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Seed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certification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officer,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seed 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inspectors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take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samples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for 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inspection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29337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Seed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inspectors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alone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take  samples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for checking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seed 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quality.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15" dirty="0">
                <a:latin typeface="Times New Roman"/>
                <a:cs typeface="Times New Roman"/>
              </a:rPr>
              <a:t>Global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Scenario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Increasing </a:t>
            </a:r>
            <a:r>
              <a:rPr sz="1600" spc="20" dirty="0">
                <a:latin typeface="Times New Roman"/>
                <a:cs typeface="Times New Roman"/>
              </a:rPr>
              <a:t>global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market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Growing </a:t>
            </a:r>
            <a:r>
              <a:rPr sz="1600" spc="65" dirty="0">
                <a:latin typeface="Times New Roman"/>
                <a:cs typeface="Times New Roman"/>
              </a:rPr>
              <a:t>use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45" dirty="0">
                <a:latin typeface="Times New Roman"/>
                <a:cs typeface="Times New Roman"/>
              </a:rPr>
              <a:t>hybrid</a:t>
            </a:r>
            <a:r>
              <a:rPr sz="1600" spc="-2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Growing </a:t>
            </a:r>
            <a:r>
              <a:rPr sz="1600" spc="60" dirty="0">
                <a:latin typeface="Times New Roman"/>
                <a:cs typeface="Times New Roman"/>
              </a:rPr>
              <a:t>international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spc="-21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trade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Increasing </a:t>
            </a:r>
            <a:r>
              <a:rPr sz="1600" spc="85" dirty="0">
                <a:latin typeface="Times New Roman"/>
                <a:cs typeface="Times New Roman"/>
              </a:rPr>
              <a:t>number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54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regulations</a:t>
            </a:r>
            <a:endParaRPr sz="1600">
              <a:latin typeface="Times New Roman"/>
              <a:cs typeface="Times New Roman"/>
            </a:endParaRPr>
          </a:p>
          <a:p>
            <a:pPr marL="440055" marR="1041400" indent="-1720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40" dirty="0">
                <a:latin typeface="Times New Roman"/>
                <a:cs typeface="Times New Roman"/>
              </a:rPr>
              <a:t>Increasing </a:t>
            </a:r>
            <a:r>
              <a:rPr sz="1600" spc="85" dirty="0">
                <a:latin typeface="Times New Roman"/>
                <a:cs typeface="Times New Roman"/>
              </a:rPr>
              <a:t>number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multinational  </a:t>
            </a:r>
            <a:r>
              <a:rPr sz="1600" spc="55" dirty="0">
                <a:latin typeface="Times New Roman"/>
                <a:cs typeface="Times New Roman"/>
              </a:rPr>
              <a:t>companies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0156" y="2605330"/>
            <a:ext cx="3965591" cy="1834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23160" y="2546604"/>
            <a:ext cx="749935" cy="1828800"/>
          </a:xfrm>
          <a:prstGeom prst="rect">
            <a:avLst/>
          </a:prstGeom>
          <a:solidFill>
            <a:srgbClr val="66FF3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18745" marR="112395" indent="1905" algn="ctr">
              <a:lnSpc>
                <a:spcPct val="100000"/>
              </a:lnSpc>
            </a:pPr>
            <a:r>
              <a:rPr sz="900" spc="-20" dirty="0">
                <a:latin typeface="Carlito"/>
                <a:cs typeface="Carlito"/>
              </a:rPr>
              <a:t>Total </a:t>
            </a:r>
            <a:r>
              <a:rPr sz="900" spc="-5" dirty="0">
                <a:latin typeface="Carlito"/>
                <a:cs typeface="Carlito"/>
              </a:rPr>
              <a:t>Seed  Field</a:t>
            </a:r>
            <a:r>
              <a:rPr sz="900" spc="-7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Crops  Vegetable  Flower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 marL="156845" marR="150495" indent="635" algn="ctr">
              <a:lnSpc>
                <a:spcPct val="100000"/>
              </a:lnSpc>
              <a:spcBef>
                <a:spcPts val="5"/>
              </a:spcBef>
            </a:pPr>
            <a:r>
              <a:rPr sz="700" spc="-10" dirty="0">
                <a:latin typeface="Carlito"/>
                <a:cs typeface="Carlito"/>
              </a:rPr>
              <a:t>(Including  Farmers  Saved</a:t>
            </a:r>
            <a:r>
              <a:rPr sz="700" spc="-75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Seed)</a:t>
            </a:r>
            <a:endParaRPr sz="7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4887467" y="3221736"/>
            <a:ext cx="749935" cy="115062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800" dirty="0">
                <a:latin typeface="Carlito"/>
                <a:cs typeface="Carlito"/>
              </a:rPr>
              <a:t>20% </a:t>
            </a:r>
            <a:r>
              <a:rPr sz="800" spc="-10" dirty="0">
                <a:latin typeface="Carlito"/>
                <a:cs typeface="Carlito"/>
              </a:rPr>
              <a:t>Veg.</a:t>
            </a:r>
            <a:r>
              <a:rPr sz="800" spc="-55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seed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marL="153670" marR="145415" algn="ctr">
              <a:lnSpc>
                <a:spcPct val="100000"/>
              </a:lnSpc>
              <a:spcBef>
                <a:spcPts val="505"/>
              </a:spcBef>
            </a:pPr>
            <a:r>
              <a:rPr sz="900" dirty="0">
                <a:latin typeface="Carlito"/>
                <a:cs typeface="Carlito"/>
              </a:rPr>
              <a:t>80%</a:t>
            </a:r>
            <a:r>
              <a:rPr sz="900" spc="-10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Field </a:t>
            </a:r>
            <a:r>
              <a:rPr sz="90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Crops </a:t>
            </a:r>
            <a:r>
              <a:rPr sz="900" dirty="0">
                <a:latin typeface="Carlito"/>
                <a:cs typeface="Carlito"/>
              </a:rPr>
              <a:t>&amp;  </a:t>
            </a:r>
            <a:r>
              <a:rPr sz="900" spc="-10" dirty="0">
                <a:latin typeface="Carlito"/>
                <a:cs typeface="Carlito"/>
              </a:rPr>
              <a:t>others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788" y="3040380"/>
            <a:ext cx="749935" cy="1329055"/>
          </a:xfrm>
          <a:prstGeom prst="rect">
            <a:avLst/>
          </a:prstGeom>
          <a:solidFill>
            <a:srgbClr val="CC00C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118745" marR="112395" indent="762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Com</a:t>
            </a:r>
            <a:r>
              <a:rPr sz="800" spc="1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800" spc="-2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al 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</a:t>
            </a:r>
            <a:r>
              <a:rPr sz="8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market</a:t>
            </a:r>
            <a:endParaRPr sz="800">
              <a:latin typeface="Carlito"/>
              <a:cs typeface="Carlito"/>
            </a:endParaRPr>
          </a:p>
          <a:p>
            <a:pPr marL="272415" marR="141605" indent="-12827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6.8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b$</a:t>
            </a:r>
            <a:r>
              <a:rPr sz="8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Veg. 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</a:t>
            </a:r>
            <a:endParaRPr sz="800">
              <a:latin typeface="Carlito"/>
              <a:cs typeface="Carlito"/>
            </a:endParaRPr>
          </a:p>
          <a:p>
            <a:pPr marL="272415" marR="60960" indent="-206375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27.2 b $</a:t>
            </a:r>
            <a:r>
              <a:rPr sz="8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Cereal  Seed</a:t>
            </a:r>
            <a:endParaRPr sz="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(20.3 non</a:t>
            </a:r>
            <a:r>
              <a:rPr sz="8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GM</a:t>
            </a:r>
            <a:endParaRPr sz="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+6.9</a:t>
            </a:r>
            <a:r>
              <a:rPr sz="8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GM)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65" dirty="0">
                <a:latin typeface="Times New Roman"/>
                <a:cs typeface="Times New Roman"/>
              </a:rPr>
              <a:t>The </a:t>
            </a:r>
            <a:r>
              <a:rPr sz="2200" b="1" spc="15" dirty="0">
                <a:latin typeface="Times New Roman"/>
                <a:cs typeface="Times New Roman"/>
              </a:rPr>
              <a:t>World </a:t>
            </a:r>
            <a:r>
              <a:rPr sz="2200" b="1" spc="90" dirty="0">
                <a:latin typeface="Times New Roman"/>
                <a:cs typeface="Times New Roman"/>
              </a:rPr>
              <a:t>Seed</a:t>
            </a:r>
            <a:r>
              <a:rPr sz="2200" b="1" spc="-275" dirty="0">
                <a:latin typeface="Times New Roman"/>
                <a:cs typeface="Times New Roman"/>
              </a:rPr>
              <a:t> </a:t>
            </a:r>
            <a:r>
              <a:rPr sz="2200" b="1" spc="25" dirty="0">
                <a:latin typeface="Times New Roman"/>
                <a:cs typeface="Times New Roman"/>
              </a:rPr>
              <a:t>Market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075690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67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Billion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rlito"/>
              <a:cs typeface="Carlito"/>
            </a:endParaRPr>
          </a:p>
          <a:p>
            <a:pPr marL="447675" algn="ctr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38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Billion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114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820"/>
              </a:spcBef>
            </a:pPr>
            <a:r>
              <a:rPr sz="2200" b="1" spc="-10" dirty="0">
                <a:latin typeface="Carlito"/>
                <a:cs typeface="Carlito"/>
              </a:rPr>
              <a:t>The </a:t>
            </a:r>
            <a:r>
              <a:rPr sz="2200" b="1" spc="-25" dirty="0">
                <a:latin typeface="Carlito"/>
                <a:cs typeface="Carlito"/>
              </a:rPr>
              <a:t>World </a:t>
            </a:r>
            <a:r>
              <a:rPr sz="2200" b="1" spc="-5" dirty="0">
                <a:latin typeface="Carlito"/>
                <a:cs typeface="Carlito"/>
              </a:rPr>
              <a:t>Seed</a:t>
            </a:r>
            <a:r>
              <a:rPr sz="2200" b="1" spc="20" dirty="0">
                <a:latin typeface="Carlito"/>
                <a:cs typeface="Carlito"/>
              </a:rPr>
              <a:t> </a:t>
            </a:r>
            <a:r>
              <a:rPr sz="2200" b="1" spc="-20" dirty="0">
                <a:latin typeface="Carlito"/>
                <a:cs typeface="Carlito"/>
              </a:rPr>
              <a:t>Market</a:t>
            </a:r>
            <a:endParaRPr sz="2200">
              <a:latin typeface="Carlito"/>
              <a:cs typeface="Carlito"/>
            </a:endParaRPr>
          </a:p>
          <a:p>
            <a:pPr marL="440055" marR="776605" indent="-172085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Market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estimated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grow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same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rate  </a:t>
            </a:r>
            <a:r>
              <a:rPr sz="1600" spc="40" dirty="0">
                <a:latin typeface="Times New Roman"/>
                <a:cs typeface="Times New Roman"/>
              </a:rPr>
              <a:t>crossing </a:t>
            </a:r>
            <a:r>
              <a:rPr sz="1600" spc="-110" dirty="0">
                <a:latin typeface="Times New Roman"/>
                <a:cs typeface="Times New Roman"/>
              </a:rPr>
              <a:t>USD </a:t>
            </a:r>
            <a:r>
              <a:rPr sz="1600" spc="85" dirty="0">
                <a:latin typeface="Times New Roman"/>
                <a:cs typeface="Times New Roman"/>
              </a:rPr>
              <a:t>92 </a:t>
            </a:r>
            <a:r>
              <a:rPr sz="1600" spc="20" dirty="0">
                <a:latin typeface="Times New Roman"/>
                <a:cs typeface="Times New Roman"/>
              </a:rPr>
              <a:t>billion </a:t>
            </a:r>
            <a:r>
              <a:rPr sz="1600" spc="25" dirty="0">
                <a:latin typeface="Times New Roman"/>
                <a:cs typeface="Times New Roman"/>
              </a:rPr>
              <a:t>by</a:t>
            </a:r>
            <a:r>
              <a:rPr sz="1600" spc="-28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2020</a:t>
            </a:r>
            <a:endParaRPr sz="1600">
              <a:latin typeface="Times New Roman"/>
              <a:cs typeface="Times New Roman"/>
            </a:endParaRPr>
          </a:p>
          <a:p>
            <a:pPr marL="440055" marR="417830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-120" dirty="0">
                <a:latin typeface="Times New Roman"/>
                <a:cs typeface="Times New Roman"/>
              </a:rPr>
              <a:t>USA, </a:t>
            </a:r>
            <a:r>
              <a:rPr sz="1600" spc="20" dirty="0">
                <a:latin typeface="Times New Roman"/>
                <a:cs typeface="Times New Roman"/>
              </a:rPr>
              <a:t>France, </a:t>
            </a:r>
            <a:r>
              <a:rPr sz="1600" spc="-5" dirty="0">
                <a:latin typeface="Times New Roman"/>
                <a:cs typeface="Times New Roman"/>
              </a:rPr>
              <a:t>China, </a:t>
            </a:r>
            <a:r>
              <a:rPr sz="1600" spc="5" dirty="0">
                <a:latin typeface="Times New Roman"/>
                <a:cs typeface="Times New Roman"/>
              </a:rPr>
              <a:t>Brazil </a:t>
            </a:r>
            <a:r>
              <a:rPr sz="1600" spc="75" dirty="0">
                <a:latin typeface="Times New Roman"/>
                <a:cs typeface="Times New Roman"/>
              </a:rPr>
              <a:t>and </a:t>
            </a:r>
            <a:r>
              <a:rPr sz="1600" spc="40" dirty="0">
                <a:latin typeface="Times New Roman"/>
                <a:cs typeface="Times New Roman"/>
              </a:rPr>
              <a:t>India  </a:t>
            </a:r>
            <a:r>
              <a:rPr sz="1600" spc="50" dirty="0">
                <a:latin typeface="Times New Roman"/>
                <a:cs typeface="Times New Roman"/>
              </a:rPr>
              <a:t>contributing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70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%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total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global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market</a:t>
            </a:r>
            <a:endParaRPr sz="1600">
              <a:latin typeface="Times New Roman"/>
              <a:cs typeface="Times New Roman"/>
            </a:endParaRPr>
          </a:p>
          <a:p>
            <a:pPr marL="440055" marR="619760" indent="-17208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60" dirty="0">
                <a:latin typeface="Times New Roman"/>
                <a:cs typeface="Times New Roman"/>
              </a:rPr>
              <a:t>International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seed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business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grown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three  </a:t>
            </a:r>
            <a:r>
              <a:rPr sz="1600" spc="55" dirty="0">
                <a:latin typeface="Times New Roman"/>
                <a:cs typeface="Times New Roman"/>
              </a:rPr>
              <a:t>times </a:t>
            </a:r>
            <a:r>
              <a:rPr sz="1600" spc="45" dirty="0">
                <a:latin typeface="Times New Roman"/>
                <a:cs typeface="Times New Roman"/>
              </a:rPr>
              <a:t>over </a:t>
            </a:r>
            <a:r>
              <a:rPr sz="1600" spc="50" dirty="0">
                <a:latin typeface="Times New Roman"/>
                <a:cs typeface="Times New Roman"/>
              </a:rPr>
              <a:t>last</a:t>
            </a:r>
            <a:r>
              <a:rPr sz="1600" spc="-2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decade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796796"/>
            <a:ext cx="4572000" cy="2743200"/>
            <a:chOff x="1493519" y="1796796"/>
            <a:chExt cx="4572000" cy="2743200"/>
          </a:xfrm>
        </p:grpSpPr>
        <p:sp>
          <p:nvSpPr>
            <p:cNvPr id="4" name="object 4"/>
            <p:cNvSpPr/>
            <p:nvPr/>
          </p:nvSpPr>
          <p:spPr>
            <a:xfrm>
              <a:off x="2022807" y="2126658"/>
              <a:ext cx="3430711" cy="23782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19" y="1796796"/>
              <a:ext cx="4572000" cy="2743200"/>
            </a:xfrm>
            <a:custGeom>
              <a:avLst/>
              <a:gdLst/>
              <a:ahLst/>
              <a:cxnLst/>
              <a:rect l="l" t="t" r="r" b="b"/>
              <a:pathLst>
                <a:path w="4572000" h="2743200">
                  <a:moveTo>
                    <a:pt x="4572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4572000" y="27432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86912" y="2141220"/>
              <a:ext cx="286512" cy="13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00" y="2148840"/>
              <a:ext cx="3570732" cy="2071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6208" y="2380488"/>
              <a:ext cx="78105" cy="15240"/>
            </a:xfrm>
            <a:custGeom>
              <a:avLst/>
              <a:gdLst/>
              <a:ahLst/>
              <a:cxnLst/>
              <a:rect l="l" t="t" r="r" b="b"/>
              <a:pathLst>
                <a:path w="78105" h="15239">
                  <a:moveTo>
                    <a:pt x="61468" y="6096"/>
                  </a:moveTo>
                  <a:lnTo>
                    <a:pt x="28956" y="6096"/>
                  </a:lnTo>
                  <a:lnTo>
                    <a:pt x="77724" y="15240"/>
                  </a:lnTo>
                  <a:lnTo>
                    <a:pt x="77724" y="9144"/>
                  </a:lnTo>
                  <a:lnTo>
                    <a:pt x="61468" y="6096"/>
                  </a:lnTo>
                  <a:close/>
                </a:path>
                <a:path w="78105" h="15239">
                  <a:moveTo>
                    <a:pt x="289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8956" y="7620"/>
                  </a:lnTo>
                  <a:lnTo>
                    <a:pt x="28956" y="6096"/>
                  </a:lnTo>
                  <a:lnTo>
                    <a:pt x="61468" y="6096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54808" y="2130552"/>
              <a:ext cx="152400" cy="147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63071" y="2410498"/>
            <a:ext cx="2317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Corn,</a:t>
            </a:r>
            <a:r>
              <a:rPr sz="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32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2441" y="3358388"/>
            <a:ext cx="3340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Soybean,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12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5639" y="3644887"/>
            <a:ext cx="399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Vegetables,</a:t>
            </a:r>
            <a:r>
              <a:rPr sz="5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18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5500" y="2486660"/>
            <a:ext cx="50419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Wheat,</a:t>
            </a:r>
            <a:r>
              <a:rPr sz="5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Rice,</a:t>
            </a:r>
            <a:r>
              <a:rPr sz="5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50">
              <a:latin typeface="Carlito"/>
              <a:cs typeface="Carlito"/>
            </a:endParaRPr>
          </a:p>
          <a:p>
            <a:pPr marL="4445">
              <a:lnSpc>
                <a:spcPct val="100000"/>
              </a:lnSpc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Cotton,</a:t>
            </a:r>
            <a:r>
              <a:rPr sz="5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>
              <a:latin typeface="Carlito"/>
              <a:cs typeface="Carlito"/>
            </a:endParaRPr>
          </a:p>
          <a:p>
            <a:pPr marL="149225">
              <a:lnSpc>
                <a:spcPct val="100000"/>
              </a:lnSpc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Canola,</a:t>
            </a:r>
            <a:r>
              <a:rPr sz="5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70188" y="2196198"/>
            <a:ext cx="472440" cy="21780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254"/>
              </a:spcBef>
            </a:pPr>
            <a:r>
              <a:rPr sz="500" b="1" dirty="0">
                <a:latin typeface="Carlito"/>
                <a:cs typeface="Carlito"/>
              </a:rPr>
              <a:t>Sugar beet,</a:t>
            </a:r>
            <a:r>
              <a:rPr sz="500" b="1" spc="-90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500" b="1" spc="-5" dirty="0">
                <a:latin typeface="Carlito"/>
                <a:cs typeface="Carlito"/>
              </a:rPr>
              <a:t>Barkey,</a:t>
            </a:r>
            <a:r>
              <a:rPr sz="500" b="1" spc="-35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0371" y="2062988"/>
            <a:ext cx="3448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latin typeface="Carlito"/>
                <a:cs typeface="Carlito"/>
              </a:rPr>
              <a:t>Sunflower,</a:t>
            </a:r>
            <a:r>
              <a:rPr sz="500" b="1" spc="-70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2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05302" y="2219947"/>
            <a:ext cx="25272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Potato,</a:t>
            </a:r>
            <a:r>
              <a:rPr sz="5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3734" y="2152929"/>
            <a:ext cx="2540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spc="-5" dirty="0">
                <a:latin typeface="Carlito"/>
                <a:cs typeface="Carlito"/>
              </a:rPr>
              <a:t>Others,</a:t>
            </a:r>
            <a:r>
              <a:rPr sz="500" b="1" spc="-60" dirty="0">
                <a:latin typeface="Carlito"/>
                <a:cs typeface="Carlito"/>
              </a:rPr>
              <a:t> </a:t>
            </a:r>
            <a:r>
              <a:rPr sz="500" b="1" dirty="0">
                <a:latin typeface="Carlito"/>
                <a:cs typeface="Carlito"/>
              </a:rPr>
              <a:t>6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73578" y="6090971"/>
            <a:ext cx="2025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Indian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Scenario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44696" y="8125968"/>
            <a:ext cx="1978152" cy="1146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20640" y="8224532"/>
            <a:ext cx="3206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Sector,</a:t>
            </a:r>
            <a:r>
              <a:rPr sz="5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13%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61634" y="8459254"/>
            <a:ext cx="320675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73025">
              <a:lnSpc>
                <a:spcPct val="102000"/>
              </a:lnSpc>
              <a:spcBef>
                <a:spcPts val="90"/>
              </a:spcBef>
            </a:pP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Public 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</a:t>
            </a:r>
            <a:r>
              <a:rPr sz="500" b="1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or,</a:t>
            </a:r>
            <a:r>
              <a:rPr sz="5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500" b="1" spc="-10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9229" y="8683282"/>
            <a:ext cx="320675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33020">
              <a:lnSpc>
                <a:spcPct val="102000"/>
              </a:lnSpc>
              <a:spcBef>
                <a:spcPts val="9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Large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Pvt 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</a:t>
            </a:r>
            <a:r>
              <a:rPr sz="500" b="1" spc="1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or,</a:t>
            </a:r>
            <a:r>
              <a:rPr sz="5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r>
              <a:rPr sz="500" b="1" spc="-10" dirty="0">
                <a:solidFill>
                  <a:srgbClr val="FFFFFF"/>
                </a:solidFill>
                <a:latin typeface="Carlito"/>
                <a:cs typeface="Carlito"/>
              </a:rPr>
              <a:t>0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3815" y="8174228"/>
            <a:ext cx="335915" cy="180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985" marR="5080" indent="-7620">
              <a:lnSpc>
                <a:spcPct val="102000"/>
              </a:lnSpc>
              <a:spcBef>
                <a:spcPts val="90"/>
              </a:spcBef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Medium</a:t>
            </a:r>
            <a:r>
              <a:rPr sz="5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Pvt  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Sector,</a:t>
            </a:r>
            <a:r>
              <a:rPr sz="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17%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69300" y="6622174"/>
            <a:ext cx="3688715" cy="16268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15" dirty="0">
                <a:latin typeface="Times New Roman"/>
                <a:cs typeface="Times New Roman"/>
              </a:rPr>
              <a:t>Fifth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45" dirty="0">
                <a:latin typeface="Times New Roman"/>
                <a:cs typeface="Times New Roman"/>
              </a:rPr>
              <a:t>largest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seed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market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–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5%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20" dirty="0">
                <a:latin typeface="Times New Roman"/>
                <a:cs typeface="Times New Roman"/>
              </a:rPr>
              <a:t>global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market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30" dirty="0">
                <a:latin typeface="Times New Roman"/>
                <a:cs typeface="Times New Roman"/>
              </a:rPr>
              <a:t>Growth </a:t>
            </a:r>
            <a:r>
              <a:rPr sz="1350" spc="65" dirty="0">
                <a:latin typeface="Times New Roman"/>
                <a:cs typeface="Times New Roman"/>
              </a:rPr>
              <a:t>rate</a:t>
            </a:r>
            <a:r>
              <a:rPr sz="1350" spc="-21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Times New Roman"/>
                <a:cs typeface="Times New Roman"/>
              </a:rPr>
              <a:t>of </a:t>
            </a:r>
            <a:r>
              <a:rPr sz="1350" spc="75" dirty="0">
                <a:latin typeface="Times New Roman"/>
                <a:cs typeface="Times New Roman"/>
              </a:rPr>
              <a:t>12%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40" dirty="0">
                <a:latin typeface="Times New Roman"/>
                <a:cs typeface="Times New Roman"/>
              </a:rPr>
              <a:t>Dominated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by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65" dirty="0">
                <a:latin typeface="Times New Roman"/>
                <a:cs typeface="Times New Roman"/>
              </a:rPr>
              <a:t>open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pollinated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seeds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5" dirty="0">
                <a:latin typeface="Times New Roman"/>
                <a:cs typeface="Times New Roman"/>
              </a:rPr>
              <a:t>Approx.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200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35" dirty="0">
                <a:latin typeface="Times New Roman"/>
                <a:cs typeface="Times New Roman"/>
              </a:rPr>
              <a:t>Pvt</a:t>
            </a:r>
            <a:r>
              <a:rPr sz="1350" spc="-50" dirty="0">
                <a:latin typeface="Times New Roman"/>
                <a:cs typeface="Times New Roman"/>
              </a:rPr>
              <a:t> Co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-120" dirty="0">
                <a:latin typeface="Times New Roman"/>
                <a:cs typeface="Times New Roman"/>
              </a:rPr>
              <a:t>&amp;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14</a:t>
            </a:r>
            <a:r>
              <a:rPr sz="1350" spc="-50" dirty="0">
                <a:latin typeface="Times New Roman"/>
                <a:cs typeface="Times New Roman"/>
              </a:rPr>
              <a:t> </a:t>
            </a:r>
            <a:r>
              <a:rPr sz="1350" spc="-15" dirty="0">
                <a:latin typeface="Times New Roman"/>
                <a:cs typeface="Times New Roman"/>
              </a:rPr>
              <a:t>Govt.</a:t>
            </a:r>
            <a:r>
              <a:rPr sz="1350" spc="-55" dirty="0">
                <a:latin typeface="Times New Roman"/>
                <a:cs typeface="Times New Roman"/>
              </a:rPr>
              <a:t> </a:t>
            </a:r>
            <a:r>
              <a:rPr sz="1350" spc="40" dirty="0">
                <a:latin typeface="Times New Roman"/>
                <a:cs typeface="Times New Roman"/>
              </a:rPr>
              <a:t>organizations</a:t>
            </a:r>
            <a:endParaRPr sz="1350">
              <a:latin typeface="Times New Roman"/>
              <a:cs typeface="Times New Roman"/>
            </a:endParaRPr>
          </a:p>
          <a:p>
            <a:pPr marL="172085" indent="-17272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72720" algn="l"/>
              </a:tabLst>
            </a:pPr>
            <a:r>
              <a:rPr sz="1350" spc="10" dirty="0">
                <a:latin typeface="Times New Roman"/>
                <a:cs typeface="Times New Roman"/>
              </a:rPr>
              <a:t>Total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Seed</a:t>
            </a:r>
            <a:r>
              <a:rPr sz="1350" spc="-65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Industry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25" dirty="0">
                <a:latin typeface="Times New Roman"/>
                <a:cs typeface="Times New Roman"/>
              </a:rPr>
              <a:t>is</a:t>
            </a:r>
            <a:r>
              <a:rPr sz="1350" spc="-40" dirty="0">
                <a:latin typeface="Times New Roman"/>
                <a:cs typeface="Times New Roman"/>
              </a:rPr>
              <a:t> </a:t>
            </a:r>
            <a:r>
              <a:rPr sz="1350" spc="70" dirty="0">
                <a:latin typeface="Times New Roman"/>
                <a:cs typeface="Times New Roman"/>
              </a:rPr>
              <a:t>worth</a:t>
            </a:r>
            <a:r>
              <a:rPr sz="1350" spc="-80" dirty="0">
                <a:latin typeface="Times New Roman"/>
                <a:cs typeface="Times New Roman"/>
              </a:rPr>
              <a:t> </a:t>
            </a:r>
            <a:r>
              <a:rPr sz="1350" spc="60" dirty="0">
                <a:latin typeface="Times New Roman"/>
                <a:cs typeface="Times New Roman"/>
              </a:rPr>
              <a:t>about</a:t>
            </a:r>
            <a:r>
              <a:rPr sz="1350" spc="-6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14000</a:t>
            </a:r>
            <a:r>
              <a:rPr sz="1350" spc="-70" dirty="0">
                <a:latin typeface="Times New Roman"/>
                <a:cs typeface="Times New Roman"/>
              </a:rPr>
              <a:t> </a:t>
            </a:r>
            <a:r>
              <a:rPr sz="1350" spc="55" dirty="0">
                <a:latin typeface="Times New Roman"/>
                <a:cs typeface="Times New Roman"/>
              </a:rPr>
              <a:t>cr</a:t>
            </a:r>
            <a:endParaRPr sz="1350">
              <a:latin typeface="Times New Roman"/>
              <a:cs typeface="Times New Roman"/>
            </a:endParaRPr>
          </a:p>
          <a:p>
            <a:pPr marL="371475" lvl="1" indent="-143510">
              <a:lnSpc>
                <a:spcPct val="100000"/>
              </a:lnSpc>
              <a:spcBef>
                <a:spcPts val="150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15" dirty="0">
                <a:latin typeface="Times New Roman"/>
                <a:cs typeface="Times New Roman"/>
              </a:rPr>
              <a:t>Cereal 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60" dirty="0">
                <a:latin typeface="Times New Roman"/>
                <a:cs typeface="Times New Roman"/>
              </a:rPr>
              <a:t>6000</a:t>
            </a:r>
            <a:r>
              <a:rPr sz="1200" spc="-21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  <a:p>
            <a:pPr marL="371475" lvl="1" indent="-143510">
              <a:lnSpc>
                <a:spcPts val="1405"/>
              </a:lnSpc>
              <a:spcBef>
                <a:spcPts val="145"/>
              </a:spcBef>
              <a:buFont typeface="Arial"/>
              <a:buChar char="–"/>
              <a:tabLst>
                <a:tab pos="372110" algn="l"/>
              </a:tabLst>
            </a:pPr>
            <a:r>
              <a:rPr sz="1200" spc="20" dirty="0">
                <a:latin typeface="Times New Roman"/>
                <a:cs typeface="Times New Roman"/>
              </a:rPr>
              <a:t>Cotton 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2000cr</a:t>
            </a: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565"/>
              </a:lnSpc>
            </a:pP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Uno</a:t>
            </a:r>
            <a:r>
              <a:rPr sz="500" b="1" spc="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500" b="1" spc="-5" dirty="0">
                <a:solidFill>
                  <a:srgbClr val="FFFFFF"/>
                </a:solidFill>
                <a:latin typeface="Carlito"/>
                <a:cs typeface="Carlito"/>
              </a:rPr>
              <a:t>ga</a:t>
            </a:r>
            <a:r>
              <a:rPr sz="500" b="1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500" b="1" dirty="0">
                <a:solidFill>
                  <a:srgbClr val="FFFFFF"/>
                </a:solidFill>
                <a:latin typeface="Carlito"/>
                <a:cs typeface="Carlito"/>
              </a:rPr>
              <a:t>ised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7964" y="8156016"/>
            <a:ext cx="2077085" cy="6292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42875" indent="-14351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143510" algn="l"/>
              </a:tabLst>
            </a:pPr>
            <a:r>
              <a:rPr sz="1200" spc="-10" dirty="0">
                <a:latin typeface="Times New Roman"/>
                <a:cs typeface="Times New Roman"/>
              </a:rPr>
              <a:t>Rice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OP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hybrids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1000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  <a:p>
            <a:pPr marL="142875" indent="-143510">
              <a:lnSpc>
                <a:spcPct val="100000"/>
              </a:lnSpc>
              <a:spcBef>
                <a:spcPts val="145"/>
              </a:spcBef>
              <a:buFont typeface="Arial"/>
              <a:buChar char="–"/>
              <a:tabLst>
                <a:tab pos="143510" algn="l"/>
              </a:tabLst>
            </a:pPr>
            <a:r>
              <a:rPr sz="1200" spc="5" dirty="0">
                <a:latin typeface="Times New Roman"/>
                <a:cs typeface="Times New Roman"/>
              </a:rPr>
              <a:t>Maize 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60" dirty="0">
                <a:latin typeface="Times New Roman"/>
                <a:cs typeface="Times New Roman"/>
              </a:rPr>
              <a:t>800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  <a:p>
            <a:pPr marL="142875" indent="-143510">
              <a:lnSpc>
                <a:spcPct val="100000"/>
              </a:lnSpc>
              <a:spcBef>
                <a:spcPts val="145"/>
              </a:spcBef>
              <a:buFont typeface="Arial"/>
              <a:buChar char="–"/>
              <a:tabLst>
                <a:tab pos="143510" algn="l"/>
              </a:tabLst>
            </a:pPr>
            <a:r>
              <a:rPr sz="1200" spc="10" dirty="0">
                <a:latin typeface="Times New Roman"/>
                <a:cs typeface="Times New Roman"/>
              </a:rPr>
              <a:t>Vegetable </a:t>
            </a:r>
            <a:r>
              <a:rPr sz="1200" spc="-5" dirty="0">
                <a:latin typeface="Times New Roman"/>
                <a:cs typeface="Times New Roman"/>
              </a:rPr>
              <a:t>- </a:t>
            </a:r>
            <a:r>
              <a:rPr sz="1200" spc="60" dirty="0">
                <a:latin typeface="Times New Roman"/>
                <a:cs typeface="Times New Roman"/>
              </a:rPr>
              <a:t>1500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cr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424815">
              <a:lnSpc>
                <a:spcPct val="100000"/>
              </a:lnSpc>
            </a:pPr>
            <a:r>
              <a:rPr sz="2000" b="1" spc="65" dirty="0">
                <a:latin typeface="Times New Roman"/>
                <a:cs typeface="Times New Roman"/>
              </a:rPr>
              <a:t>The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90" dirty="0">
                <a:latin typeface="Times New Roman"/>
                <a:cs typeface="Times New Roman"/>
              </a:rPr>
              <a:t>Seed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-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40" dirty="0">
                <a:latin typeface="Times New Roman"/>
                <a:cs typeface="Times New Roman"/>
              </a:rPr>
              <a:t>A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75" dirty="0">
                <a:latin typeface="Times New Roman"/>
                <a:cs typeface="Times New Roman"/>
              </a:rPr>
              <a:t>Time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30" dirty="0">
                <a:latin typeface="Times New Roman"/>
                <a:cs typeface="Times New Roman"/>
              </a:rPr>
              <a:t>Line</a:t>
            </a: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ts val="1800"/>
              </a:lnSpc>
              <a:spcBef>
                <a:spcPts val="1605"/>
              </a:spcBef>
              <a:buFont typeface="Arial"/>
              <a:buChar char="•"/>
              <a:tabLst>
                <a:tab pos="440690" algn="l"/>
              </a:tabLst>
            </a:pPr>
            <a:r>
              <a:rPr sz="1500" b="1" spc="45" dirty="0">
                <a:latin typeface="Times New Roman"/>
                <a:cs typeface="Times New Roman"/>
              </a:rPr>
              <a:t>Pre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spc="75" dirty="0">
                <a:latin typeface="Times New Roman"/>
                <a:cs typeface="Times New Roman"/>
              </a:rPr>
              <a:t>independence</a:t>
            </a:r>
            <a:endParaRPr sz="15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56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-10" dirty="0">
                <a:latin typeface="Times New Roman"/>
                <a:cs typeface="Times New Roman"/>
              </a:rPr>
              <a:t>No </a:t>
            </a:r>
            <a:r>
              <a:rPr sz="1300" spc="35" dirty="0">
                <a:latin typeface="Times New Roman"/>
                <a:cs typeface="Times New Roman"/>
              </a:rPr>
              <a:t>organized </a:t>
            </a:r>
            <a:r>
              <a:rPr sz="1300" spc="55" dirty="0">
                <a:latin typeface="Times New Roman"/>
                <a:cs typeface="Times New Roman"/>
              </a:rPr>
              <a:t>seed</a:t>
            </a:r>
            <a:r>
              <a:rPr sz="1300" spc="-14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production</a:t>
            </a:r>
            <a:endParaRPr sz="1300">
              <a:latin typeface="Times New Roman"/>
              <a:cs typeface="Times New Roman"/>
            </a:endParaRPr>
          </a:p>
          <a:p>
            <a:pPr marL="640080" marR="650240" lvl="1" indent="-143510">
              <a:lnSpc>
                <a:spcPct val="80000"/>
              </a:lnSpc>
              <a:spcBef>
                <a:spcPts val="315"/>
              </a:spcBef>
              <a:buFont typeface="Arial"/>
              <a:buChar char="–"/>
              <a:tabLst>
                <a:tab pos="640080" algn="l"/>
              </a:tabLst>
            </a:pPr>
            <a:r>
              <a:rPr sz="1300" spc="-25" dirty="0">
                <a:latin typeface="Times New Roman"/>
                <a:cs typeface="Times New Roman"/>
              </a:rPr>
              <a:t>Very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few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seed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companies–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Suttons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and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Sons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in  </a:t>
            </a:r>
            <a:r>
              <a:rPr sz="1300" spc="10" dirty="0">
                <a:latin typeface="Times New Roman"/>
                <a:cs typeface="Times New Roman"/>
              </a:rPr>
              <a:t>Kolkata</a:t>
            </a:r>
            <a:endParaRPr sz="1300">
              <a:latin typeface="Times New Roman"/>
              <a:cs typeface="Times New Roman"/>
            </a:endParaRPr>
          </a:p>
          <a:p>
            <a:pPr marL="640080" marR="546735" lvl="1" indent="-143510">
              <a:lnSpc>
                <a:spcPts val="1250"/>
              </a:lnSpc>
              <a:spcBef>
                <a:spcPts val="300"/>
              </a:spcBef>
              <a:buFont typeface="Arial"/>
              <a:buChar char="–"/>
              <a:tabLst>
                <a:tab pos="640080" algn="l"/>
              </a:tabLst>
            </a:pPr>
            <a:r>
              <a:rPr sz="1300" spc="-15" dirty="0">
                <a:latin typeface="Times New Roman"/>
                <a:cs typeface="Times New Roman"/>
              </a:rPr>
              <a:t>Royal </a:t>
            </a:r>
            <a:r>
              <a:rPr sz="1300" spc="35" dirty="0">
                <a:latin typeface="Times New Roman"/>
                <a:cs typeface="Times New Roman"/>
              </a:rPr>
              <a:t>commission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20" dirty="0">
                <a:latin typeface="Times New Roman"/>
                <a:cs typeface="Times New Roman"/>
              </a:rPr>
              <a:t>Agriculture </a:t>
            </a:r>
            <a:r>
              <a:rPr sz="1300" spc="65" dirty="0">
                <a:latin typeface="Times New Roman"/>
                <a:cs typeface="Times New Roman"/>
              </a:rPr>
              <a:t>(1925)  </a:t>
            </a:r>
            <a:r>
              <a:rPr sz="1300" spc="55" dirty="0">
                <a:latin typeface="Times New Roman"/>
                <a:cs typeface="Times New Roman"/>
              </a:rPr>
              <a:t>recommended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spread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improved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varieties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and  </a:t>
            </a:r>
            <a:r>
              <a:rPr sz="1300" spc="55" dirty="0">
                <a:latin typeface="Times New Roman"/>
                <a:cs typeface="Times New Roman"/>
              </a:rPr>
              <a:t>seed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distribution</a:t>
            </a:r>
            <a:endParaRPr sz="1300">
              <a:latin typeface="Times New Roman"/>
              <a:cs typeface="Times New Roman"/>
            </a:endParaRPr>
          </a:p>
          <a:p>
            <a:pPr marL="440055" indent="-172720">
              <a:lnSpc>
                <a:spcPts val="1800"/>
              </a:lnSpc>
              <a:spcBef>
                <a:spcPts val="10"/>
              </a:spcBef>
              <a:buFont typeface="Arial"/>
              <a:buChar char="•"/>
              <a:tabLst>
                <a:tab pos="440690" algn="l"/>
              </a:tabLst>
            </a:pPr>
            <a:r>
              <a:rPr sz="1500" b="1" spc="50" dirty="0">
                <a:latin typeface="Times New Roman"/>
                <a:cs typeface="Times New Roman"/>
              </a:rPr>
              <a:t>Post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b="1" spc="75" dirty="0">
                <a:latin typeface="Times New Roman"/>
                <a:cs typeface="Times New Roman"/>
              </a:rPr>
              <a:t>independence</a:t>
            </a:r>
            <a:endParaRPr sz="1500">
              <a:latin typeface="Times New Roman"/>
              <a:cs typeface="Times New Roman"/>
            </a:endParaRPr>
          </a:p>
          <a:p>
            <a:pPr marL="640080" lvl="1" indent="-143510">
              <a:lnSpc>
                <a:spcPts val="156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25" dirty="0">
                <a:latin typeface="Times New Roman"/>
                <a:cs typeface="Times New Roman"/>
              </a:rPr>
              <a:t>National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Seed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Corporation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Times New Roman"/>
                <a:cs typeface="Times New Roman"/>
              </a:rPr>
              <a:t>(NSC)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in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1963</a:t>
            </a:r>
            <a:endParaRPr sz="13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30" dirty="0">
                <a:latin typeface="Times New Roman"/>
                <a:cs typeface="Times New Roman"/>
              </a:rPr>
              <a:t>The Seeds </a:t>
            </a:r>
            <a:r>
              <a:rPr sz="1300" spc="-30" dirty="0">
                <a:latin typeface="Times New Roman"/>
                <a:cs typeface="Times New Roman"/>
              </a:rPr>
              <a:t>Act, </a:t>
            </a:r>
            <a:r>
              <a:rPr sz="1300" spc="65" dirty="0">
                <a:latin typeface="Times New Roman"/>
                <a:cs typeface="Times New Roman"/>
              </a:rPr>
              <a:t>1963</a:t>
            </a:r>
            <a:r>
              <a:rPr sz="1300" spc="-22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(1966)</a:t>
            </a:r>
            <a:endParaRPr sz="13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300" spc="20" dirty="0">
                <a:latin typeface="Times New Roman"/>
                <a:cs typeface="Times New Roman"/>
              </a:rPr>
              <a:t>New </a:t>
            </a:r>
            <a:r>
              <a:rPr sz="1300" spc="30" dirty="0">
                <a:latin typeface="Times New Roman"/>
                <a:cs typeface="Times New Roman"/>
              </a:rPr>
              <a:t>Seeds </a:t>
            </a:r>
            <a:r>
              <a:rPr sz="1300" spc="-25" dirty="0">
                <a:latin typeface="Times New Roman"/>
                <a:cs typeface="Times New Roman"/>
              </a:rPr>
              <a:t>Policy,</a:t>
            </a:r>
            <a:r>
              <a:rPr sz="1300" spc="-17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1988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1186815">
              <a:lnSpc>
                <a:spcPct val="100000"/>
              </a:lnSpc>
              <a:spcBef>
                <a:spcPts val="1905"/>
              </a:spcBef>
            </a:pPr>
            <a:r>
              <a:rPr sz="2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Public </a:t>
            </a:r>
            <a:r>
              <a:rPr sz="2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vs.</a:t>
            </a:r>
            <a:r>
              <a:rPr sz="2200" b="1" u="heavy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Private</a:t>
            </a:r>
            <a:endParaRPr sz="2200">
              <a:latin typeface="Times New Roman"/>
              <a:cs typeface="Times New Roman"/>
            </a:endParaRPr>
          </a:p>
          <a:p>
            <a:pPr marL="440055" marR="362585" indent="-172720">
              <a:lnSpc>
                <a:spcPts val="1440"/>
              </a:lnSpc>
              <a:spcBef>
                <a:spcPts val="184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5" dirty="0">
                <a:latin typeface="Times New Roman"/>
                <a:cs typeface="Times New Roman"/>
              </a:rPr>
              <a:t>The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Indian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public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sector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seed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industry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used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to  dominate </a:t>
            </a:r>
            <a:r>
              <a:rPr sz="1500" spc="70" dirty="0">
                <a:latin typeface="Times New Roman"/>
                <a:cs typeface="Times New Roman"/>
              </a:rPr>
              <a:t>the </a:t>
            </a:r>
            <a:r>
              <a:rPr sz="1500" spc="45" dirty="0">
                <a:latin typeface="Times New Roman"/>
                <a:cs typeface="Times New Roman"/>
              </a:rPr>
              <a:t>private </a:t>
            </a:r>
            <a:r>
              <a:rPr sz="1500" spc="60" dirty="0">
                <a:latin typeface="Times New Roman"/>
                <a:cs typeface="Times New Roman"/>
              </a:rPr>
              <a:t>sector </a:t>
            </a:r>
            <a:r>
              <a:rPr sz="1500" spc="45" dirty="0">
                <a:latin typeface="Times New Roman"/>
                <a:cs typeface="Times New Roman"/>
              </a:rPr>
              <a:t>in </a:t>
            </a:r>
            <a:r>
              <a:rPr sz="1500" spc="70" dirty="0">
                <a:latin typeface="Times New Roman"/>
                <a:cs typeface="Times New Roman"/>
              </a:rPr>
              <a:t>the </a:t>
            </a:r>
            <a:r>
              <a:rPr sz="1500" spc="40" dirty="0">
                <a:latin typeface="Times New Roman"/>
                <a:cs typeface="Times New Roman"/>
              </a:rPr>
              <a:t>very  beginning</a:t>
            </a:r>
            <a:endParaRPr sz="15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5" dirty="0">
                <a:latin typeface="Times New Roman"/>
                <a:cs typeface="Times New Roman"/>
              </a:rPr>
              <a:t>The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situation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is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quite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reversed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currently</a:t>
            </a:r>
            <a:endParaRPr sz="1500">
              <a:latin typeface="Times New Roman"/>
              <a:cs typeface="Times New Roman"/>
            </a:endParaRPr>
          </a:p>
          <a:p>
            <a:pPr marL="440055" marR="457200" indent="-172720">
              <a:lnSpc>
                <a:spcPts val="1440"/>
              </a:lnSpc>
              <a:spcBef>
                <a:spcPts val="35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30" dirty="0">
                <a:latin typeface="Times New Roman"/>
                <a:cs typeface="Times New Roman"/>
              </a:rPr>
              <a:t>Seeds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70" dirty="0">
                <a:latin typeface="Times New Roman"/>
                <a:cs typeface="Times New Roman"/>
              </a:rPr>
              <a:t>the </a:t>
            </a:r>
            <a:r>
              <a:rPr sz="1500" spc="45" dirty="0">
                <a:latin typeface="Times New Roman"/>
                <a:cs typeface="Times New Roman"/>
              </a:rPr>
              <a:t>private </a:t>
            </a:r>
            <a:r>
              <a:rPr sz="1500" spc="50" dirty="0">
                <a:latin typeface="Times New Roman"/>
                <a:cs typeface="Times New Roman"/>
              </a:rPr>
              <a:t>hybrids </a:t>
            </a:r>
            <a:r>
              <a:rPr sz="1500" spc="70" dirty="0">
                <a:latin typeface="Times New Roman"/>
                <a:cs typeface="Times New Roman"/>
              </a:rPr>
              <a:t>are </a:t>
            </a:r>
            <a:r>
              <a:rPr sz="1500" spc="35" dirty="0">
                <a:latin typeface="Times New Roman"/>
                <a:cs typeface="Times New Roman"/>
              </a:rPr>
              <a:t>forming </a:t>
            </a:r>
            <a:r>
              <a:rPr sz="1500" spc="65" dirty="0">
                <a:latin typeface="Times New Roman"/>
                <a:cs typeface="Times New Roman"/>
              </a:rPr>
              <a:t>a  </a:t>
            </a:r>
            <a:r>
              <a:rPr sz="1500" spc="30" dirty="0">
                <a:latin typeface="Times New Roman"/>
                <a:cs typeface="Times New Roman"/>
              </a:rPr>
              <a:t>significant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portion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the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total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40" dirty="0">
                <a:latin typeface="Times New Roman"/>
                <a:cs typeface="Times New Roman"/>
              </a:rPr>
              <a:t>vegetable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5" dirty="0">
                <a:latin typeface="Times New Roman"/>
                <a:cs typeface="Times New Roman"/>
              </a:rPr>
              <a:t>seed  </a:t>
            </a:r>
            <a:r>
              <a:rPr sz="1500" spc="70" dirty="0">
                <a:latin typeface="Times New Roman"/>
                <a:cs typeface="Times New Roman"/>
              </a:rPr>
              <a:t>market</a:t>
            </a:r>
            <a:endParaRPr sz="1500">
              <a:latin typeface="Times New Roman"/>
              <a:cs typeface="Times New Roman"/>
            </a:endParaRPr>
          </a:p>
          <a:p>
            <a:pPr marL="440055" marR="365760" indent="-172720">
              <a:lnSpc>
                <a:spcPct val="80000"/>
              </a:lnSpc>
              <a:spcBef>
                <a:spcPts val="370"/>
              </a:spcBef>
              <a:buFont typeface="Arial"/>
              <a:buChar char="•"/>
              <a:tabLst>
                <a:tab pos="440690" algn="l"/>
              </a:tabLst>
            </a:pPr>
            <a:r>
              <a:rPr sz="1500" spc="15" dirty="0">
                <a:latin typeface="Times New Roman"/>
                <a:cs typeface="Times New Roman"/>
              </a:rPr>
              <a:t>Most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the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public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sector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varieties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and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50" dirty="0">
                <a:latin typeface="Times New Roman"/>
                <a:cs typeface="Times New Roman"/>
              </a:rPr>
              <a:t>hybrids  </a:t>
            </a:r>
            <a:r>
              <a:rPr sz="1500" spc="70" dirty="0">
                <a:latin typeface="Times New Roman"/>
                <a:cs typeface="Times New Roman"/>
              </a:rPr>
              <a:t>are </a:t>
            </a:r>
            <a:r>
              <a:rPr sz="1500" spc="50" dirty="0">
                <a:latin typeface="Times New Roman"/>
                <a:cs typeface="Times New Roman"/>
              </a:rPr>
              <a:t>replaced </a:t>
            </a:r>
            <a:r>
              <a:rPr sz="1500" spc="20" dirty="0">
                <a:latin typeface="Times New Roman"/>
                <a:cs typeface="Times New Roman"/>
              </a:rPr>
              <a:t>by </a:t>
            </a:r>
            <a:r>
              <a:rPr sz="1500" spc="45" dirty="0">
                <a:latin typeface="Times New Roman"/>
                <a:cs typeface="Times New Roman"/>
              </a:rPr>
              <a:t>private </a:t>
            </a:r>
            <a:r>
              <a:rPr sz="1500" spc="60" dirty="0">
                <a:latin typeface="Times New Roman"/>
                <a:cs typeface="Times New Roman"/>
              </a:rPr>
              <a:t>sector </a:t>
            </a:r>
            <a:r>
              <a:rPr sz="1500" spc="45" dirty="0">
                <a:latin typeface="Times New Roman"/>
                <a:cs typeface="Times New Roman"/>
              </a:rPr>
              <a:t>varieties </a:t>
            </a:r>
            <a:r>
              <a:rPr sz="1500" spc="70" dirty="0">
                <a:latin typeface="Times New Roman"/>
                <a:cs typeface="Times New Roman"/>
              </a:rPr>
              <a:t>and  </a:t>
            </a:r>
            <a:r>
              <a:rPr sz="1500" spc="35" dirty="0">
                <a:latin typeface="Times New Roman"/>
                <a:cs typeface="Times New Roman"/>
              </a:rPr>
              <a:t>hybrids, </a:t>
            </a:r>
            <a:r>
              <a:rPr sz="1500" spc="65" dirty="0">
                <a:latin typeface="Times New Roman"/>
                <a:cs typeface="Times New Roman"/>
              </a:rPr>
              <a:t>seed </a:t>
            </a:r>
            <a:r>
              <a:rPr sz="1500" spc="55" dirty="0">
                <a:latin typeface="Times New Roman"/>
                <a:cs typeface="Times New Roman"/>
              </a:rPr>
              <a:t>production </a:t>
            </a:r>
            <a:r>
              <a:rPr sz="1500" dirty="0">
                <a:latin typeface="Times New Roman"/>
                <a:cs typeface="Times New Roman"/>
              </a:rPr>
              <a:t>of </a:t>
            </a:r>
            <a:r>
              <a:rPr sz="1500" spc="40" dirty="0">
                <a:latin typeface="Times New Roman"/>
                <a:cs typeface="Times New Roman"/>
              </a:rPr>
              <a:t>which </a:t>
            </a:r>
            <a:r>
              <a:rPr sz="1500" spc="30" dirty="0">
                <a:latin typeface="Times New Roman"/>
                <a:cs typeface="Times New Roman"/>
              </a:rPr>
              <a:t>is </a:t>
            </a:r>
            <a:r>
              <a:rPr sz="1500" spc="15" dirty="0">
                <a:latin typeface="Times New Roman"/>
                <a:cs typeface="Times New Roman"/>
              </a:rPr>
              <a:t>solely  </a:t>
            </a:r>
            <a:r>
              <a:rPr sz="1500" spc="65" dirty="0">
                <a:latin typeface="Times New Roman"/>
                <a:cs typeface="Times New Roman"/>
              </a:rPr>
              <a:t>done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20" dirty="0">
                <a:latin typeface="Times New Roman"/>
                <a:cs typeface="Times New Roman"/>
              </a:rPr>
              <a:t>by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70" dirty="0">
                <a:latin typeface="Times New Roman"/>
                <a:cs typeface="Times New Roman"/>
              </a:rPr>
              <a:t>the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55" dirty="0">
                <a:latin typeface="Times New Roman"/>
                <a:cs typeface="Times New Roman"/>
              </a:rPr>
              <a:t>particular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60" dirty="0">
                <a:latin typeface="Times New Roman"/>
                <a:cs typeface="Times New Roman"/>
              </a:rPr>
              <a:t>manufacturers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1492" y="2218944"/>
            <a:ext cx="2788920" cy="2156460"/>
            <a:chOff x="2031492" y="2218944"/>
            <a:chExt cx="2788920" cy="2156460"/>
          </a:xfrm>
        </p:grpSpPr>
        <p:sp>
          <p:nvSpPr>
            <p:cNvPr id="4" name="object 4"/>
            <p:cNvSpPr/>
            <p:nvPr/>
          </p:nvSpPr>
          <p:spPr>
            <a:xfrm>
              <a:off x="2958084" y="2804159"/>
              <a:ext cx="457200" cy="996950"/>
            </a:xfrm>
            <a:custGeom>
              <a:avLst/>
              <a:gdLst/>
              <a:ahLst/>
              <a:cxnLst/>
              <a:rect l="l" t="t" r="r" b="b"/>
              <a:pathLst>
                <a:path w="457200" h="996950">
                  <a:moveTo>
                    <a:pt x="429768" y="507492"/>
                  </a:moveTo>
                  <a:lnTo>
                    <a:pt x="3048" y="516636"/>
                  </a:lnTo>
                  <a:lnTo>
                    <a:pt x="3048" y="530352"/>
                  </a:lnTo>
                  <a:lnTo>
                    <a:pt x="429768" y="519684"/>
                  </a:lnTo>
                  <a:lnTo>
                    <a:pt x="429768" y="507492"/>
                  </a:lnTo>
                  <a:close/>
                </a:path>
                <a:path w="457200" h="996950">
                  <a:moveTo>
                    <a:pt x="448056" y="986028"/>
                  </a:moveTo>
                  <a:lnTo>
                    <a:pt x="6096" y="739140"/>
                  </a:lnTo>
                  <a:lnTo>
                    <a:pt x="0" y="749808"/>
                  </a:lnTo>
                  <a:lnTo>
                    <a:pt x="441960" y="996696"/>
                  </a:lnTo>
                  <a:lnTo>
                    <a:pt x="448056" y="986028"/>
                  </a:lnTo>
                  <a:close/>
                </a:path>
                <a:path w="457200" h="996950">
                  <a:moveTo>
                    <a:pt x="457200" y="10668"/>
                  </a:moveTo>
                  <a:lnTo>
                    <a:pt x="451104" y="0"/>
                  </a:lnTo>
                  <a:lnTo>
                    <a:pt x="0" y="284988"/>
                  </a:lnTo>
                  <a:lnTo>
                    <a:pt x="7620" y="295656"/>
                  </a:lnTo>
                  <a:lnTo>
                    <a:pt x="457200" y="10668"/>
                  </a:lnTo>
                  <a:close/>
                </a:path>
              </a:pathLst>
            </a:custGeom>
            <a:solidFill>
              <a:srgbClr val="3D6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37588" y="2793492"/>
              <a:ext cx="1086612" cy="1086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1492" y="2218944"/>
              <a:ext cx="2788920" cy="2156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886585" marR="1804035" algn="ctr">
              <a:lnSpc>
                <a:spcPct val="127499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70%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Saved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Seeds; 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30%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Marketed</a:t>
            </a:r>
            <a:r>
              <a:rPr sz="8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Seeds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 marL="2252345" marR="1579245" indent="-22225" algn="ctr">
              <a:lnSpc>
                <a:spcPct val="127499"/>
              </a:lnSpc>
              <a:spcBef>
                <a:spcPts val="530"/>
              </a:spcBef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75%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Organised; 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25%</a:t>
            </a:r>
            <a:r>
              <a:rPr sz="8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Carlito"/>
                <a:cs typeface="Carlito"/>
              </a:rPr>
              <a:t>Unorganised</a:t>
            </a: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rlito"/>
              <a:cs typeface="Carlito"/>
            </a:endParaRPr>
          </a:p>
          <a:p>
            <a:pPr marL="1960880" marR="1821180" algn="ctr">
              <a:lnSpc>
                <a:spcPct val="127499"/>
              </a:lnSpc>
            </a:pP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60% Public</a:t>
            </a:r>
            <a:r>
              <a:rPr sz="8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Sector;  </a:t>
            </a:r>
            <a:r>
              <a:rPr sz="800" dirty="0">
                <a:solidFill>
                  <a:srgbClr val="FFFFFF"/>
                </a:solidFill>
                <a:latin typeface="Carlito"/>
                <a:cs typeface="Carlito"/>
              </a:rPr>
              <a:t>40%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Private</a:t>
            </a:r>
            <a:r>
              <a:rPr sz="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rlito"/>
                <a:cs typeface="Carlito"/>
              </a:rPr>
              <a:t>Sector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9" name="object 9"/>
            <p:cNvSpPr/>
            <p:nvPr/>
          </p:nvSpPr>
          <p:spPr>
            <a:xfrm>
              <a:off x="2133684" y="6322793"/>
              <a:ext cx="3881515" cy="2959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94148" y="8827008"/>
              <a:ext cx="1071880" cy="457200"/>
            </a:xfrm>
            <a:custGeom>
              <a:avLst/>
              <a:gdLst/>
              <a:ahLst/>
              <a:cxnLst/>
              <a:rect l="l" t="t" r="r" b="b"/>
              <a:pathLst>
                <a:path w="1071879" h="457200">
                  <a:moveTo>
                    <a:pt x="1071372" y="0"/>
                  </a:moveTo>
                  <a:lnTo>
                    <a:pt x="499872" y="0"/>
                  </a:lnTo>
                  <a:lnTo>
                    <a:pt x="499872" y="137172"/>
                  </a:lnTo>
                  <a:lnTo>
                    <a:pt x="0" y="137172"/>
                  </a:lnTo>
                  <a:lnTo>
                    <a:pt x="0" y="457200"/>
                  </a:lnTo>
                  <a:lnTo>
                    <a:pt x="499872" y="457200"/>
                  </a:lnTo>
                  <a:lnTo>
                    <a:pt x="571500" y="457200"/>
                  </a:lnTo>
                  <a:lnTo>
                    <a:pt x="1071372" y="457200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067532" y="1719162"/>
              <a:ext cx="3901950" cy="30722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94148" y="4375403"/>
              <a:ext cx="1071880" cy="457200"/>
            </a:xfrm>
            <a:custGeom>
              <a:avLst/>
              <a:gdLst/>
              <a:ahLst/>
              <a:cxnLst/>
              <a:rect l="l" t="t" r="r" b="b"/>
              <a:pathLst>
                <a:path w="1071879" h="457200">
                  <a:moveTo>
                    <a:pt x="1071372" y="0"/>
                  </a:moveTo>
                  <a:lnTo>
                    <a:pt x="499872" y="0"/>
                  </a:lnTo>
                  <a:lnTo>
                    <a:pt x="499872" y="100584"/>
                  </a:lnTo>
                  <a:lnTo>
                    <a:pt x="0" y="100584"/>
                  </a:lnTo>
                  <a:lnTo>
                    <a:pt x="0" y="422148"/>
                  </a:lnTo>
                  <a:lnTo>
                    <a:pt x="499872" y="422148"/>
                  </a:lnTo>
                  <a:lnTo>
                    <a:pt x="499872" y="457200"/>
                  </a:lnTo>
                  <a:lnTo>
                    <a:pt x="1071372" y="457200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45" dirty="0">
                <a:latin typeface="Times New Roman"/>
                <a:cs typeface="Times New Roman"/>
              </a:rPr>
              <a:t>Concerns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440690" algn="l"/>
              </a:tabLst>
            </a:pPr>
            <a:r>
              <a:rPr sz="1100" dirty="0">
                <a:latin typeface="Times New Roman"/>
                <a:cs typeface="Times New Roman"/>
              </a:rPr>
              <a:t>Long </a:t>
            </a:r>
            <a:r>
              <a:rPr sz="1100" spc="45" dirty="0">
                <a:latin typeface="Times New Roman"/>
                <a:cs typeface="Times New Roman"/>
              </a:rPr>
              <a:t>production</a:t>
            </a:r>
            <a:r>
              <a:rPr sz="1100" spc="-12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time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-15" dirty="0">
                <a:latin typeface="Times New Roman"/>
                <a:cs typeface="Times New Roman"/>
              </a:rPr>
              <a:t>Very </a:t>
            </a:r>
            <a:r>
              <a:rPr sz="1100" spc="35" dirty="0">
                <a:latin typeface="Times New Roman"/>
                <a:cs typeface="Times New Roman"/>
              </a:rPr>
              <a:t>wide </a:t>
            </a:r>
            <a:r>
              <a:rPr sz="1100" spc="40" dirty="0">
                <a:latin typeface="Times New Roman"/>
                <a:cs typeface="Times New Roman"/>
              </a:rPr>
              <a:t>range</a:t>
            </a:r>
            <a:r>
              <a:rPr sz="1100" spc="-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55" dirty="0">
                <a:latin typeface="Times New Roman"/>
                <a:cs typeface="Times New Roman"/>
              </a:rPr>
              <a:t>requirement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5" dirty="0">
                <a:latin typeface="Times New Roman"/>
                <a:cs typeface="Times New Roman"/>
              </a:rPr>
              <a:t>Cumbersome </a:t>
            </a:r>
            <a:r>
              <a:rPr sz="1100" spc="40" dirty="0">
                <a:latin typeface="Times New Roman"/>
                <a:cs typeface="Times New Roman"/>
              </a:rPr>
              <a:t>registration</a:t>
            </a:r>
            <a:r>
              <a:rPr sz="1100" spc="-18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process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0" dirty="0">
                <a:latin typeface="Times New Roman"/>
                <a:cs typeface="Times New Roman"/>
              </a:rPr>
              <a:t>Markets very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competitive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25" dirty="0">
                <a:latin typeface="Times New Roman"/>
                <a:cs typeface="Times New Roman"/>
              </a:rPr>
              <a:t>Seasonal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demand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5" dirty="0">
                <a:latin typeface="Times New Roman"/>
                <a:cs typeface="Times New Roman"/>
              </a:rPr>
              <a:t>Perishable </a:t>
            </a:r>
            <a:r>
              <a:rPr sz="1100" spc="50" dirty="0">
                <a:latin typeface="Times New Roman"/>
                <a:cs typeface="Times New Roman"/>
              </a:rPr>
              <a:t>product</a:t>
            </a:r>
            <a:r>
              <a:rPr sz="1100" spc="-150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line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5" dirty="0">
                <a:latin typeface="Times New Roman"/>
                <a:cs typeface="Times New Roman"/>
              </a:rPr>
              <a:t>Vulnerable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to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environmental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forces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0" dirty="0">
                <a:latin typeface="Times New Roman"/>
                <a:cs typeface="Times New Roman"/>
              </a:rPr>
              <a:t>Quality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assurance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0" dirty="0">
                <a:latin typeface="Times New Roman"/>
                <a:cs typeface="Times New Roman"/>
              </a:rPr>
              <a:t>Cash flow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17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Times New Roman"/>
                <a:cs typeface="Times New Roman"/>
              </a:rPr>
              <a:t>long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30" dirty="0">
                <a:latin typeface="Times New Roman"/>
                <a:cs typeface="Times New Roman"/>
              </a:rPr>
              <a:t>Inventory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management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5" dirty="0">
                <a:latin typeface="Times New Roman"/>
                <a:cs typeface="Times New Roman"/>
              </a:rPr>
              <a:t>Unlike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25" dirty="0">
                <a:latin typeface="Times New Roman"/>
                <a:cs typeface="Times New Roman"/>
              </a:rPr>
              <a:t>cereals,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vegetable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seeds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are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not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edible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Times New Roman"/>
                <a:cs typeface="Times New Roman"/>
              </a:rPr>
              <a:t>portions</a:t>
            </a: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15" dirty="0">
                <a:latin typeface="Times New Roman"/>
                <a:cs typeface="Times New Roman"/>
              </a:rPr>
              <a:t>Large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area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35" dirty="0">
                <a:latin typeface="Times New Roman"/>
                <a:cs typeface="Times New Roman"/>
              </a:rPr>
              <a:t>land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for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seed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production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3430" y="1654454"/>
            <a:ext cx="38696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latin typeface="Times New Roman"/>
                <a:cs typeface="Times New Roman"/>
              </a:rPr>
              <a:t>SRR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85" dirty="0">
                <a:latin typeface="Times New Roman"/>
                <a:cs typeface="Times New Roman"/>
              </a:rPr>
              <a:t>in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Different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10" dirty="0">
                <a:latin typeface="Times New Roman"/>
                <a:cs typeface="Times New Roman"/>
              </a:rPr>
              <a:t>Crops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80" dirty="0">
                <a:latin typeface="Times New Roman"/>
                <a:cs typeface="Times New Roman"/>
              </a:rPr>
              <a:t>and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Times New Roman"/>
                <a:cs typeface="Times New Roman"/>
              </a:rPr>
              <a:t>States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12035" y="2401824"/>
          <a:ext cx="3940810" cy="1809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010"/>
                <a:gridCol w="1000125"/>
                <a:gridCol w="309880"/>
                <a:gridCol w="858519"/>
                <a:gridCol w="229869"/>
                <a:gridCol w="819149"/>
              </a:tblGrid>
              <a:tr h="236219">
                <a:tc rowSpan="2"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Crop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2230" marR="57150" indent="1568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National 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Average</a:t>
                      </a:r>
                      <a:r>
                        <a:rPr sz="12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SRR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Highest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SRR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Lowest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SRR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66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84480">
                        <a:lnSpc>
                          <a:spcPts val="131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State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ts val="131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State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5F1"/>
                    </a:solidFill>
                  </a:tcPr>
                </a:tc>
              </a:tr>
              <a:tr h="224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Paddy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Uttarakhand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Wheat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41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Maharashtra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41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J&amp;K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Maize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Karnataka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Orissa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36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Jowar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Tamilnadu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Bajra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Gujarat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Karnataka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36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Sunflower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47556" y="6090971"/>
            <a:ext cx="2680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90" dirty="0">
                <a:latin typeface="Times New Roman"/>
                <a:cs typeface="Times New Roman"/>
              </a:rPr>
              <a:t>Reasons </a:t>
            </a:r>
            <a:r>
              <a:rPr sz="2200" b="1" spc="50" dirty="0">
                <a:latin typeface="Times New Roman"/>
                <a:cs typeface="Times New Roman"/>
              </a:rPr>
              <a:t>for </a:t>
            </a:r>
            <a:r>
              <a:rPr sz="2200" b="1" dirty="0">
                <a:latin typeface="Times New Roman"/>
                <a:cs typeface="Times New Roman"/>
              </a:rPr>
              <a:t>Low</a:t>
            </a:r>
            <a:r>
              <a:rPr sz="2200" b="1" spc="-385" dirty="0">
                <a:latin typeface="Times New Roman"/>
                <a:cs typeface="Times New Roman"/>
              </a:rPr>
              <a:t> </a:t>
            </a:r>
            <a:r>
              <a:rPr sz="2200" b="1" spc="-130" dirty="0">
                <a:latin typeface="Times New Roman"/>
                <a:cs typeface="Times New Roman"/>
              </a:rPr>
              <a:t>SRR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451" y="7891271"/>
            <a:ext cx="1071372" cy="1057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21824" y="8001863"/>
            <a:ext cx="528955" cy="7416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7780" marR="5080" indent="-18415">
              <a:lnSpc>
                <a:spcPts val="2700"/>
              </a:lnSpc>
              <a:spcBef>
                <a:spcPts val="385"/>
              </a:spcBef>
            </a:pPr>
            <a:r>
              <a:rPr sz="2450" spc="-10" dirty="0">
                <a:latin typeface="Carlito"/>
                <a:cs typeface="Carlito"/>
              </a:rPr>
              <a:t>Low  </a:t>
            </a:r>
            <a:r>
              <a:rPr sz="2450" spc="-5" dirty="0">
                <a:latin typeface="Carlito"/>
                <a:cs typeface="Carlito"/>
              </a:rPr>
              <a:t>SRR</a:t>
            </a:r>
            <a:endParaRPr sz="245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40992" y="8115300"/>
            <a:ext cx="1373505" cy="609600"/>
            <a:chOff x="1840992" y="8115300"/>
            <a:chExt cx="1373505" cy="609600"/>
          </a:xfrm>
        </p:grpSpPr>
        <p:sp>
          <p:nvSpPr>
            <p:cNvPr id="10" name="object 10"/>
            <p:cNvSpPr/>
            <p:nvPr/>
          </p:nvSpPr>
          <p:spPr>
            <a:xfrm>
              <a:off x="2237232" y="8264652"/>
              <a:ext cx="976884" cy="289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0992" y="8115300"/>
              <a:ext cx="771144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67471" y="8180311"/>
            <a:ext cx="553720" cy="449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1270" algn="ctr">
              <a:lnSpc>
                <a:spcPct val="101400"/>
              </a:lnSpc>
              <a:spcBef>
                <a:spcPts val="90"/>
              </a:spcBef>
            </a:pPr>
            <a:r>
              <a:rPr sz="550" spc="-5" dirty="0">
                <a:latin typeface="Carlito"/>
                <a:cs typeface="Carlito"/>
              </a:rPr>
              <a:t>Farmers use crop  produce </a:t>
            </a:r>
            <a:r>
              <a:rPr sz="550" dirty="0">
                <a:latin typeface="Carlito"/>
                <a:cs typeface="Carlito"/>
              </a:rPr>
              <a:t>as a </a:t>
            </a:r>
            <a:r>
              <a:rPr sz="550" spc="-5" dirty="0">
                <a:latin typeface="Carlito"/>
                <a:cs typeface="Carlito"/>
              </a:rPr>
              <a:t>seed  </a:t>
            </a:r>
            <a:r>
              <a:rPr sz="550" dirty="0">
                <a:latin typeface="Carlito"/>
                <a:cs typeface="Carlito"/>
              </a:rPr>
              <a:t>resulted </a:t>
            </a:r>
            <a:r>
              <a:rPr sz="550" spc="-5" dirty="0">
                <a:latin typeface="Carlito"/>
                <a:cs typeface="Carlito"/>
              </a:rPr>
              <a:t>in low  demand for</a:t>
            </a:r>
            <a:r>
              <a:rPr sz="550" spc="-7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quality  seed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48839" y="7211568"/>
            <a:ext cx="1173480" cy="896619"/>
            <a:chOff x="2148839" y="7211568"/>
            <a:chExt cx="1173480" cy="896619"/>
          </a:xfrm>
        </p:grpSpPr>
        <p:sp>
          <p:nvSpPr>
            <p:cNvPr id="14" name="object 14"/>
            <p:cNvSpPr/>
            <p:nvPr/>
          </p:nvSpPr>
          <p:spPr>
            <a:xfrm>
              <a:off x="2481071" y="7434580"/>
              <a:ext cx="841248" cy="673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8839" y="7211568"/>
              <a:ext cx="755904" cy="6065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304313" y="7363739"/>
            <a:ext cx="469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320" marR="5080" indent="-147955">
              <a:lnSpc>
                <a:spcPct val="127299"/>
              </a:lnSpc>
              <a:spcBef>
                <a:spcPts val="100"/>
              </a:spcBef>
            </a:pPr>
            <a:r>
              <a:rPr sz="550" spc="-5" dirty="0">
                <a:latin typeface="Carlito"/>
                <a:cs typeface="Carlito"/>
              </a:rPr>
              <a:t>Fake </a:t>
            </a:r>
            <a:r>
              <a:rPr sz="550" dirty="0">
                <a:latin typeface="Carlito"/>
                <a:cs typeface="Carlito"/>
              </a:rPr>
              <a:t>&amp;</a:t>
            </a:r>
            <a:r>
              <a:rPr sz="550" spc="-8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Spurious  seeds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01695" y="6646164"/>
            <a:ext cx="791210" cy="1224280"/>
            <a:chOff x="2901695" y="6646164"/>
            <a:chExt cx="791210" cy="1224280"/>
          </a:xfrm>
        </p:grpSpPr>
        <p:sp>
          <p:nvSpPr>
            <p:cNvPr id="18" name="object 18"/>
            <p:cNvSpPr/>
            <p:nvPr/>
          </p:nvSpPr>
          <p:spPr>
            <a:xfrm>
              <a:off x="3209543" y="6916420"/>
              <a:ext cx="483107" cy="953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1695" y="6646164"/>
              <a:ext cx="760476" cy="6111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31223" y="6798068"/>
            <a:ext cx="53594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5080" indent="-31115">
              <a:lnSpc>
                <a:spcPct val="101800"/>
              </a:lnSpc>
              <a:spcBef>
                <a:spcPts val="90"/>
              </a:spcBef>
            </a:pPr>
            <a:r>
              <a:rPr sz="550" spc="-5" dirty="0">
                <a:latin typeface="Carlito"/>
                <a:cs typeface="Carlito"/>
              </a:rPr>
              <a:t>Lack of Transfer</a:t>
            </a:r>
            <a:r>
              <a:rPr sz="550" spc="-4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of  </a:t>
            </a:r>
            <a:r>
              <a:rPr sz="550" dirty="0">
                <a:latin typeface="Carlito"/>
                <a:cs typeface="Carlito"/>
              </a:rPr>
              <a:t>knowledge </a:t>
            </a:r>
            <a:r>
              <a:rPr sz="550" spc="-5" dirty="0">
                <a:latin typeface="Carlito"/>
                <a:cs typeface="Carlito"/>
              </a:rPr>
              <a:t>form  </a:t>
            </a:r>
            <a:r>
              <a:rPr sz="550" dirty="0">
                <a:latin typeface="Carlito"/>
                <a:cs typeface="Carlito"/>
              </a:rPr>
              <a:t>R&amp;D </a:t>
            </a:r>
            <a:r>
              <a:rPr sz="550" spc="-5" dirty="0">
                <a:latin typeface="Carlito"/>
                <a:cs typeface="Carlito"/>
              </a:rPr>
              <a:t>to</a:t>
            </a:r>
            <a:r>
              <a:rPr sz="550" spc="-3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farmers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63340" y="6646164"/>
            <a:ext cx="763905" cy="1224280"/>
            <a:chOff x="3863340" y="6646164"/>
            <a:chExt cx="763905" cy="1224280"/>
          </a:xfrm>
        </p:grpSpPr>
        <p:sp>
          <p:nvSpPr>
            <p:cNvPr id="22" name="object 22"/>
            <p:cNvSpPr/>
            <p:nvPr/>
          </p:nvSpPr>
          <p:spPr>
            <a:xfrm>
              <a:off x="3863340" y="6915912"/>
              <a:ext cx="477012" cy="9540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77056" y="6646164"/>
              <a:ext cx="749808" cy="611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944124" y="6670052"/>
            <a:ext cx="641350" cy="53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indent="-1270" algn="ctr">
              <a:lnSpc>
                <a:spcPct val="101499"/>
              </a:lnSpc>
              <a:spcBef>
                <a:spcPts val="90"/>
              </a:spcBef>
            </a:pPr>
            <a:r>
              <a:rPr sz="550" spc="-5" dirty="0">
                <a:latin typeface="Carlito"/>
                <a:cs typeface="Carlito"/>
              </a:rPr>
              <a:t>Farmers </a:t>
            </a:r>
            <a:r>
              <a:rPr sz="550" dirty="0">
                <a:latin typeface="Carlito"/>
                <a:cs typeface="Carlito"/>
              </a:rPr>
              <a:t>are</a:t>
            </a:r>
            <a:r>
              <a:rPr sz="550" spc="-70" dirty="0">
                <a:latin typeface="Carlito"/>
                <a:cs typeface="Carlito"/>
              </a:rPr>
              <a:t> </a:t>
            </a:r>
            <a:r>
              <a:rPr sz="550" dirty="0">
                <a:latin typeface="Carlito"/>
                <a:cs typeface="Carlito"/>
              </a:rPr>
              <a:t>generally  </a:t>
            </a:r>
            <a:r>
              <a:rPr sz="550" spc="-5" dirty="0">
                <a:latin typeface="Carlito"/>
                <a:cs typeface="Carlito"/>
              </a:rPr>
              <a:t>not </a:t>
            </a:r>
            <a:r>
              <a:rPr sz="550" dirty="0">
                <a:latin typeface="Carlito"/>
                <a:cs typeface="Carlito"/>
              </a:rPr>
              <a:t>aware </a:t>
            </a:r>
            <a:r>
              <a:rPr sz="550" spc="-5" dirty="0">
                <a:latin typeface="Carlito"/>
                <a:cs typeface="Carlito"/>
              </a:rPr>
              <a:t>of the  correct package of  practices </a:t>
            </a:r>
            <a:r>
              <a:rPr sz="550" dirty="0">
                <a:latin typeface="Carlito"/>
                <a:cs typeface="Carlito"/>
              </a:rPr>
              <a:t>and  replacement</a:t>
            </a:r>
            <a:r>
              <a:rPr sz="550" spc="-7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schedule </a:t>
            </a:r>
            <a:r>
              <a:rPr sz="55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of</a:t>
            </a:r>
            <a:r>
              <a:rPr sz="550" spc="-2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seed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38244" y="7211568"/>
            <a:ext cx="1160145" cy="896619"/>
            <a:chOff x="4238244" y="7211568"/>
            <a:chExt cx="1160145" cy="896619"/>
          </a:xfrm>
        </p:grpSpPr>
        <p:sp>
          <p:nvSpPr>
            <p:cNvPr id="26" name="object 26"/>
            <p:cNvSpPr/>
            <p:nvPr/>
          </p:nvSpPr>
          <p:spPr>
            <a:xfrm>
              <a:off x="4238244" y="7434580"/>
              <a:ext cx="841247" cy="6731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31436" y="7211568"/>
              <a:ext cx="766572" cy="6065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99114" y="7273582"/>
            <a:ext cx="472440" cy="449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ctr">
              <a:lnSpc>
                <a:spcPct val="101299"/>
              </a:lnSpc>
              <a:spcBef>
                <a:spcPts val="90"/>
              </a:spcBef>
            </a:pPr>
            <a:r>
              <a:rPr sz="550" dirty="0">
                <a:latin typeface="Carlito"/>
                <a:cs typeface="Carlito"/>
              </a:rPr>
              <a:t>Need </a:t>
            </a:r>
            <a:r>
              <a:rPr sz="550" spc="-5" dirty="0">
                <a:latin typeface="Carlito"/>
                <a:cs typeface="Carlito"/>
              </a:rPr>
              <a:t>State  policy  i</a:t>
            </a:r>
            <a:r>
              <a:rPr sz="550" spc="5" dirty="0">
                <a:latin typeface="Carlito"/>
                <a:cs typeface="Carlito"/>
              </a:rPr>
              <a:t>m</a:t>
            </a:r>
            <a:r>
              <a:rPr sz="550" spc="-5" dirty="0">
                <a:latin typeface="Carlito"/>
                <a:cs typeface="Carlito"/>
              </a:rPr>
              <a:t>ple</a:t>
            </a:r>
            <a:r>
              <a:rPr sz="550" spc="5" dirty="0">
                <a:latin typeface="Carlito"/>
                <a:cs typeface="Carlito"/>
              </a:rPr>
              <a:t>m</a:t>
            </a:r>
            <a:r>
              <a:rPr sz="550" dirty="0">
                <a:latin typeface="Carlito"/>
                <a:cs typeface="Carlito"/>
              </a:rPr>
              <a:t>ent</a:t>
            </a:r>
            <a:r>
              <a:rPr sz="550" spc="-10" dirty="0">
                <a:latin typeface="Carlito"/>
                <a:cs typeface="Carlito"/>
              </a:rPr>
              <a:t>a</a:t>
            </a:r>
            <a:r>
              <a:rPr sz="550" dirty="0">
                <a:latin typeface="Carlito"/>
                <a:cs typeface="Carlito"/>
              </a:rPr>
              <a:t>tion  </a:t>
            </a:r>
            <a:r>
              <a:rPr sz="550" spc="-5" dirty="0">
                <a:latin typeface="Carlito"/>
                <a:cs typeface="Carlito"/>
              </a:rPr>
              <a:t>efforts for tech  transfer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346447" y="8115300"/>
            <a:ext cx="1351915" cy="609600"/>
            <a:chOff x="4346447" y="8115300"/>
            <a:chExt cx="1351915" cy="609600"/>
          </a:xfrm>
        </p:grpSpPr>
        <p:sp>
          <p:nvSpPr>
            <p:cNvPr id="30" name="object 30"/>
            <p:cNvSpPr/>
            <p:nvPr/>
          </p:nvSpPr>
          <p:spPr>
            <a:xfrm>
              <a:off x="4346447" y="8266176"/>
              <a:ext cx="976884" cy="2880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7759" y="8115300"/>
              <a:ext cx="760476" cy="6096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997221" y="8230641"/>
            <a:ext cx="665480" cy="3397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indent="-1270" algn="ctr">
              <a:lnSpc>
                <a:spcPct val="91500"/>
              </a:lnSpc>
              <a:spcBef>
                <a:spcPts val="155"/>
              </a:spcBef>
            </a:pPr>
            <a:r>
              <a:rPr sz="550" spc="-5" dirty="0">
                <a:latin typeface="Carlito"/>
                <a:cs typeface="Carlito"/>
              </a:rPr>
              <a:t>Companies </a:t>
            </a:r>
            <a:r>
              <a:rPr sz="550" dirty="0">
                <a:latin typeface="Carlito"/>
                <a:cs typeface="Carlito"/>
              </a:rPr>
              <a:t>are </a:t>
            </a:r>
            <a:r>
              <a:rPr sz="550" spc="-5" dirty="0">
                <a:latin typeface="Carlito"/>
                <a:cs typeface="Carlito"/>
              </a:rPr>
              <a:t>not in  interested for  neglected</a:t>
            </a:r>
            <a:r>
              <a:rPr sz="550" spc="-65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crop/orphan  crop</a:t>
            </a:r>
            <a:r>
              <a:rPr sz="550" spc="-2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seeds.</a:t>
            </a:r>
            <a:endParaRPr sz="550">
              <a:latin typeface="Carlito"/>
              <a:cs typeface="Carli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sz="2000" b="1" spc="70" dirty="0">
                <a:latin typeface="Times New Roman"/>
                <a:cs typeface="Times New Roman"/>
              </a:rPr>
              <a:t>Understanding </a:t>
            </a:r>
            <a:r>
              <a:rPr sz="2000" b="1" spc="25" dirty="0">
                <a:latin typeface="Times New Roman"/>
                <a:cs typeface="Times New Roman"/>
              </a:rPr>
              <a:t>Agri-Input</a:t>
            </a:r>
            <a:r>
              <a:rPr sz="2000" b="1" spc="-280" dirty="0">
                <a:latin typeface="Times New Roman"/>
                <a:cs typeface="Times New Roman"/>
              </a:rPr>
              <a:t> </a:t>
            </a:r>
            <a:r>
              <a:rPr sz="2000" b="1" spc="25" dirty="0">
                <a:latin typeface="Times New Roman"/>
                <a:cs typeface="Times New Roman"/>
              </a:rPr>
              <a:t>Market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5" dirty="0">
                <a:latin typeface="Times New Roman"/>
                <a:cs typeface="Times New Roman"/>
              </a:rPr>
              <a:t>Classification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Nature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demand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0" dirty="0">
                <a:latin typeface="Times New Roman"/>
                <a:cs typeface="Times New Roman"/>
              </a:rPr>
              <a:t>Marketing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environment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0" dirty="0">
                <a:latin typeface="Times New Roman"/>
                <a:cs typeface="Times New Roman"/>
              </a:rPr>
              <a:t>Marketing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mix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3070" y="6090971"/>
            <a:ext cx="17303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Classification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37460" y="6678168"/>
            <a:ext cx="2527300" cy="2345690"/>
            <a:chOff x="2537460" y="6678168"/>
            <a:chExt cx="2527300" cy="2345690"/>
          </a:xfrm>
        </p:grpSpPr>
        <p:sp>
          <p:nvSpPr>
            <p:cNvPr id="6" name="object 6"/>
            <p:cNvSpPr/>
            <p:nvPr/>
          </p:nvSpPr>
          <p:spPr>
            <a:xfrm>
              <a:off x="4494276" y="7220712"/>
              <a:ext cx="570230" cy="94615"/>
            </a:xfrm>
            <a:custGeom>
              <a:avLst/>
              <a:gdLst/>
              <a:ahLst/>
              <a:cxnLst/>
              <a:rect l="l" t="t" r="r" b="b"/>
              <a:pathLst>
                <a:path w="570229" h="94615">
                  <a:moveTo>
                    <a:pt x="563879" y="47243"/>
                  </a:moveTo>
                  <a:lnTo>
                    <a:pt x="563879" y="94487"/>
                  </a:lnTo>
                  <a:lnTo>
                    <a:pt x="569976" y="94487"/>
                  </a:lnTo>
                  <a:lnTo>
                    <a:pt x="569976" y="50291"/>
                  </a:lnTo>
                  <a:lnTo>
                    <a:pt x="566927" y="50291"/>
                  </a:lnTo>
                  <a:lnTo>
                    <a:pt x="563879" y="47243"/>
                  </a:lnTo>
                  <a:close/>
                </a:path>
                <a:path w="570229" h="94615">
                  <a:moveTo>
                    <a:pt x="6096" y="0"/>
                  </a:moveTo>
                  <a:lnTo>
                    <a:pt x="0" y="0"/>
                  </a:lnTo>
                  <a:lnTo>
                    <a:pt x="0" y="48767"/>
                  </a:lnTo>
                  <a:lnTo>
                    <a:pt x="1524" y="50291"/>
                  </a:lnTo>
                  <a:lnTo>
                    <a:pt x="563879" y="50291"/>
                  </a:lnTo>
                  <a:lnTo>
                    <a:pt x="563879" y="47243"/>
                  </a:lnTo>
                  <a:lnTo>
                    <a:pt x="6096" y="47243"/>
                  </a:lnTo>
                  <a:lnTo>
                    <a:pt x="3048" y="44195"/>
                  </a:lnTo>
                  <a:lnTo>
                    <a:pt x="6096" y="44195"/>
                  </a:lnTo>
                  <a:lnTo>
                    <a:pt x="6096" y="0"/>
                  </a:lnTo>
                  <a:close/>
                </a:path>
                <a:path w="570229" h="94615">
                  <a:moveTo>
                    <a:pt x="568451" y="44195"/>
                  </a:moveTo>
                  <a:lnTo>
                    <a:pt x="6096" y="44195"/>
                  </a:lnTo>
                  <a:lnTo>
                    <a:pt x="6096" y="47243"/>
                  </a:lnTo>
                  <a:lnTo>
                    <a:pt x="563879" y="47243"/>
                  </a:lnTo>
                  <a:lnTo>
                    <a:pt x="566927" y="50291"/>
                  </a:lnTo>
                  <a:lnTo>
                    <a:pt x="569976" y="50291"/>
                  </a:lnTo>
                  <a:lnTo>
                    <a:pt x="569976" y="45719"/>
                  </a:lnTo>
                  <a:lnTo>
                    <a:pt x="568451" y="44195"/>
                  </a:lnTo>
                  <a:close/>
                </a:path>
                <a:path w="570229" h="94615">
                  <a:moveTo>
                    <a:pt x="6096" y="44195"/>
                  </a:moveTo>
                  <a:lnTo>
                    <a:pt x="3048" y="44195"/>
                  </a:lnTo>
                  <a:lnTo>
                    <a:pt x="6096" y="47243"/>
                  </a:lnTo>
                  <a:lnTo>
                    <a:pt x="6096" y="44195"/>
                  </a:lnTo>
                  <a:close/>
                </a:path>
              </a:pathLst>
            </a:custGeom>
            <a:solidFill>
              <a:srgbClr val="A1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4276" y="7220712"/>
              <a:ext cx="138684" cy="94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8892" y="7220712"/>
              <a:ext cx="411480" cy="94615"/>
            </a:xfrm>
            <a:custGeom>
              <a:avLst/>
              <a:gdLst/>
              <a:ahLst/>
              <a:cxnLst/>
              <a:rect l="l" t="t" r="r" b="b"/>
              <a:pathLst>
                <a:path w="411479" h="94615">
                  <a:moveTo>
                    <a:pt x="405384" y="44195"/>
                  </a:moveTo>
                  <a:lnTo>
                    <a:pt x="1524" y="44195"/>
                  </a:lnTo>
                  <a:lnTo>
                    <a:pt x="0" y="45719"/>
                  </a:lnTo>
                  <a:lnTo>
                    <a:pt x="0" y="94487"/>
                  </a:lnTo>
                  <a:lnTo>
                    <a:pt x="7620" y="94487"/>
                  </a:lnTo>
                  <a:lnTo>
                    <a:pt x="7620" y="50291"/>
                  </a:lnTo>
                  <a:lnTo>
                    <a:pt x="4572" y="50291"/>
                  </a:lnTo>
                  <a:lnTo>
                    <a:pt x="7620" y="47243"/>
                  </a:lnTo>
                  <a:lnTo>
                    <a:pt x="405384" y="47243"/>
                  </a:lnTo>
                  <a:lnTo>
                    <a:pt x="405384" y="44195"/>
                  </a:lnTo>
                  <a:close/>
                </a:path>
                <a:path w="411479" h="94615">
                  <a:moveTo>
                    <a:pt x="7620" y="47243"/>
                  </a:moveTo>
                  <a:lnTo>
                    <a:pt x="4572" y="50291"/>
                  </a:lnTo>
                  <a:lnTo>
                    <a:pt x="7620" y="50291"/>
                  </a:lnTo>
                  <a:lnTo>
                    <a:pt x="7620" y="47243"/>
                  </a:lnTo>
                  <a:close/>
                </a:path>
                <a:path w="411479" h="94615">
                  <a:moveTo>
                    <a:pt x="411480" y="44195"/>
                  </a:moveTo>
                  <a:lnTo>
                    <a:pt x="408432" y="44195"/>
                  </a:lnTo>
                  <a:lnTo>
                    <a:pt x="405384" y="47243"/>
                  </a:lnTo>
                  <a:lnTo>
                    <a:pt x="7620" y="47243"/>
                  </a:lnTo>
                  <a:lnTo>
                    <a:pt x="7620" y="50291"/>
                  </a:lnTo>
                  <a:lnTo>
                    <a:pt x="409956" y="50291"/>
                  </a:lnTo>
                  <a:lnTo>
                    <a:pt x="411480" y="48767"/>
                  </a:lnTo>
                  <a:lnTo>
                    <a:pt x="411480" y="44195"/>
                  </a:lnTo>
                  <a:close/>
                </a:path>
                <a:path w="411479" h="94615">
                  <a:moveTo>
                    <a:pt x="411480" y="0"/>
                  </a:moveTo>
                  <a:lnTo>
                    <a:pt x="405384" y="0"/>
                  </a:lnTo>
                  <a:lnTo>
                    <a:pt x="405384" y="47243"/>
                  </a:lnTo>
                  <a:lnTo>
                    <a:pt x="408432" y="44195"/>
                  </a:lnTo>
                  <a:lnTo>
                    <a:pt x="411480" y="44195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1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7332" y="6902196"/>
              <a:ext cx="1463040" cy="94615"/>
            </a:xfrm>
            <a:custGeom>
              <a:avLst/>
              <a:gdLst/>
              <a:ahLst/>
              <a:cxnLst/>
              <a:rect l="l" t="t" r="r" b="b"/>
              <a:pathLst>
                <a:path w="1463039" h="94615">
                  <a:moveTo>
                    <a:pt x="1463040" y="45720"/>
                  </a:moveTo>
                  <a:lnTo>
                    <a:pt x="1461516" y="44196"/>
                  </a:lnTo>
                  <a:lnTo>
                    <a:pt x="656844" y="44196"/>
                  </a:lnTo>
                  <a:lnTo>
                    <a:pt x="656844" y="0"/>
                  </a:lnTo>
                  <a:lnTo>
                    <a:pt x="650748" y="0"/>
                  </a:lnTo>
                  <a:lnTo>
                    <a:pt x="650748" y="44196"/>
                  </a:lnTo>
                  <a:lnTo>
                    <a:pt x="1524" y="44196"/>
                  </a:lnTo>
                  <a:lnTo>
                    <a:pt x="0" y="45720"/>
                  </a:lnTo>
                  <a:lnTo>
                    <a:pt x="0" y="94488"/>
                  </a:lnTo>
                  <a:lnTo>
                    <a:pt x="6096" y="94488"/>
                  </a:lnTo>
                  <a:lnTo>
                    <a:pt x="6096" y="50292"/>
                  </a:lnTo>
                  <a:lnTo>
                    <a:pt x="652272" y="50292"/>
                  </a:lnTo>
                  <a:lnTo>
                    <a:pt x="655320" y="50292"/>
                  </a:lnTo>
                  <a:lnTo>
                    <a:pt x="1456944" y="50292"/>
                  </a:lnTo>
                  <a:lnTo>
                    <a:pt x="1456944" y="94488"/>
                  </a:lnTo>
                  <a:lnTo>
                    <a:pt x="1463040" y="94488"/>
                  </a:lnTo>
                  <a:lnTo>
                    <a:pt x="1463040" y="50292"/>
                  </a:lnTo>
                  <a:lnTo>
                    <a:pt x="1463040" y="45720"/>
                  </a:lnTo>
                  <a:close/>
                </a:path>
              </a:pathLst>
            </a:custGeom>
            <a:solidFill>
              <a:srgbClr val="739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62527" y="6678168"/>
              <a:ext cx="454151" cy="227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2527" y="6678168"/>
              <a:ext cx="454151" cy="227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7292" y="7220712"/>
              <a:ext cx="597535" cy="94615"/>
            </a:xfrm>
            <a:custGeom>
              <a:avLst/>
              <a:gdLst/>
              <a:ahLst/>
              <a:cxnLst/>
              <a:rect l="l" t="t" r="r" b="b"/>
              <a:pathLst>
                <a:path w="597535" h="94615">
                  <a:moveTo>
                    <a:pt x="597408" y="45720"/>
                  </a:moveTo>
                  <a:lnTo>
                    <a:pt x="595884" y="44196"/>
                  </a:lnTo>
                  <a:lnTo>
                    <a:pt x="326136" y="44196"/>
                  </a:lnTo>
                  <a:lnTo>
                    <a:pt x="326136" y="39624"/>
                  </a:lnTo>
                  <a:lnTo>
                    <a:pt x="326136" y="0"/>
                  </a:lnTo>
                  <a:lnTo>
                    <a:pt x="320040" y="0"/>
                  </a:lnTo>
                  <a:lnTo>
                    <a:pt x="320040" y="39624"/>
                  </a:lnTo>
                  <a:lnTo>
                    <a:pt x="1524" y="39624"/>
                  </a:lnTo>
                  <a:lnTo>
                    <a:pt x="0" y="41148"/>
                  </a:lnTo>
                  <a:lnTo>
                    <a:pt x="0" y="89916"/>
                  </a:lnTo>
                  <a:lnTo>
                    <a:pt x="6096" y="89916"/>
                  </a:lnTo>
                  <a:lnTo>
                    <a:pt x="6096" y="47244"/>
                  </a:lnTo>
                  <a:lnTo>
                    <a:pt x="320040" y="47244"/>
                  </a:lnTo>
                  <a:lnTo>
                    <a:pt x="320040" y="48768"/>
                  </a:lnTo>
                  <a:lnTo>
                    <a:pt x="321564" y="50292"/>
                  </a:lnTo>
                  <a:lnTo>
                    <a:pt x="591299" y="50292"/>
                  </a:lnTo>
                  <a:lnTo>
                    <a:pt x="591299" y="94488"/>
                  </a:lnTo>
                  <a:lnTo>
                    <a:pt x="597408" y="94488"/>
                  </a:lnTo>
                  <a:lnTo>
                    <a:pt x="597408" y="50292"/>
                  </a:lnTo>
                  <a:lnTo>
                    <a:pt x="597408" y="45720"/>
                  </a:lnTo>
                  <a:close/>
                </a:path>
              </a:pathLst>
            </a:custGeom>
            <a:solidFill>
              <a:srgbClr val="A1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7460" y="7536180"/>
              <a:ext cx="662940" cy="1487805"/>
            </a:xfrm>
            <a:custGeom>
              <a:avLst/>
              <a:gdLst/>
              <a:ahLst/>
              <a:cxnLst/>
              <a:rect l="l" t="t" r="r" b="b"/>
              <a:pathLst>
                <a:path w="662939" h="1487804">
                  <a:moveTo>
                    <a:pt x="59436" y="207264"/>
                  </a:moveTo>
                  <a:lnTo>
                    <a:pt x="6096" y="207264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1485900"/>
                  </a:lnTo>
                  <a:lnTo>
                    <a:pt x="1524" y="1487424"/>
                  </a:lnTo>
                  <a:lnTo>
                    <a:pt x="59436" y="1487424"/>
                  </a:lnTo>
                  <a:lnTo>
                    <a:pt x="59436" y="1484376"/>
                  </a:lnTo>
                  <a:lnTo>
                    <a:pt x="59436" y="1479804"/>
                  </a:lnTo>
                  <a:lnTo>
                    <a:pt x="6096" y="1479804"/>
                  </a:lnTo>
                  <a:lnTo>
                    <a:pt x="6096" y="1168908"/>
                  </a:lnTo>
                  <a:lnTo>
                    <a:pt x="59436" y="1168908"/>
                  </a:lnTo>
                  <a:lnTo>
                    <a:pt x="59436" y="1165860"/>
                  </a:lnTo>
                  <a:lnTo>
                    <a:pt x="59436" y="1161288"/>
                  </a:lnTo>
                  <a:lnTo>
                    <a:pt x="6096" y="1161288"/>
                  </a:lnTo>
                  <a:lnTo>
                    <a:pt x="6096" y="850392"/>
                  </a:lnTo>
                  <a:lnTo>
                    <a:pt x="59436" y="850392"/>
                  </a:lnTo>
                  <a:lnTo>
                    <a:pt x="59436" y="847344"/>
                  </a:lnTo>
                  <a:lnTo>
                    <a:pt x="59436" y="842772"/>
                  </a:lnTo>
                  <a:lnTo>
                    <a:pt x="6096" y="842772"/>
                  </a:lnTo>
                  <a:lnTo>
                    <a:pt x="6096" y="531876"/>
                  </a:lnTo>
                  <a:lnTo>
                    <a:pt x="59436" y="531876"/>
                  </a:lnTo>
                  <a:lnTo>
                    <a:pt x="59436" y="528828"/>
                  </a:lnTo>
                  <a:lnTo>
                    <a:pt x="59436" y="525780"/>
                  </a:lnTo>
                  <a:lnTo>
                    <a:pt x="6096" y="525780"/>
                  </a:lnTo>
                  <a:lnTo>
                    <a:pt x="6096" y="213360"/>
                  </a:lnTo>
                  <a:lnTo>
                    <a:pt x="59436" y="213360"/>
                  </a:lnTo>
                  <a:lnTo>
                    <a:pt x="59436" y="210312"/>
                  </a:lnTo>
                  <a:lnTo>
                    <a:pt x="59436" y="207264"/>
                  </a:lnTo>
                  <a:close/>
                </a:path>
                <a:path w="662939" h="1487804">
                  <a:moveTo>
                    <a:pt x="662940" y="525780"/>
                  </a:moveTo>
                  <a:lnTo>
                    <a:pt x="598932" y="525780"/>
                  </a:lnTo>
                  <a:lnTo>
                    <a:pt x="598932" y="3048"/>
                  </a:lnTo>
                  <a:lnTo>
                    <a:pt x="591312" y="3048"/>
                  </a:lnTo>
                  <a:lnTo>
                    <a:pt x="591312" y="530352"/>
                  </a:lnTo>
                  <a:lnTo>
                    <a:pt x="591312" y="848868"/>
                  </a:lnTo>
                  <a:lnTo>
                    <a:pt x="592836" y="850392"/>
                  </a:lnTo>
                  <a:lnTo>
                    <a:pt x="662940" y="850392"/>
                  </a:lnTo>
                  <a:lnTo>
                    <a:pt x="662940" y="847344"/>
                  </a:lnTo>
                  <a:lnTo>
                    <a:pt x="662940" y="842772"/>
                  </a:lnTo>
                  <a:lnTo>
                    <a:pt x="598932" y="842772"/>
                  </a:lnTo>
                  <a:lnTo>
                    <a:pt x="598932" y="531876"/>
                  </a:lnTo>
                  <a:lnTo>
                    <a:pt x="662940" y="531876"/>
                  </a:lnTo>
                  <a:lnTo>
                    <a:pt x="662940" y="528828"/>
                  </a:lnTo>
                  <a:lnTo>
                    <a:pt x="662940" y="525780"/>
                  </a:lnTo>
                  <a:close/>
                </a:path>
              </a:pathLst>
            </a:custGeom>
            <a:solidFill>
              <a:srgbClr val="C2C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8772" y="7539228"/>
              <a:ext cx="71627" cy="210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10584" y="7539228"/>
              <a:ext cx="562610" cy="222885"/>
            </a:xfrm>
            <a:custGeom>
              <a:avLst/>
              <a:gdLst/>
              <a:ahLst/>
              <a:cxnLst/>
              <a:rect l="l" t="t" r="r" b="b"/>
              <a:pathLst>
                <a:path w="562610" h="222884">
                  <a:moveTo>
                    <a:pt x="21336" y="204216"/>
                  </a:moveTo>
                  <a:lnTo>
                    <a:pt x="6096" y="204216"/>
                  </a:lnTo>
                  <a:lnTo>
                    <a:pt x="6096" y="0"/>
                  </a:lnTo>
                  <a:lnTo>
                    <a:pt x="0" y="0"/>
                  </a:lnTo>
                  <a:lnTo>
                    <a:pt x="0" y="208788"/>
                  </a:lnTo>
                  <a:lnTo>
                    <a:pt x="1524" y="210312"/>
                  </a:lnTo>
                  <a:lnTo>
                    <a:pt x="21336" y="210312"/>
                  </a:lnTo>
                  <a:lnTo>
                    <a:pt x="21336" y="207264"/>
                  </a:lnTo>
                  <a:lnTo>
                    <a:pt x="21336" y="204216"/>
                  </a:lnTo>
                  <a:close/>
                </a:path>
                <a:path w="562610" h="222884">
                  <a:moveTo>
                    <a:pt x="562356" y="216408"/>
                  </a:moveTo>
                  <a:lnTo>
                    <a:pt x="542544" y="216408"/>
                  </a:lnTo>
                  <a:lnTo>
                    <a:pt x="542544" y="0"/>
                  </a:lnTo>
                  <a:lnTo>
                    <a:pt x="536448" y="0"/>
                  </a:lnTo>
                  <a:lnTo>
                    <a:pt x="536448" y="220980"/>
                  </a:lnTo>
                  <a:lnTo>
                    <a:pt x="537972" y="222504"/>
                  </a:lnTo>
                  <a:lnTo>
                    <a:pt x="562356" y="222504"/>
                  </a:lnTo>
                  <a:lnTo>
                    <a:pt x="562356" y="219456"/>
                  </a:lnTo>
                  <a:lnTo>
                    <a:pt x="562356" y="216408"/>
                  </a:lnTo>
                  <a:close/>
                </a:path>
              </a:pathLst>
            </a:custGeom>
            <a:solidFill>
              <a:srgbClr val="C2C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5867" y="6723380"/>
            <a:ext cx="3638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45" dirty="0">
                <a:solidFill>
                  <a:srgbClr val="FFFFFF"/>
                </a:solidFill>
                <a:latin typeface="Arial"/>
                <a:cs typeface="Arial"/>
              </a:rPr>
              <a:t>Agri-Inputs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17876" y="6998208"/>
            <a:ext cx="447040" cy="224154"/>
            <a:chOff x="2817876" y="6998208"/>
            <a:chExt cx="447040" cy="224154"/>
          </a:xfrm>
        </p:grpSpPr>
        <p:sp>
          <p:nvSpPr>
            <p:cNvPr id="18" name="object 18"/>
            <p:cNvSpPr/>
            <p:nvPr/>
          </p:nvSpPr>
          <p:spPr>
            <a:xfrm>
              <a:off x="2817876" y="6998208"/>
              <a:ext cx="446531" cy="2240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7876" y="6998208"/>
              <a:ext cx="446531" cy="2240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30067" y="7041895"/>
            <a:ext cx="43560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FFFFFF"/>
                </a:solidFill>
                <a:latin typeface="Arial"/>
                <a:cs typeface="Arial"/>
              </a:rPr>
              <a:t>Consumables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482595" y="7316723"/>
            <a:ext cx="460375" cy="222885"/>
            <a:chOff x="2482595" y="7316723"/>
            <a:chExt cx="460375" cy="222885"/>
          </a:xfrm>
        </p:grpSpPr>
        <p:sp>
          <p:nvSpPr>
            <p:cNvPr id="22" name="object 22"/>
            <p:cNvSpPr/>
            <p:nvPr/>
          </p:nvSpPr>
          <p:spPr>
            <a:xfrm>
              <a:off x="2482595" y="7316723"/>
              <a:ext cx="460248" cy="2225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2595" y="7316723"/>
              <a:ext cx="460248" cy="2225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595372" y="7357364"/>
            <a:ext cx="2616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Product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93848" y="7633716"/>
            <a:ext cx="356870" cy="227329"/>
            <a:chOff x="2593848" y="7633716"/>
            <a:chExt cx="356870" cy="227329"/>
          </a:xfrm>
        </p:grpSpPr>
        <p:sp>
          <p:nvSpPr>
            <p:cNvPr id="26" name="object 26"/>
            <p:cNvSpPr/>
            <p:nvPr/>
          </p:nvSpPr>
          <p:spPr>
            <a:xfrm>
              <a:off x="2593848" y="7633716"/>
              <a:ext cx="356615" cy="2270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93848" y="7633716"/>
              <a:ext cx="356615" cy="2270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593848" y="7953756"/>
            <a:ext cx="356870" cy="227329"/>
            <a:chOff x="2593848" y="7953756"/>
            <a:chExt cx="356870" cy="227329"/>
          </a:xfrm>
        </p:grpSpPr>
        <p:sp>
          <p:nvSpPr>
            <p:cNvPr id="30" name="object 30"/>
            <p:cNvSpPr/>
            <p:nvPr/>
          </p:nvSpPr>
          <p:spPr>
            <a:xfrm>
              <a:off x="2593848" y="7953756"/>
              <a:ext cx="356615" cy="2270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93848" y="7953756"/>
              <a:ext cx="356615" cy="2270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593848" y="8272271"/>
            <a:ext cx="356870" cy="222885"/>
            <a:chOff x="2593848" y="8272271"/>
            <a:chExt cx="356870" cy="222885"/>
          </a:xfrm>
        </p:grpSpPr>
        <p:sp>
          <p:nvSpPr>
            <p:cNvPr id="34" name="object 34"/>
            <p:cNvSpPr/>
            <p:nvPr/>
          </p:nvSpPr>
          <p:spPr>
            <a:xfrm>
              <a:off x="2593848" y="8272271"/>
              <a:ext cx="356615" cy="2225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93848" y="8272271"/>
              <a:ext cx="356615" cy="2225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593848" y="8592311"/>
            <a:ext cx="510540" cy="544195"/>
            <a:chOff x="2593848" y="8592311"/>
            <a:chExt cx="510540" cy="544195"/>
          </a:xfrm>
        </p:grpSpPr>
        <p:sp>
          <p:nvSpPr>
            <p:cNvPr id="38" name="object 38"/>
            <p:cNvSpPr/>
            <p:nvPr/>
          </p:nvSpPr>
          <p:spPr>
            <a:xfrm>
              <a:off x="2593848" y="8592311"/>
              <a:ext cx="510539" cy="2240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3848" y="8592311"/>
              <a:ext cx="510539" cy="2240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93848" y="8909303"/>
              <a:ext cx="422148" cy="2270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93848" y="8909303"/>
              <a:ext cx="422148" cy="22707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621279" y="8634476"/>
            <a:ext cx="473709" cy="435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 marL="6985">
              <a:lnSpc>
                <a:spcPct val="100000"/>
              </a:lnSpc>
              <a:spcBef>
                <a:spcPts val="405"/>
              </a:spcBef>
            </a:pPr>
            <a:endParaRPr sz="600" dirty="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69335" y="7319771"/>
            <a:ext cx="471170" cy="222885"/>
            <a:chOff x="3069335" y="7319771"/>
            <a:chExt cx="471170" cy="222885"/>
          </a:xfrm>
        </p:grpSpPr>
        <p:sp>
          <p:nvSpPr>
            <p:cNvPr id="44" name="object 44"/>
            <p:cNvSpPr/>
            <p:nvPr/>
          </p:nvSpPr>
          <p:spPr>
            <a:xfrm>
              <a:off x="3069335" y="7319771"/>
              <a:ext cx="470915" cy="2225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69335" y="7319771"/>
              <a:ext cx="470915" cy="2225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83635" y="7360411"/>
            <a:ext cx="2711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192779" y="7633716"/>
            <a:ext cx="459105" cy="227329"/>
            <a:chOff x="3192779" y="7633716"/>
            <a:chExt cx="459105" cy="227329"/>
          </a:xfrm>
        </p:grpSpPr>
        <p:sp>
          <p:nvSpPr>
            <p:cNvPr id="48" name="object 48"/>
            <p:cNvSpPr/>
            <p:nvPr/>
          </p:nvSpPr>
          <p:spPr>
            <a:xfrm>
              <a:off x="3192779" y="7633716"/>
              <a:ext cx="458723" cy="22707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92779" y="7633716"/>
              <a:ext cx="458723" cy="22707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3192779" y="7953756"/>
            <a:ext cx="459105" cy="226060"/>
            <a:chOff x="3192779" y="7953756"/>
            <a:chExt cx="459105" cy="226060"/>
          </a:xfrm>
        </p:grpSpPr>
        <p:sp>
          <p:nvSpPr>
            <p:cNvPr id="52" name="object 52"/>
            <p:cNvSpPr/>
            <p:nvPr/>
          </p:nvSpPr>
          <p:spPr>
            <a:xfrm>
              <a:off x="3192779" y="7953756"/>
              <a:ext cx="458723" cy="22555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92779" y="7953756"/>
              <a:ext cx="458723" cy="22555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3192779" y="8272271"/>
            <a:ext cx="459105" cy="222885"/>
            <a:chOff x="3192779" y="8272271"/>
            <a:chExt cx="459105" cy="222885"/>
          </a:xfrm>
        </p:grpSpPr>
        <p:sp>
          <p:nvSpPr>
            <p:cNvPr id="56" name="object 56"/>
            <p:cNvSpPr/>
            <p:nvPr/>
          </p:nvSpPr>
          <p:spPr>
            <a:xfrm>
              <a:off x="3192779" y="8272271"/>
              <a:ext cx="458723" cy="2225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92779" y="8272271"/>
              <a:ext cx="458723" cy="2225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270503" y="8315960"/>
            <a:ext cx="3213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0" dirty="0" smtClean="0">
                <a:latin typeface="Arial"/>
                <a:cs typeface="Arial"/>
              </a:rPr>
              <a:t>I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4268723" y="6998208"/>
            <a:ext cx="452755" cy="224154"/>
            <a:chOff x="4268723" y="6998208"/>
            <a:chExt cx="452755" cy="224154"/>
          </a:xfrm>
        </p:grpSpPr>
        <p:sp>
          <p:nvSpPr>
            <p:cNvPr id="60" name="object 60"/>
            <p:cNvSpPr/>
            <p:nvPr/>
          </p:nvSpPr>
          <p:spPr>
            <a:xfrm>
              <a:off x="4268723" y="6998208"/>
              <a:ext cx="452627" cy="2240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68723" y="6998208"/>
              <a:ext cx="452627" cy="22402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357115" y="7041895"/>
            <a:ext cx="294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00" b="1" spc="-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ables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849623" y="7319771"/>
            <a:ext cx="471170" cy="222885"/>
            <a:chOff x="3849623" y="7319771"/>
            <a:chExt cx="471170" cy="222885"/>
          </a:xfrm>
        </p:grpSpPr>
        <p:sp>
          <p:nvSpPr>
            <p:cNvPr id="64" name="object 64"/>
            <p:cNvSpPr/>
            <p:nvPr/>
          </p:nvSpPr>
          <p:spPr>
            <a:xfrm>
              <a:off x="3849623" y="7319771"/>
              <a:ext cx="470915" cy="2225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49623" y="7319771"/>
              <a:ext cx="470915" cy="22250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027932" y="7319264"/>
            <a:ext cx="1409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50" dirty="0">
                <a:solidFill>
                  <a:srgbClr val="FFFFFF"/>
                </a:solidFill>
                <a:latin typeface="Arial"/>
                <a:cs typeface="Arial"/>
              </a:rPr>
              <a:t>Agri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22776" y="7401560"/>
            <a:ext cx="3517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40" dirty="0">
                <a:solidFill>
                  <a:srgbClr val="FFFFFF"/>
                </a:solidFill>
                <a:latin typeface="Arial"/>
                <a:cs typeface="Arial"/>
              </a:rPr>
              <a:t>Machinary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003547" y="7622285"/>
            <a:ext cx="349250" cy="248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570"/>
              </a:lnSpc>
            </a:pPr>
            <a:r>
              <a:rPr sz="600" b="1" spc="-5" dirty="0">
                <a:latin typeface="Carlito"/>
                <a:cs typeface="Carlito"/>
              </a:rPr>
              <a:t>Threshe</a:t>
            </a:r>
            <a:r>
              <a:rPr sz="600" b="1" spc="-15" dirty="0">
                <a:latin typeface="Carlito"/>
                <a:cs typeface="Carlito"/>
              </a:rPr>
              <a:t>r</a:t>
            </a:r>
            <a:r>
              <a:rPr sz="600" b="1" dirty="0">
                <a:latin typeface="Carlito"/>
                <a:cs typeface="Carlito"/>
              </a:rPr>
              <a:t>s,</a:t>
            </a:r>
            <a:endParaRPr sz="600" dirty="0">
              <a:latin typeface="Carlito"/>
              <a:cs typeface="Carlito"/>
            </a:endParaRPr>
          </a:p>
          <a:p>
            <a:pPr marL="135255" indent="-135890">
              <a:lnSpc>
                <a:spcPct val="101699"/>
              </a:lnSpc>
            </a:pPr>
            <a:r>
              <a:rPr sz="600" b="1" dirty="0" err="1" smtClean="0">
                <a:latin typeface="Carlito"/>
                <a:cs typeface="Carlito"/>
              </a:rPr>
              <a:t>ha</a:t>
            </a:r>
            <a:r>
              <a:rPr sz="600" b="1" spc="5" dirty="0" err="1" smtClean="0">
                <a:latin typeface="Carlito"/>
                <a:cs typeface="Carlito"/>
              </a:rPr>
              <a:t>r</a:t>
            </a:r>
            <a:r>
              <a:rPr sz="600" b="1" spc="-5" dirty="0" err="1" smtClean="0">
                <a:latin typeface="Carlito"/>
                <a:cs typeface="Carlito"/>
              </a:rPr>
              <a:t>ve</a:t>
            </a:r>
            <a:r>
              <a:rPr sz="600" b="1" spc="-10" dirty="0" err="1" smtClean="0">
                <a:latin typeface="Carlito"/>
                <a:cs typeface="Carlito"/>
              </a:rPr>
              <a:t>s</a:t>
            </a:r>
            <a:r>
              <a:rPr sz="600" b="1" spc="-20" dirty="0" err="1" smtClean="0">
                <a:latin typeface="Carlito"/>
                <a:cs typeface="Carlito"/>
              </a:rPr>
              <a:t>t</a:t>
            </a:r>
            <a:r>
              <a:rPr sz="600" b="1" spc="-5" dirty="0" err="1" smtClean="0">
                <a:latin typeface="Carlito"/>
                <a:cs typeface="Carlito"/>
              </a:rPr>
              <a:t>e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33444" y="7633716"/>
            <a:ext cx="492251" cy="21564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014215" y="7590535"/>
            <a:ext cx="34226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dirty="0" smtClean="0">
                <a:latin typeface="Carlito"/>
                <a:cs typeface="Carlito"/>
              </a:rPr>
              <a:t>,</a:t>
            </a:r>
            <a:endParaRPr sz="600" dirty="0">
              <a:latin typeface="Carlito"/>
              <a:cs typeface="Carlit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40935" y="7351014"/>
            <a:ext cx="37909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35"/>
              </a:lnSpc>
            </a:pPr>
            <a:r>
              <a:rPr sz="600" b="1" dirty="0">
                <a:solidFill>
                  <a:srgbClr val="FFFFFF"/>
                </a:solidFill>
                <a:latin typeface="Carlito"/>
                <a:cs typeface="Carlito"/>
              </a:rPr>
              <a:t>Agri</a:t>
            </a:r>
            <a:endParaRPr sz="600">
              <a:latin typeface="Carlito"/>
              <a:cs typeface="Carlito"/>
            </a:endParaRPr>
          </a:p>
          <a:p>
            <a:pPr algn="ctr">
              <a:lnSpc>
                <a:spcPts val="685"/>
              </a:lnSpc>
            </a:pPr>
            <a:r>
              <a:rPr sz="600" b="1" dirty="0">
                <a:solidFill>
                  <a:srgbClr val="FFFFFF"/>
                </a:solidFill>
                <a:latin typeface="Carlito"/>
                <a:cs typeface="Carlito"/>
              </a:rPr>
              <a:t>Implements</a:t>
            </a:r>
            <a:endParaRPr sz="600">
              <a:latin typeface="Carlito"/>
              <a:cs typeface="Carlito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07408" y="7319771"/>
            <a:ext cx="446532" cy="2225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440935" y="7319264"/>
            <a:ext cx="391795" cy="1993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 indent="124460">
              <a:lnSpc>
                <a:spcPts val="650"/>
              </a:lnSpc>
              <a:spcBef>
                <a:spcPts val="180"/>
              </a:spcBef>
            </a:pPr>
            <a:r>
              <a:rPr sz="600" b="1" dirty="0">
                <a:solidFill>
                  <a:srgbClr val="FFFFFF"/>
                </a:solidFill>
                <a:latin typeface="Carlito"/>
                <a:cs typeface="Carlito"/>
              </a:rPr>
              <a:t>Agri  Implements</a:t>
            </a:r>
            <a:endParaRPr sz="600">
              <a:latin typeface="Carlito"/>
              <a:cs typeface="Carlito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463796" y="7644384"/>
            <a:ext cx="662940" cy="230504"/>
            <a:chOff x="4463796" y="7644384"/>
            <a:chExt cx="662940" cy="230504"/>
          </a:xfrm>
        </p:grpSpPr>
        <p:sp>
          <p:nvSpPr>
            <p:cNvPr id="76" name="object 76"/>
            <p:cNvSpPr/>
            <p:nvPr/>
          </p:nvSpPr>
          <p:spPr>
            <a:xfrm>
              <a:off x="4463796" y="7644384"/>
              <a:ext cx="662939" cy="2301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63796" y="7644384"/>
              <a:ext cx="662939" cy="23012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480559" y="7649971"/>
            <a:ext cx="651510" cy="11285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2080" marR="5080" indent="-132715">
              <a:lnSpc>
                <a:spcPts val="650"/>
              </a:lnSpc>
              <a:spcBef>
                <a:spcPts val="180"/>
              </a:spcBef>
            </a:pPr>
            <a:r>
              <a:rPr sz="600" b="1" spc="-40" dirty="0" smtClean="0">
                <a:latin typeface="Arial"/>
                <a:cs typeface="Arial"/>
              </a:rPr>
              <a:t>,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910328" y="7319771"/>
            <a:ext cx="300355" cy="222885"/>
            <a:chOff x="4910328" y="7319771"/>
            <a:chExt cx="300355" cy="222885"/>
          </a:xfrm>
        </p:grpSpPr>
        <p:sp>
          <p:nvSpPr>
            <p:cNvPr id="80" name="object 80"/>
            <p:cNvSpPr/>
            <p:nvPr/>
          </p:nvSpPr>
          <p:spPr>
            <a:xfrm>
              <a:off x="4913819" y="7319771"/>
              <a:ext cx="296736" cy="22250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10328" y="7319771"/>
              <a:ext cx="300227" cy="22250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934711" y="7360411"/>
            <a:ext cx="2660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b="1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00" b="1" spc="-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00" b="1" spc="-40" dirty="0">
                <a:solidFill>
                  <a:srgbClr val="FFFFFF"/>
                </a:solidFill>
                <a:latin typeface="Arial"/>
                <a:cs typeface="Arial"/>
              </a:rPr>
              <a:t>actor</a:t>
            </a:r>
            <a:r>
              <a:rPr sz="600" b="1" spc="-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50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50" dirty="0">
                <a:latin typeface="Times New Roman"/>
                <a:cs typeface="Times New Roman"/>
              </a:rPr>
              <a:t>Terminator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90" dirty="0">
                <a:latin typeface="Times New Roman"/>
                <a:cs typeface="Times New Roman"/>
              </a:rPr>
              <a:t>technology</a:t>
            </a:r>
            <a:endParaRPr sz="2200">
              <a:latin typeface="Times New Roman"/>
              <a:cs typeface="Times New Roman"/>
            </a:endParaRPr>
          </a:p>
          <a:p>
            <a:pPr marL="440055" marR="396240" indent="-172085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0" dirty="0">
                <a:latin typeface="Times New Roman"/>
                <a:cs typeface="Times New Roman"/>
              </a:rPr>
              <a:t>Terminator </a:t>
            </a:r>
            <a:r>
              <a:rPr sz="1600" spc="35" dirty="0">
                <a:latin typeface="Times New Roman"/>
                <a:cs typeface="Times New Roman"/>
              </a:rPr>
              <a:t>technology </a:t>
            </a:r>
            <a:r>
              <a:rPr sz="1600" spc="30" dirty="0">
                <a:latin typeface="Times New Roman"/>
                <a:cs typeface="Times New Roman"/>
              </a:rPr>
              <a:t>is </a:t>
            </a:r>
            <a:r>
              <a:rPr sz="1600" spc="75" dirty="0">
                <a:latin typeface="Times New Roman"/>
                <a:cs typeface="Times New Roman"/>
              </a:rPr>
              <a:t>the </a:t>
            </a:r>
            <a:r>
              <a:rPr sz="1600" spc="40" dirty="0">
                <a:latin typeface="Times New Roman"/>
                <a:cs typeface="Times New Roman"/>
              </a:rPr>
              <a:t>genetic  </a:t>
            </a:r>
            <a:r>
              <a:rPr sz="1600" spc="35" dirty="0">
                <a:latin typeface="Times New Roman"/>
                <a:cs typeface="Times New Roman"/>
              </a:rPr>
              <a:t>modification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60" dirty="0">
                <a:latin typeface="Times New Roman"/>
                <a:cs typeface="Times New Roman"/>
              </a:rPr>
              <a:t>plants to </a:t>
            </a:r>
            <a:r>
              <a:rPr sz="1600" spc="55" dirty="0">
                <a:latin typeface="Times New Roman"/>
                <a:cs typeface="Times New Roman"/>
              </a:rPr>
              <a:t>make </a:t>
            </a:r>
            <a:r>
              <a:rPr sz="1600" spc="75" dirty="0">
                <a:latin typeface="Times New Roman"/>
                <a:cs typeface="Times New Roman"/>
              </a:rPr>
              <a:t>them  </a:t>
            </a:r>
            <a:r>
              <a:rPr sz="1600" spc="65" dirty="0">
                <a:latin typeface="Times New Roman"/>
                <a:cs typeface="Times New Roman"/>
              </a:rPr>
              <a:t>produce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sterile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seeds.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They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are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also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known  as </a:t>
            </a:r>
            <a:r>
              <a:rPr sz="1600" spc="35" dirty="0">
                <a:latin typeface="Times New Roman"/>
                <a:cs typeface="Times New Roman"/>
              </a:rPr>
              <a:t>suicide</a:t>
            </a:r>
            <a:r>
              <a:rPr sz="1600" spc="-16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seeds.</a:t>
            </a:r>
            <a:endParaRPr sz="1600">
              <a:latin typeface="Times New Roman"/>
              <a:cs typeface="Times New Roman"/>
            </a:endParaRPr>
          </a:p>
          <a:p>
            <a:pPr marL="440055" marR="466090" indent="-17208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60" dirty="0">
                <a:latin typeface="Times New Roman"/>
                <a:cs typeface="Times New Roman"/>
              </a:rPr>
              <a:t>Patented </a:t>
            </a:r>
            <a:r>
              <a:rPr sz="1600" spc="40" dirty="0">
                <a:latin typeface="Times New Roman"/>
                <a:cs typeface="Times New Roman"/>
              </a:rPr>
              <a:t>in </a:t>
            </a:r>
            <a:r>
              <a:rPr sz="1600" spc="75" dirty="0">
                <a:latin typeface="Times New Roman"/>
                <a:cs typeface="Times New Roman"/>
              </a:rPr>
              <a:t>the </a:t>
            </a:r>
            <a:r>
              <a:rPr sz="1600" spc="-110" dirty="0">
                <a:latin typeface="Times New Roman"/>
                <a:cs typeface="Times New Roman"/>
              </a:rPr>
              <a:t>US </a:t>
            </a:r>
            <a:r>
              <a:rPr sz="1600" spc="25" dirty="0">
                <a:latin typeface="Times New Roman"/>
                <a:cs typeface="Times New Roman"/>
              </a:rPr>
              <a:t>by </a:t>
            </a:r>
            <a:r>
              <a:rPr sz="1600" spc="50" dirty="0">
                <a:latin typeface="Times New Roman"/>
                <a:cs typeface="Times New Roman"/>
              </a:rPr>
              <a:t>subsidiary </a:t>
            </a:r>
            <a:r>
              <a:rPr sz="1600" spc="-5" dirty="0">
                <a:latin typeface="Times New Roman"/>
                <a:cs typeface="Times New Roman"/>
              </a:rPr>
              <a:t>of  </a:t>
            </a:r>
            <a:r>
              <a:rPr sz="1600" spc="40" dirty="0">
                <a:latin typeface="Times New Roman"/>
                <a:cs typeface="Times New Roman"/>
              </a:rPr>
              <a:t>Monsanto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Delta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Pine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Land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Company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85" dirty="0">
                <a:latin typeface="Times New Roman"/>
                <a:cs typeface="Times New Roman"/>
              </a:rPr>
              <a:t>GURTs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15" dirty="0">
                <a:latin typeface="Times New Roman"/>
                <a:cs typeface="Times New Roman"/>
              </a:rPr>
              <a:t>Genetic </a:t>
            </a:r>
            <a:r>
              <a:rPr sz="1400" spc="5" dirty="0">
                <a:latin typeface="Times New Roman"/>
                <a:cs typeface="Times New Roman"/>
              </a:rPr>
              <a:t>Use </a:t>
            </a:r>
            <a:r>
              <a:rPr sz="1400" spc="40" dirty="0">
                <a:latin typeface="Times New Roman"/>
                <a:cs typeface="Times New Roman"/>
              </a:rPr>
              <a:t>Restriction</a:t>
            </a:r>
            <a:r>
              <a:rPr sz="1400" spc="-2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Technologies</a:t>
            </a:r>
            <a:endParaRPr sz="14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-145" dirty="0">
                <a:latin typeface="Times New Roman"/>
                <a:cs typeface="Times New Roman"/>
              </a:rPr>
              <a:t>V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75" dirty="0">
                <a:latin typeface="Times New Roman"/>
                <a:cs typeface="Times New Roman"/>
              </a:rPr>
              <a:t>GURTs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55" dirty="0">
                <a:latin typeface="Times New Roman"/>
                <a:cs typeface="Times New Roman"/>
              </a:rPr>
              <a:t>terminator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technology</a:t>
            </a:r>
            <a:endParaRPr sz="12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840105" algn="l"/>
              </a:tabLst>
            </a:pPr>
            <a:r>
              <a:rPr sz="1200" spc="-25" dirty="0">
                <a:latin typeface="Times New Roman"/>
                <a:cs typeface="Times New Roman"/>
              </a:rPr>
              <a:t>T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75" dirty="0">
                <a:latin typeface="Times New Roman"/>
                <a:cs typeface="Times New Roman"/>
              </a:rPr>
              <a:t>GURTs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50" dirty="0">
                <a:latin typeface="Times New Roman"/>
                <a:cs typeface="Times New Roman"/>
              </a:rPr>
              <a:t>traitor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technology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-85" dirty="0">
                <a:latin typeface="Times New Roman"/>
                <a:cs typeface="Times New Roman"/>
              </a:rPr>
              <a:t>PPVR </a:t>
            </a:r>
            <a:r>
              <a:rPr sz="2200" b="1" spc="-210" dirty="0">
                <a:latin typeface="Times New Roman"/>
                <a:cs typeface="Times New Roman"/>
              </a:rPr>
              <a:t>&amp;</a:t>
            </a:r>
            <a:r>
              <a:rPr sz="2200" b="1" spc="-60" dirty="0">
                <a:latin typeface="Times New Roman"/>
                <a:cs typeface="Times New Roman"/>
              </a:rPr>
              <a:t> </a:t>
            </a:r>
            <a:r>
              <a:rPr sz="2200" b="1" spc="-140" dirty="0">
                <a:latin typeface="Times New Roman"/>
                <a:cs typeface="Times New Roman"/>
              </a:rPr>
              <a:t>FR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20"/>
              </a:spcBef>
              <a:buFont typeface="Arial"/>
              <a:buChar char="•"/>
              <a:tabLst>
                <a:tab pos="440690" algn="l"/>
              </a:tabLst>
            </a:pPr>
            <a:r>
              <a:rPr sz="1350" spc="-25" dirty="0">
                <a:latin typeface="Times New Roman"/>
                <a:cs typeface="Times New Roman"/>
              </a:rPr>
              <a:t>Act </a:t>
            </a:r>
            <a:r>
              <a:rPr sz="1350" spc="65" dirty="0">
                <a:latin typeface="Times New Roman"/>
                <a:cs typeface="Times New Roman"/>
              </a:rPr>
              <a:t>passed </a:t>
            </a:r>
            <a:r>
              <a:rPr sz="1350" spc="40" dirty="0">
                <a:latin typeface="Times New Roman"/>
                <a:cs typeface="Times New Roman"/>
              </a:rPr>
              <a:t>in</a:t>
            </a:r>
            <a:r>
              <a:rPr sz="1350" spc="-210" dirty="0">
                <a:latin typeface="Times New Roman"/>
                <a:cs typeface="Times New Roman"/>
              </a:rPr>
              <a:t> </a:t>
            </a:r>
            <a:r>
              <a:rPr sz="1350" spc="75" dirty="0">
                <a:latin typeface="Times New Roman"/>
                <a:cs typeface="Times New Roman"/>
              </a:rPr>
              <a:t>2001</a:t>
            </a:r>
            <a:endParaRPr sz="135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1: </a:t>
            </a:r>
            <a:r>
              <a:rPr sz="1200" dirty="0">
                <a:latin typeface="Times New Roman"/>
                <a:cs typeface="Times New Roman"/>
              </a:rPr>
              <a:t>Access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seed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2: </a:t>
            </a:r>
            <a:r>
              <a:rPr sz="1200" spc="15" dirty="0">
                <a:latin typeface="Times New Roman"/>
                <a:cs typeface="Times New Roman"/>
              </a:rPr>
              <a:t>Benefit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sharing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3: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Compensation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 </a:t>
            </a:r>
            <a:r>
              <a:rPr sz="1200" spc="20" dirty="0">
                <a:latin typeface="Times New Roman"/>
                <a:cs typeface="Times New Roman"/>
              </a:rPr>
              <a:t>4: </a:t>
            </a:r>
            <a:r>
              <a:rPr sz="1200" spc="30" dirty="0">
                <a:latin typeface="Times New Roman"/>
                <a:cs typeface="Times New Roman"/>
              </a:rPr>
              <a:t>Reasonable </a:t>
            </a:r>
            <a:r>
              <a:rPr sz="1200" spc="50" dirty="0">
                <a:latin typeface="Times New Roman"/>
                <a:cs typeface="Times New Roman"/>
              </a:rPr>
              <a:t>seed</a:t>
            </a:r>
            <a:r>
              <a:rPr sz="1200" spc="-21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price</a:t>
            </a:r>
            <a:endParaRPr sz="1200">
              <a:latin typeface="Times New Roman"/>
              <a:cs typeface="Times New Roman"/>
            </a:endParaRPr>
          </a:p>
          <a:p>
            <a:pPr marL="640080" marR="1015365" lvl="1" indent="-143510">
              <a:lnSpc>
                <a:spcPct val="80000"/>
              </a:lnSpc>
              <a:spcBef>
                <a:spcPts val="29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5: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Farmers’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recognition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reward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  </a:t>
            </a:r>
            <a:r>
              <a:rPr sz="1200" spc="40" dirty="0">
                <a:latin typeface="Times New Roman"/>
                <a:cs typeface="Times New Roman"/>
              </a:rPr>
              <a:t>contributing </a:t>
            </a:r>
            <a:r>
              <a:rPr sz="1200" spc="45" dirty="0">
                <a:latin typeface="Times New Roman"/>
                <a:cs typeface="Times New Roman"/>
              </a:rPr>
              <a:t>to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conservation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6: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Registration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farmers’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varieties</a:t>
            </a:r>
            <a:endParaRPr sz="1200">
              <a:latin typeface="Times New Roman"/>
              <a:cs typeface="Times New Roman"/>
            </a:endParaRPr>
          </a:p>
          <a:p>
            <a:pPr marL="640080" marR="417195" lvl="1" indent="-143510">
              <a:lnSpc>
                <a:spcPts val="1150"/>
              </a:lnSpc>
              <a:spcBef>
                <a:spcPts val="28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7: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Prior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authorization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5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commercialization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30" dirty="0">
                <a:latin typeface="Times New Roman"/>
                <a:cs typeface="Times New Roman"/>
              </a:rPr>
              <a:t>essentially </a:t>
            </a:r>
            <a:r>
              <a:rPr sz="1200" spc="35" dirty="0">
                <a:latin typeface="Times New Roman"/>
                <a:cs typeface="Times New Roman"/>
              </a:rPr>
              <a:t>derived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varieties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8: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Exemption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from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registration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fees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farmers</a:t>
            </a:r>
            <a:endParaRPr sz="12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buFont typeface="Arial"/>
              <a:buChar char="–"/>
              <a:tabLst>
                <a:tab pos="640080" algn="l"/>
              </a:tabLst>
            </a:pPr>
            <a:r>
              <a:rPr sz="1200" spc="5" dirty="0">
                <a:latin typeface="Times New Roman"/>
                <a:cs typeface="Times New Roman"/>
              </a:rPr>
              <a:t>Right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9: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Farmer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protection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from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innocent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infringement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90" dirty="0">
                <a:latin typeface="Times New Roman"/>
                <a:cs typeface="Times New Roman"/>
              </a:rPr>
              <a:t>Seed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Testing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440690" algn="l"/>
              </a:tabLst>
            </a:pPr>
            <a:r>
              <a:rPr sz="1100" spc="15" dirty="0">
                <a:latin typeface="Times New Roman"/>
                <a:cs typeface="Times New Roman"/>
              </a:rPr>
              <a:t>Sampling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640715" algn="l"/>
              </a:tabLst>
            </a:pPr>
            <a:r>
              <a:rPr sz="1000" spc="10" dirty="0">
                <a:latin typeface="Times New Roman"/>
                <a:cs typeface="Times New Roman"/>
              </a:rPr>
              <a:t>Field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2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5" dirty="0">
                <a:latin typeface="Times New Roman"/>
                <a:cs typeface="Times New Roman"/>
              </a:rPr>
              <a:t>Laboratory</a:t>
            </a:r>
            <a:endParaRPr sz="1000">
              <a:latin typeface="Times New Roman"/>
              <a:cs typeface="Times New Roman"/>
            </a:endParaRPr>
          </a:p>
          <a:p>
            <a:pPr marL="440055" indent="-172720">
              <a:lnSpc>
                <a:spcPts val="1320"/>
              </a:lnSpc>
              <a:buFont typeface="Arial"/>
              <a:buChar char="•"/>
              <a:tabLst>
                <a:tab pos="440690" algn="l"/>
              </a:tabLst>
            </a:pPr>
            <a:r>
              <a:rPr sz="1100" spc="5" dirty="0">
                <a:latin typeface="Times New Roman"/>
                <a:cs typeface="Times New Roman"/>
              </a:rPr>
              <a:t>Analysis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seed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Times New Roman"/>
                <a:cs typeface="Times New Roman"/>
              </a:rPr>
              <a:t>in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5" dirty="0">
                <a:latin typeface="Times New Roman"/>
                <a:cs typeface="Times New Roman"/>
              </a:rPr>
              <a:t>the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laboratory</a:t>
            </a:r>
            <a:endParaRPr sz="11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30" dirty="0">
                <a:latin typeface="Times New Roman"/>
                <a:cs typeface="Times New Roman"/>
              </a:rPr>
              <a:t>Purity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analysis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seed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lot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is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considered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under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35" dirty="0">
                <a:latin typeface="Times New Roman"/>
                <a:cs typeface="Times New Roman"/>
              </a:rPr>
              <a:t>two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factors</a:t>
            </a:r>
            <a:endParaRPr sz="100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40105" algn="l"/>
              </a:tabLst>
            </a:pPr>
            <a:r>
              <a:rPr sz="850" spc="10" dirty="0">
                <a:latin typeface="Times New Roman"/>
                <a:cs typeface="Times New Roman"/>
              </a:rPr>
              <a:t>Testing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the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cleanliness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seed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lot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45" dirty="0">
                <a:latin typeface="Times New Roman"/>
                <a:cs typeface="Times New Roman"/>
              </a:rPr>
              <a:t>and</a:t>
            </a:r>
            <a:endParaRPr sz="850">
              <a:latin typeface="Times New Roman"/>
              <a:cs typeface="Times New Roman"/>
            </a:endParaRPr>
          </a:p>
          <a:p>
            <a:pPr marL="839469" lvl="2" indent="-114935">
              <a:lnSpc>
                <a:spcPct val="100000"/>
              </a:lnSpc>
              <a:buFont typeface="Arial"/>
              <a:buChar char="•"/>
              <a:tabLst>
                <a:tab pos="840105" algn="l"/>
              </a:tabLst>
            </a:pPr>
            <a:r>
              <a:rPr sz="850" spc="10" dirty="0">
                <a:latin typeface="Times New Roman"/>
                <a:cs typeface="Times New Roman"/>
              </a:rPr>
              <a:t>Testing</a:t>
            </a:r>
            <a:r>
              <a:rPr sz="850" spc="-60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the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30" dirty="0">
                <a:latin typeface="Times New Roman"/>
                <a:cs typeface="Times New Roman"/>
              </a:rPr>
              <a:t>geneuiness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40" dirty="0">
                <a:latin typeface="Times New Roman"/>
                <a:cs typeface="Times New Roman"/>
              </a:rPr>
              <a:t>the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15" dirty="0">
                <a:latin typeface="Times New Roman"/>
                <a:cs typeface="Times New Roman"/>
              </a:rPr>
              <a:t>cultivar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–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genetic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spc="30" dirty="0">
                <a:latin typeface="Times New Roman"/>
                <a:cs typeface="Times New Roman"/>
              </a:rPr>
              <a:t>purity</a:t>
            </a:r>
            <a:endParaRPr sz="85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Morphological Tests </a:t>
            </a:r>
            <a:r>
              <a:rPr sz="700" spc="-5" dirty="0">
                <a:latin typeface="Times New Roman"/>
                <a:cs typeface="Times New Roman"/>
              </a:rPr>
              <a:t>– </a:t>
            </a:r>
            <a:r>
              <a:rPr sz="700" dirty="0">
                <a:latin typeface="Times New Roman"/>
                <a:cs typeface="Times New Roman"/>
              </a:rPr>
              <a:t>Grow </a:t>
            </a:r>
            <a:r>
              <a:rPr sz="700" spc="30" dirty="0">
                <a:latin typeface="Times New Roman"/>
                <a:cs typeface="Times New Roman"/>
              </a:rPr>
              <a:t>out</a:t>
            </a:r>
            <a:r>
              <a:rPr sz="700" spc="-125" dirty="0">
                <a:latin typeface="Times New Roman"/>
                <a:cs typeface="Times New Roman"/>
              </a:rPr>
              <a:t> </a:t>
            </a:r>
            <a:r>
              <a:rPr sz="700" spc="30" dirty="0">
                <a:latin typeface="Times New Roman"/>
                <a:cs typeface="Times New Roman"/>
              </a:rPr>
              <a:t>test</a:t>
            </a:r>
            <a:endParaRPr sz="7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Chemical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700" spc="5" dirty="0">
                <a:latin typeface="Times New Roman"/>
                <a:cs typeface="Times New Roman"/>
              </a:rPr>
              <a:t>Tests</a:t>
            </a:r>
            <a:endParaRPr sz="700">
              <a:latin typeface="Times New Roman"/>
              <a:cs typeface="Times New Roman"/>
            </a:endParaRPr>
          </a:p>
          <a:p>
            <a:pPr marL="1068070" lvl="3" indent="-114935">
              <a:lnSpc>
                <a:spcPct val="100000"/>
              </a:lnSpc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Biochemical Tests </a:t>
            </a:r>
            <a:r>
              <a:rPr sz="700" spc="-5" dirty="0">
                <a:latin typeface="Times New Roman"/>
                <a:cs typeface="Times New Roman"/>
              </a:rPr>
              <a:t>-</a:t>
            </a:r>
            <a:r>
              <a:rPr sz="700" spc="-55" dirty="0">
                <a:latin typeface="Times New Roman"/>
                <a:cs typeface="Times New Roman"/>
              </a:rPr>
              <a:t> </a:t>
            </a:r>
            <a:r>
              <a:rPr sz="700" spc="15" dirty="0">
                <a:latin typeface="Times New Roman"/>
                <a:cs typeface="Times New Roman"/>
              </a:rPr>
              <a:t>Electrophoresis</a:t>
            </a:r>
            <a:endParaRPr sz="700">
              <a:latin typeface="Times New Roman"/>
              <a:cs typeface="Times New Roman"/>
            </a:endParaRPr>
          </a:p>
          <a:p>
            <a:pPr marL="1068070" lvl="3" indent="-114935">
              <a:lnSpc>
                <a:spcPts val="835"/>
              </a:lnSpc>
              <a:buFont typeface="Arial"/>
              <a:buChar char="–"/>
              <a:tabLst>
                <a:tab pos="1068705" algn="l"/>
              </a:tabLst>
            </a:pPr>
            <a:r>
              <a:rPr sz="700" spc="5" dirty="0">
                <a:latin typeface="Times New Roman"/>
                <a:cs typeface="Times New Roman"/>
              </a:rPr>
              <a:t>Molecular </a:t>
            </a:r>
            <a:r>
              <a:rPr sz="700" spc="30" dirty="0">
                <a:latin typeface="Times New Roman"/>
                <a:cs typeface="Times New Roman"/>
              </a:rPr>
              <a:t>markers </a:t>
            </a:r>
            <a:r>
              <a:rPr sz="700" spc="-5" dirty="0">
                <a:latin typeface="Times New Roman"/>
                <a:cs typeface="Times New Roman"/>
              </a:rPr>
              <a:t>– </a:t>
            </a:r>
            <a:r>
              <a:rPr sz="700" dirty="0">
                <a:latin typeface="Times New Roman"/>
                <a:cs typeface="Times New Roman"/>
              </a:rPr>
              <a:t>Gene </a:t>
            </a:r>
            <a:r>
              <a:rPr sz="700" spc="145" dirty="0">
                <a:latin typeface="Times New Roman"/>
                <a:cs typeface="Times New Roman"/>
              </a:rPr>
              <a:t>/</a:t>
            </a:r>
            <a:r>
              <a:rPr sz="700" spc="-100" dirty="0">
                <a:latin typeface="Times New Roman"/>
                <a:cs typeface="Times New Roman"/>
              </a:rPr>
              <a:t> </a:t>
            </a:r>
            <a:r>
              <a:rPr sz="700" spc="-60" dirty="0">
                <a:latin typeface="Times New Roman"/>
                <a:cs typeface="Times New Roman"/>
              </a:rPr>
              <a:t>DNA</a:t>
            </a:r>
            <a:endParaRPr sz="700">
              <a:latin typeface="Times New Roman"/>
              <a:cs typeface="Times New Roman"/>
            </a:endParaRPr>
          </a:p>
          <a:p>
            <a:pPr marL="640080" lvl="1" indent="-144145">
              <a:lnSpc>
                <a:spcPts val="1195"/>
              </a:lnSpc>
              <a:buFont typeface="Arial"/>
              <a:buChar char="–"/>
              <a:tabLst>
                <a:tab pos="640715" algn="l"/>
              </a:tabLst>
            </a:pPr>
            <a:r>
              <a:rPr sz="1000" dirty="0">
                <a:latin typeface="Times New Roman"/>
                <a:cs typeface="Times New Roman"/>
              </a:rPr>
              <a:t>Test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Wt.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Moisture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dirty="0">
                <a:latin typeface="Times New Roman"/>
                <a:cs typeface="Times New Roman"/>
              </a:rPr>
              <a:t>Viability </a:t>
            </a:r>
            <a:r>
              <a:rPr sz="1000" spc="-5" dirty="0">
                <a:latin typeface="Times New Roman"/>
                <a:cs typeface="Times New Roman"/>
              </a:rPr>
              <a:t>- </a:t>
            </a:r>
            <a:r>
              <a:rPr sz="1000" spc="-50" dirty="0">
                <a:latin typeface="Times New Roman"/>
                <a:cs typeface="Times New Roman"/>
              </a:rPr>
              <a:t>TZ</a:t>
            </a:r>
            <a:r>
              <a:rPr sz="1000" spc="-165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test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spc="20" dirty="0">
                <a:latin typeface="Times New Roman"/>
                <a:cs typeface="Times New Roman"/>
              </a:rPr>
              <a:t>Germination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45" dirty="0"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640080" lvl="1" indent="-144145">
              <a:lnSpc>
                <a:spcPct val="100000"/>
              </a:lnSpc>
              <a:buFont typeface="Arial"/>
              <a:buChar char="–"/>
              <a:tabLst>
                <a:tab pos="640715" algn="l"/>
              </a:tabLst>
            </a:pPr>
            <a:r>
              <a:rPr sz="1000" dirty="0">
                <a:latin typeface="Times New Roman"/>
                <a:cs typeface="Times New Roman"/>
              </a:rPr>
              <a:t>Vigour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51</a:t>
            </a:fld>
            <a:endParaRPr spc="-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3977" y="1639303"/>
            <a:ext cx="22440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latin typeface="Times New Roman"/>
                <a:cs typeface="Times New Roman"/>
              </a:rPr>
              <a:t>Industry</a:t>
            </a:r>
            <a:r>
              <a:rPr sz="2200" b="1" spc="-110" dirty="0">
                <a:latin typeface="Times New Roman"/>
                <a:cs typeface="Times New Roman"/>
              </a:rPr>
              <a:t> </a:t>
            </a:r>
            <a:r>
              <a:rPr sz="2200" b="1" spc="50" dirty="0">
                <a:latin typeface="Times New Roman"/>
                <a:cs typeface="Times New Roman"/>
              </a:rPr>
              <a:t>Analysis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1779" y="2496312"/>
            <a:ext cx="1797050" cy="1711960"/>
            <a:chOff x="2811779" y="2496312"/>
            <a:chExt cx="1797050" cy="1711960"/>
          </a:xfrm>
        </p:grpSpPr>
        <p:sp>
          <p:nvSpPr>
            <p:cNvPr id="5" name="object 5"/>
            <p:cNvSpPr/>
            <p:nvPr/>
          </p:nvSpPr>
          <p:spPr>
            <a:xfrm>
              <a:off x="3304031" y="2971800"/>
              <a:ext cx="798830" cy="760730"/>
            </a:xfrm>
            <a:custGeom>
              <a:avLst/>
              <a:gdLst/>
              <a:ahLst/>
              <a:cxnLst/>
              <a:rect l="l" t="t" r="r" b="b"/>
              <a:pathLst>
                <a:path w="798829" h="760729">
                  <a:moveTo>
                    <a:pt x="402335" y="0"/>
                  </a:moveTo>
                  <a:lnTo>
                    <a:pt x="394715" y="0"/>
                  </a:lnTo>
                  <a:lnTo>
                    <a:pt x="390143" y="3048"/>
                  </a:lnTo>
                  <a:lnTo>
                    <a:pt x="7619" y="281939"/>
                  </a:lnTo>
                  <a:lnTo>
                    <a:pt x="1523" y="284987"/>
                  </a:lnTo>
                  <a:lnTo>
                    <a:pt x="0" y="292607"/>
                  </a:lnTo>
                  <a:lnTo>
                    <a:pt x="1523" y="298703"/>
                  </a:lnTo>
                  <a:lnTo>
                    <a:pt x="147827" y="748283"/>
                  </a:lnTo>
                  <a:lnTo>
                    <a:pt x="149351" y="755903"/>
                  </a:lnTo>
                  <a:lnTo>
                    <a:pt x="155447" y="760476"/>
                  </a:lnTo>
                  <a:lnTo>
                    <a:pt x="641603" y="760476"/>
                  </a:lnTo>
                  <a:lnTo>
                    <a:pt x="647700" y="755903"/>
                  </a:lnTo>
                  <a:lnTo>
                    <a:pt x="650747" y="748283"/>
                  </a:lnTo>
                  <a:lnTo>
                    <a:pt x="653692" y="739139"/>
                  </a:lnTo>
                  <a:lnTo>
                    <a:pt x="178307" y="739139"/>
                  </a:lnTo>
                  <a:lnTo>
                    <a:pt x="163067" y="728472"/>
                  </a:lnTo>
                  <a:lnTo>
                    <a:pt x="174836" y="728472"/>
                  </a:lnTo>
                  <a:lnTo>
                    <a:pt x="37955" y="307848"/>
                  </a:lnTo>
                  <a:lnTo>
                    <a:pt x="25907" y="307848"/>
                  </a:lnTo>
                  <a:lnTo>
                    <a:pt x="32003" y="289559"/>
                  </a:lnTo>
                  <a:lnTo>
                    <a:pt x="50991" y="289559"/>
                  </a:lnTo>
                  <a:lnTo>
                    <a:pt x="399269" y="35636"/>
                  </a:lnTo>
                  <a:lnTo>
                    <a:pt x="390143" y="28955"/>
                  </a:lnTo>
                  <a:lnTo>
                    <a:pt x="443967" y="28955"/>
                  </a:lnTo>
                  <a:lnTo>
                    <a:pt x="408431" y="3048"/>
                  </a:lnTo>
                  <a:lnTo>
                    <a:pt x="402335" y="0"/>
                  </a:lnTo>
                  <a:close/>
                </a:path>
                <a:path w="798829" h="760729">
                  <a:moveTo>
                    <a:pt x="174836" y="728472"/>
                  </a:moveTo>
                  <a:lnTo>
                    <a:pt x="163067" y="728472"/>
                  </a:lnTo>
                  <a:lnTo>
                    <a:pt x="178307" y="739139"/>
                  </a:lnTo>
                  <a:lnTo>
                    <a:pt x="174836" y="728472"/>
                  </a:lnTo>
                  <a:close/>
                </a:path>
                <a:path w="798829" h="760729">
                  <a:moveTo>
                    <a:pt x="623703" y="728472"/>
                  </a:moveTo>
                  <a:lnTo>
                    <a:pt x="174836" y="728472"/>
                  </a:lnTo>
                  <a:lnTo>
                    <a:pt x="178307" y="739139"/>
                  </a:lnTo>
                  <a:lnTo>
                    <a:pt x="620267" y="739139"/>
                  </a:lnTo>
                  <a:lnTo>
                    <a:pt x="623703" y="728472"/>
                  </a:lnTo>
                  <a:close/>
                </a:path>
                <a:path w="798829" h="760729">
                  <a:moveTo>
                    <a:pt x="761444" y="300748"/>
                  </a:moveTo>
                  <a:lnTo>
                    <a:pt x="620267" y="739139"/>
                  </a:lnTo>
                  <a:lnTo>
                    <a:pt x="635507" y="728472"/>
                  </a:lnTo>
                  <a:lnTo>
                    <a:pt x="657128" y="728472"/>
                  </a:lnTo>
                  <a:lnTo>
                    <a:pt x="792583" y="307848"/>
                  </a:lnTo>
                  <a:lnTo>
                    <a:pt x="771143" y="307848"/>
                  </a:lnTo>
                  <a:lnTo>
                    <a:pt x="761444" y="300748"/>
                  </a:lnTo>
                  <a:close/>
                </a:path>
                <a:path w="798829" h="760729">
                  <a:moveTo>
                    <a:pt x="657128" y="728472"/>
                  </a:moveTo>
                  <a:lnTo>
                    <a:pt x="635507" y="728472"/>
                  </a:lnTo>
                  <a:lnTo>
                    <a:pt x="620267" y="739139"/>
                  </a:lnTo>
                  <a:lnTo>
                    <a:pt x="653692" y="739139"/>
                  </a:lnTo>
                  <a:lnTo>
                    <a:pt x="657128" y="728472"/>
                  </a:lnTo>
                  <a:close/>
                </a:path>
                <a:path w="798829" h="760729">
                  <a:moveTo>
                    <a:pt x="32003" y="289559"/>
                  </a:moveTo>
                  <a:lnTo>
                    <a:pt x="25907" y="307848"/>
                  </a:lnTo>
                  <a:lnTo>
                    <a:pt x="35644" y="300748"/>
                  </a:lnTo>
                  <a:lnTo>
                    <a:pt x="32003" y="289559"/>
                  </a:lnTo>
                  <a:close/>
                </a:path>
                <a:path w="798829" h="760729">
                  <a:moveTo>
                    <a:pt x="35645" y="300748"/>
                  </a:moveTo>
                  <a:lnTo>
                    <a:pt x="25907" y="307848"/>
                  </a:lnTo>
                  <a:lnTo>
                    <a:pt x="37955" y="307848"/>
                  </a:lnTo>
                  <a:lnTo>
                    <a:pt x="35645" y="300748"/>
                  </a:lnTo>
                  <a:close/>
                </a:path>
                <a:path w="798829" h="760729">
                  <a:moveTo>
                    <a:pt x="765047" y="289559"/>
                  </a:moveTo>
                  <a:lnTo>
                    <a:pt x="761445" y="300748"/>
                  </a:lnTo>
                  <a:lnTo>
                    <a:pt x="771143" y="307848"/>
                  </a:lnTo>
                  <a:lnTo>
                    <a:pt x="765047" y="289559"/>
                  </a:lnTo>
                  <a:close/>
                </a:path>
                <a:path w="798829" h="760729">
                  <a:moveTo>
                    <a:pt x="797356" y="289559"/>
                  </a:moveTo>
                  <a:lnTo>
                    <a:pt x="765047" y="289559"/>
                  </a:lnTo>
                  <a:lnTo>
                    <a:pt x="771143" y="307848"/>
                  </a:lnTo>
                  <a:lnTo>
                    <a:pt x="792583" y="307848"/>
                  </a:lnTo>
                  <a:lnTo>
                    <a:pt x="795527" y="298703"/>
                  </a:lnTo>
                  <a:lnTo>
                    <a:pt x="798576" y="292607"/>
                  </a:lnTo>
                  <a:lnTo>
                    <a:pt x="797356" y="289559"/>
                  </a:lnTo>
                  <a:close/>
                </a:path>
                <a:path w="798829" h="760729">
                  <a:moveTo>
                    <a:pt x="50991" y="289559"/>
                  </a:moveTo>
                  <a:lnTo>
                    <a:pt x="32003" y="289559"/>
                  </a:lnTo>
                  <a:lnTo>
                    <a:pt x="35645" y="300748"/>
                  </a:lnTo>
                  <a:lnTo>
                    <a:pt x="50991" y="289559"/>
                  </a:lnTo>
                  <a:close/>
                </a:path>
                <a:path w="798829" h="760729">
                  <a:moveTo>
                    <a:pt x="443967" y="28955"/>
                  </a:moveTo>
                  <a:lnTo>
                    <a:pt x="408431" y="28955"/>
                  </a:lnTo>
                  <a:lnTo>
                    <a:pt x="399269" y="35636"/>
                  </a:lnTo>
                  <a:lnTo>
                    <a:pt x="761444" y="300748"/>
                  </a:lnTo>
                  <a:lnTo>
                    <a:pt x="765047" y="289559"/>
                  </a:lnTo>
                  <a:lnTo>
                    <a:pt x="797356" y="289559"/>
                  </a:lnTo>
                  <a:lnTo>
                    <a:pt x="795527" y="284987"/>
                  </a:lnTo>
                  <a:lnTo>
                    <a:pt x="790955" y="281939"/>
                  </a:lnTo>
                  <a:lnTo>
                    <a:pt x="443967" y="28955"/>
                  </a:lnTo>
                  <a:close/>
                </a:path>
                <a:path w="798829" h="760729">
                  <a:moveTo>
                    <a:pt x="408431" y="28955"/>
                  </a:moveTo>
                  <a:lnTo>
                    <a:pt x="390143" y="28955"/>
                  </a:lnTo>
                  <a:lnTo>
                    <a:pt x="399269" y="35636"/>
                  </a:lnTo>
                  <a:lnTo>
                    <a:pt x="408431" y="28955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7143" y="2735580"/>
              <a:ext cx="1289685" cy="1226820"/>
            </a:xfrm>
            <a:custGeom>
              <a:avLst/>
              <a:gdLst/>
              <a:ahLst/>
              <a:cxnLst/>
              <a:rect l="l" t="t" r="r" b="b"/>
              <a:pathLst>
                <a:path w="1289685" h="1226820">
                  <a:moveTo>
                    <a:pt x="647700" y="0"/>
                  </a:moveTo>
                  <a:lnTo>
                    <a:pt x="640080" y="0"/>
                  </a:lnTo>
                  <a:lnTo>
                    <a:pt x="635507" y="3048"/>
                  </a:lnTo>
                  <a:lnTo>
                    <a:pt x="7619" y="460248"/>
                  </a:lnTo>
                  <a:lnTo>
                    <a:pt x="3048" y="463296"/>
                  </a:lnTo>
                  <a:lnTo>
                    <a:pt x="0" y="470916"/>
                  </a:lnTo>
                  <a:lnTo>
                    <a:pt x="3048" y="477012"/>
                  </a:lnTo>
                  <a:lnTo>
                    <a:pt x="242316" y="1216152"/>
                  </a:lnTo>
                  <a:lnTo>
                    <a:pt x="243840" y="1222248"/>
                  </a:lnTo>
                  <a:lnTo>
                    <a:pt x="249935" y="1226820"/>
                  </a:lnTo>
                  <a:lnTo>
                    <a:pt x="1039368" y="1226820"/>
                  </a:lnTo>
                  <a:lnTo>
                    <a:pt x="1045464" y="1222248"/>
                  </a:lnTo>
                  <a:lnTo>
                    <a:pt x="1046988" y="1216152"/>
                  </a:lnTo>
                  <a:lnTo>
                    <a:pt x="1050441" y="1205483"/>
                  </a:lnTo>
                  <a:lnTo>
                    <a:pt x="272795" y="1205483"/>
                  </a:lnTo>
                  <a:lnTo>
                    <a:pt x="257556" y="1194816"/>
                  </a:lnTo>
                  <a:lnTo>
                    <a:pt x="269313" y="1194816"/>
                  </a:lnTo>
                  <a:lnTo>
                    <a:pt x="37974" y="486155"/>
                  </a:lnTo>
                  <a:lnTo>
                    <a:pt x="27431" y="486155"/>
                  </a:lnTo>
                  <a:lnTo>
                    <a:pt x="32004" y="467868"/>
                  </a:lnTo>
                  <a:lnTo>
                    <a:pt x="52486" y="467868"/>
                  </a:lnTo>
                  <a:lnTo>
                    <a:pt x="644652" y="35630"/>
                  </a:lnTo>
                  <a:lnTo>
                    <a:pt x="635507" y="28955"/>
                  </a:lnTo>
                  <a:lnTo>
                    <a:pt x="689289" y="28955"/>
                  </a:lnTo>
                  <a:lnTo>
                    <a:pt x="653795" y="3048"/>
                  </a:lnTo>
                  <a:lnTo>
                    <a:pt x="647700" y="0"/>
                  </a:lnTo>
                  <a:close/>
                </a:path>
                <a:path w="1289685" h="1226820">
                  <a:moveTo>
                    <a:pt x="269313" y="1194816"/>
                  </a:moveTo>
                  <a:lnTo>
                    <a:pt x="257556" y="1194816"/>
                  </a:lnTo>
                  <a:lnTo>
                    <a:pt x="272795" y="1205483"/>
                  </a:lnTo>
                  <a:lnTo>
                    <a:pt x="269313" y="1194816"/>
                  </a:lnTo>
                  <a:close/>
                </a:path>
                <a:path w="1289685" h="1226820">
                  <a:moveTo>
                    <a:pt x="1019968" y="1194816"/>
                  </a:moveTo>
                  <a:lnTo>
                    <a:pt x="269313" y="1194816"/>
                  </a:lnTo>
                  <a:lnTo>
                    <a:pt x="272795" y="1205483"/>
                  </a:lnTo>
                  <a:lnTo>
                    <a:pt x="1016507" y="1205483"/>
                  </a:lnTo>
                  <a:lnTo>
                    <a:pt x="1019968" y="1194816"/>
                  </a:lnTo>
                  <a:close/>
                </a:path>
                <a:path w="1289685" h="1226820">
                  <a:moveTo>
                    <a:pt x="1252146" y="479057"/>
                  </a:moveTo>
                  <a:lnTo>
                    <a:pt x="1016507" y="1205483"/>
                  </a:lnTo>
                  <a:lnTo>
                    <a:pt x="1031747" y="1194816"/>
                  </a:lnTo>
                  <a:lnTo>
                    <a:pt x="1053894" y="1194816"/>
                  </a:lnTo>
                  <a:lnTo>
                    <a:pt x="1283295" y="486155"/>
                  </a:lnTo>
                  <a:lnTo>
                    <a:pt x="1261871" y="486155"/>
                  </a:lnTo>
                  <a:lnTo>
                    <a:pt x="1252146" y="479057"/>
                  </a:lnTo>
                  <a:close/>
                </a:path>
                <a:path w="1289685" h="1226820">
                  <a:moveTo>
                    <a:pt x="1053894" y="1194816"/>
                  </a:moveTo>
                  <a:lnTo>
                    <a:pt x="1031747" y="1194816"/>
                  </a:lnTo>
                  <a:lnTo>
                    <a:pt x="1016507" y="1205483"/>
                  </a:lnTo>
                  <a:lnTo>
                    <a:pt x="1050441" y="1205483"/>
                  </a:lnTo>
                  <a:lnTo>
                    <a:pt x="1053894" y="1194816"/>
                  </a:lnTo>
                  <a:close/>
                </a:path>
                <a:path w="1289685" h="1226820">
                  <a:moveTo>
                    <a:pt x="32004" y="467868"/>
                  </a:moveTo>
                  <a:lnTo>
                    <a:pt x="27431" y="486155"/>
                  </a:lnTo>
                  <a:lnTo>
                    <a:pt x="35945" y="479941"/>
                  </a:lnTo>
                  <a:lnTo>
                    <a:pt x="32004" y="467868"/>
                  </a:lnTo>
                  <a:close/>
                </a:path>
                <a:path w="1289685" h="1226820">
                  <a:moveTo>
                    <a:pt x="35945" y="479941"/>
                  </a:moveTo>
                  <a:lnTo>
                    <a:pt x="27431" y="486155"/>
                  </a:lnTo>
                  <a:lnTo>
                    <a:pt x="37974" y="486155"/>
                  </a:lnTo>
                  <a:lnTo>
                    <a:pt x="35945" y="479941"/>
                  </a:lnTo>
                  <a:close/>
                </a:path>
                <a:path w="1289685" h="1226820">
                  <a:moveTo>
                    <a:pt x="1255776" y="467868"/>
                  </a:moveTo>
                  <a:lnTo>
                    <a:pt x="1252146" y="479057"/>
                  </a:lnTo>
                  <a:lnTo>
                    <a:pt x="1261871" y="486155"/>
                  </a:lnTo>
                  <a:lnTo>
                    <a:pt x="1255776" y="467868"/>
                  </a:lnTo>
                  <a:close/>
                </a:path>
                <a:path w="1289685" h="1226820">
                  <a:moveTo>
                    <a:pt x="1288084" y="467868"/>
                  </a:moveTo>
                  <a:lnTo>
                    <a:pt x="1255776" y="467868"/>
                  </a:lnTo>
                  <a:lnTo>
                    <a:pt x="1261871" y="486155"/>
                  </a:lnTo>
                  <a:lnTo>
                    <a:pt x="1283295" y="486155"/>
                  </a:lnTo>
                  <a:lnTo>
                    <a:pt x="1286256" y="477012"/>
                  </a:lnTo>
                  <a:lnTo>
                    <a:pt x="1289304" y="470916"/>
                  </a:lnTo>
                  <a:lnTo>
                    <a:pt x="1288084" y="467868"/>
                  </a:lnTo>
                  <a:close/>
                </a:path>
                <a:path w="1289685" h="1226820">
                  <a:moveTo>
                    <a:pt x="52486" y="467868"/>
                  </a:moveTo>
                  <a:lnTo>
                    <a:pt x="32004" y="467868"/>
                  </a:lnTo>
                  <a:lnTo>
                    <a:pt x="35945" y="479941"/>
                  </a:lnTo>
                  <a:lnTo>
                    <a:pt x="52486" y="467868"/>
                  </a:lnTo>
                  <a:close/>
                </a:path>
                <a:path w="1289685" h="1226820">
                  <a:moveTo>
                    <a:pt x="689289" y="28955"/>
                  </a:moveTo>
                  <a:lnTo>
                    <a:pt x="653795" y="28955"/>
                  </a:lnTo>
                  <a:lnTo>
                    <a:pt x="644651" y="35630"/>
                  </a:lnTo>
                  <a:lnTo>
                    <a:pt x="1252146" y="479057"/>
                  </a:lnTo>
                  <a:lnTo>
                    <a:pt x="1255776" y="467868"/>
                  </a:lnTo>
                  <a:lnTo>
                    <a:pt x="1288084" y="467868"/>
                  </a:lnTo>
                  <a:lnTo>
                    <a:pt x="1286256" y="463296"/>
                  </a:lnTo>
                  <a:lnTo>
                    <a:pt x="1280159" y="460248"/>
                  </a:lnTo>
                  <a:lnTo>
                    <a:pt x="689289" y="28955"/>
                  </a:lnTo>
                  <a:close/>
                </a:path>
                <a:path w="1289685" h="1226820">
                  <a:moveTo>
                    <a:pt x="653795" y="28955"/>
                  </a:moveTo>
                  <a:lnTo>
                    <a:pt x="635507" y="28955"/>
                  </a:lnTo>
                  <a:lnTo>
                    <a:pt x="644651" y="35630"/>
                  </a:lnTo>
                  <a:lnTo>
                    <a:pt x="653795" y="2895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11779" y="2496312"/>
              <a:ext cx="1797050" cy="1711960"/>
            </a:xfrm>
            <a:custGeom>
              <a:avLst/>
              <a:gdLst/>
              <a:ahLst/>
              <a:cxnLst/>
              <a:rect l="l" t="t" r="r" b="b"/>
              <a:pathLst>
                <a:path w="1797050" h="1711960">
                  <a:moveTo>
                    <a:pt x="902207" y="0"/>
                  </a:moveTo>
                  <a:lnTo>
                    <a:pt x="894587" y="0"/>
                  </a:lnTo>
                  <a:lnTo>
                    <a:pt x="888492" y="3048"/>
                  </a:lnTo>
                  <a:lnTo>
                    <a:pt x="7619" y="644651"/>
                  </a:lnTo>
                  <a:lnTo>
                    <a:pt x="1524" y="649224"/>
                  </a:lnTo>
                  <a:lnTo>
                    <a:pt x="0" y="655320"/>
                  </a:lnTo>
                  <a:lnTo>
                    <a:pt x="1524" y="662940"/>
                  </a:lnTo>
                  <a:lnTo>
                    <a:pt x="338327" y="1700784"/>
                  </a:lnTo>
                  <a:lnTo>
                    <a:pt x="339851" y="1706880"/>
                  </a:lnTo>
                  <a:lnTo>
                    <a:pt x="345947" y="1711452"/>
                  </a:lnTo>
                  <a:lnTo>
                    <a:pt x="1449323" y="1711452"/>
                  </a:lnTo>
                  <a:lnTo>
                    <a:pt x="1455420" y="1706880"/>
                  </a:lnTo>
                  <a:lnTo>
                    <a:pt x="1458468" y="1700784"/>
                  </a:lnTo>
                  <a:lnTo>
                    <a:pt x="1461930" y="1690116"/>
                  </a:lnTo>
                  <a:lnTo>
                    <a:pt x="368807" y="1690116"/>
                  </a:lnTo>
                  <a:lnTo>
                    <a:pt x="353568" y="1679448"/>
                  </a:lnTo>
                  <a:lnTo>
                    <a:pt x="365345" y="1679448"/>
                  </a:lnTo>
                  <a:lnTo>
                    <a:pt x="37938" y="670560"/>
                  </a:lnTo>
                  <a:lnTo>
                    <a:pt x="25907" y="670560"/>
                  </a:lnTo>
                  <a:lnTo>
                    <a:pt x="32003" y="652272"/>
                  </a:lnTo>
                  <a:lnTo>
                    <a:pt x="51015" y="652272"/>
                  </a:lnTo>
                  <a:lnTo>
                    <a:pt x="897643" y="35610"/>
                  </a:lnTo>
                  <a:lnTo>
                    <a:pt x="888492" y="28956"/>
                  </a:lnTo>
                  <a:lnTo>
                    <a:pt x="942411" y="28956"/>
                  </a:lnTo>
                  <a:lnTo>
                    <a:pt x="906780" y="3048"/>
                  </a:lnTo>
                  <a:lnTo>
                    <a:pt x="902207" y="0"/>
                  </a:lnTo>
                  <a:close/>
                </a:path>
                <a:path w="1797050" h="1711960">
                  <a:moveTo>
                    <a:pt x="365345" y="1679448"/>
                  </a:moveTo>
                  <a:lnTo>
                    <a:pt x="353568" y="1679448"/>
                  </a:lnTo>
                  <a:lnTo>
                    <a:pt x="368807" y="1690116"/>
                  </a:lnTo>
                  <a:lnTo>
                    <a:pt x="365345" y="1679448"/>
                  </a:lnTo>
                  <a:close/>
                </a:path>
                <a:path w="1797050" h="1711960">
                  <a:moveTo>
                    <a:pt x="1431450" y="1679448"/>
                  </a:moveTo>
                  <a:lnTo>
                    <a:pt x="365345" y="1679448"/>
                  </a:lnTo>
                  <a:lnTo>
                    <a:pt x="368807" y="1690116"/>
                  </a:lnTo>
                  <a:lnTo>
                    <a:pt x="1427987" y="1690116"/>
                  </a:lnTo>
                  <a:lnTo>
                    <a:pt x="1431450" y="1679448"/>
                  </a:lnTo>
                  <a:close/>
                </a:path>
                <a:path w="1797050" h="1711960">
                  <a:moveTo>
                    <a:pt x="1761154" y="663482"/>
                  </a:moveTo>
                  <a:lnTo>
                    <a:pt x="1427987" y="1690116"/>
                  </a:lnTo>
                  <a:lnTo>
                    <a:pt x="1443228" y="1679448"/>
                  </a:lnTo>
                  <a:lnTo>
                    <a:pt x="1465392" y="1679448"/>
                  </a:lnTo>
                  <a:lnTo>
                    <a:pt x="1792799" y="670560"/>
                  </a:lnTo>
                  <a:lnTo>
                    <a:pt x="1770887" y="670560"/>
                  </a:lnTo>
                  <a:lnTo>
                    <a:pt x="1761154" y="663482"/>
                  </a:lnTo>
                  <a:close/>
                </a:path>
                <a:path w="1797050" h="1711960">
                  <a:moveTo>
                    <a:pt x="1465392" y="1679448"/>
                  </a:moveTo>
                  <a:lnTo>
                    <a:pt x="1443228" y="1679448"/>
                  </a:lnTo>
                  <a:lnTo>
                    <a:pt x="1427987" y="1690116"/>
                  </a:lnTo>
                  <a:lnTo>
                    <a:pt x="1461930" y="1690116"/>
                  </a:lnTo>
                  <a:lnTo>
                    <a:pt x="1465392" y="1679448"/>
                  </a:lnTo>
                  <a:close/>
                </a:path>
                <a:path w="1797050" h="1711960">
                  <a:moveTo>
                    <a:pt x="32003" y="652272"/>
                  </a:moveTo>
                  <a:lnTo>
                    <a:pt x="25907" y="670560"/>
                  </a:lnTo>
                  <a:lnTo>
                    <a:pt x="35638" y="663472"/>
                  </a:lnTo>
                  <a:lnTo>
                    <a:pt x="32003" y="652272"/>
                  </a:lnTo>
                  <a:close/>
                </a:path>
                <a:path w="1797050" h="1711960">
                  <a:moveTo>
                    <a:pt x="35638" y="663472"/>
                  </a:moveTo>
                  <a:lnTo>
                    <a:pt x="25907" y="670560"/>
                  </a:lnTo>
                  <a:lnTo>
                    <a:pt x="37938" y="670560"/>
                  </a:lnTo>
                  <a:lnTo>
                    <a:pt x="35638" y="663472"/>
                  </a:lnTo>
                  <a:close/>
                </a:path>
                <a:path w="1797050" h="1711960">
                  <a:moveTo>
                    <a:pt x="1764792" y="652272"/>
                  </a:moveTo>
                  <a:lnTo>
                    <a:pt x="1761154" y="663482"/>
                  </a:lnTo>
                  <a:lnTo>
                    <a:pt x="1770887" y="670560"/>
                  </a:lnTo>
                  <a:lnTo>
                    <a:pt x="1764792" y="652272"/>
                  </a:lnTo>
                  <a:close/>
                </a:path>
                <a:path w="1797050" h="1711960">
                  <a:moveTo>
                    <a:pt x="1796033" y="652272"/>
                  </a:moveTo>
                  <a:lnTo>
                    <a:pt x="1764792" y="652272"/>
                  </a:lnTo>
                  <a:lnTo>
                    <a:pt x="1770887" y="670560"/>
                  </a:lnTo>
                  <a:lnTo>
                    <a:pt x="1792799" y="670560"/>
                  </a:lnTo>
                  <a:lnTo>
                    <a:pt x="1795271" y="662940"/>
                  </a:lnTo>
                  <a:lnTo>
                    <a:pt x="1796795" y="655320"/>
                  </a:lnTo>
                  <a:lnTo>
                    <a:pt x="1796033" y="652272"/>
                  </a:lnTo>
                  <a:close/>
                </a:path>
                <a:path w="1797050" h="1711960">
                  <a:moveTo>
                    <a:pt x="942411" y="28956"/>
                  </a:moveTo>
                  <a:lnTo>
                    <a:pt x="906780" y="28956"/>
                  </a:lnTo>
                  <a:lnTo>
                    <a:pt x="897643" y="35610"/>
                  </a:lnTo>
                  <a:lnTo>
                    <a:pt x="1761154" y="663482"/>
                  </a:lnTo>
                  <a:lnTo>
                    <a:pt x="1764792" y="652272"/>
                  </a:lnTo>
                  <a:lnTo>
                    <a:pt x="1796033" y="652272"/>
                  </a:lnTo>
                  <a:lnTo>
                    <a:pt x="1795271" y="649224"/>
                  </a:lnTo>
                  <a:lnTo>
                    <a:pt x="1789175" y="644651"/>
                  </a:lnTo>
                  <a:lnTo>
                    <a:pt x="942411" y="28956"/>
                  </a:lnTo>
                  <a:close/>
                </a:path>
                <a:path w="1797050" h="1711960">
                  <a:moveTo>
                    <a:pt x="51015" y="652272"/>
                  </a:moveTo>
                  <a:lnTo>
                    <a:pt x="32003" y="652272"/>
                  </a:lnTo>
                  <a:lnTo>
                    <a:pt x="35638" y="663472"/>
                  </a:lnTo>
                  <a:lnTo>
                    <a:pt x="51015" y="652272"/>
                  </a:lnTo>
                  <a:close/>
                </a:path>
                <a:path w="1797050" h="1711960">
                  <a:moveTo>
                    <a:pt x="906780" y="28956"/>
                  </a:moveTo>
                  <a:lnTo>
                    <a:pt x="888492" y="28956"/>
                  </a:lnTo>
                  <a:lnTo>
                    <a:pt x="897643" y="35610"/>
                  </a:lnTo>
                  <a:lnTo>
                    <a:pt x="906780" y="289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90288" y="3033776"/>
            <a:ext cx="785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Supplier’s</a:t>
            </a:r>
            <a:r>
              <a:rPr sz="900" spc="-2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Power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8708" y="2328202"/>
            <a:ext cx="673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Buyer’s</a:t>
            </a:r>
            <a:r>
              <a:rPr sz="900" spc="-4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Power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0617" y="3033776"/>
            <a:ext cx="633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rlito"/>
                <a:cs typeface="Carlito"/>
              </a:rPr>
              <a:t>New</a:t>
            </a:r>
            <a:r>
              <a:rPr sz="900" spc="-65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Entrants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8129" y="4216438"/>
            <a:ext cx="324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Ri</a:t>
            </a:r>
            <a:r>
              <a:rPr sz="900" spc="-10" dirty="0">
                <a:latin typeface="Carlito"/>
                <a:cs typeface="Carlito"/>
              </a:rPr>
              <a:t>v</a:t>
            </a:r>
            <a:r>
              <a:rPr sz="900" dirty="0">
                <a:latin typeface="Carlito"/>
                <a:cs typeface="Carlito"/>
              </a:rPr>
              <a:t>alry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42232" y="4216438"/>
            <a:ext cx="526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rlito"/>
                <a:cs typeface="Carlito"/>
              </a:rPr>
              <a:t>Substitutes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10904" y="6090971"/>
            <a:ext cx="3137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90" dirty="0">
                <a:latin typeface="Times New Roman"/>
                <a:cs typeface="Times New Roman"/>
              </a:rPr>
              <a:t>Seed </a:t>
            </a:r>
            <a:r>
              <a:rPr sz="2200" b="1" spc="60" dirty="0">
                <a:latin typeface="Times New Roman"/>
                <a:cs typeface="Times New Roman"/>
              </a:rPr>
              <a:t>Regulation </a:t>
            </a:r>
            <a:r>
              <a:rPr sz="2200" b="1" spc="90" dirty="0">
                <a:latin typeface="Times New Roman"/>
                <a:cs typeface="Times New Roman"/>
              </a:rPr>
              <a:t>in</a:t>
            </a:r>
            <a:r>
              <a:rPr sz="2200" b="1" spc="-340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India</a:t>
            </a:r>
            <a:endParaRPr sz="22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705355" y="6627876"/>
          <a:ext cx="4152900" cy="2477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0"/>
                <a:gridCol w="2930525"/>
              </a:tblGrid>
              <a:tr h="245363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Seed Regulations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Seed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related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laws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India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5" dirty="0">
                          <a:latin typeface="Carlito"/>
                          <a:cs typeface="Carlito"/>
                        </a:rPr>
                        <a:t>Key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Points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8739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Seeds Act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(1966)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Passed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by the Indian Parliament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1966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designed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create a</a:t>
                      </a:r>
                      <a:r>
                        <a:rPr sz="700" spc="-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‘Climate’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making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good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quality seed available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cultivators. The major legislative  measures involved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under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are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rules framed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1968,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(Control)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order,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formulated in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1983 after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including seeds as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essential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commodity.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food crops,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oil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crops, cotton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seeds, seeds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cattle fodder 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types of vegetative propagating material are included under the act. A  total of twenty five clauses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have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been mentioned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legislation  could be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broadly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divided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into  two  groups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i.e.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Sanctioning legislation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Regulatory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legislation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Post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enactment of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in 1966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framing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rules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1968 amendments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were brought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1972,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1973,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1974 and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1981.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7062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(Control) </a:t>
                      </a:r>
                      <a:r>
                        <a:rPr sz="700" spc="-20" dirty="0">
                          <a:latin typeface="Carlito"/>
                          <a:cs typeface="Carlito"/>
                        </a:rPr>
                        <a:t>Order,</a:t>
                      </a:r>
                      <a:r>
                        <a:rPr sz="7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1983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inclusion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</a:t>
                      </a:r>
                      <a:r>
                        <a:rPr sz="7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essential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commodity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item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under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Essential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Commodity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1955 brought the Seeds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(Control) </a:t>
                      </a:r>
                      <a:r>
                        <a:rPr sz="700" spc="-20" dirty="0">
                          <a:latin typeface="Carlito"/>
                          <a:cs typeface="Carlito"/>
                        </a:rPr>
                        <a:t>Order.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ministry of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civil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supplies earlier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has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declared the 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sowing or planting materials of food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crops,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fruits, vegetables, cattle fodder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jute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 essential commodities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exercise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power conferred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by Section 2(a)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Essential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Commodities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1955.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order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confers  power 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Central Govt.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control, 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regulate  production, supply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distribution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essential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commodities.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52</a:t>
            </a:fld>
            <a:endParaRPr spc="-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05355" y="1580388"/>
          <a:ext cx="4152900" cy="310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50"/>
                <a:gridCol w="2930525"/>
              </a:tblGrid>
              <a:tr h="277368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Seed Regulations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Seed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related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laws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India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5" dirty="0">
                          <a:latin typeface="Carlito"/>
                          <a:cs typeface="Carlito"/>
                        </a:rPr>
                        <a:t>Key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Points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53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New Seed</a:t>
                      </a:r>
                      <a:r>
                        <a:rPr sz="7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Development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Policy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(NSDP)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1988-89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New Seed Development Policy was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formulated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provide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Indian</a:t>
                      </a:r>
                      <a:r>
                        <a:rPr sz="700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985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with access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best available seeds and planting materials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domestic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well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imported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quality.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policy permits the import of selected seeds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under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Open General License (OGL),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make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available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high quality seeds 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maximize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yield 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productivity.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policy allows import under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OGL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items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such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seeds of oilseed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crops,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pulses, coarse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grains,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vegetables,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flowers,  ornamental plants, tubers, bulbs, cuttings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saplings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7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flowers.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3376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Plant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Varieties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Right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2001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 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Plant Varieties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Rights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7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2001 (and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rules,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which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were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released in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2003), provide for</a:t>
                      </a:r>
                      <a:r>
                        <a:rPr sz="700" spc="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intellectual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property</a:t>
                      </a:r>
                      <a:r>
                        <a:rPr sz="7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rights</a:t>
                      </a:r>
                      <a:r>
                        <a:rPr sz="7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</a:t>
                      </a:r>
                      <a:r>
                        <a:rPr sz="700" spc="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manufacturers,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who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are</a:t>
                      </a:r>
                      <a:r>
                        <a:rPr sz="7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required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700" spc="7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register</a:t>
                      </a:r>
                      <a:r>
                        <a:rPr sz="7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/notify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 which they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want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be placed under protection. After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due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diligence, and  establishment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fact,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granted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variety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 period of 15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years.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This legislation ensures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only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5" dirty="0">
                          <a:latin typeface="Carlito"/>
                          <a:cs typeface="Carlito"/>
                        </a:rPr>
                        <a:t>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intellectual property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rights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the company incurring the cost of research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development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(in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market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at large), but also those of the farmer whose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land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is being utilised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the production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concerned</a:t>
                      </a:r>
                      <a:r>
                        <a:rPr sz="700" spc="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53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National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Policy,</a:t>
                      </a:r>
                      <a:r>
                        <a:rPr sz="7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2002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National</a:t>
                      </a:r>
                      <a:r>
                        <a:rPr sz="7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policy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formulated in the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year,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2002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provide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0160" marR="635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appropriate climate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industry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utilize available and prospective  opportunities, safeguarding 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interest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conservation of the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biodiversity.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 policy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raised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India’s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share in the global seed trade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by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facilitating advanced scientific aspects such as biotechnology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a  result,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March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2002,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first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transgenic Bt.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cotton  was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approved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commercial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cultivation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India.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19072" y="6652259"/>
          <a:ext cx="4152900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215"/>
                <a:gridCol w="2930525"/>
              </a:tblGrid>
              <a:tr h="245363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Seed Regulations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b="1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Seed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related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laws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India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spc="-15" dirty="0">
                          <a:latin typeface="Carlito"/>
                          <a:cs typeface="Carlito"/>
                        </a:rPr>
                        <a:t>Key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Points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Plant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Varieties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Rules,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2003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just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rules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were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enforced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smooth implementation of the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2001.</a:t>
                      </a:r>
                      <a:r>
                        <a:rPr sz="700" spc="-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 marR="5080" algn="just">
                        <a:lnSpc>
                          <a:spcPct val="114999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rules provide detailed procedures while applying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protection,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ways  of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administering the national gene fund,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procedure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on application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compensation,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procedure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alter the denomination of a registered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variety,  procedure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cancellation of certificate and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other procedures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implemented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per the provisions given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PPV &amp; FR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7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2001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04138"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Seed Bill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2004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just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With a view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repealing and replacing 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1966,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Bill</a:t>
                      </a:r>
                      <a:r>
                        <a:rPr sz="7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2004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12065" marR="5080" algn="just">
                        <a:lnSpc>
                          <a:spcPct val="1149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was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introduced. Among others,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one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notable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exemptions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provided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 Bill with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regard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farmers’ seed was: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"Nothing in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this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Act shall restrict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right  of the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farmer to save,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use,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exchange,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share or sell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his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farm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seeds and planting  material,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except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that he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shall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not sell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such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seed or planting material under a  brand name or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which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does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conform to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the minimum prescribed limit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of 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germination,</a:t>
                      </a:r>
                      <a:r>
                        <a:rPr sz="700" b="1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physical </a:t>
                      </a:r>
                      <a:r>
                        <a:rPr sz="700" b="1" spc="-10" dirty="0">
                          <a:latin typeface="Carlito"/>
                          <a:cs typeface="Carlito"/>
                        </a:rPr>
                        <a:t>purity, 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genetic </a:t>
                      </a:r>
                      <a:r>
                        <a:rPr sz="700" b="1" dirty="0">
                          <a:latin typeface="Carlito"/>
                          <a:cs typeface="Carlito"/>
                        </a:rPr>
                        <a:t>purity".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 amended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Bill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was   introduced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2008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has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not been enacted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thus </a:t>
                      </a:r>
                      <a:r>
                        <a:rPr sz="700" spc="-25" dirty="0">
                          <a:latin typeface="Carlito"/>
                          <a:cs typeface="Carlito"/>
                        </a:rPr>
                        <a:t>far.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Therefore,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Seed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1966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its amendments are still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</a:t>
                      </a:r>
                      <a:r>
                        <a:rPr sz="700" spc="1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force.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53</a:t>
            </a:fld>
            <a:endParaRPr spc="-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4954" y="1654454"/>
            <a:ext cx="3867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latin typeface="Times New Roman"/>
                <a:cs typeface="Times New Roman"/>
              </a:rPr>
              <a:t>Bill </a:t>
            </a:r>
            <a:r>
              <a:rPr sz="2000" b="1" spc="180" dirty="0">
                <a:latin typeface="Times New Roman"/>
                <a:cs typeface="Times New Roman"/>
              </a:rPr>
              <a:t>2004 </a:t>
            </a:r>
            <a:r>
              <a:rPr sz="2000" b="1" spc="80" dirty="0">
                <a:latin typeface="Times New Roman"/>
                <a:cs typeface="Times New Roman"/>
              </a:rPr>
              <a:t>and</a:t>
            </a:r>
            <a:r>
              <a:rPr sz="2000" b="1" spc="-355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PPV </a:t>
            </a:r>
            <a:r>
              <a:rPr sz="2000" b="1" spc="-185" dirty="0">
                <a:latin typeface="Times New Roman"/>
                <a:cs typeface="Times New Roman"/>
              </a:rPr>
              <a:t>&amp; </a:t>
            </a:r>
            <a:r>
              <a:rPr sz="2000" b="1" spc="-125" dirty="0">
                <a:latin typeface="Times New Roman"/>
                <a:cs typeface="Times New Roman"/>
              </a:rPr>
              <a:t>FR </a:t>
            </a:r>
            <a:r>
              <a:rPr sz="2000" b="1" spc="-20" dirty="0">
                <a:latin typeface="Times New Roman"/>
                <a:cs typeface="Times New Roman"/>
              </a:rPr>
              <a:t>Act, </a:t>
            </a:r>
            <a:r>
              <a:rPr sz="2000" b="1" spc="180" dirty="0">
                <a:latin typeface="Times New Roman"/>
                <a:cs typeface="Times New Roman"/>
              </a:rPr>
              <a:t>2001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05355" y="2264664"/>
          <a:ext cx="4113529" cy="197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050"/>
                <a:gridCol w="2052320"/>
              </a:tblGrid>
              <a:tr h="14020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800" b="1" spc="-5" dirty="0">
                          <a:latin typeface="Carlito"/>
                          <a:cs typeface="Carlito"/>
                        </a:rPr>
                        <a:t>Bill</a:t>
                      </a:r>
                      <a:r>
                        <a:rPr sz="8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2004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Carlito"/>
                          <a:cs typeface="Carlito"/>
                        </a:rPr>
                        <a:t>PPV &amp; FR Act,</a:t>
                      </a:r>
                      <a:r>
                        <a:rPr sz="800" b="1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b="1" dirty="0">
                          <a:latin typeface="Carlito"/>
                          <a:cs typeface="Carlito"/>
                        </a:rPr>
                        <a:t>2001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Farmer has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claim compensation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from</a:t>
                      </a:r>
                      <a:r>
                        <a:rPr sz="800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 marR="27940">
                        <a:lnSpc>
                          <a:spcPts val="1100"/>
                        </a:lnSpc>
                        <a:spcBef>
                          <a:spcPts val="6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consumer court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redressal under the  Consumer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Protection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Act,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1986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Farmer get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compensation from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8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PPV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authority  which is all the more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simpler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Does not require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declaration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origin</a:t>
                      </a:r>
                      <a:r>
                        <a:rPr sz="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of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variety along with pedigree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details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Requires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declaration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of origin of</a:t>
                      </a:r>
                      <a:r>
                        <a:rPr sz="8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variety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along with pedigree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details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Does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grant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any recognition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800" spc="1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the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contribution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8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farmers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Provides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rewards for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contribution</a:t>
                      </a:r>
                      <a:r>
                        <a:rPr sz="800" spc="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and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also the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benefit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sharing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832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Seed dealers are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not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under any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obligation</a:t>
                      </a:r>
                      <a:r>
                        <a:rPr sz="800" spc="1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provide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reasonable seed supply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farmers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just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Provides compulsory licensing which</a:t>
                      </a:r>
                      <a:r>
                        <a:rPr sz="800" spc="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safeguards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 marR="29209" algn="just">
                        <a:lnSpc>
                          <a:spcPct val="114999"/>
                        </a:lnSpc>
                      </a:pPr>
                      <a:r>
                        <a:rPr sz="800" spc="-5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interests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farming community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ensure 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adequate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seed supply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at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reasonable price on  the</a:t>
                      </a:r>
                      <a:r>
                        <a:rPr sz="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Government.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041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10" dirty="0">
                          <a:latin typeface="Carlito"/>
                          <a:cs typeface="Carlito"/>
                        </a:rPr>
                        <a:t>Grant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provisional registration is</a:t>
                      </a:r>
                      <a:r>
                        <a:rPr sz="800" spc="10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considered </a:t>
                      </a:r>
                      <a:r>
                        <a:rPr sz="800" dirty="0">
                          <a:latin typeface="Carlito"/>
                          <a:cs typeface="Carlito"/>
                        </a:rPr>
                        <a:t>a</a:t>
                      </a:r>
                      <a:endParaRPr sz="8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major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draw</a:t>
                      </a:r>
                      <a:r>
                        <a:rPr sz="800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back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dirty="0">
                          <a:latin typeface="Carlito"/>
                          <a:cs typeface="Carlito"/>
                        </a:rPr>
                        <a:t>No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such </a:t>
                      </a:r>
                      <a:r>
                        <a:rPr sz="800" spc="-10" dirty="0">
                          <a:latin typeface="Carlito"/>
                          <a:cs typeface="Carlito"/>
                        </a:rPr>
                        <a:t>provisions have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been</a:t>
                      </a:r>
                      <a:r>
                        <a:rPr sz="8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00" spc="-5" dirty="0">
                          <a:latin typeface="Carlito"/>
                          <a:cs typeface="Carlito"/>
                        </a:rPr>
                        <a:t>given</a:t>
                      </a:r>
                      <a:endParaRPr sz="8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48789" y="5953848"/>
            <a:ext cx="365950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24610" marR="5080" indent="-1312545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latin typeface="Times New Roman"/>
                <a:cs typeface="Times New Roman"/>
              </a:rPr>
              <a:t>Statutory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114" dirty="0">
                <a:latin typeface="Times New Roman"/>
                <a:cs typeface="Times New Roman"/>
              </a:rPr>
              <a:t>bodies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of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55" dirty="0">
                <a:latin typeface="Times New Roman"/>
                <a:cs typeface="Times New Roman"/>
              </a:rPr>
              <a:t>Indian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spc="90" dirty="0">
                <a:latin typeface="Times New Roman"/>
                <a:cs typeface="Times New Roman"/>
              </a:rPr>
              <a:t>Seed  </a:t>
            </a:r>
            <a:r>
              <a:rPr sz="2000" b="1" spc="60" dirty="0">
                <a:latin typeface="Times New Roman"/>
                <a:cs typeface="Times New Roman"/>
              </a:rPr>
              <a:t>Industry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09927" y="6566916"/>
          <a:ext cx="4112260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050"/>
                <a:gridCol w="2051050"/>
              </a:tblGrid>
              <a:tr h="123443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latin typeface="Carlito"/>
                          <a:cs typeface="Carlito"/>
                        </a:rPr>
                        <a:t>Statutory</a:t>
                      </a:r>
                      <a:r>
                        <a:rPr sz="700" b="1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b="1" spc="-5" dirty="0">
                          <a:latin typeface="Carlito"/>
                          <a:cs typeface="Carlito"/>
                        </a:rPr>
                        <a:t>Body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5" dirty="0">
                          <a:latin typeface="Carlito"/>
                          <a:cs typeface="Carlito"/>
                        </a:rPr>
                        <a:t>Function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28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5" dirty="0">
                          <a:latin typeface="Carlito"/>
                          <a:cs typeface="Carlito"/>
                        </a:rPr>
                        <a:t>State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Agencies</a:t>
                      </a:r>
                      <a:r>
                        <a:rPr sz="7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(SSCA)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Responsible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</a:t>
                      </a:r>
                      <a:r>
                        <a:rPr sz="700" spc="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certification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in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concerned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 marR="27305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states. Make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field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inspections and conduct 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tests  required 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certification.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Central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Board</a:t>
                      </a:r>
                      <a:r>
                        <a:rPr sz="7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(CSCB)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Advises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state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governments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their SSCAs on</a:t>
                      </a:r>
                      <a:r>
                        <a:rPr sz="7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spc="-15" dirty="0">
                          <a:latin typeface="Carlito"/>
                          <a:cs typeface="Carlito"/>
                        </a:rPr>
                        <a:t>matters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seed</a:t>
                      </a:r>
                      <a:r>
                        <a:rPr sz="700" spc="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44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15" dirty="0">
                          <a:latin typeface="Carlito"/>
                          <a:cs typeface="Carlito"/>
                        </a:rPr>
                        <a:t>State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Certification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Board</a:t>
                      </a:r>
                      <a:r>
                        <a:rPr sz="700" spc="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(SSCB)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Supervises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activities of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its</a:t>
                      </a:r>
                      <a:r>
                        <a:rPr sz="700" spc="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SSCA.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145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Protection of Plant Varieties and</a:t>
                      </a:r>
                      <a:r>
                        <a:rPr sz="700" spc="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Farmers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Rights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Authority (PPV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&amp;</a:t>
                      </a:r>
                      <a:r>
                        <a:rPr sz="7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FRA)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Central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body that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sets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distinctiveness,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uniformity</a:t>
                      </a:r>
                      <a:r>
                        <a:rPr sz="700" spc="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 marR="27305" algn="just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stability (DUS)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test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guidelines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registration of 57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crop species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covering cereals, pulses, millets, oilseeds,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spices,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vegetables, flowers, medicinal plants and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fibre 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crops.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The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authority receives applications under three 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broad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headers; new varieties, existing or extant  varieties which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existed prior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the existence of the 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Act,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farmer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varieties.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284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National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 Research and </a:t>
                      </a:r>
                      <a:r>
                        <a:rPr sz="700" spc="-15" dirty="0">
                          <a:latin typeface="Carlito"/>
                          <a:cs typeface="Carlito"/>
                        </a:rPr>
                        <a:t>Training Centre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(NSRTC)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Located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at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Varanasi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is the Central Seed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Testing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marL="33020" marR="27940">
                        <a:lnSpc>
                          <a:spcPct val="114300"/>
                        </a:lnSpc>
                        <a:spcBef>
                          <a:spcPts val="1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Laboratory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(CSTL)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under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Seeds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Act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and 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also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Referral  laboratory for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courts in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India.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54</a:t>
            </a:fld>
            <a:endParaRPr spc="-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2007915"/>
            <a:ext cx="4572000" cy="2825115"/>
            <a:chOff x="1493519" y="2007915"/>
            <a:chExt cx="4572000" cy="2825115"/>
          </a:xfrm>
        </p:grpSpPr>
        <p:sp>
          <p:nvSpPr>
            <p:cNvPr id="4" name="object 4"/>
            <p:cNvSpPr/>
            <p:nvPr/>
          </p:nvSpPr>
          <p:spPr>
            <a:xfrm>
              <a:off x="1544307" y="2007915"/>
              <a:ext cx="4519688" cy="28177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19" y="2046732"/>
              <a:ext cx="4572000" cy="2785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60" dirty="0">
                <a:latin typeface="Times New Roman"/>
                <a:cs typeface="Times New Roman"/>
              </a:rPr>
              <a:t>Trends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0" dirty="0">
                <a:latin typeface="Times New Roman"/>
                <a:cs typeface="Times New Roman"/>
              </a:rPr>
              <a:t>Consolidation </a:t>
            </a:r>
            <a:r>
              <a:rPr sz="1600" spc="-5" dirty="0">
                <a:latin typeface="Times New Roman"/>
                <a:cs typeface="Times New Roman"/>
              </a:rPr>
              <a:t>–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spc="-150" dirty="0">
                <a:latin typeface="Times New Roman"/>
                <a:cs typeface="Times New Roman"/>
              </a:rPr>
              <a:t>M&amp;A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65" dirty="0">
                <a:latin typeface="Times New Roman"/>
                <a:cs typeface="Times New Roman"/>
              </a:rPr>
              <a:t>Interest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Pvt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players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OP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crops</a:t>
            </a:r>
            <a:endParaRPr sz="16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10" dirty="0">
                <a:latin typeface="Times New Roman"/>
                <a:cs typeface="Times New Roman"/>
              </a:rPr>
              <a:t>Technology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8172" y="6391656"/>
            <a:ext cx="3284220" cy="2465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36980">
              <a:lnSpc>
                <a:spcPct val="100000"/>
              </a:lnSpc>
              <a:spcBef>
                <a:spcPts val="1789"/>
              </a:spcBef>
            </a:pPr>
            <a:r>
              <a:rPr sz="22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Seed</a:t>
            </a:r>
            <a:r>
              <a:rPr sz="22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Processing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55</a:t>
            </a:fld>
            <a:endParaRPr spc="-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1924812" y="1903476"/>
              <a:ext cx="3467100" cy="26014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1994916" y="6426708"/>
              <a:ext cx="3465576" cy="2601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56</a:t>
            </a:fld>
            <a:endParaRPr spc="-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159155" y="2450831"/>
              <a:ext cx="3364467" cy="23817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2166063" y="6318504"/>
              <a:ext cx="3402819" cy="25700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57</a:t>
            </a:fld>
            <a:endParaRPr spc="-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776013" y="2050119"/>
              <a:ext cx="2785709" cy="24898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1621536" y="6071616"/>
              <a:ext cx="4250436" cy="3186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58</a:t>
            </a:fld>
            <a:endParaRPr spc="-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246376" y="2081784"/>
              <a:ext cx="3037331" cy="2284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2206752" y="6175248"/>
              <a:ext cx="3041904" cy="22814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59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6224" y="1639303"/>
            <a:ext cx="3173730" cy="265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8655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latin typeface="Times New Roman"/>
                <a:cs typeface="Times New Roman"/>
              </a:rPr>
              <a:t>Nature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90" dirty="0">
                <a:latin typeface="Times New Roman"/>
                <a:cs typeface="Times New Roman"/>
              </a:rPr>
              <a:t> </a:t>
            </a:r>
            <a:r>
              <a:rPr sz="2200" b="1" spc="85" dirty="0">
                <a:latin typeface="Times New Roman"/>
                <a:cs typeface="Times New Roman"/>
              </a:rPr>
              <a:t>Demand</a:t>
            </a:r>
            <a:endParaRPr sz="22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172085" algn="l"/>
                <a:tab pos="2094864" algn="l"/>
              </a:tabLst>
            </a:pPr>
            <a:r>
              <a:rPr sz="1650" spc="25" dirty="0">
                <a:latin typeface="Times New Roman"/>
                <a:cs typeface="Times New Roman"/>
              </a:rPr>
              <a:t>Derived	</a:t>
            </a:r>
            <a:r>
              <a:rPr sz="1650" dirty="0">
                <a:latin typeface="Arial"/>
                <a:cs typeface="Arial"/>
              </a:rPr>
              <a:t>•</a:t>
            </a:r>
            <a:r>
              <a:rPr sz="1650" spc="270" dirty="0">
                <a:latin typeface="Arial"/>
                <a:cs typeface="Arial"/>
              </a:rPr>
              <a:t> </a:t>
            </a:r>
            <a:r>
              <a:rPr sz="1650" spc="25" dirty="0">
                <a:latin typeface="Times New Roman"/>
                <a:cs typeface="Times New Roman"/>
              </a:rPr>
              <a:t>Dynamic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2085" algn="l"/>
                <a:tab pos="2094864" algn="l"/>
              </a:tabLst>
            </a:pPr>
            <a:r>
              <a:rPr sz="1650" spc="55" dirty="0">
                <a:latin typeface="Times New Roman"/>
                <a:cs typeface="Times New Roman"/>
              </a:rPr>
              <a:t>Complementary	</a:t>
            </a:r>
            <a:r>
              <a:rPr sz="1650" dirty="0">
                <a:latin typeface="Arial"/>
                <a:cs typeface="Arial"/>
              </a:rPr>
              <a:t>•</a:t>
            </a:r>
            <a:r>
              <a:rPr sz="1650" spc="240" dirty="0">
                <a:latin typeface="Arial"/>
                <a:cs typeface="Arial"/>
              </a:rPr>
              <a:t> </a:t>
            </a:r>
            <a:r>
              <a:rPr sz="1650" spc="45" dirty="0">
                <a:latin typeface="Times New Roman"/>
                <a:cs typeface="Times New Roman"/>
              </a:rPr>
              <a:t>Recurring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buFont typeface="Arial"/>
              <a:buChar char="•"/>
              <a:tabLst>
                <a:tab pos="172085" algn="l"/>
                <a:tab pos="2094864" algn="l"/>
              </a:tabLst>
            </a:pPr>
            <a:r>
              <a:rPr sz="1650" spc="60" dirty="0">
                <a:latin typeface="Times New Roman"/>
                <a:cs typeface="Times New Roman"/>
              </a:rPr>
              <a:t>Dependant	</a:t>
            </a:r>
            <a:r>
              <a:rPr sz="1650" dirty="0">
                <a:latin typeface="Arial"/>
                <a:cs typeface="Arial"/>
              </a:rPr>
              <a:t>•</a:t>
            </a:r>
            <a:r>
              <a:rPr sz="1650" spc="280" dirty="0">
                <a:latin typeface="Arial"/>
                <a:cs typeface="Arial"/>
              </a:rPr>
              <a:t> </a:t>
            </a:r>
            <a:r>
              <a:rPr sz="1650" spc="35" dirty="0">
                <a:latin typeface="Times New Roman"/>
                <a:cs typeface="Times New Roman"/>
              </a:rPr>
              <a:t>Seasonal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71450" indent="-1720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2085" algn="l"/>
              </a:tabLst>
            </a:pPr>
            <a:r>
              <a:rPr sz="1650" spc="5" dirty="0">
                <a:latin typeface="Times New Roman"/>
                <a:cs typeface="Times New Roman"/>
              </a:rPr>
              <a:t>Relatively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40" dirty="0">
                <a:latin typeface="Times New Roman"/>
                <a:cs typeface="Times New Roman"/>
              </a:rPr>
              <a:t>inelastic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spc="50" dirty="0">
                <a:latin typeface="Times New Roman"/>
                <a:cs typeface="Times New Roman"/>
              </a:rPr>
              <a:t>Characteristics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590"/>
              </a:spcBef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Industrial</a:t>
            </a:r>
            <a:r>
              <a:rPr sz="1100" b="1" spc="-70" dirty="0">
                <a:latin typeface="Times New Roman"/>
                <a:cs typeface="Times New Roman"/>
              </a:rPr>
              <a:t> </a:t>
            </a:r>
            <a:r>
              <a:rPr sz="1100" b="1" spc="55" dirty="0">
                <a:latin typeface="Times New Roman"/>
                <a:cs typeface="Times New Roman"/>
              </a:rPr>
              <a:t>goods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100" b="1" spc="30" dirty="0">
                <a:latin typeface="Times New Roman"/>
                <a:cs typeface="Times New Roman"/>
              </a:rPr>
              <a:t>Consumer</a:t>
            </a:r>
            <a:r>
              <a:rPr sz="1100" b="1" spc="-70" dirty="0">
                <a:latin typeface="Times New Roman"/>
                <a:cs typeface="Times New Roman"/>
              </a:rPr>
              <a:t> </a:t>
            </a:r>
            <a:r>
              <a:rPr sz="1100" b="1" spc="20" dirty="0">
                <a:latin typeface="Times New Roman"/>
                <a:cs typeface="Times New Roman"/>
              </a:rPr>
              <a:t>Goods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314955" y="2333244"/>
              <a:ext cx="3037332" cy="2279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7" name="object 7"/>
            <p:cNvSpPr/>
            <p:nvPr/>
          </p:nvSpPr>
          <p:spPr>
            <a:xfrm>
              <a:off x="2103120" y="6496812"/>
              <a:ext cx="3037332" cy="2284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60</a:t>
            </a:fld>
            <a:endParaRPr spc="-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2103120" y="1795272"/>
              <a:ext cx="3037332" cy="2281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61</a:t>
            </a:fld>
            <a:endParaRPr spc="-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9615" y="1409700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5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45" dirty="0">
                <a:latin typeface="Times New Roman"/>
                <a:cs typeface="Times New Roman"/>
              </a:rPr>
              <a:t>Buyer/User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Behaviour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25" dirty="0">
                <a:latin typeface="Times New Roman"/>
                <a:cs typeface="Times New Roman"/>
              </a:rPr>
              <a:t>Market</a:t>
            </a:r>
            <a:r>
              <a:rPr sz="1250" spc="-8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Segmentation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45" dirty="0">
                <a:latin typeface="Times New Roman"/>
                <a:cs typeface="Times New Roman"/>
              </a:rPr>
              <a:t>Product</a:t>
            </a:r>
            <a:r>
              <a:rPr sz="1250" spc="-10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20" dirty="0">
                <a:latin typeface="Times New Roman"/>
                <a:cs typeface="Times New Roman"/>
              </a:rPr>
              <a:t>Pricing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35" dirty="0">
                <a:latin typeface="Times New Roman"/>
                <a:cs typeface="Times New Roman"/>
              </a:rPr>
              <a:t>Brand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25" dirty="0">
                <a:latin typeface="Times New Roman"/>
                <a:cs typeface="Times New Roman"/>
              </a:rPr>
              <a:t>Channel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15" dirty="0">
                <a:latin typeface="Times New Roman"/>
                <a:cs typeface="Times New Roman"/>
              </a:rPr>
              <a:t>Rural </a:t>
            </a:r>
            <a:r>
              <a:rPr sz="1250" spc="30" dirty="0">
                <a:latin typeface="Times New Roman"/>
                <a:cs typeface="Times New Roman"/>
              </a:rPr>
              <a:t>Communication </a:t>
            </a:r>
            <a:r>
              <a:rPr sz="1250" spc="60" dirty="0">
                <a:latin typeface="Times New Roman"/>
                <a:cs typeface="Times New Roman"/>
              </a:rPr>
              <a:t>and</a:t>
            </a:r>
            <a:r>
              <a:rPr sz="1250" spc="-165" dirty="0">
                <a:latin typeface="Times New Roman"/>
                <a:cs typeface="Times New Roman"/>
              </a:rPr>
              <a:t> </a:t>
            </a:r>
            <a:r>
              <a:rPr sz="1250" spc="45" dirty="0">
                <a:latin typeface="Times New Roman"/>
                <a:cs typeface="Times New Roman"/>
              </a:rPr>
              <a:t>Promotion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-65" dirty="0">
                <a:latin typeface="Times New Roman"/>
                <a:cs typeface="Times New Roman"/>
              </a:rPr>
              <a:t>MIS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5145" algn="l"/>
                <a:tab pos="526415" algn="l"/>
              </a:tabLst>
            </a:pPr>
            <a:r>
              <a:rPr sz="1250" spc="10" dirty="0">
                <a:latin typeface="Times New Roman"/>
                <a:cs typeface="Times New Roman"/>
              </a:rPr>
              <a:t>Logistics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35" dirty="0">
                <a:latin typeface="Times New Roman"/>
                <a:cs typeface="Times New Roman"/>
              </a:rPr>
              <a:t>Management</a:t>
            </a:r>
            <a:endParaRPr sz="1250">
              <a:latin typeface="Times New Roman"/>
              <a:cs typeface="Times New Roman"/>
            </a:endParaRPr>
          </a:p>
          <a:p>
            <a:pPr marL="525780" indent="-25844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1250" spc="35" dirty="0">
                <a:latin typeface="Times New Roman"/>
                <a:cs typeface="Times New Roman"/>
              </a:rPr>
              <a:t>Formulation </a:t>
            </a:r>
            <a:r>
              <a:rPr sz="1250" spc="-10" dirty="0">
                <a:latin typeface="Times New Roman"/>
                <a:cs typeface="Times New Roman"/>
              </a:rPr>
              <a:t>of </a:t>
            </a:r>
            <a:r>
              <a:rPr sz="1250" spc="50" dirty="0">
                <a:latin typeface="Times New Roman"/>
                <a:cs typeface="Times New Roman"/>
              </a:rPr>
              <a:t>a</a:t>
            </a:r>
            <a:r>
              <a:rPr sz="1250" spc="-229" dirty="0">
                <a:latin typeface="Times New Roman"/>
                <a:cs typeface="Times New Roman"/>
              </a:rPr>
              <a:t> </a:t>
            </a:r>
            <a:r>
              <a:rPr sz="1250" spc="30" dirty="0">
                <a:latin typeface="Times New Roman"/>
                <a:cs typeface="Times New Roman"/>
              </a:rPr>
              <a:t>Comprehensive </a:t>
            </a:r>
            <a:r>
              <a:rPr sz="1250" spc="25" dirty="0">
                <a:latin typeface="Times New Roman"/>
                <a:cs typeface="Times New Roman"/>
              </a:rPr>
              <a:t>Marketing Strategy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62</a:t>
            </a:fld>
            <a:endParaRPr spc="-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1488" y="2084832"/>
            <a:ext cx="2084832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marL="38735" algn="ctr">
              <a:lnSpc>
                <a:spcPct val="100000"/>
              </a:lnSpc>
              <a:spcBef>
                <a:spcPts val="1565"/>
              </a:spcBef>
            </a:pPr>
            <a:r>
              <a:rPr sz="2200" b="1" spc="35" dirty="0">
                <a:latin typeface="Times New Roman"/>
                <a:cs typeface="Times New Roman"/>
              </a:rPr>
              <a:t>Straight </a:t>
            </a:r>
            <a:r>
              <a:rPr sz="2200" b="1" spc="-180" dirty="0">
                <a:latin typeface="Times New Roman"/>
                <a:cs typeface="Times New Roman"/>
              </a:rPr>
              <a:t>‘N’ </a:t>
            </a:r>
            <a:r>
              <a:rPr sz="2200" b="1" spc="60" dirty="0">
                <a:latin typeface="Times New Roman"/>
                <a:cs typeface="Times New Roman"/>
              </a:rPr>
              <a:t>Fertiliser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Plants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8571" y="3001518"/>
            <a:ext cx="217931" cy="2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2352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1760"/>
              </a:spcBef>
            </a:pPr>
            <a:r>
              <a:rPr sz="2200" b="1" spc="35" dirty="0">
                <a:latin typeface="Times New Roman"/>
                <a:cs typeface="Times New Roman"/>
              </a:rPr>
              <a:t>Straight </a:t>
            </a:r>
            <a:r>
              <a:rPr sz="2200" b="1" spc="-145" dirty="0">
                <a:latin typeface="Times New Roman"/>
                <a:cs typeface="Times New Roman"/>
              </a:rPr>
              <a:t>‘P’ </a:t>
            </a:r>
            <a:r>
              <a:rPr sz="2200" b="1" spc="60" dirty="0">
                <a:latin typeface="Times New Roman"/>
                <a:cs typeface="Times New Roman"/>
              </a:rPr>
              <a:t>Fertiliser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Plants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61488" y="6534911"/>
            <a:ext cx="2084832" cy="2444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8571" y="7453121"/>
            <a:ext cx="217931" cy="293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63</a:t>
            </a:fld>
            <a:endParaRPr spc="-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8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65"/>
              </a:spcBef>
            </a:pPr>
            <a:r>
              <a:rPr sz="2200" b="1" spc="35" dirty="0">
                <a:latin typeface="Times New Roman"/>
                <a:cs typeface="Times New Roman"/>
              </a:rPr>
              <a:t>Complex </a:t>
            </a:r>
            <a:r>
              <a:rPr sz="2200" b="1" spc="60" dirty="0">
                <a:latin typeface="Times New Roman"/>
                <a:cs typeface="Times New Roman"/>
              </a:rPr>
              <a:t>Fertiliser</a:t>
            </a:r>
            <a:r>
              <a:rPr sz="2200" b="1" spc="-150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Plants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1488" y="2084832"/>
            <a:ext cx="2081784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8571" y="3000248"/>
            <a:ext cx="217931" cy="294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2620" y="4337304"/>
            <a:ext cx="217931" cy="179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389890">
              <a:lnSpc>
                <a:spcPct val="100000"/>
              </a:lnSpc>
            </a:pPr>
            <a:r>
              <a:rPr sz="2000" b="1" spc="5" dirty="0">
                <a:latin typeface="Times New Roman"/>
                <a:cs typeface="Times New Roman"/>
              </a:rPr>
              <a:t>Cost </a:t>
            </a:r>
            <a:r>
              <a:rPr sz="2000" b="1" spc="60" dirty="0">
                <a:latin typeface="Times New Roman"/>
                <a:cs typeface="Times New Roman"/>
              </a:rPr>
              <a:t>of </a:t>
            </a:r>
            <a:r>
              <a:rPr sz="2000" b="1" spc="30" dirty="0">
                <a:latin typeface="Times New Roman"/>
                <a:cs typeface="Times New Roman"/>
              </a:rPr>
              <a:t>Cultivation-</a:t>
            </a:r>
            <a:r>
              <a:rPr sz="2000" b="1" spc="-335" dirty="0">
                <a:latin typeface="Times New Roman"/>
                <a:cs typeface="Times New Roman"/>
              </a:rPr>
              <a:t> </a:t>
            </a:r>
            <a:r>
              <a:rPr sz="2000" b="1" spc="65" dirty="0">
                <a:latin typeface="Times New Roman"/>
                <a:cs typeface="Times New Roman"/>
              </a:rPr>
              <a:t>Methodology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Three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stage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stratified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random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sampling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60" dirty="0">
                <a:latin typeface="Times New Roman"/>
                <a:cs typeface="Times New Roman"/>
              </a:rPr>
              <a:t>THESIL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45" dirty="0">
                <a:latin typeface="Times New Roman"/>
                <a:cs typeface="Times New Roman"/>
              </a:rPr>
              <a:t>First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stage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110" dirty="0">
                <a:latin typeface="Times New Roman"/>
                <a:cs typeface="Times New Roman"/>
              </a:rPr>
              <a:t>VILLAGE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25" dirty="0">
                <a:latin typeface="Times New Roman"/>
                <a:cs typeface="Times New Roman"/>
              </a:rPr>
              <a:t>Second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stage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80" dirty="0">
                <a:latin typeface="Times New Roman"/>
                <a:cs typeface="Times New Roman"/>
              </a:rPr>
              <a:t>HOLDING </a:t>
            </a:r>
            <a:r>
              <a:rPr sz="1400" dirty="0">
                <a:latin typeface="Times New Roman"/>
                <a:cs typeface="Times New Roman"/>
              </a:rPr>
              <a:t>– </a:t>
            </a:r>
            <a:r>
              <a:rPr sz="1400" spc="40" dirty="0">
                <a:latin typeface="Times New Roman"/>
                <a:cs typeface="Times New Roman"/>
              </a:rPr>
              <a:t>Third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stage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64</a:t>
            </a:fld>
            <a:endParaRPr spc="-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65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118235">
              <a:lnSpc>
                <a:spcPct val="100000"/>
              </a:lnSpc>
              <a:spcBef>
                <a:spcPts val="1900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b="1" spc="-85" dirty="0">
                <a:latin typeface="Times New Roman"/>
                <a:cs typeface="Times New Roman"/>
              </a:rPr>
              <a:t>COST </a:t>
            </a:r>
            <a:r>
              <a:rPr sz="1000" b="1" spc="5" dirty="0">
                <a:latin typeface="Times New Roman"/>
                <a:cs typeface="Times New Roman"/>
              </a:rPr>
              <a:t>A1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35" dirty="0">
                <a:latin typeface="Times New Roman"/>
                <a:cs typeface="Times New Roman"/>
              </a:rPr>
              <a:t>includes</a:t>
            </a:r>
            <a:r>
              <a:rPr sz="1000" spc="3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35" dirty="0">
                <a:latin typeface="Times New Roman"/>
                <a:cs typeface="Times New Roman"/>
              </a:rPr>
              <a:t>hired human</a:t>
            </a:r>
            <a:r>
              <a:rPr sz="900" spc="-125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labour</a:t>
            </a:r>
            <a:endParaRPr sz="900">
              <a:latin typeface="Times New Roman"/>
              <a:cs typeface="Times New Roman"/>
            </a:endParaRPr>
          </a:p>
          <a:p>
            <a:pPr marL="440055" marR="2200275">
              <a:lnSpc>
                <a:spcPct val="127800"/>
              </a:lnSpc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35" dirty="0">
                <a:latin typeface="Times New Roman"/>
                <a:cs typeface="Times New Roman"/>
              </a:rPr>
              <a:t>hired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40" dirty="0">
                <a:latin typeface="Times New Roman"/>
                <a:cs typeface="Times New Roman"/>
              </a:rPr>
              <a:t>owned </a:t>
            </a:r>
            <a:r>
              <a:rPr sz="900" spc="10" dirty="0">
                <a:latin typeface="Times New Roman"/>
                <a:cs typeface="Times New Roman"/>
              </a:rPr>
              <a:t>bullock </a:t>
            </a:r>
            <a:r>
              <a:rPr sz="900" spc="30" dirty="0">
                <a:latin typeface="Times New Roman"/>
                <a:cs typeface="Times New Roman"/>
              </a:rPr>
              <a:t>labour  </a:t>
            </a:r>
            <a:r>
              <a:rPr sz="900" spc="15" dirty="0">
                <a:latin typeface="Times New Roman"/>
                <a:cs typeface="Times New Roman"/>
              </a:rPr>
              <a:t>value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owned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&amp;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hired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machine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0" dirty="0">
                <a:latin typeface="Times New Roman"/>
                <a:cs typeface="Times New Roman"/>
              </a:rPr>
              <a:t>labour  </a:t>
            </a: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15" dirty="0">
                <a:latin typeface="Times New Roman"/>
                <a:cs typeface="Times New Roman"/>
              </a:rPr>
              <a:t>Seed </a:t>
            </a:r>
            <a:r>
              <a:rPr sz="900" spc="40" dirty="0">
                <a:latin typeface="Times New Roman"/>
                <a:cs typeface="Times New Roman"/>
              </a:rPr>
              <a:t>(owned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35" dirty="0">
                <a:latin typeface="Times New Roman"/>
                <a:cs typeface="Times New Roman"/>
              </a:rPr>
              <a:t>purchased)  </a:t>
            </a: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25" dirty="0">
                <a:latin typeface="Times New Roman"/>
                <a:cs typeface="Times New Roman"/>
              </a:rPr>
              <a:t>insecticides </a:t>
            </a:r>
            <a:r>
              <a:rPr sz="900" spc="-85" dirty="0">
                <a:latin typeface="Times New Roman"/>
                <a:cs typeface="Times New Roman"/>
              </a:rPr>
              <a:t>&amp;</a:t>
            </a:r>
            <a:r>
              <a:rPr sz="900" spc="-15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pesticides</a:t>
            </a:r>
            <a:endParaRPr sz="90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  <a:spcBef>
                <a:spcPts val="300"/>
              </a:spcBef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12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fertilizers</a:t>
            </a:r>
            <a:endParaRPr sz="900">
              <a:latin typeface="Times New Roman"/>
              <a:cs typeface="Times New Roman"/>
            </a:endParaRPr>
          </a:p>
          <a:p>
            <a:pPr marL="440055" marR="2236470">
              <a:lnSpc>
                <a:spcPct val="127699"/>
              </a:lnSpc>
            </a:pPr>
            <a:r>
              <a:rPr sz="900" spc="-15" dirty="0">
                <a:latin typeface="Times New Roman"/>
                <a:cs typeface="Times New Roman"/>
              </a:rPr>
              <a:t>Value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45" dirty="0">
                <a:latin typeface="Times New Roman"/>
                <a:cs typeface="Times New Roman"/>
              </a:rPr>
              <a:t>manure </a:t>
            </a:r>
            <a:r>
              <a:rPr sz="900" spc="40" dirty="0">
                <a:latin typeface="Times New Roman"/>
                <a:cs typeface="Times New Roman"/>
              </a:rPr>
              <a:t>(owned</a:t>
            </a:r>
            <a:r>
              <a:rPr sz="900" spc="-11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35" dirty="0">
                <a:latin typeface="Times New Roman"/>
                <a:cs typeface="Times New Roman"/>
              </a:rPr>
              <a:t>purchased)  </a:t>
            </a:r>
            <a:r>
              <a:rPr sz="900" spc="20" dirty="0">
                <a:latin typeface="Times New Roman"/>
                <a:cs typeface="Times New Roman"/>
              </a:rPr>
              <a:t>Irrigation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charges</a:t>
            </a:r>
            <a:endParaRPr sz="900">
              <a:latin typeface="Times New Roman"/>
              <a:cs typeface="Times New Roman"/>
            </a:endParaRPr>
          </a:p>
          <a:p>
            <a:pPr marL="440055" marR="2778125">
              <a:lnSpc>
                <a:spcPct val="127699"/>
              </a:lnSpc>
            </a:pPr>
            <a:r>
              <a:rPr sz="900" spc="15" dirty="0">
                <a:latin typeface="Times New Roman"/>
                <a:cs typeface="Times New Roman"/>
              </a:rPr>
              <a:t>Land </a:t>
            </a:r>
            <a:r>
              <a:rPr sz="900" spc="35" dirty="0">
                <a:latin typeface="Times New Roman"/>
                <a:cs typeface="Times New Roman"/>
              </a:rPr>
              <a:t>revenue </a:t>
            </a:r>
            <a:r>
              <a:rPr sz="900" spc="-85" dirty="0">
                <a:latin typeface="Times New Roman"/>
                <a:cs typeface="Times New Roman"/>
              </a:rPr>
              <a:t>&amp; </a:t>
            </a:r>
            <a:r>
              <a:rPr sz="900" spc="45" dirty="0">
                <a:latin typeface="Times New Roman"/>
                <a:cs typeface="Times New Roman"/>
              </a:rPr>
              <a:t>other</a:t>
            </a:r>
            <a:r>
              <a:rPr sz="900" spc="-15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taxes  </a:t>
            </a:r>
            <a:r>
              <a:rPr sz="900" spc="35" dirty="0">
                <a:latin typeface="Times New Roman"/>
                <a:cs typeface="Times New Roman"/>
              </a:rPr>
              <a:t>Interest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on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working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capital</a:t>
            </a:r>
            <a:endParaRPr sz="90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  <a:spcBef>
                <a:spcPts val="300"/>
              </a:spcBef>
            </a:pPr>
            <a:r>
              <a:rPr sz="900" spc="25" dirty="0">
                <a:latin typeface="Times New Roman"/>
                <a:cs typeface="Times New Roman"/>
              </a:rPr>
              <a:t>Depreciation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implements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&amp;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farm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20" dirty="0">
                <a:latin typeface="Times New Roman"/>
                <a:cs typeface="Times New Roman"/>
              </a:rPr>
              <a:t>buildings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1118235">
              <a:lnSpc>
                <a:spcPct val="100000"/>
              </a:lnSpc>
              <a:spcBef>
                <a:spcPts val="1905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marR="186690" indent="-172085">
              <a:lnSpc>
                <a:spcPts val="1540"/>
              </a:lnSpc>
              <a:spcBef>
                <a:spcPts val="183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A2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A1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35" dirty="0">
                <a:latin typeface="Times New Roman"/>
                <a:cs typeface="Times New Roman"/>
              </a:rPr>
              <a:t>Rent </a:t>
            </a:r>
            <a:r>
              <a:rPr sz="1600" spc="55" dirty="0">
                <a:latin typeface="Times New Roman"/>
                <a:cs typeface="Times New Roman"/>
              </a:rPr>
              <a:t>paid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leased-in-  </a:t>
            </a:r>
            <a:r>
              <a:rPr sz="1600" spc="50" dirty="0">
                <a:latin typeface="Times New Roman"/>
                <a:cs typeface="Times New Roman"/>
              </a:rPr>
              <a:t>land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440055" marR="520065" indent="-172085">
              <a:lnSpc>
                <a:spcPct val="80000"/>
              </a:lnSpc>
              <a:buFont typeface="Arial"/>
              <a:buChar char="•"/>
              <a:tabLst>
                <a:tab pos="440690" algn="l"/>
                <a:tab pos="255397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B1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A1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65" dirty="0">
                <a:latin typeface="Times New Roman"/>
                <a:cs typeface="Times New Roman"/>
              </a:rPr>
              <a:t>Interest on owned  </a:t>
            </a:r>
            <a:r>
              <a:rPr sz="1600" spc="40" dirty="0">
                <a:latin typeface="Times New Roman"/>
                <a:cs typeface="Times New Roman"/>
              </a:rPr>
              <a:t>capital	</a:t>
            </a:r>
            <a:r>
              <a:rPr sz="1600" spc="65" dirty="0">
                <a:latin typeface="Times New Roman"/>
                <a:cs typeface="Times New Roman"/>
              </a:rPr>
              <a:t>assets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(excluding  </a:t>
            </a:r>
            <a:r>
              <a:rPr sz="1600" spc="55" dirty="0">
                <a:latin typeface="Times New Roman"/>
                <a:cs typeface="Times New Roman"/>
              </a:rPr>
              <a:t>land)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440055" marR="303530" indent="-172085" algn="just">
              <a:lnSpc>
                <a:spcPts val="1540"/>
              </a:lnSpc>
              <a:spcBef>
                <a:spcPts val="5"/>
              </a:spcBef>
              <a:buFont typeface="Arial"/>
              <a:buChar char="•"/>
              <a:tabLst>
                <a:tab pos="440690" algn="l"/>
                <a:tab pos="209677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B2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35" dirty="0">
                <a:latin typeface="Times New Roman"/>
                <a:cs typeface="Times New Roman"/>
              </a:rPr>
              <a:t>Rental </a:t>
            </a:r>
            <a:r>
              <a:rPr sz="1600" spc="30" dirty="0">
                <a:latin typeface="Times New Roman"/>
                <a:cs typeface="Times New Roman"/>
              </a:rPr>
              <a:t>value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owned  </a:t>
            </a:r>
            <a:r>
              <a:rPr sz="1600" spc="50" dirty="0">
                <a:latin typeface="Times New Roman"/>
                <a:cs typeface="Times New Roman"/>
              </a:rPr>
              <a:t>land	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85" dirty="0">
                <a:latin typeface="Times New Roman"/>
                <a:cs typeface="Times New Roman"/>
              </a:rPr>
              <a:t>rent</a:t>
            </a:r>
            <a:r>
              <a:rPr sz="1600" spc="-28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paid </a:t>
            </a:r>
            <a:r>
              <a:rPr sz="1600" spc="30" dirty="0">
                <a:latin typeface="Times New Roman"/>
                <a:cs typeface="Times New Roman"/>
              </a:rPr>
              <a:t>for Leased-in  </a:t>
            </a:r>
            <a:r>
              <a:rPr sz="1600" spc="50" dirty="0">
                <a:latin typeface="Times New Roman"/>
                <a:cs typeface="Times New Roman"/>
              </a:rPr>
              <a:t>land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1118235">
              <a:lnSpc>
                <a:spcPct val="100000"/>
              </a:lnSpc>
              <a:spcBef>
                <a:spcPts val="1900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35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ts val="1825"/>
              </a:lnSpc>
              <a:spcBef>
                <a:spcPts val="166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C1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B1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60" dirty="0">
                <a:latin typeface="Times New Roman"/>
                <a:cs typeface="Times New Roman"/>
              </a:rPr>
              <a:t>Imputed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83820" algn="ctr">
              <a:lnSpc>
                <a:spcPts val="1825"/>
              </a:lnSpc>
            </a:pP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family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labour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ts val="1825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C2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10" dirty="0">
                <a:latin typeface="Times New Roman"/>
                <a:cs typeface="Times New Roman"/>
              </a:rPr>
              <a:t>B2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60" dirty="0">
                <a:latin typeface="Times New Roman"/>
                <a:cs typeface="Times New Roman"/>
              </a:rPr>
              <a:t>Imputed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  <a:p>
            <a:pPr marL="83820" algn="ctr">
              <a:lnSpc>
                <a:spcPts val="1825"/>
              </a:lnSpc>
            </a:pP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dirty="0">
                <a:latin typeface="Times New Roman"/>
                <a:cs typeface="Times New Roman"/>
              </a:rPr>
              <a:t>family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labour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C3 </a:t>
            </a:r>
            <a:r>
              <a:rPr sz="1600" spc="-20" dirty="0">
                <a:latin typeface="Times New Roman"/>
                <a:cs typeface="Times New Roman"/>
              </a:rPr>
              <a:t>= </a:t>
            </a:r>
            <a:r>
              <a:rPr sz="1600" spc="-114" dirty="0">
                <a:latin typeface="Times New Roman"/>
                <a:cs typeface="Times New Roman"/>
              </a:rPr>
              <a:t>COST </a:t>
            </a:r>
            <a:r>
              <a:rPr sz="1600" spc="-45" dirty="0">
                <a:latin typeface="Times New Roman"/>
                <a:cs typeface="Times New Roman"/>
              </a:rPr>
              <a:t>C2 </a:t>
            </a:r>
            <a:r>
              <a:rPr sz="1600" spc="-20" dirty="0">
                <a:latin typeface="Times New Roman"/>
                <a:cs typeface="Times New Roman"/>
              </a:rPr>
              <a:t>+ </a:t>
            </a:r>
            <a:r>
              <a:rPr sz="1600" spc="80" dirty="0">
                <a:latin typeface="Times New Roman"/>
                <a:cs typeface="Times New Roman"/>
              </a:rPr>
              <a:t>10 </a:t>
            </a:r>
            <a:r>
              <a:rPr sz="1600" spc="85" dirty="0">
                <a:latin typeface="Times New Roman"/>
                <a:cs typeface="Times New Roman"/>
              </a:rPr>
              <a:t>%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50" dirty="0">
                <a:latin typeface="Times New Roman"/>
                <a:cs typeface="Times New Roman"/>
              </a:rPr>
              <a:t>cost</a:t>
            </a:r>
            <a:r>
              <a:rPr sz="1600" spc="-29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C2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21452" y="4255008"/>
            <a:ext cx="266700" cy="256540"/>
            <a:chOff x="5521452" y="4255008"/>
            <a:chExt cx="266700" cy="256540"/>
          </a:xfrm>
        </p:grpSpPr>
        <p:sp>
          <p:nvSpPr>
            <p:cNvPr id="5" name="object 5"/>
            <p:cNvSpPr/>
            <p:nvPr/>
          </p:nvSpPr>
          <p:spPr>
            <a:xfrm>
              <a:off x="5530596" y="4261104"/>
              <a:ext cx="242315" cy="242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21452" y="4255008"/>
              <a:ext cx="266700" cy="256540"/>
            </a:xfrm>
            <a:custGeom>
              <a:avLst/>
              <a:gdLst/>
              <a:ahLst/>
              <a:cxnLst/>
              <a:rect l="l" t="t" r="r" b="b"/>
              <a:pathLst>
                <a:path w="266700" h="256539">
                  <a:moveTo>
                    <a:pt x="266700" y="0"/>
                  </a:moveTo>
                  <a:lnTo>
                    <a:pt x="128015" y="0"/>
                  </a:lnTo>
                  <a:lnTo>
                    <a:pt x="0" y="128016"/>
                  </a:lnTo>
                  <a:lnTo>
                    <a:pt x="128015" y="256032"/>
                  </a:lnTo>
                  <a:lnTo>
                    <a:pt x="266700" y="256032"/>
                  </a:lnTo>
                  <a:lnTo>
                    <a:pt x="263651" y="252984"/>
                  </a:lnTo>
                  <a:lnTo>
                    <a:pt x="246887" y="252984"/>
                  </a:lnTo>
                  <a:lnTo>
                    <a:pt x="239268" y="245364"/>
                  </a:lnTo>
                  <a:lnTo>
                    <a:pt x="134112" y="245364"/>
                  </a:lnTo>
                  <a:lnTo>
                    <a:pt x="129539" y="242316"/>
                  </a:lnTo>
                  <a:lnTo>
                    <a:pt x="131102" y="242316"/>
                  </a:lnTo>
                  <a:lnTo>
                    <a:pt x="22745" y="132587"/>
                  </a:lnTo>
                  <a:lnTo>
                    <a:pt x="13715" y="132587"/>
                  </a:lnTo>
                  <a:lnTo>
                    <a:pt x="13715" y="123444"/>
                  </a:lnTo>
                  <a:lnTo>
                    <a:pt x="22745" y="123444"/>
                  </a:lnTo>
                  <a:lnTo>
                    <a:pt x="131102" y="13716"/>
                  </a:lnTo>
                  <a:lnTo>
                    <a:pt x="129539" y="13716"/>
                  </a:lnTo>
                  <a:lnTo>
                    <a:pt x="134112" y="10668"/>
                  </a:lnTo>
                  <a:lnTo>
                    <a:pt x="239267" y="10668"/>
                  </a:lnTo>
                  <a:lnTo>
                    <a:pt x="246887" y="3048"/>
                  </a:lnTo>
                  <a:lnTo>
                    <a:pt x="263651" y="3048"/>
                  </a:lnTo>
                  <a:lnTo>
                    <a:pt x="266700" y="0"/>
                  </a:lnTo>
                  <a:close/>
                </a:path>
                <a:path w="266700" h="256539">
                  <a:moveTo>
                    <a:pt x="246887" y="3048"/>
                  </a:moveTo>
                  <a:lnTo>
                    <a:pt x="121920" y="128016"/>
                  </a:lnTo>
                  <a:lnTo>
                    <a:pt x="246887" y="252984"/>
                  </a:lnTo>
                  <a:lnTo>
                    <a:pt x="251460" y="242316"/>
                  </a:lnTo>
                  <a:lnTo>
                    <a:pt x="252984" y="242316"/>
                  </a:lnTo>
                  <a:lnTo>
                    <a:pt x="143255" y="132587"/>
                  </a:lnTo>
                  <a:lnTo>
                    <a:pt x="134112" y="132587"/>
                  </a:lnTo>
                  <a:lnTo>
                    <a:pt x="134112" y="123444"/>
                  </a:lnTo>
                  <a:lnTo>
                    <a:pt x="143255" y="123444"/>
                  </a:lnTo>
                  <a:lnTo>
                    <a:pt x="252983" y="13716"/>
                  </a:lnTo>
                  <a:lnTo>
                    <a:pt x="251460" y="13716"/>
                  </a:lnTo>
                  <a:lnTo>
                    <a:pt x="246887" y="3048"/>
                  </a:lnTo>
                  <a:close/>
                </a:path>
                <a:path w="266700" h="256539">
                  <a:moveTo>
                    <a:pt x="252984" y="242316"/>
                  </a:moveTo>
                  <a:lnTo>
                    <a:pt x="251460" y="242316"/>
                  </a:lnTo>
                  <a:lnTo>
                    <a:pt x="246887" y="252984"/>
                  </a:lnTo>
                  <a:lnTo>
                    <a:pt x="263651" y="252984"/>
                  </a:lnTo>
                  <a:lnTo>
                    <a:pt x="252984" y="242316"/>
                  </a:lnTo>
                  <a:close/>
                </a:path>
                <a:path w="266700" h="256539">
                  <a:moveTo>
                    <a:pt x="131102" y="242316"/>
                  </a:moveTo>
                  <a:lnTo>
                    <a:pt x="129539" y="242316"/>
                  </a:lnTo>
                  <a:lnTo>
                    <a:pt x="134112" y="245364"/>
                  </a:lnTo>
                  <a:lnTo>
                    <a:pt x="131102" y="242316"/>
                  </a:lnTo>
                  <a:close/>
                </a:path>
                <a:path w="266700" h="256539">
                  <a:moveTo>
                    <a:pt x="236220" y="242316"/>
                  </a:moveTo>
                  <a:lnTo>
                    <a:pt x="131102" y="242316"/>
                  </a:lnTo>
                  <a:lnTo>
                    <a:pt x="134112" y="245364"/>
                  </a:lnTo>
                  <a:lnTo>
                    <a:pt x="239268" y="245364"/>
                  </a:lnTo>
                  <a:lnTo>
                    <a:pt x="236220" y="242316"/>
                  </a:lnTo>
                  <a:close/>
                </a:path>
                <a:path w="266700" h="256539">
                  <a:moveTo>
                    <a:pt x="13715" y="123444"/>
                  </a:moveTo>
                  <a:lnTo>
                    <a:pt x="13715" y="132587"/>
                  </a:lnTo>
                  <a:lnTo>
                    <a:pt x="18230" y="128016"/>
                  </a:lnTo>
                  <a:lnTo>
                    <a:pt x="13715" y="123444"/>
                  </a:lnTo>
                  <a:close/>
                </a:path>
                <a:path w="266700" h="256539">
                  <a:moveTo>
                    <a:pt x="18230" y="128016"/>
                  </a:moveTo>
                  <a:lnTo>
                    <a:pt x="13715" y="132587"/>
                  </a:lnTo>
                  <a:lnTo>
                    <a:pt x="22745" y="132587"/>
                  </a:lnTo>
                  <a:lnTo>
                    <a:pt x="18230" y="128016"/>
                  </a:lnTo>
                  <a:close/>
                </a:path>
                <a:path w="266700" h="256539">
                  <a:moveTo>
                    <a:pt x="134112" y="123444"/>
                  </a:moveTo>
                  <a:lnTo>
                    <a:pt x="134112" y="132587"/>
                  </a:lnTo>
                  <a:lnTo>
                    <a:pt x="138683" y="128016"/>
                  </a:lnTo>
                  <a:lnTo>
                    <a:pt x="134112" y="123444"/>
                  </a:lnTo>
                  <a:close/>
                </a:path>
                <a:path w="266700" h="256539">
                  <a:moveTo>
                    <a:pt x="138684" y="128016"/>
                  </a:moveTo>
                  <a:lnTo>
                    <a:pt x="134112" y="132587"/>
                  </a:lnTo>
                  <a:lnTo>
                    <a:pt x="143255" y="132587"/>
                  </a:lnTo>
                  <a:lnTo>
                    <a:pt x="138684" y="128016"/>
                  </a:lnTo>
                  <a:close/>
                </a:path>
                <a:path w="266700" h="256539">
                  <a:moveTo>
                    <a:pt x="22745" y="123444"/>
                  </a:moveTo>
                  <a:lnTo>
                    <a:pt x="13715" y="123444"/>
                  </a:lnTo>
                  <a:lnTo>
                    <a:pt x="18230" y="128016"/>
                  </a:lnTo>
                  <a:lnTo>
                    <a:pt x="22745" y="123444"/>
                  </a:lnTo>
                  <a:close/>
                </a:path>
                <a:path w="266700" h="256539">
                  <a:moveTo>
                    <a:pt x="143255" y="123444"/>
                  </a:moveTo>
                  <a:lnTo>
                    <a:pt x="134112" y="123444"/>
                  </a:lnTo>
                  <a:lnTo>
                    <a:pt x="138684" y="128016"/>
                  </a:lnTo>
                  <a:lnTo>
                    <a:pt x="143255" y="123444"/>
                  </a:lnTo>
                  <a:close/>
                </a:path>
                <a:path w="266700" h="256539">
                  <a:moveTo>
                    <a:pt x="134112" y="10668"/>
                  </a:moveTo>
                  <a:lnTo>
                    <a:pt x="129539" y="13716"/>
                  </a:lnTo>
                  <a:lnTo>
                    <a:pt x="131102" y="13716"/>
                  </a:lnTo>
                  <a:lnTo>
                    <a:pt x="134112" y="10668"/>
                  </a:lnTo>
                  <a:close/>
                </a:path>
                <a:path w="266700" h="256539">
                  <a:moveTo>
                    <a:pt x="239267" y="10668"/>
                  </a:moveTo>
                  <a:lnTo>
                    <a:pt x="134112" y="10668"/>
                  </a:lnTo>
                  <a:lnTo>
                    <a:pt x="131102" y="13716"/>
                  </a:lnTo>
                  <a:lnTo>
                    <a:pt x="236219" y="13716"/>
                  </a:lnTo>
                  <a:lnTo>
                    <a:pt x="239267" y="10668"/>
                  </a:lnTo>
                  <a:close/>
                </a:path>
                <a:path w="266700" h="256539">
                  <a:moveTo>
                    <a:pt x="263651" y="3048"/>
                  </a:moveTo>
                  <a:lnTo>
                    <a:pt x="246887" y="3048"/>
                  </a:lnTo>
                  <a:lnTo>
                    <a:pt x="251460" y="13716"/>
                  </a:lnTo>
                  <a:lnTo>
                    <a:pt x="252983" y="13716"/>
                  </a:lnTo>
                  <a:lnTo>
                    <a:pt x="263651" y="3048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140" dirty="0">
                <a:latin typeface="Times New Roman"/>
                <a:cs typeface="Times New Roman"/>
              </a:rPr>
              <a:t> </a:t>
            </a:r>
            <a:r>
              <a:rPr sz="2200" b="1" spc="75" dirty="0">
                <a:latin typeface="Times New Roman"/>
                <a:cs typeface="Times New Roman"/>
              </a:rPr>
              <a:t>Production</a:t>
            </a:r>
            <a:endParaRPr sz="2200">
              <a:latin typeface="Times New Roman"/>
              <a:cs typeface="Times New Roman"/>
            </a:endParaRPr>
          </a:p>
          <a:p>
            <a:pPr marL="1490345" marR="1483360" algn="ctr">
              <a:lnSpc>
                <a:spcPct val="119900"/>
              </a:lnSpc>
              <a:spcBef>
                <a:spcPts val="1465"/>
              </a:spcBef>
            </a:pPr>
            <a:r>
              <a:rPr sz="1600" spc="5" dirty="0">
                <a:latin typeface="Times New Roman"/>
                <a:cs typeface="Times New Roman"/>
              </a:rPr>
              <a:t>Cost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Cultivation  </a:t>
            </a:r>
            <a:r>
              <a:rPr sz="1600" spc="135" dirty="0">
                <a:latin typeface="Times New Roman"/>
                <a:cs typeface="Times New Roman"/>
              </a:rPr>
              <a:t>v/s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600" spc="5" dirty="0">
                <a:latin typeface="Times New Roman"/>
                <a:cs typeface="Times New Roman"/>
              </a:rPr>
              <a:t>Cost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11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Production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66</a:t>
            </a:fld>
            <a:endParaRPr spc="-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3685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864"/>
              </a:spcBef>
            </a:pPr>
            <a:r>
              <a:rPr sz="2200" b="1" spc="-30" dirty="0">
                <a:latin typeface="Carlito"/>
                <a:cs typeface="Carlito"/>
              </a:rPr>
              <a:t>Trends </a:t>
            </a:r>
            <a:r>
              <a:rPr sz="2200" b="1" spc="-5" dirty="0">
                <a:latin typeface="Carlito"/>
                <a:cs typeface="Carlito"/>
              </a:rPr>
              <a:t>in </a:t>
            </a:r>
            <a:r>
              <a:rPr sz="2200" b="1" spc="-15" dirty="0">
                <a:latin typeface="Carlito"/>
                <a:cs typeface="Carlito"/>
              </a:rPr>
              <a:t>Cost </a:t>
            </a:r>
            <a:r>
              <a:rPr sz="2200" b="1" spc="-5" dirty="0">
                <a:latin typeface="Carlito"/>
                <a:cs typeface="Carlito"/>
              </a:rPr>
              <a:t>of</a:t>
            </a:r>
            <a:r>
              <a:rPr sz="2200" b="1" spc="2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Cultivation</a:t>
            </a:r>
            <a:endParaRPr sz="2200">
              <a:latin typeface="Carlito"/>
              <a:cs typeface="Carlito"/>
            </a:endParaRPr>
          </a:p>
          <a:p>
            <a:pPr marL="440055" marR="388620" indent="-172085">
              <a:lnSpc>
                <a:spcPts val="1730"/>
              </a:lnSpc>
              <a:spcBef>
                <a:spcPts val="1910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55" dirty="0">
                <a:latin typeface="Times New Roman"/>
                <a:cs typeface="Times New Roman"/>
              </a:rPr>
              <a:t>Structure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cost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cultivation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has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changed  </a:t>
            </a:r>
            <a:r>
              <a:rPr sz="1600" spc="30" dirty="0">
                <a:latin typeface="Times New Roman"/>
                <a:cs typeface="Times New Roman"/>
              </a:rPr>
              <a:t>for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all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crops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in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all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states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over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In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case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paddy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wheat:</a:t>
            </a:r>
            <a:endParaRPr sz="1600">
              <a:latin typeface="Times New Roman"/>
              <a:cs typeface="Times New Roman"/>
            </a:endParaRPr>
          </a:p>
          <a:p>
            <a:pPr marL="640080" marR="323850" lvl="1" indent="-143510">
              <a:lnSpc>
                <a:spcPts val="1510"/>
              </a:lnSpc>
              <a:spcBef>
                <a:spcPts val="36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65" dirty="0">
                <a:latin typeface="Times New Roman"/>
                <a:cs typeface="Times New Roman"/>
              </a:rPr>
              <a:t>share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purchased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inputs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particularly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fertilizer 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irrigation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has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increased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significantly</a:t>
            </a:r>
            <a:endParaRPr sz="1400">
              <a:latin typeface="Times New Roman"/>
              <a:cs typeface="Times New Roman"/>
            </a:endParaRPr>
          </a:p>
          <a:p>
            <a:pPr marL="640080" marR="545465" lvl="1" indent="-143510">
              <a:lnSpc>
                <a:spcPts val="151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65" dirty="0">
                <a:latin typeface="Times New Roman"/>
                <a:cs typeface="Times New Roman"/>
              </a:rPr>
              <a:t>share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labour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has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decreased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particularly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  advanced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states.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905"/>
              </a:spcBef>
            </a:pPr>
            <a:r>
              <a:rPr sz="2200" b="1" spc="60" dirty="0">
                <a:latin typeface="Times New Roman"/>
                <a:cs typeface="Times New Roman"/>
              </a:rPr>
              <a:t>Trends </a:t>
            </a:r>
            <a:r>
              <a:rPr sz="2200" b="1" spc="90" dirty="0">
                <a:latin typeface="Times New Roman"/>
                <a:cs typeface="Times New Roman"/>
              </a:rPr>
              <a:t>in </a:t>
            </a: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400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spc="35" dirty="0">
                <a:latin typeface="Times New Roman"/>
                <a:cs typeface="Times New Roman"/>
              </a:rPr>
              <a:t>In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case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Sugarcane,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Jute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and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Cotton: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marR="696595" indent="-172085">
              <a:lnSpc>
                <a:spcPct val="100000"/>
              </a:lnSpc>
              <a:buFont typeface="Arial"/>
              <a:buChar char="•"/>
              <a:tabLst>
                <a:tab pos="440690" algn="l"/>
              </a:tabLst>
            </a:pPr>
            <a:r>
              <a:rPr sz="1600" spc="45" dirty="0">
                <a:latin typeface="Times New Roman"/>
                <a:cs typeface="Times New Roman"/>
              </a:rPr>
              <a:t>Human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labour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continues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be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most  </a:t>
            </a:r>
            <a:r>
              <a:rPr sz="1600" spc="75" dirty="0">
                <a:latin typeface="Times New Roman"/>
                <a:cs typeface="Times New Roman"/>
              </a:rPr>
              <a:t>important</a:t>
            </a:r>
            <a:r>
              <a:rPr sz="1600" spc="-29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item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50" dirty="0">
                <a:latin typeface="Times New Roman"/>
                <a:cs typeface="Times New Roman"/>
              </a:rPr>
              <a:t>cost </a:t>
            </a:r>
            <a:r>
              <a:rPr sz="1600" spc="70" dirty="0">
                <a:latin typeface="Times New Roman"/>
                <a:cs typeface="Times New Roman"/>
              </a:rPr>
              <a:t>about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75" dirty="0">
                <a:latin typeface="Times New Roman"/>
                <a:cs typeface="Times New Roman"/>
              </a:rPr>
              <a:t>30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%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S.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Cane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Cotton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15" dirty="0">
                <a:latin typeface="Times New Roman"/>
                <a:cs typeface="Times New Roman"/>
              </a:rPr>
              <a:t>&gt;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50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%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Jute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0596" y="8712708"/>
            <a:ext cx="242315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1452" y="8706611"/>
            <a:ext cx="266700" cy="256540"/>
          </a:xfrm>
          <a:custGeom>
            <a:avLst/>
            <a:gdLst/>
            <a:ahLst/>
            <a:cxnLst/>
            <a:rect l="l" t="t" r="r" b="b"/>
            <a:pathLst>
              <a:path w="266700" h="256540">
                <a:moveTo>
                  <a:pt x="266700" y="0"/>
                </a:moveTo>
                <a:lnTo>
                  <a:pt x="128015" y="0"/>
                </a:lnTo>
                <a:lnTo>
                  <a:pt x="0" y="128016"/>
                </a:lnTo>
                <a:lnTo>
                  <a:pt x="128015" y="256032"/>
                </a:lnTo>
                <a:lnTo>
                  <a:pt x="266700" y="256032"/>
                </a:lnTo>
                <a:lnTo>
                  <a:pt x="263651" y="252984"/>
                </a:lnTo>
                <a:lnTo>
                  <a:pt x="246887" y="252984"/>
                </a:lnTo>
                <a:lnTo>
                  <a:pt x="239268" y="245364"/>
                </a:lnTo>
                <a:lnTo>
                  <a:pt x="134112" y="245364"/>
                </a:lnTo>
                <a:lnTo>
                  <a:pt x="129539" y="242316"/>
                </a:lnTo>
                <a:lnTo>
                  <a:pt x="131102" y="242316"/>
                </a:lnTo>
                <a:lnTo>
                  <a:pt x="22745" y="132588"/>
                </a:lnTo>
                <a:lnTo>
                  <a:pt x="13715" y="132588"/>
                </a:lnTo>
                <a:lnTo>
                  <a:pt x="13715" y="123444"/>
                </a:lnTo>
                <a:lnTo>
                  <a:pt x="22745" y="123444"/>
                </a:lnTo>
                <a:lnTo>
                  <a:pt x="131102" y="13716"/>
                </a:lnTo>
                <a:lnTo>
                  <a:pt x="129539" y="13716"/>
                </a:lnTo>
                <a:lnTo>
                  <a:pt x="134112" y="10668"/>
                </a:lnTo>
                <a:lnTo>
                  <a:pt x="239268" y="10668"/>
                </a:lnTo>
                <a:lnTo>
                  <a:pt x="246887" y="3048"/>
                </a:lnTo>
                <a:lnTo>
                  <a:pt x="263651" y="3048"/>
                </a:lnTo>
                <a:lnTo>
                  <a:pt x="266700" y="0"/>
                </a:lnTo>
                <a:close/>
              </a:path>
              <a:path w="266700" h="256540">
                <a:moveTo>
                  <a:pt x="246887" y="3048"/>
                </a:moveTo>
                <a:lnTo>
                  <a:pt x="121920" y="128016"/>
                </a:lnTo>
                <a:lnTo>
                  <a:pt x="246887" y="252984"/>
                </a:lnTo>
                <a:lnTo>
                  <a:pt x="251460" y="242316"/>
                </a:lnTo>
                <a:lnTo>
                  <a:pt x="252984" y="242316"/>
                </a:lnTo>
                <a:lnTo>
                  <a:pt x="143256" y="132588"/>
                </a:lnTo>
                <a:lnTo>
                  <a:pt x="134112" y="132588"/>
                </a:lnTo>
                <a:lnTo>
                  <a:pt x="134112" y="123444"/>
                </a:lnTo>
                <a:lnTo>
                  <a:pt x="143256" y="123444"/>
                </a:lnTo>
                <a:lnTo>
                  <a:pt x="252984" y="13716"/>
                </a:lnTo>
                <a:lnTo>
                  <a:pt x="251460" y="13716"/>
                </a:lnTo>
                <a:lnTo>
                  <a:pt x="246887" y="3048"/>
                </a:lnTo>
                <a:close/>
              </a:path>
              <a:path w="266700" h="256540">
                <a:moveTo>
                  <a:pt x="252984" y="242316"/>
                </a:moveTo>
                <a:lnTo>
                  <a:pt x="251460" y="242316"/>
                </a:lnTo>
                <a:lnTo>
                  <a:pt x="246887" y="252984"/>
                </a:lnTo>
                <a:lnTo>
                  <a:pt x="263651" y="252984"/>
                </a:lnTo>
                <a:lnTo>
                  <a:pt x="252984" y="242316"/>
                </a:lnTo>
                <a:close/>
              </a:path>
              <a:path w="266700" h="256540">
                <a:moveTo>
                  <a:pt x="131102" y="242316"/>
                </a:moveTo>
                <a:lnTo>
                  <a:pt x="129539" y="242316"/>
                </a:lnTo>
                <a:lnTo>
                  <a:pt x="134112" y="245364"/>
                </a:lnTo>
                <a:lnTo>
                  <a:pt x="131102" y="242316"/>
                </a:lnTo>
                <a:close/>
              </a:path>
              <a:path w="266700" h="256540">
                <a:moveTo>
                  <a:pt x="236220" y="242316"/>
                </a:moveTo>
                <a:lnTo>
                  <a:pt x="131102" y="242316"/>
                </a:lnTo>
                <a:lnTo>
                  <a:pt x="134112" y="245364"/>
                </a:lnTo>
                <a:lnTo>
                  <a:pt x="239268" y="245364"/>
                </a:lnTo>
                <a:lnTo>
                  <a:pt x="236220" y="242316"/>
                </a:lnTo>
                <a:close/>
              </a:path>
              <a:path w="266700" h="256540">
                <a:moveTo>
                  <a:pt x="13715" y="123444"/>
                </a:moveTo>
                <a:lnTo>
                  <a:pt x="13715" y="132588"/>
                </a:lnTo>
                <a:lnTo>
                  <a:pt x="18230" y="128016"/>
                </a:lnTo>
                <a:lnTo>
                  <a:pt x="13715" y="123444"/>
                </a:lnTo>
                <a:close/>
              </a:path>
              <a:path w="266700" h="256540">
                <a:moveTo>
                  <a:pt x="18230" y="128016"/>
                </a:moveTo>
                <a:lnTo>
                  <a:pt x="13715" y="132588"/>
                </a:lnTo>
                <a:lnTo>
                  <a:pt x="22745" y="132588"/>
                </a:lnTo>
                <a:lnTo>
                  <a:pt x="18230" y="128016"/>
                </a:lnTo>
                <a:close/>
              </a:path>
              <a:path w="266700" h="256540">
                <a:moveTo>
                  <a:pt x="134112" y="123444"/>
                </a:moveTo>
                <a:lnTo>
                  <a:pt x="134112" y="132588"/>
                </a:lnTo>
                <a:lnTo>
                  <a:pt x="138684" y="128016"/>
                </a:lnTo>
                <a:lnTo>
                  <a:pt x="134112" y="123444"/>
                </a:lnTo>
                <a:close/>
              </a:path>
              <a:path w="266700" h="256540">
                <a:moveTo>
                  <a:pt x="138684" y="128016"/>
                </a:moveTo>
                <a:lnTo>
                  <a:pt x="134112" y="132588"/>
                </a:lnTo>
                <a:lnTo>
                  <a:pt x="143256" y="132588"/>
                </a:lnTo>
                <a:lnTo>
                  <a:pt x="138684" y="128016"/>
                </a:lnTo>
                <a:close/>
              </a:path>
              <a:path w="266700" h="256540">
                <a:moveTo>
                  <a:pt x="22745" y="123444"/>
                </a:moveTo>
                <a:lnTo>
                  <a:pt x="13715" y="123444"/>
                </a:lnTo>
                <a:lnTo>
                  <a:pt x="18230" y="128016"/>
                </a:lnTo>
                <a:lnTo>
                  <a:pt x="22745" y="123444"/>
                </a:lnTo>
                <a:close/>
              </a:path>
              <a:path w="266700" h="256540">
                <a:moveTo>
                  <a:pt x="143256" y="123444"/>
                </a:moveTo>
                <a:lnTo>
                  <a:pt x="134112" y="123444"/>
                </a:lnTo>
                <a:lnTo>
                  <a:pt x="138684" y="128016"/>
                </a:lnTo>
                <a:lnTo>
                  <a:pt x="143256" y="123444"/>
                </a:lnTo>
                <a:close/>
              </a:path>
              <a:path w="266700" h="256540">
                <a:moveTo>
                  <a:pt x="134112" y="10668"/>
                </a:moveTo>
                <a:lnTo>
                  <a:pt x="129539" y="13716"/>
                </a:lnTo>
                <a:lnTo>
                  <a:pt x="131102" y="13716"/>
                </a:lnTo>
                <a:lnTo>
                  <a:pt x="134112" y="10668"/>
                </a:lnTo>
                <a:close/>
              </a:path>
              <a:path w="266700" h="256540">
                <a:moveTo>
                  <a:pt x="239268" y="10668"/>
                </a:moveTo>
                <a:lnTo>
                  <a:pt x="134112" y="10668"/>
                </a:lnTo>
                <a:lnTo>
                  <a:pt x="131102" y="13716"/>
                </a:lnTo>
                <a:lnTo>
                  <a:pt x="236220" y="13716"/>
                </a:lnTo>
                <a:lnTo>
                  <a:pt x="239268" y="10668"/>
                </a:lnTo>
                <a:close/>
              </a:path>
              <a:path w="266700" h="256540">
                <a:moveTo>
                  <a:pt x="263651" y="3048"/>
                </a:moveTo>
                <a:lnTo>
                  <a:pt x="246887" y="3048"/>
                </a:lnTo>
                <a:lnTo>
                  <a:pt x="251460" y="13716"/>
                </a:lnTo>
                <a:lnTo>
                  <a:pt x="252984" y="13716"/>
                </a:lnTo>
                <a:lnTo>
                  <a:pt x="263651" y="3048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67</a:t>
            </a:fld>
            <a:endParaRPr spc="-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900"/>
              </a:spcBef>
            </a:pPr>
            <a:r>
              <a:rPr sz="2200" b="1" spc="60" dirty="0">
                <a:latin typeface="Times New Roman"/>
                <a:cs typeface="Times New Roman"/>
              </a:rPr>
              <a:t>Trends </a:t>
            </a:r>
            <a:r>
              <a:rPr sz="2200" b="1" spc="90" dirty="0">
                <a:latin typeface="Times New Roman"/>
                <a:cs typeface="Times New Roman"/>
              </a:rPr>
              <a:t>in </a:t>
            </a:r>
            <a:r>
              <a:rPr sz="2200" b="1" dirty="0">
                <a:latin typeface="Times New Roman"/>
                <a:cs typeface="Times New Roman"/>
              </a:rPr>
              <a:t>Cost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400" dirty="0">
                <a:latin typeface="Times New Roman"/>
                <a:cs typeface="Times New Roman"/>
              </a:rPr>
              <a:t> </a:t>
            </a:r>
            <a:r>
              <a:rPr sz="2200" b="1" spc="30" dirty="0">
                <a:latin typeface="Times New Roman"/>
                <a:cs typeface="Times New Roman"/>
              </a:rPr>
              <a:t>Cultivation</a:t>
            </a:r>
            <a:endParaRPr sz="2200">
              <a:latin typeface="Times New Roman"/>
              <a:cs typeface="Times New Roman"/>
            </a:endParaRPr>
          </a:p>
          <a:p>
            <a:pPr marL="440055" marR="279400" indent="-172720">
              <a:lnSpc>
                <a:spcPts val="1080"/>
              </a:lnSpc>
              <a:spcBef>
                <a:spcPts val="1880"/>
              </a:spcBef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1000" spc="20" dirty="0">
                <a:latin typeface="Times New Roman"/>
                <a:cs typeface="Times New Roman"/>
              </a:rPr>
              <a:t>The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cost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of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15" dirty="0">
                <a:latin typeface="Times New Roman"/>
                <a:cs typeface="Times New Roman"/>
              </a:rPr>
              <a:t>cultivation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55" dirty="0">
                <a:latin typeface="Times New Roman"/>
                <a:cs typeface="Times New Roman"/>
              </a:rPr>
              <a:t>(Rs/ha)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also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25" dirty="0">
                <a:latin typeface="Times New Roman"/>
                <a:cs typeface="Times New Roman"/>
              </a:rPr>
              <a:t>varies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significantly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30" dirty="0">
                <a:latin typeface="Times New Roman"/>
                <a:cs typeface="Times New Roman"/>
              </a:rPr>
              <a:t>across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40" dirty="0">
                <a:latin typeface="Times New Roman"/>
                <a:cs typeface="Times New Roman"/>
              </a:rPr>
              <a:t>states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for  </a:t>
            </a:r>
            <a:r>
              <a:rPr sz="1000" spc="10" dirty="0">
                <a:latin typeface="Times New Roman"/>
                <a:cs typeface="Times New Roman"/>
              </a:rPr>
              <a:t>all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crops.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5"/>
              </a:spcBef>
            </a:pPr>
            <a:r>
              <a:rPr sz="1000" b="1" spc="-15" dirty="0">
                <a:latin typeface="Times New Roman"/>
                <a:cs typeface="Times New Roman"/>
              </a:rPr>
              <a:t>For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spc="10" dirty="0">
                <a:latin typeface="Times New Roman"/>
                <a:cs typeface="Times New Roman"/>
              </a:rPr>
              <a:t>Paddy</a:t>
            </a:r>
            <a:r>
              <a:rPr sz="1000" spc="10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20"/>
              </a:spcBef>
            </a:pPr>
            <a:r>
              <a:rPr sz="1000" spc="-50" dirty="0">
                <a:latin typeface="Times New Roman"/>
                <a:cs typeface="Times New Roman"/>
              </a:rPr>
              <a:t>A.P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22797, </a:t>
            </a:r>
            <a:r>
              <a:rPr sz="1000" spc="-65" dirty="0">
                <a:latin typeface="Times New Roman"/>
                <a:cs typeface="Times New Roman"/>
              </a:rPr>
              <a:t>PUNJAB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19126, </a:t>
            </a:r>
            <a:r>
              <a:rPr sz="1000" spc="-70" dirty="0">
                <a:latin typeface="Times New Roman"/>
                <a:cs typeface="Times New Roman"/>
              </a:rPr>
              <a:t>ORISSA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-6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11646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000" b="1" spc="-15" dirty="0">
                <a:latin typeface="Times New Roman"/>
                <a:cs typeface="Times New Roman"/>
              </a:rPr>
              <a:t>For</a:t>
            </a:r>
            <a:r>
              <a:rPr sz="1000" b="1" spc="-50" dirty="0">
                <a:latin typeface="Times New Roman"/>
                <a:cs typeface="Times New Roman"/>
              </a:rPr>
              <a:t> </a:t>
            </a:r>
            <a:r>
              <a:rPr sz="1000" b="1" spc="15" dirty="0">
                <a:latin typeface="Times New Roman"/>
                <a:cs typeface="Times New Roman"/>
              </a:rPr>
              <a:t>Wheat</a:t>
            </a:r>
            <a:r>
              <a:rPr sz="1000" spc="1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20"/>
              </a:spcBef>
            </a:pPr>
            <a:r>
              <a:rPr sz="1000" spc="-65" dirty="0">
                <a:latin typeface="Times New Roman"/>
                <a:cs typeface="Times New Roman"/>
              </a:rPr>
              <a:t>PUNJAB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19479, </a:t>
            </a:r>
            <a:r>
              <a:rPr sz="1000" spc="-85" dirty="0">
                <a:latin typeface="Times New Roman"/>
                <a:cs typeface="Times New Roman"/>
              </a:rPr>
              <a:t>U.P.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13343, </a:t>
            </a:r>
            <a:r>
              <a:rPr sz="1000" spc="-80" dirty="0">
                <a:latin typeface="Times New Roman"/>
                <a:cs typeface="Times New Roman"/>
              </a:rPr>
              <a:t>M.P.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-18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10260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000" b="1" spc="-15" dirty="0">
                <a:latin typeface="Times New Roman"/>
                <a:cs typeface="Times New Roman"/>
              </a:rPr>
              <a:t>For</a:t>
            </a:r>
            <a:r>
              <a:rPr sz="1000" b="1" spc="-45" dirty="0">
                <a:latin typeface="Times New Roman"/>
                <a:cs typeface="Times New Roman"/>
              </a:rPr>
              <a:t> </a:t>
            </a:r>
            <a:r>
              <a:rPr sz="1000" b="1" spc="-15" dirty="0">
                <a:latin typeface="Times New Roman"/>
                <a:cs typeface="Times New Roman"/>
              </a:rPr>
              <a:t>S.Cane</a:t>
            </a:r>
            <a:r>
              <a:rPr sz="1000" spc="-15" dirty="0"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  <a:spcBef>
                <a:spcPts val="125"/>
              </a:spcBef>
            </a:pPr>
            <a:r>
              <a:rPr sz="1000" spc="-80" dirty="0">
                <a:latin typeface="Times New Roman"/>
                <a:cs typeface="Times New Roman"/>
              </a:rPr>
              <a:t>A.P.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45758, </a:t>
            </a:r>
            <a:r>
              <a:rPr sz="1000" spc="-110" dirty="0">
                <a:latin typeface="Times New Roman"/>
                <a:cs typeface="Times New Roman"/>
              </a:rPr>
              <a:t>HARYANA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24824, </a:t>
            </a:r>
            <a:r>
              <a:rPr sz="1000" spc="-70" dirty="0">
                <a:latin typeface="Times New Roman"/>
                <a:cs typeface="Times New Roman"/>
              </a:rPr>
              <a:t>MAHARASHTRA </a:t>
            </a:r>
            <a:r>
              <a:rPr sz="1000" spc="-5" dirty="0">
                <a:latin typeface="Times New Roman"/>
                <a:cs typeface="Times New Roman"/>
              </a:rPr>
              <a:t>– </a:t>
            </a:r>
            <a:r>
              <a:rPr sz="1000" spc="35" dirty="0">
                <a:latin typeface="Times New Roman"/>
                <a:cs typeface="Times New Roman"/>
              </a:rPr>
              <a:t>40274, </a:t>
            </a:r>
            <a:r>
              <a:rPr sz="1000" spc="-85" dirty="0">
                <a:latin typeface="Times New Roman"/>
                <a:cs typeface="Times New Roman"/>
              </a:rPr>
              <a:t>U.P.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-150" dirty="0">
                <a:latin typeface="Times New Roman"/>
                <a:cs typeface="Times New Roman"/>
              </a:rPr>
              <a:t> </a:t>
            </a:r>
            <a:r>
              <a:rPr sz="1000" spc="50" dirty="0">
                <a:latin typeface="Times New Roman"/>
                <a:cs typeface="Times New Roman"/>
              </a:rPr>
              <a:t>26148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5" name="object 5"/>
            <p:cNvSpPr/>
            <p:nvPr/>
          </p:nvSpPr>
          <p:spPr>
            <a:xfrm>
              <a:off x="1994916" y="6099048"/>
              <a:ext cx="3570731" cy="29428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68</a:t>
            </a:fld>
            <a:endParaRPr spc="-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-70" dirty="0">
                <a:latin typeface="Times New Roman"/>
                <a:cs typeface="Times New Roman"/>
              </a:rPr>
              <a:t>PR </a:t>
            </a:r>
            <a:r>
              <a:rPr sz="2200" b="1" spc="35" dirty="0">
                <a:latin typeface="Times New Roman"/>
                <a:cs typeface="Times New Roman"/>
              </a:rPr>
              <a:t>Smith's </a:t>
            </a:r>
            <a:r>
              <a:rPr sz="2200" b="1" spc="-150" dirty="0">
                <a:latin typeface="Times New Roman"/>
                <a:cs typeface="Times New Roman"/>
              </a:rPr>
              <a:t>SOSTAC®</a:t>
            </a:r>
            <a:r>
              <a:rPr sz="2200" b="1" spc="-145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Model</a:t>
            </a:r>
            <a:endParaRPr sz="2200">
              <a:latin typeface="Times New Roman"/>
              <a:cs typeface="Times New Roman"/>
            </a:endParaRPr>
          </a:p>
          <a:p>
            <a:pPr marL="39370" marR="467359">
              <a:lnSpc>
                <a:spcPct val="100000"/>
              </a:lnSpc>
              <a:spcBef>
                <a:spcPts val="595"/>
              </a:spcBef>
            </a:pPr>
            <a:r>
              <a:rPr sz="900" spc="-5" dirty="0">
                <a:latin typeface="Carlito"/>
                <a:cs typeface="Carlito"/>
              </a:rPr>
              <a:t>This acronym </a:t>
            </a:r>
            <a:r>
              <a:rPr sz="900" spc="-10" dirty="0">
                <a:latin typeface="Carlito"/>
                <a:cs typeface="Carlito"/>
              </a:rPr>
              <a:t>stands for </a:t>
            </a:r>
            <a:r>
              <a:rPr sz="900" spc="-5" dirty="0">
                <a:latin typeface="Carlito"/>
                <a:cs typeface="Carlito"/>
              </a:rPr>
              <a:t>Situation, </a:t>
            </a:r>
            <a:r>
              <a:rPr sz="900" spc="-10" dirty="0">
                <a:latin typeface="Carlito"/>
                <a:cs typeface="Carlito"/>
              </a:rPr>
              <a:t>Objectives, </a:t>
            </a:r>
            <a:r>
              <a:rPr sz="900" spc="-20" dirty="0">
                <a:latin typeface="Carlito"/>
                <a:cs typeface="Carlito"/>
              </a:rPr>
              <a:t>Strategy, </a:t>
            </a:r>
            <a:r>
              <a:rPr sz="900" spc="-10" dirty="0">
                <a:latin typeface="Carlito"/>
                <a:cs typeface="Carlito"/>
              </a:rPr>
              <a:t>Tactics, </a:t>
            </a:r>
            <a:r>
              <a:rPr sz="900" dirty="0">
                <a:latin typeface="Carlito"/>
                <a:cs typeface="Carlito"/>
              </a:rPr>
              <a:t>Actions, </a:t>
            </a:r>
            <a:r>
              <a:rPr sz="900" spc="-10" dirty="0">
                <a:latin typeface="Carlito"/>
                <a:cs typeface="Carlito"/>
              </a:rPr>
              <a:t>Control </a:t>
            </a:r>
            <a:r>
              <a:rPr sz="900" dirty="0">
                <a:latin typeface="Carlito"/>
                <a:cs typeface="Carlito"/>
              </a:rPr>
              <a:t>and </a:t>
            </a:r>
            <a:r>
              <a:rPr sz="900" spc="-5" dirty="0">
                <a:latin typeface="Carlito"/>
                <a:cs typeface="Carlito"/>
              </a:rPr>
              <a:t>is </a:t>
            </a:r>
            <a:r>
              <a:rPr sz="900" dirty="0">
                <a:latin typeface="Carlito"/>
                <a:cs typeface="Carlito"/>
              </a:rPr>
              <a:t>a  </a:t>
            </a:r>
            <a:r>
              <a:rPr sz="900" spc="-10" dirty="0">
                <a:latin typeface="Carlito"/>
                <a:cs typeface="Carlito"/>
              </a:rPr>
              <a:t>framework </a:t>
            </a:r>
            <a:r>
              <a:rPr sz="900" spc="-5" dirty="0">
                <a:latin typeface="Carlito"/>
                <a:cs typeface="Carlito"/>
              </a:rPr>
              <a:t>used </a:t>
            </a:r>
            <a:r>
              <a:rPr sz="900" dirty="0">
                <a:latin typeface="Carlito"/>
                <a:cs typeface="Carlito"/>
              </a:rPr>
              <a:t>when </a:t>
            </a:r>
            <a:r>
              <a:rPr sz="900" spc="-5" dirty="0">
                <a:latin typeface="Carlito"/>
                <a:cs typeface="Carlito"/>
              </a:rPr>
              <a:t>creating marketing</a:t>
            </a:r>
            <a:r>
              <a:rPr sz="900" spc="40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plans.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1112" y="2350008"/>
            <a:ext cx="3113075" cy="2403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  <a:tabLst>
                <a:tab pos="1147445" algn="l"/>
              </a:tabLst>
            </a:pPr>
            <a:r>
              <a:rPr sz="2200" b="1" spc="35" dirty="0">
                <a:latin typeface="Times New Roman"/>
                <a:cs typeface="Times New Roman"/>
              </a:rPr>
              <a:t>Porter’s	</a:t>
            </a:r>
            <a:r>
              <a:rPr sz="2200" b="1" spc="200" dirty="0">
                <a:latin typeface="Times New Roman"/>
                <a:cs typeface="Times New Roman"/>
              </a:rPr>
              <a:t>5 </a:t>
            </a:r>
            <a:r>
              <a:rPr sz="2200" b="1" spc="25" dirty="0">
                <a:latin typeface="Times New Roman"/>
                <a:cs typeface="Times New Roman"/>
              </a:rPr>
              <a:t>Force</a:t>
            </a:r>
            <a:r>
              <a:rPr sz="2200" b="1" spc="-340" dirty="0">
                <a:latin typeface="Times New Roman"/>
                <a:cs typeface="Times New Roman"/>
              </a:rPr>
              <a:t> </a:t>
            </a:r>
            <a:r>
              <a:rPr sz="2200" b="1" spc="45" dirty="0">
                <a:latin typeface="Times New Roman"/>
                <a:cs typeface="Times New Roman"/>
              </a:rPr>
              <a:t>Model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9864" y="6659880"/>
            <a:ext cx="3456432" cy="2500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69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9126" y="2316480"/>
            <a:ext cx="230103" cy="2240280"/>
          </a:xfrm>
          <a:custGeom>
            <a:avLst/>
            <a:gdLst/>
            <a:ahLst/>
            <a:cxnLst/>
            <a:rect l="l" t="t" r="r" b="b"/>
            <a:pathLst>
              <a:path w="172719" h="2240279">
                <a:moveTo>
                  <a:pt x="172212" y="0"/>
                </a:moveTo>
                <a:lnTo>
                  <a:pt x="0" y="0"/>
                </a:lnTo>
                <a:lnTo>
                  <a:pt x="0" y="2240280"/>
                </a:lnTo>
                <a:lnTo>
                  <a:pt x="172212" y="2240280"/>
                </a:lnTo>
                <a:lnTo>
                  <a:pt x="172212" y="0"/>
                </a:lnTo>
                <a:close/>
              </a:path>
            </a:pathLst>
          </a:custGeom>
          <a:solidFill>
            <a:srgbClr val="E26B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176" y="2316480"/>
            <a:ext cx="172720" cy="2240280"/>
          </a:xfrm>
          <a:custGeom>
            <a:avLst/>
            <a:gdLst/>
            <a:ahLst/>
            <a:cxnLst/>
            <a:rect l="l" t="t" r="r" b="b"/>
            <a:pathLst>
              <a:path w="172720" h="2240279">
                <a:moveTo>
                  <a:pt x="172212" y="0"/>
                </a:moveTo>
                <a:lnTo>
                  <a:pt x="0" y="0"/>
                </a:lnTo>
                <a:lnTo>
                  <a:pt x="0" y="2240280"/>
                </a:lnTo>
                <a:lnTo>
                  <a:pt x="172212" y="2240280"/>
                </a:lnTo>
                <a:lnTo>
                  <a:pt x="17221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950" b="1" spc="-5" dirty="0">
                <a:latin typeface="Carlito"/>
                <a:cs typeface="Carlito"/>
              </a:rPr>
              <a:t>Agri-Input</a:t>
            </a:r>
            <a:r>
              <a:rPr sz="950" b="1" spc="25" dirty="0">
                <a:latin typeface="Carlito"/>
                <a:cs typeface="Carlito"/>
              </a:rPr>
              <a:t> </a:t>
            </a:r>
            <a:r>
              <a:rPr sz="950" b="1" spc="-10" dirty="0">
                <a:latin typeface="Carlito"/>
                <a:cs typeface="Carlito"/>
              </a:rPr>
              <a:t>Market</a:t>
            </a:r>
            <a:endParaRPr sz="95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3291" y="3154897"/>
            <a:ext cx="102592" cy="483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750" b="1" spc="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750" b="1" spc="-1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tr</a:t>
            </a:r>
            <a:r>
              <a:rPr sz="750" b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750" b="1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endParaRPr sz="75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8827" y="3118168"/>
            <a:ext cx="102592" cy="53425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sz="750" b="1" spc="-5" dirty="0">
                <a:solidFill>
                  <a:srgbClr val="FFFFFF"/>
                </a:solidFill>
                <a:latin typeface="Carlito"/>
                <a:cs typeface="Carlito"/>
              </a:rPr>
              <a:t>Consumer</a:t>
            </a:r>
            <a:endParaRPr sz="75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806" y="2344699"/>
            <a:ext cx="1099820" cy="220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60"/>
              </a:lnSpc>
            </a:pP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Derived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&amp; </a:t>
            </a: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Joint</a:t>
            </a:r>
            <a:r>
              <a:rPr sz="700" b="1" spc="15" dirty="0">
                <a:solidFill>
                  <a:srgbClr val="E26B0A"/>
                </a:solidFill>
                <a:latin typeface="Carlito"/>
                <a:cs typeface="Carlito"/>
              </a:rPr>
              <a:t> </a:t>
            </a: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Demand</a:t>
            </a:r>
            <a:endParaRPr sz="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700" b="1" spc="-5" dirty="0">
                <a:solidFill>
                  <a:srgbClr val="808080"/>
                </a:solidFill>
                <a:latin typeface="Carlito"/>
                <a:cs typeface="Carlito"/>
              </a:rPr>
              <a:t>Seasonal</a:t>
            </a:r>
            <a:endParaRPr sz="700" dirty="0">
              <a:latin typeface="Carlito"/>
              <a:cs typeface="Carlito"/>
            </a:endParaRPr>
          </a:p>
          <a:p>
            <a:pPr marL="40640" marR="33655" indent="-1270" algn="ctr">
              <a:lnSpc>
                <a:spcPct val="116399"/>
              </a:lnSpc>
              <a:spcBef>
                <a:spcPts val="5"/>
              </a:spcBef>
            </a:pP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Straight-Rebuy/Mod-Rebuy 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Little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personal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relationships  Dispersed</a:t>
            </a:r>
            <a:endParaRPr sz="700" dirty="0">
              <a:latin typeface="Carlito"/>
              <a:cs typeface="Carlito"/>
            </a:endParaRPr>
          </a:p>
          <a:p>
            <a:pPr marL="180975" marR="174625" indent="1270" algn="ctr">
              <a:lnSpc>
                <a:spcPts val="980"/>
              </a:lnSpc>
              <a:spcBef>
                <a:spcPts val="50"/>
              </a:spcBef>
            </a:pPr>
            <a:r>
              <a:rPr sz="700" b="1" spc="-15" dirty="0">
                <a:solidFill>
                  <a:srgbClr val="00B050"/>
                </a:solidFill>
                <a:latin typeface="Carlito"/>
                <a:cs typeface="Carlito"/>
              </a:rPr>
              <a:t>Very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Large Nos.  </a:t>
            </a:r>
            <a:r>
              <a:rPr sz="700" b="1" spc="-10" dirty="0">
                <a:solidFill>
                  <a:srgbClr val="E46D0A"/>
                </a:solidFill>
                <a:latin typeface="Carlito"/>
                <a:cs typeface="Carlito"/>
              </a:rPr>
              <a:t>Perfe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ct</a:t>
            </a:r>
            <a:r>
              <a:rPr sz="700" b="1" spc="-45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Competition</a:t>
            </a:r>
            <a:endParaRPr sz="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Family involvement,</a:t>
            </a:r>
            <a:r>
              <a:rPr sz="700" b="1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influence</a:t>
            </a:r>
            <a:endParaRPr sz="700" dirty="0">
              <a:latin typeface="Carlito"/>
              <a:cs typeface="Carlito"/>
            </a:endParaRPr>
          </a:p>
          <a:p>
            <a:pPr marL="264795" marR="257810" algn="ctr">
              <a:lnSpc>
                <a:spcPct val="115700"/>
              </a:lnSpc>
              <a:spcBef>
                <a:spcPts val="10"/>
              </a:spcBef>
            </a:pP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Long</a:t>
            </a:r>
            <a:r>
              <a:rPr sz="700" b="1" spc="-15" dirty="0">
                <a:solidFill>
                  <a:srgbClr val="00B050"/>
                </a:solidFill>
                <a:latin typeface="Carlito"/>
                <a:cs typeface="Carlito"/>
              </a:rPr>
              <a:t>e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r/Ind</a:t>
            </a:r>
            <a:r>
              <a:rPr sz="700" b="1" spc="-15" dirty="0">
                <a:solidFill>
                  <a:srgbClr val="00B050"/>
                </a:solidFill>
                <a:latin typeface="Carlito"/>
                <a:cs typeface="Carlito"/>
              </a:rPr>
              <a:t>ir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ect  </a:t>
            </a:r>
            <a:r>
              <a:rPr sz="700" b="1" spc="-5" dirty="0">
                <a:solidFill>
                  <a:srgbClr val="E46C0A"/>
                </a:solidFill>
                <a:latin typeface="Carlito"/>
                <a:cs typeface="Carlito"/>
              </a:rPr>
              <a:t>Low</a:t>
            </a:r>
            <a:endParaRPr sz="700" dirty="0">
              <a:latin typeface="Carlito"/>
              <a:cs typeface="Carlito"/>
            </a:endParaRPr>
          </a:p>
          <a:p>
            <a:pPr marL="40640" marR="33655" algn="ctr">
              <a:lnSpc>
                <a:spcPct val="115700"/>
              </a:lnSpc>
              <a:spcBef>
                <a:spcPts val="15"/>
              </a:spcBef>
            </a:pP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Little 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personal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relationships 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Medi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um</a:t>
            </a:r>
            <a:endParaRPr sz="700" dirty="0">
              <a:latin typeface="Carlito"/>
              <a:cs typeface="Carlito"/>
            </a:endParaRPr>
          </a:p>
          <a:p>
            <a:pPr marL="149225" marR="143510" indent="-635" algn="ctr">
              <a:lnSpc>
                <a:spcPct val="116500"/>
              </a:lnSpc>
              <a:spcBef>
                <a:spcPts val="5"/>
              </a:spcBef>
            </a:pP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Stan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dardised  </a:t>
            </a:r>
            <a:r>
              <a:rPr sz="700" b="1" spc="-10" dirty="0">
                <a:solidFill>
                  <a:srgbClr val="E26B0A"/>
                </a:solidFill>
                <a:latin typeface="Carlito"/>
                <a:cs typeface="Carlito"/>
              </a:rPr>
              <a:t>Professionally 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trained 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Mass/Ad</a:t>
            </a:r>
            <a:endParaRPr sz="7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Little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Info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Exchange</a:t>
            </a:r>
            <a:endParaRPr sz="700" dirty="0">
              <a:latin typeface="Carlito"/>
              <a:cs typeface="Carlito"/>
            </a:endParaRPr>
          </a:p>
          <a:p>
            <a:pPr marL="332105" marR="325755" algn="ctr">
              <a:lnSpc>
                <a:spcPct val="115700"/>
              </a:lnSpc>
              <a:spcBef>
                <a:spcPts val="15"/>
              </a:spcBef>
            </a:pP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Loya</a:t>
            </a:r>
            <a:r>
              <a:rPr sz="700" b="1" spc="-5" dirty="0">
                <a:solidFill>
                  <a:srgbClr val="00B050"/>
                </a:solidFill>
                <a:latin typeface="Carlito"/>
                <a:cs typeface="Carlito"/>
              </a:rPr>
              <a:t>lty  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C</a:t>
            </a:r>
            <a:r>
              <a:rPr sz="700" b="1" dirty="0">
                <a:solidFill>
                  <a:srgbClr val="00B050"/>
                </a:solidFill>
                <a:latin typeface="Carlito"/>
                <a:cs typeface="Carlito"/>
              </a:rPr>
              <a:t>a</a:t>
            </a:r>
            <a:r>
              <a:rPr sz="700" b="1" spc="-10" dirty="0">
                <a:solidFill>
                  <a:srgbClr val="00B050"/>
                </a:solidFill>
                <a:latin typeface="Carlito"/>
                <a:cs typeface="Carlito"/>
              </a:rPr>
              <a:t>s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h/Cr</a:t>
            </a:r>
            <a:r>
              <a:rPr sz="700" b="1" spc="-15" dirty="0">
                <a:solidFill>
                  <a:srgbClr val="E26B0A"/>
                </a:solidFill>
                <a:latin typeface="Carlito"/>
                <a:cs typeface="Carlito"/>
              </a:rPr>
              <a:t>e</a:t>
            </a:r>
            <a:r>
              <a:rPr sz="700" b="1" spc="-5" dirty="0">
                <a:solidFill>
                  <a:srgbClr val="E26B0A"/>
                </a:solidFill>
                <a:latin typeface="Carlito"/>
                <a:cs typeface="Carlito"/>
              </a:rPr>
              <a:t>dit</a:t>
            </a:r>
            <a:endParaRPr sz="7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9057" y="2353805"/>
            <a:ext cx="752475" cy="219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"/>
              </a:lnSpc>
            </a:pPr>
            <a:r>
              <a:rPr sz="700" spc="-15" dirty="0">
                <a:latin typeface="Carlito"/>
                <a:cs typeface="Carlito"/>
              </a:rPr>
              <a:t>Type </a:t>
            </a:r>
            <a:r>
              <a:rPr sz="700" spc="-5" dirty="0">
                <a:latin typeface="Carlito"/>
                <a:cs typeface="Carlito"/>
              </a:rPr>
              <a:t>of</a:t>
            </a:r>
            <a:r>
              <a:rPr sz="700" spc="1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Demand</a:t>
            </a:r>
            <a:endParaRPr sz="700" dirty="0">
              <a:latin typeface="Carlito"/>
              <a:cs typeface="Carlito"/>
            </a:endParaRPr>
          </a:p>
          <a:p>
            <a:pPr marR="149225">
              <a:lnSpc>
                <a:spcPct val="116399"/>
              </a:lnSpc>
              <a:spcBef>
                <a:spcPts val="5"/>
              </a:spcBef>
            </a:pPr>
            <a:r>
              <a:rPr sz="700" spc="-10" dirty="0">
                <a:latin typeface="Carlito"/>
                <a:cs typeface="Carlito"/>
              </a:rPr>
              <a:t>Time </a:t>
            </a:r>
            <a:r>
              <a:rPr sz="700" spc="-5" dirty="0">
                <a:latin typeface="Carlito"/>
                <a:cs typeface="Carlito"/>
              </a:rPr>
              <a:t>of</a:t>
            </a:r>
            <a:r>
              <a:rPr sz="700" spc="-5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Demand  </a:t>
            </a:r>
            <a:r>
              <a:rPr sz="700" spc="-5" dirty="0">
                <a:latin typeface="Carlito"/>
                <a:cs typeface="Carlito"/>
              </a:rPr>
              <a:t>Buy </a:t>
            </a:r>
            <a:r>
              <a:rPr sz="700" spc="-10" dirty="0">
                <a:latin typeface="Carlito"/>
                <a:cs typeface="Carlito"/>
              </a:rPr>
              <a:t>Situation  </a:t>
            </a:r>
            <a:r>
              <a:rPr sz="700" spc="-5" dirty="0">
                <a:latin typeface="Carlito"/>
                <a:cs typeface="Carlito"/>
              </a:rPr>
              <a:t>Usage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700" spc="-10" dirty="0">
                <a:latin typeface="Carlito"/>
                <a:cs typeface="Carlito"/>
              </a:rPr>
              <a:t>Location</a:t>
            </a:r>
            <a:endParaRPr sz="700" dirty="0">
              <a:latin typeface="Carlito"/>
              <a:cs typeface="Carlito"/>
            </a:endParaRPr>
          </a:p>
          <a:p>
            <a:pPr marR="268605">
              <a:lnSpc>
                <a:spcPts val="980"/>
              </a:lnSpc>
              <a:spcBef>
                <a:spcPts val="45"/>
              </a:spcBef>
            </a:pPr>
            <a:r>
              <a:rPr sz="700" spc="-5" dirty="0">
                <a:latin typeface="Carlito"/>
                <a:cs typeface="Carlito"/>
              </a:rPr>
              <a:t>No. of</a:t>
            </a:r>
            <a:r>
              <a:rPr sz="700" spc="-70" dirty="0">
                <a:latin typeface="Carlito"/>
                <a:cs typeface="Carlito"/>
              </a:rPr>
              <a:t> </a:t>
            </a:r>
            <a:r>
              <a:rPr sz="700" spc="-15" dirty="0">
                <a:latin typeface="Carlito"/>
                <a:cs typeface="Carlito"/>
              </a:rPr>
              <a:t>buyers  </a:t>
            </a:r>
            <a:r>
              <a:rPr sz="700" spc="-5" dirty="0">
                <a:latin typeface="Carlito"/>
                <a:cs typeface="Carlito"/>
              </a:rPr>
              <a:t>Mkt</a:t>
            </a:r>
            <a:r>
              <a:rPr sz="700" spc="-2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Str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700" spc="-5" dirty="0">
                <a:latin typeface="Carlito"/>
                <a:cs typeface="Carlito"/>
              </a:rPr>
              <a:t>Buying</a:t>
            </a:r>
            <a:r>
              <a:rPr sz="700" dirty="0">
                <a:latin typeface="Carlito"/>
                <a:cs typeface="Carlito"/>
              </a:rPr>
              <a:t> </a:t>
            </a:r>
            <a:r>
              <a:rPr sz="700" spc="-5" dirty="0">
                <a:latin typeface="Carlito"/>
                <a:cs typeface="Carlito"/>
              </a:rPr>
              <a:t>Influence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15700"/>
              </a:lnSpc>
              <a:spcBef>
                <a:spcPts val="15"/>
              </a:spcBef>
            </a:pPr>
            <a:r>
              <a:rPr sz="700" spc="-10" dirty="0">
                <a:latin typeface="Carlito"/>
                <a:cs typeface="Carlito"/>
              </a:rPr>
              <a:t>Distribution/Channel  Cross</a:t>
            </a:r>
            <a:r>
              <a:rPr sz="700" spc="-2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Elasticity</a:t>
            </a:r>
            <a:endParaRPr sz="700" dirty="0">
              <a:latin typeface="Carlito"/>
              <a:cs typeface="Carlito"/>
            </a:endParaRPr>
          </a:p>
          <a:p>
            <a:pPr marR="149860">
              <a:lnSpc>
                <a:spcPct val="116399"/>
              </a:lnSpc>
              <a:spcBef>
                <a:spcPts val="5"/>
              </a:spcBef>
            </a:pPr>
            <a:r>
              <a:rPr sz="700" spc="-5" dirty="0">
                <a:latin typeface="Carlito"/>
                <a:cs typeface="Carlito"/>
              </a:rPr>
              <a:t>B–S</a:t>
            </a:r>
            <a:r>
              <a:rPr sz="700" spc="-5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Relationship  </a:t>
            </a:r>
            <a:r>
              <a:rPr sz="700" spc="-5" dirty="0">
                <a:latin typeface="Carlito"/>
                <a:cs typeface="Carlito"/>
              </a:rPr>
              <a:t>Price </a:t>
            </a:r>
            <a:r>
              <a:rPr sz="700" spc="-10" dirty="0">
                <a:latin typeface="Carlito"/>
                <a:cs typeface="Carlito"/>
              </a:rPr>
              <a:t>sensitivity  Product</a:t>
            </a:r>
            <a:endParaRPr sz="700" dirty="0">
              <a:latin typeface="Carlito"/>
              <a:cs typeface="Carlito"/>
            </a:endParaRPr>
          </a:p>
          <a:p>
            <a:pPr marR="363220">
              <a:lnSpc>
                <a:spcPts val="980"/>
              </a:lnSpc>
              <a:spcBef>
                <a:spcPts val="50"/>
              </a:spcBef>
            </a:pPr>
            <a:r>
              <a:rPr sz="700" spc="-10" dirty="0">
                <a:latin typeface="Carlito"/>
                <a:cs typeface="Carlito"/>
              </a:rPr>
              <a:t>Seller  </a:t>
            </a:r>
            <a:r>
              <a:rPr sz="700" spc="-5" dirty="0">
                <a:latin typeface="Carlito"/>
                <a:cs typeface="Carlito"/>
              </a:rPr>
              <a:t>P</a:t>
            </a:r>
            <a:r>
              <a:rPr sz="700" spc="-20" dirty="0">
                <a:latin typeface="Carlito"/>
                <a:cs typeface="Carlito"/>
              </a:rPr>
              <a:t>r</a:t>
            </a:r>
            <a:r>
              <a:rPr sz="700" spc="-10" dirty="0">
                <a:latin typeface="Carlito"/>
                <a:cs typeface="Carlito"/>
              </a:rPr>
              <a:t>om</a:t>
            </a:r>
            <a:r>
              <a:rPr sz="700" dirty="0">
                <a:latin typeface="Carlito"/>
                <a:cs typeface="Carlito"/>
              </a:rPr>
              <a:t>o</a:t>
            </a:r>
            <a:r>
              <a:rPr sz="700" spc="-5" dirty="0">
                <a:latin typeface="Carlito"/>
                <a:cs typeface="Carlito"/>
              </a:rPr>
              <a:t>t</a:t>
            </a:r>
            <a:r>
              <a:rPr sz="700" spc="-15" dirty="0">
                <a:latin typeface="Carlito"/>
                <a:cs typeface="Carlito"/>
              </a:rPr>
              <a:t>i</a:t>
            </a:r>
            <a:r>
              <a:rPr sz="700" spc="-10" dirty="0">
                <a:latin typeface="Carlito"/>
                <a:cs typeface="Carlito"/>
              </a:rPr>
              <a:t>on</a:t>
            </a:r>
            <a:endParaRPr sz="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700" spc="-5" dirty="0">
                <a:latin typeface="Carlito"/>
                <a:cs typeface="Carlito"/>
              </a:rPr>
              <a:t>B–S</a:t>
            </a:r>
            <a:r>
              <a:rPr sz="700" spc="-2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Relationship</a:t>
            </a:r>
            <a:endParaRPr sz="700" dirty="0">
              <a:latin typeface="Carlito"/>
              <a:cs typeface="Carlito"/>
            </a:endParaRPr>
          </a:p>
          <a:p>
            <a:pPr marR="152400">
              <a:lnSpc>
                <a:spcPct val="115700"/>
              </a:lnSpc>
              <a:spcBef>
                <a:spcPts val="10"/>
              </a:spcBef>
            </a:pPr>
            <a:r>
              <a:rPr sz="700" spc="-10" dirty="0">
                <a:latin typeface="Carlito"/>
                <a:cs typeface="Carlito"/>
              </a:rPr>
              <a:t>Buyer Behaviour  Nature </a:t>
            </a:r>
            <a:r>
              <a:rPr sz="700" spc="-5" dirty="0">
                <a:latin typeface="Carlito"/>
                <a:cs typeface="Carlito"/>
              </a:rPr>
              <a:t>of</a:t>
            </a:r>
            <a:r>
              <a:rPr sz="700" dirty="0">
                <a:latin typeface="Carlito"/>
                <a:cs typeface="Carlito"/>
              </a:rPr>
              <a:t> </a:t>
            </a:r>
            <a:r>
              <a:rPr sz="700" spc="-10" dirty="0">
                <a:latin typeface="Carlito"/>
                <a:cs typeface="Carlito"/>
              </a:rPr>
              <a:t>Sales</a:t>
            </a:r>
            <a:endParaRPr sz="700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0788" y="2189988"/>
            <a:ext cx="1178560" cy="2464435"/>
          </a:xfrm>
          <a:custGeom>
            <a:avLst/>
            <a:gdLst/>
            <a:ahLst/>
            <a:cxnLst/>
            <a:rect l="l" t="t" r="r" b="b"/>
            <a:pathLst>
              <a:path w="1178560" h="2464435">
                <a:moveTo>
                  <a:pt x="1178052" y="0"/>
                </a:moveTo>
                <a:lnTo>
                  <a:pt x="0" y="0"/>
                </a:lnTo>
                <a:lnTo>
                  <a:pt x="0" y="2464308"/>
                </a:lnTo>
                <a:lnTo>
                  <a:pt x="1178052" y="2464308"/>
                </a:lnTo>
                <a:lnTo>
                  <a:pt x="1178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8020" y="2333244"/>
            <a:ext cx="1143000" cy="2214880"/>
          </a:xfrm>
          <a:custGeom>
            <a:avLst/>
            <a:gdLst/>
            <a:ahLst/>
            <a:cxnLst/>
            <a:rect l="l" t="t" r="r" b="b"/>
            <a:pathLst>
              <a:path w="1143000" h="2214879">
                <a:moveTo>
                  <a:pt x="1143000" y="0"/>
                </a:moveTo>
                <a:lnTo>
                  <a:pt x="0" y="0"/>
                </a:lnTo>
                <a:lnTo>
                  <a:pt x="0" y="2214372"/>
                </a:lnTo>
                <a:lnTo>
                  <a:pt x="1143000" y="2214372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37864" y="6090971"/>
            <a:ext cx="3086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Times New Roman"/>
                <a:cs typeface="Times New Roman"/>
              </a:rPr>
              <a:t>P</a:t>
            </a:r>
            <a:r>
              <a:rPr sz="2200" b="1" spc="150" dirty="0"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91996" y="7106411"/>
            <a:ext cx="4573905" cy="2178050"/>
            <a:chOff x="1491996" y="7106411"/>
            <a:chExt cx="4573905" cy="2178050"/>
          </a:xfrm>
        </p:grpSpPr>
        <p:sp>
          <p:nvSpPr>
            <p:cNvPr id="14" name="object 14"/>
            <p:cNvSpPr/>
            <p:nvPr/>
          </p:nvSpPr>
          <p:spPr>
            <a:xfrm>
              <a:off x="1491996" y="7228331"/>
              <a:ext cx="2430779" cy="2054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22775" y="7149083"/>
              <a:ext cx="2141220" cy="213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3520" y="7106411"/>
              <a:ext cx="4572000" cy="2178050"/>
            </a:xfrm>
            <a:custGeom>
              <a:avLst/>
              <a:gdLst/>
              <a:ahLst/>
              <a:cxnLst/>
              <a:rect l="l" t="t" r="r" b="b"/>
              <a:pathLst>
                <a:path w="4572000" h="2178050">
                  <a:moveTo>
                    <a:pt x="4572000" y="0"/>
                  </a:moveTo>
                  <a:lnTo>
                    <a:pt x="0" y="0"/>
                  </a:lnTo>
                  <a:lnTo>
                    <a:pt x="0" y="2177795"/>
                  </a:lnTo>
                  <a:lnTo>
                    <a:pt x="4572000" y="2177795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17420" y="7535595"/>
            <a:ext cx="75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2720" algn="l"/>
              </a:tabLst>
            </a:pPr>
            <a:r>
              <a:rPr sz="2400" b="1" spc="220" dirty="0">
                <a:latin typeface="Times New Roman"/>
                <a:cs typeface="Times New Roman"/>
              </a:rPr>
              <a:t>4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Times New Roman"/>
                <a:cs typeface="Times New Roman"/>
              </a:rPr>
              <a:t>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6676" y="7537119"/>
            <a:ext cx="75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2720" algn="l"/>
              </a:tabLst>
            </a:pPr>
            <a:r>
              <a:rPr sz="2400" b="1" spc="220" dirty="0">
                <a:latin typeface="Times New Roman"/>
                <a:cs typeface="Times New Roman"/>
              </a:rPr>
              <a:t>7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Times New Roman"/>
                <a:cs typeface="Times New Roman"/>
              </a:rPr>
              <a:t>Ps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27120" y="2301240"/>
            <a:ext cx="2437130" cy="1967864"/>
            <a:chOff x="3627120" y="2301240"/>
            <a:chExt cx="2437130" cy="1967864"/>
          </a:xfrm>
        </p:grpSpPr>
        <p:sp>
          <p:nvSpPr>
            <p:cNvPr id="4" name="object 4"/>
            <p:cNvSpPr/>
            <p:nvPr/>
          </p:nvSpPr>
          <p:spPr>
            <a:xfrm>
              <a:off x="3627120" y="2301240"/>
              <a:ext cx="2436876" cy="19674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37788" y="2654807"/>
              <a:ext cx="2286000" cy="1249680"/>
            </a:xfrm>
            <a:custGeom>
              <a:avLst/>
              <a:gdLst/>
              <a:ahLst/>
              <a:cxnLst/>
              <a:rect l="l" t="t" r="r" b="b"/>
              <a:pathLst>
                <a:path w="2286000" h="1249679">
                  <a:moveTo>
                    <a:pt x="856488" y="1106424"/>
                  </a:moveTo>
                  <a:lnTo>
                    <a:pt x="0" y="1106424"/>
                  </a:lnTo>
                  <a:lnTo>
                    <a:pt x="0" y="1249680"/>
                  </a:lnTo>
                  <a:lnTo>
                    <a:pt x="856488" y="1249680"/>
                  </a:lnTo>
                  <a:lnTo>
                    <a:pt x="856488" y="1106424"/>
                  </a:lnTo>
                  <a:close/>
                </a:path>
                <a:path w="2286000" h="1249679">
                  <a:moveTo>
                    <a:pt x="856488" y="714768"/>
                  </a:moveTo>
                  <a:lnTo>
                    <a:pt x="0" y="714768"/>
                  </a:lnTo>
                  <a:lnTo>
                    <a:pt x="0" y="856488"/>
                  </a:lnTo>
                  <a:lnTo>
                    <a:pt x="856488" y="856488"/>
                  </a:lnTo>
                  <a:lnTo>
                    <a:pt x="856488" y="714768"/>
                  </a:lnTo>
                  <a:close/>
                </a:path>
                <a:path w="2286000" h="1249679">
                  <a:moveTo>
                    <a:pt x="856488" y="321564"/>
                  </a:moveTo>
                  <a:lnTo>
                    <a:pt x="0" y="321564"/>
                  </a:lnTo>
                  <a:lnTo>
                    <a:pt x="0" y="463296"/>
                  </a:lnTo>
                  <a:lnTo>
                    <a:pt x="856488" y="463296"/>
                  </a:lnTo>
                  <a:lnTo>
                    <a:pt x="856488" y="321564"/>
                  </a:lnTo>
                  <a:close/>
                </a:path>
                <a:path w="2286000" h="1249679">
                  <a:moveTo>
                    <a:pt x="856488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856488" y="143256"/>
                  </a:lnTo>
                  <a:lnTo>
                    <a:pt x="856488" y="0"/>
                  </a:lnTo>
                  <a:close/>
                </a:path>
                <a:path w="2286000" h="1249679">
                  <a:moveTo>
                    <a:pt x="2286000" y="1106424"/>
                  </a:moveTo>
                  <a:lnTo>
                    <a:pt x="1642872" y="1106424"/>
                  </a:lnTo>
                  <a:lnTo>
                    <a:pt x="1642872" y="1249680"/>
                  </a:lnTo>
                  <a:lnTo>
                    <a:pt x="2286000" y="1249680"/>
                  </a:lnTo>
                  <a:lnTo>
                    <a:pt x="2286000" y="1106424"/>
                  </a:lnTo>
                  <a:close/>
                </a:path>
                <a:path w="2286000" h="1249679">
                  <a:moveTo>
                    <a:pt x="2286000" y="714768"/>
                  </a:moveTo>
                  <a:lnTo>
                    <a:pt x="1642872" y="714768"/>
                  </a:lnTo>
                  <a:lnTo>
                    <a:pt x="1642872" y="856488"/>
                  </a:lnTo>
                  <a:lnTo>
                    <a:pt x="2286000" y="856488"/>
                  </a:lnTo>
                  <a:lnTo>
                    <a:pt x="2286000" y="714768"/>
                  </a:lnTo>
                  <a:close/>
                </a:path>
                <a:path w="2286000" h="1249679">
                  <a:moveTo>
                    <a:pt x="2286000" y="321564"/>
                  </a:moveTo>
                  <a:lnTo>
                    <a:pt x="1642872" y="321564"/>
                  </a:lnTo>
                  <a:lnTo>
                    <a:pt x="1642872" y="463296"/>
                  </a:lnTo>
                  <a:lnTo>
                    <a:pt x="2286000" y="463296"/>
                  </a:lnTo>
                  <a:lnTo>
                    <a:pt x="2286000" y="321564"/>
                  </a:lnTo>
                  <a:close/>
                </a:path>
                <a:path w="2286000" h="1249679">
                  <a:moveTo>
                    <a:pt x="2286000" y="0"/>
                  </a:moveTo>
                  <a:lnTo>
                    <a:pt x="1642872" y="0"/>
                  </a:lnTo>
                  <a:lnTo>
                    <a:pt x="1642872" y="143256"/>
                  </a:lnTo>
                  <a:lnTo>
                    <a:pt x="2286000" y="143256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2200" b="1" spc="15" dirty="0">
                <a:latin typeface="Times New Roman"/>
                <a:cs typeface="Times New Roman"/>
              </a:rPr>
              <a:t>Loyalty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35" dirty="0">
                <a:latin typeface="Times New Roman"/>
                <a:cs typeface="Times New Roman"/>
              </a:rPr>
              <a:t>Ladder</a:t>
            </a:r>
            <a:endParaRPr sz="2200">
              <a:latin typeface="Times New Roman"/>
              <a:cs typeface="Times New Roman"/>
            </a:endParaRPr>
          </a:p>
          <a:p>
            <a:pPr marL="267970" marR="2531745">
              <a:lnSpc>
                <a:spcPct val="101200"/>
              </a:lnSpc>
              <a:spcBef>
                <a:spcPts val="1855"/>
              </a:spcBef>
              <a:tabLst>
                <a:tab pos="1261745" algn="l"/>
              </a:tabLst>
            </a:pPr>
            <a:r>
              <a:rPr sz="900" spc="-30" dirty="0">
                <a:latin typeface="Times New Roman"/>
                <a:cs typeface="Times New Roman"/>
              </a:rPr>
              <a:t>As </a:t>
            </a:r>
            <a:r>
              <a:rPr sz="900" spc="30" dirty="0">
                <a:latin typeface="Times New Roman"/>
                <a:cs typeface="Times New Roman"/>
              </a:rPr>
              <a:t>with </a:t>
            </a:r>
            <a:r>
              <a:rPr sz="900" spc="35" dirty="0">
                <a:latin typeface="Times New Roman"/>
                <a:cs typeface="Times New Roman"/>
              </a:rPr>
              <a:t>continuums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30" dirty="0">
                <a:latin typeface="Times New Roman"/>
                <a:cs typeface="Times New Roman"/>
              </a:rPr>
              <a:t>behaviour  </a:t>
            </a:r>
            <a:r>
              <a:rPr sz="900" spc="25" dirty="0">
                <a:latin typeface="Times New Roman"/>
                <a:cs typeface="Times New Roman"/>
              </a:rPr>
              <a:t>such </a:t>
            </a:r>
            <a:r>
              <a:rPr sz="900" spc="35" dirty="0">
                <a:latin typeface="Times New Roman"/>
                <a:cs typeface="Times New Roman"/>
              </a:rPr>
              <a:t>as </a:t>
            </a:r>
            <a:r>
              <a:rPr sz="900" b="1" spc="-110" dirty="0">
                <a:latin typeface="Times New Roman"/>
                <a:cs typeface="Times New Roman"/>
              </a:rPr>
              <a:t>UACCA </a:t>
            </a:r>
            <a:r>
              <a:rPr sz="900" dirty="0">
                <a:latin typeface="Times New Roman"/>
                <a:cs typeface="Times New Roman"/>
              </a:rPr>
              <a:t>– </a:t>
            </a:r>
            <a:r>
              <a:rPr sz="900" i="1" spc="-5" dirty="0">
                <a:latin typeface="Caladea"/>
                <a:cs typeface="Caladea"/>
              </a:rPr>
              <a:t>Unawareness,  </a:t>
            </a:r>
            <a:r>
              <a:rPr sz="900" i="1" spc="-40" dirty="0">
                <a:latin typeface="Caladea"/>
                <a:cs typeface="Caladea"/>
              </a:rPr>
              <a:t>A</a:t>
            </a:r>
            <a:r>
              <a:rPr sz="900" i="1" spc="-5" dirty="0">
                <a:latin typeface="Caladea"/>
                <a:cs typeface="Caladea"/>
              </a:rPr>
              <a:t>wa</a:t>
            </a:r>
            <a:r>
              <a:rPr sz="900" i="1" spc="-15" dirty="0">
                <a:latin typeface="Caladea"/>
                <a:cs typeface="Caladea"/>
              </a:rPr>
              <a:t>r</a:t>
            </a:r>
            <a:r>
              <a:rPr sz="900" i="1" dirty="0">
                <a:latin typeface="Caladea"/>
                <a:cs typeface="Caladea"/>
              </a:rPr>
              <a:t>en</a:t>
            </a:r>
            <a:r>
              <a:rPr sz="900" i="1" spc="-10" dirty="0">
                <a:latin typeface="Caladea"/>
                <a:cs typeface="Caladea"/>
              </a:rPr>
              <a:t>e</a:t>
            </a:r>
            <a:r>
              <a:rPr sz="900" i="1" spc="-5" dirty="0">
                <a:latin typeface="Caladea"/>
                <a:cs typeface="Caladea"/>
              </a:rPr>
              <a:t>s</a:t>
            </a:r>
            <a:r>
              <a:rPr sz="900" i="1" dirty="0">
                <a:latin typeface="Caladea"/>
                <a:cs typeface="Caladea"/>
              </a:rPr>
              <a:t>s,	</a:t>
            </a:r>
            <a:r>
              <a:rPr sz="900" i="1" spc="-25" dirty="0">
                <a:latin typeface="Caladea"/>
                <a:cs typeface="Caladea"/>
              </a:rPr>
              <a:t>C</a:t>
            </a:r>
            <a:r>
              <a:rPr sz="900" i="1" spc="-5" dirty="0">
                <a:latin typeface="Caladea"/>
                <a:cs typeface="Caladea"/>
              </a:rPr>
              <a:t>om</a:t>
            </a:r>
            <a:r>
              <a:rPr sz="900" i="1" dirty="0">
                <a:latin typeface="Caladea"/>
                <a:cs typeface="Caladea"/>
              </a:rPr>
              <a:t>p</a:t>
            </a:r>
            <a:r>
              <a:rPr sz="900" i="1" spc="-10" dirty="0">
                <a:latin typeface="Caladea"/>
                <a:cs typeface="Caladea"/>
              </a:rPr>
              <a:t>r</a:t>
            </a:r>
            <a:r>
              <a:rPr sz="900" i="1" spc="-20" dirty="0">
                <a:latin typeface="Caladea"/>
                <a:cs typeface="Caladea"/>
              </a:rPr>
              <a:t>e</a:t>
            </a:r>
            <a:r>
              <a:rPr sz="900" i="1" spc="-5" dirty="0">
                <a:latin typeface="Caladea"/>
                <a:cs typeface="Caladea"/>
              </a:rPr>
              <a:t>he</a:t>
            </a:r>
            <a:r>
              <a:rPr sz="900" i="1" spc="10" dirty="0">
                <a:latin typeface="Caladea"/>
                <a:cs typeface="Caladea"/>
              </a:rPr>
              <a:t>n</a:t>
            </a:r>
            <a:r>
              <a:rPr sz="900" i="1" dirty="0">
                <a:latin typeface="Caladea"/>
                <a:cs typeface="Caladea"/>
              </a:rPr>
              <a:t>sion,  </a:t>
            </a:r>
            <a:r>
              <a:rPr sz="900" i="1" spc="-5" dirty="0">
                <a:latin typeface="Caladea"/>
                <a:cs typeface="Caladea"/>
              </a:rPr>
              <a:t>Conviction, </a:t>
            </a:r>
            <a:r>
              <a:rPr sz="900" i="1" spc="-10" dirty="0">
                <a:latin typeface="Caladea"/>
                <a:cs typeface="Caladea"/>
              </a:rPr>
              <a:t>Action</a:t>
            </a:r>
            <a:r>
              <a:rPr sz="900" spc="-10" dirty="0">
                <a:latin typeface="Times New Roman"/>
                <a:cs typeface="Times New Roman"/>
              </a:rPr>
              <a:t>, </a:t>
            </a:r>
            <a:r>
              <a:rPr sz="900" spc="50" dirty="0">
                <a:latin typeface="Times New Roman"/>
                <a:cs typeface="Times New Roman"/>
              </a:rPr>
              <a:t>or </a:t>
            </a:r>
            <a:r>
              <a:rPr sz="900" b="1" spc="-55" dirty="0">
                <a:latin typeface="Times New Roman"/>
                <a:cs typeface="Times New Roman"/>
              </a:rPr>
              <a:t>AIDA </a:t>
            </a:r>
            <a:r>
              <a:rPr sz="900" dirty="0">
                <a:latin typeface="Times New Roman"/>
                <a:cs typeface="Times New Roman"/>
              </a:rPr>
              <a:t>–  </a:t>
            </a:r>
            <a:r>
              <a:rPr sz="900" i="1" spc="-10" dirty="0">
                <a:latin typeface="Caladea"/>
                <a:cs typeface="Caladea"/>
              </a:rPr>
              <a:t>Awareness, </a:t>
            </a:r>
            <a:r>
              <a:rPr sz="900" i="1" spc="-5" dirty="0">
                <a:latin typeface="Caladea"/>
                <a:cs typeface="Caladea"/>
              </a:rPr>
              <a:t>Interest, Desire, </a:t>
            </a:r>
            <a:r>
              <a:rPr sz="900" i="1" spc="-15" dirty="0">
                <a:latin typeface="Caladea"/>
                <a:cs typeface="Caladea"/>
              </a:rPr>
              <a:t>Action</a:t>
            </a:r>
            <a:r>
              <a:rPr sz="900" spc="-15" dirty="0">
                <a:latin typeface="Times New Roman"/>
                <a:cs typeface="Times New Roman"/>
              </a:rPr>
              <a:t>,  </a:t>
            </a:r>
            <a:r>
              <a:rPr sz="900" spc="40" dirty="0">
                <a:latin typeface="Times New Roman"/>
                <a:cs typeface="Times New Roman"/>
              </a:rPr>
              <a:t>the </a:t>
            </a:r>
            <a:r>
              <a:rPr sz="900" spc="5" dirty="0">
                <a:latin typeface="Times New Roman"/>
                <a:cs typeface="Times New Roman"/>
              </a:rPr>
              <a:t>loyalty </a:t>
            </a:r>
            <a:r>
              <a:rPr sz="900" spc="35" dirty="0">
                <a:latin typeface="Times New Roman"/>
                <a:cs typeface="Times New Roman"/>
              </a:rPr>
              <a:t>ladder </a:t>
            </a:r>
            <a:r>
              <a:rPr sz="900" spc="25" dirty="0">
                <a:latin typeface="Times New Roman"/>
                <a:cs typeface="Times New Roman"/>
              </a:rPr>
              <a:t>begins from </a:t>
            </a:r>
            <a:r>
              <a:rPr sz="900" spc="40" dirty="0">
                <a:latin typeface="Times New Roman"/>
                <a:cs typeface="Times New Roman"/>
              </a:rPr>
              <a:t>a  </a:t>
            </a:r>
            <a:r>
              <a:rPr sz="900" spc="-10" dirty="0">
                <a:latin typeface="Carlito"/>
                <a:cs typeface="Carlito"/>
              </a:rPr>
              <a:t>point </a:t>
            </a:r>
            <a:r>
              <a:rPr sz="900" dirty="0">
                <a:latin typeface="Carlito"/>
                <a:cs typeface="Carlito"/>
              </a:rPr>
              <a:t>where the </a:t>
            </a:r>
            <a:r>
              <a:rPr sz="900" spc="-5" dirty="0">
                <a:latin typeface="Carlito"/>
                <a:cs typeface="Carlito"/>
              </a:rPr>
              <a:t>consumer has </a:t>
            </a:r>
            <a:r>
              <a:rPr sz="900" b="1" dirty="0">
                <a:latin typeface="Carlito"/>
                <a:cs typeface="Carlito"/>
              </a:rPr>
              <a:t>Not  </a:t>
            </a:r>
            <a:r>
              <a:rPr sz="900" b="1" spc="-30" dirty="0">
                <a:latin typeface="Carlito"/>
                <a:cs typeface="Carlito"/>
              </a:rPr>
              <a:t>Yet </a:t>
            </a:r>
            <a:r>
              <a:rPr sz="900" b="1" spc="-5" dirty="0">
                <a:latin typeface="Carlito"/>
                <a:cs typeface="Carlito"/>
              </a:rPr>
              <a:t>Purchased</a:t>
            </a:r>
            <a:r>
              <a:rPr sz="900" spc="-5" dirty="0">
                <a:latin typeface="Carlito"/>
                <a:cs typeface="Carlito"/>
              </a:rPr>
              <a:t>, </a:t>
            </a:r>
            <a:r>
              <a:rPr sz="900" dirty="0">
                <a:latin typeface="Carlito"/>
                <a:cs typeface="Carlito"/>
              </a:rPr>
              <a:t>then he </a:t>
            </a:r>
            <a:r>
              <a:rPr sz="900" spc="-5" dirty="0">
                <a:latin typeface="Carlito"/>
                <a:cs typeface="Carlito"/>
              </a:rPr>
              <a:t>or she  buys </a:t>
            </a:r>
            <a:r>
              <a:rPr sz="900" dirty="0">
                <a:latin typeface="Carlito"/>
                <a:cs typeface="Carlito"/>
              </a:rPr>
              <a:t>the </a:t>
            </a:r>
            <a:r>
              <a:rPr sz="900" spc="-10" dirty="0">
                <a:latin typeface="Carlito"/>
                <a:cs typeface="Carlito"/>
              </a:rPr>
              <a:t>product</a:t>
            </a:r>
            <a:r>
              <a:rPr sz="900" spc="180" dirty="0">
                <a:latin typeface="Carlito"/>
                <a:cs typeface="Carlito"/>
              </a:rPr>
              <a:t> </a:t>
            </a:r>
            <a:r>
              <a:rPr sz="900" spc="-10" dirty="0">
                <a:latin typeface="Carlito"/>
                <a:cs typeface="Carlito"/>
              </a:rPr>
              <a:t>for </a:t>
            </a:r>
            <a:r>
              <a:rPr sz="900" dirty="0">
                <a:latin typeface="Carlito"/>
                <a:cs typeface="Carlito"/>
              </a:rPr>
              <a:t>the </a:t>
            </a:r>
            <a:r>
              <a:rPr sz="900" spc="-10" dirty="0">
                <a:latin typeface="Carlito"/>
                <a:cs typeface="Carlito"/>
              </a:rPr>
              <a:t>first  </a:t>
            </a:r>
            <a:r>
              <a:rPr sz="900" dirty="0">
                <a:latin typeface="Carlito"/>
                <a:cs typeface="Carlito"/>
              </a:rPr>
              <a:t>time </a:t>
            </a:r>
            <a:r>
              <a:rPr sz="900" b="1" spc="-10" dirty="0">
                <a:latin typeface="Carlito"/>
                <a:cs typeface="Carlito"/>
              </a:rPr>
              <a:t>(Trialist)</a:t>
            </a:r>
            <a:r>
              <a:rPr sz="900" spc="-10" dirty="0">
                <a:latin typeface="Carlito"/>
                <a:cs typeface="Carlito"/>
              </a:rPr>
              <a:t>, </a:t>
            </a:r>
            <a:r>
              <a:rPr sz="900" spc="-5" dirty="0">
                <a:latin typeface="Carlito"/>
                <a:cs typeface="Carlito"/>
              </a:rPr>
              <a:t>if </a:t>
            </a:r>
            <a:r>
              <a:rPr sz="900" dirty="0">
                <a:latin typeface="Carlito"/>
                <a:cs typeface="Carlito"/>
              </a:rPr>
              <a:t>the trial</a:t>
            </a:r>
            <a:r>
              <a:rPr sz="900" spc="105" dirty="0">
                <a:latin typeface="Carlito"/>
                <a:cs typeface="Carlito"/>
              </a:rPr>
              <a:t> </a:t>
            </a:r>
            <a:r>
              <a:rPr sz="900" spc="-5" dirty="0">
                <a:latin typeface="Carlito"/>
                <a:cs typeface="Carlito"/>
              </a:rPr>
              <a:t>has </a:t>
            </a:r>
            <a:r>
              <a:rPr sz="900" dirty="0">
                <a:latin typeface="Carlito"/>
                <a:cs typeface="Carlito"/>
              </a:rPr>
              <a:t>been</a:t>
            </a:r>
            <a:endParaRPr sz="900">
              <a:latin typeface="Carlito"/>
              <a:cs typeface="Carlito"/>
            </a:endParaRPr>
          </a:p>
          <a:p>
            <a:pPr marL="325755" marR="2603500" algn="just">
              <a:lnSpc>
                <a:spcPct val="100000"/>
              </a:lnSpc>
            </a:pPr>
            <a:r>
              <a:rPr sz="900" dirty="0">
                <a:latin typeface="Carlito"/>
                <a:cs typeface="Carlito"/>
              </a:rPr>
              <a:t>a </a:t>
            </a:r>
            <a:r>
              <a:rPr sz="900" spc="-5" dirty="0">
                <a:latin typeface="Carlito"/>
                <a:cs typeface="Carlito"/>
              </a:rPr>
              <a:t>success </a:t>
            </a:r>
            <a:r>
              <a:rPr sz="900" dirty="0">
                <a:latin typeface="Carlito"/>
                <a:cs typeface="Carlito"/>
              </a:rPr>
              <a:t>he </a:t>
            </a:r>
            <a:r>
              <a:rPr sz="900" spc="-5" dirty="0">
                <a:latin typeface="Carlito"/>
                <a:cs typeface="Carlito"/>
              </a:rPr>
              <a:t>or she returns </a:t>
            </a:r>
            <a:r>
              <a:rPr sz="900" spc="-10" dirty="0">
                <a:latin typeface="Carlito"/>
                <a:cs typeface="Carlito"/>
              </a:rPr>
              <a:t>to </a:t>
            </a:r>
            <a:r>
              <a:rPr sz="900" spc="-5" dirty="0">
                <a:latin typeface="Carlito"/>
                <a:cs typeface="Carlito"/>
              </a:rPr>
              <a:t>buy  again </a:t>
            </a:r>
            <a:r>
              <a:rPr sz="900" dirty="0">
                <a:latin typeface="Carlito"/>
                <a:cs typeface="Carlito"/>
              </a:rPr>
              <a:t>and </a:t>
            </a:r>
            <a:r>
              <a:rPr sz="900" spc="-5" dirty="0">
                <a:latin typeface="Carlito"/>
                <a:cs typeface="Carlito"/>
              </a:rPr>
              <a:t>again </a:t>
            </a:r>
            <a:r>
              <a:rPr sz="900" b="1" spc="-10" dirty="0">
                <a:latin typeface="Carlito"/>
                <a:cs typeface="Carlito"/>
              </a:rPr>
              <a:t>(Repeat  </a:t>
            </a:r>
            <a:r>
              <a:rPr sz="900" b="1" spc="-5" dirty="0">
                <a:latin typeface="Carlito"/>
                <a:cs typeface="Carlito"/>
              </a:rPr>
              <a:t>Purchaser) </a:t>
            </a:r>
            <a:r>
              <a:rPr sz="900" dirty="0">
                <a:latin typeface="Carlito"/>
                <a:cs typeface="Carlito"/>
              </a:rPr>
              <a:t>and </a:t>
            </a:r>
            <a:r>
              <a:rPr sz="900" spc="-5" dirty="0">
                <a:latin typeface="Carlito"/>
                <a:cs typeface="Carlito"/>
              </a:rPr>
              <a:t>finally </a:t>
            </a:r>
            <a:r>
              <a:rPr sz="900" dirty="0">
                <a:latin typeface="Carlito"/>
                <a:cs typeface="Carlito"/>
              </a:rPr>
              <a:t>the  </a:t>
            </a:r>
            <a:r>
              <a:rPr sz="900" spc="-5" dirty="0">
                <a:latin typeface="Carlito"/>
                <a:cs typeface="Carlito"/>
              </a:rPr>
              <a:t>consumer buys no </a:t>
            </a:r>
            <a:r>
              <a:rPr sz="900" dirty="0">
                <a:latin typeface="Carlito"/>
                <a:cs typeface="Carlito"/>
              </a:rPr>
              <a:t>other  </a:t>
            </a:r>
            <a:r>
              <a:rPr sz="900" spc="-10" dirty="0">
                <a:latin typeface="Carlito"/>
                <a:cs typeface="Carlito"/>
              </a:rPr>
              <a:t>brand </a:t>
            </a:r>
            <a:r>
              <a:rPr sz="900" b="1" spc="-5" dirty="0">
                <a:latin typeface="Carlito"/>
                <a:cs typeface="Carlito"/>
              </a:rPr>
              <a:t>(Brand</a:t>
            </a:r>
            <a:r>
              <a:rPr sz="900" b="1" spc="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Insistent)</a:t>
            </a:r>
            <a:r>
              <a:rPr sz="900" spc="-10" dirty="0">
                <a:latin typeface="Carlito"/>
                <a:cs typeface="Carlito"/>
              </a:rPr>
              <a:t>.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Carlito"/>
              <a:cs typeface="Carlito"/>
            </a:endParaRPr>
          </a:p>
          <a:p>
            <a:pPr marL="65405" algn="ctr">
              <a:lnSpc>
                <a:spcPct val="100000"/>
              </a:lnSpc>
            </a:pPr>
            <a:r>
              <a:rPr sz="900" b="1" spc="-10" dirty="0">
                <a:latin typeface="Carlito"/>
                <a:cs typeface="Carlito"/>
              </a:rPr>
              <a:t>Turning </a:t>
            </a:r>
            <a:r>
              <a:rPr sz="900" b="1" dirty="0">
                <a:latin typeface="Carlito"/>
                <a:cs typeface="Carlito"/>
              </a:rPr>
              <a:t>a </a:t>
            </a:r>
            <a:r>
              <a:rPr sz="900" b="1" spc="-5" dirty="0">
                <a:latin typeface="Carlito"/>
                <a:cs typeface="Carlito"/>
              </a:rPr>
              <a:t>prospect </a:t>
            </a:r>
            <a:r>
              <a:rPr sz="900" b="1" spc="-10" dirty="0">
                <a:latin typeface="Carlito"/>
                <a:cs typeface="Carlito"/>
              </a:rPr>
              <a:t>into </a:t>
            </a:r>
            <a:r>
              <a:rPr sz="900" b="1" dirty="0">
                <a:latin typeface="Carlito"/>
                <a:cs typeface="Carlito"/>
              </a:rPr>
              <a:t>an</a:t>
            </a:r>
            <a:r>
              <a:rPr sz="900" b="1" spc="5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advocate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03091" y="7141464"/>
            <a:ext cx="397763" cy="1053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7586" y="6090971"/>
            <a:ext cx="3973195" cy="65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95"/>
              </a:spcBef>
            </a:pPr>
            <a:r>
              <a:rPr sz="2200" b="1" spc="55" dirty="0">
                <a:latin typeface="Times New Roman"/>
                <a:cs typeface="Times New Roman"/>
              </a:rPr>
              <a:t>Exercise </a:t>
            </a:r>
            <a:r>
              <a:rPr sz="2200" b="1" spc="-5" dirty="0">
                <a:latin typeface="Times New Roman"/>
                <a:cs typeface="Times New Roman"/>
              </a:rPr>
              <a:t>– </a:t>
            </a:r>
            <a:r>
              <a:rPr sz="2200" b="1" spc="65" dirty="0">
                <a:latin typeface="Times New Roman"/>
                <a:cs typeface="Times New Roman"/>
              </a:rPr>
              <a:t>The </a:t>
            </a:r>
            <a:r>
              <a:rPr sz="2200" b="1" spc="15" dirty="0">
                <a:latin typeface="Times New Roman"/>
                <a:cs typeface="Times New Roman"/>
              </a:rPr>
              <a:t>Loyalty</a:t>
            </a:r>
            <a:r>
              <a:rPr sz="2200" b="1" spc="-395" dirty="0">
                <a:latin typeface="Times New Roman"/>
                <a:cs typeface="Times New Roman"/>
              </a:rPr>
              <a:t> </a:t>
            </a:r>
            <a:r>
              <a:rPr sz="2200" b="1" spc="35" dirty="0">
                <a:latin typeface="Times New Roman"/>
                <a:cs typeface="Times New Roman"/>
              </a:rPr>
              <a:t>Ladder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r>
              <a:rPr sz="900" b="1" spc="-10" dirty="0">
                <a:latin typeface="Carlito"/>
                <a:cs typeface="Carlito"/>
              </a:rPr>
              <a:t>Farley’s </a:t>
            </a:r>
            <a:r>
              <a:rPr sz="900" b="1" dirty="0">
                <a:latin typeface="Carlito"/>
                <a:cs typeface="Carlito"/>
              </a:rPr>
              <a:t>Irish</a:t>
            </a:r>
            <a:r>
              <a:rPr sz="900" b="1" spc="-30" dirty="0">
                <a:latin typeface="Carlito"/>
                <a:cs typeface="Carlito"/>
              </a:rPr>
              <a:t> </a:t>
            </a:r>
            <a:r>
              <a:rPr sz="900" b="1" spc="-10" dirty="0">
                <a:latin typeface="Carlito"/>
                <a:cs typeface="Carlito"/>
              </a:rPr>
              <a:t>Dream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7560" y="6717309"/>
            <a:ext cx="1708785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Carlito"/>
                <a:cs typeface="Carlito"/>
              </a:rPr>
              <a:t>Farley’s </a:t>
            </a:r>
            <a:r>
              <a:rPr sz="800" spc="-5" dirty="0">
                <a:latin typeface="Carlito"/>
                <a:cs typeface="Carlito"/>
              </a:rPr>
              <a:t>Irish Dream is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brandy-based  liqueur (i.e.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sweet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creamy  alcoholic drink) that is popular in most  parts of Canada. </a:t>
            </a:r>
            <a:r>
              <a:rPr sz="800" dirty="0">
                <a:latin typeface="Carlito"/>
                <a:cs typeface="Carlito"/>
              </a:rPr>
              <a:t>It </a:t>
            </a:r>
            <a:r>
              <a:rPr sz="800" spc="-5" dirty="0">
                <a:latin typeface="Carlito"/>
                <a:cs typeface="Carlito"/>
              </a:rPr>
              <a:t>is associated with the  sports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skiing, bobsleigh </a:t>
            </a:r>
            <a:r>
              <a:rPr sz="800" dirty="0">
                <a:latin typeface="Carlito"/>
                <a:cs typeface="Carlito"/>
              </a:rPr>
              <a:t>and  </a:t>
            </a:r>
            <a:r>
              <a:rPr sz="800" spc="-5" dirty="0">
                <a:latin typeface="Carlito"/>
                <a:cs typeface="Carlito"/>
              </a:rPr>
              <a:t>snowboarding. </a:t>
            </a:r>
            <a:r>
              <a:rPr sz="800" dirty="0">
                <a:latin typeface="Carlito"/>
                <a:cs typeface="Carlito"/>
              </a:rPr>
              <a:t>It </a:t>
            </a:r>
            <a:r>
              <a:rPr sz="800" spc="-5" dirty="0">
                <a:latin typeface="Carlito"/>
                <a:cs typeface="Carlito"/>
              </a:rPr>
              <a:t>is most well </a:t>
            </a:r>
            <a:r>
              <a:rPr sz="800" spc="-10" dirty="0">
                <a:latin typeface="Carlito"/>
                <a:cs typeface="Carlito"/>
              </a:rPr>
              <a:t>liked  </a:t>
            </a:r>
            <a:r>
              <a:rPr sz="800" spc="-5" dirty="0">
                <a:latin typeface="Carlito"/>
                <a:cs typeface="Carlito"/>
              </a:rPr>
              <a:t>during the months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winter </a:t>
            </a:r>
            <a:r>
              <a:rPr sz="800" dirty="0">
                <a:latin typeface="Carlito"/>
                <a:cs typeface="Carlito"/>
              </a:rPr>
              <a:t>when it </a:t>
            </a:r>
            <a:r>
              <a:rPr sz="800" spc="-5" dirty="0">
                <a:latin typeface="Carlito"/>
                <a:cs typeface="Carlito"/>
              </a:rPr>
              <a:t>is  seen </a:t>
            </a:r>
            <a:r>
              <a:rPr sz="800" dirty="0">
                <a:latin typeface="Carlito"/>
                <a:cs typeface="Carlito"/>
              </a:rPr>
              <a:t>as a warming and </a:t>
            </a:r>
            <a:r>
              <a:rPr sz="800" spc="-10" dirty="0">
                <a:latin typeface="Carlito"/>
                <a:cs typeface="Carlito"/>
              </a:rPr>
              <a:t>relaxing</a:t>
            </a:r>
            <a:r>
              <a:rPr sz="800" spc="160" dirty="0">
                <a:latin typeface="Carlito"/>
                <a:cs typeface="Carlito"/>
              </a:rPr>
              <a:t> </a:t>
            </a:r>
            <a:r>
              <a:rPr sz="800" spc="-10" dirty="0">
                <a:latin typeface="Carlito"/>
                <a:cs typeface="Carlito"/>
              </a:rPr>
              <a:t>treat  </a:t>
            </a:r>
            <a:r>
              <a:rPr sz="800" spc="-5" dirty="0">
                <a:latin typeface="Carlito"/>
                <a:cs typeface="Carlito"/>
              </a:rPr>
              <a:t>that is shared with friends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family  after participating in winter sports.  </a:t>
            </a:r>
            <a:r>
              <a:rPr sz="800" spc="-10" dirty="0">
                <a:latin typeface="Carlito"/>
                <a:cs typeface="Carlito"/>
              </a:rPr>
              <a:t>Farley’s </a:t>
            </a:r>
            <a:r>
              <a:rPr sz="800" spc="-5" dirty="0">
                <a:latin typeface="Carlito"/>
                <a:cs typeface="Carlito"/>
              </a:rPr>
              <a:t>has decided </a:t>
            </a:r>
            <a:r>
              <a:rPr sz="800" dirty="0">
                <a:latin typeface="Carlito"/>
                <a:cs typeface="Carlito"/>
              </a:rPr>
              <a:t>to </a:t>
            </a:r>
            <a:r>
              <a:rPr sz="800" spc="-5" dirty="0">
                <a:latin typeface="Carlito"/>
                <a:cs typeface="Carlito"/>
              </a:rPr>
              <a:t>enter the  European market, by </a:t>
            </a:r>
            <a:r>
              <a:rPr sz="800" spc="-10" dirty="0">
                <a:latin typeface="Carlito"/>
                <a:cs typeface="Carlito"/>
              </a:rPr>
              <a:t>targeting </a:t>
            </a:r>
            <a:r>
              <a:rPr sz="800" spc="-5" dirty="0">
                <a:latin typeface="Carlito"/>
                <a:cs typeface="Carlito"/>
              </a:rPr>
              <a:t>countries  that have regions with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similar  </a:t>
            </a:r>
            <a:r>
              <a:rPr sz="800" spc="-10" dirty="0">
                <a:latin typeface="Carlito"/>
                <a:cs typeface="Carlito"/>
              </a:rPr>
              <a:t>climate,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where the brand  associations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winter sports can be  </a:t>
            </a:r>
            <a:r>
              <a:rPr sz="800" spc="-10" dirty="0">
                <a:latin typeface="Carlito"/>
                <a:cs typeface="Carlito"/>
              </a:rPr>
              <a:t>exploited.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5125" y="6735584"/>
            <a:ext cx="1885314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Carlito"/>
                <a:cs typeface="Carlito"/>
              </a:rPr>
              <a:t>Farley’s </a:t>
            </a:r>
            <a:r>
              <a:rPr sz="800" spc="-5" dirty="0">
                <a:latin typeface="Carlito"/>
                <a:cs typeface="Carlito"/>
              </a:rPr>
              <a:t>Irish Dream is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brandy-based liqueur  (i.e.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sweet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creamy </a:t>
            </a:r>
            <a:r>
              <a:rPr sz="800" spc="-10" dirty="0">
                <a:latin typeface="Carlito"/>
                <a:cs typeface="Carlito"/>
              </a:rPr>
              <a:t>alcoholic </a:t>
            </a:r>
            <a:r>
              <a:rPr sz="800" spc="-5" dirty="0">
                <a:latin typeface="Carlito"/>
                <a:cs typeface="Carlito"/>
              </a:rPr>
              <a:t>drink) that  is popular in most parts of Canada. </a:t>
            </a:r>
            <a:r>
              <a:rPr sz="800" dirty="0">
                <a:latin typeface="Carlito"/>
                <a:cs typeface="Carlito"/>
              </a:rPr>
              <a:t>It</a:t>
            </a:r>
            <a:r>
              <a:rPr sz="800" spc="170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is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5125" y="7101332"/>
            <a:ext cx="188531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624840" algn="l"/>
                <a:tab pos="1002665" algn="l"/>
                <a:tab pos="1334770" algn="l"/>
                <a:tab pos="1785620" algn="l"/>
              </a:tabLst>
            </a:pPr>
            <a:r>
              <a:rPr sz="800" dirty="0">
                <a:latin typeface="Carlito"/>
                <a:cs typeface="Carlito"/>
              </a:rPr>
              <a:t>ass</a:t>
            </a:r>
            <a:r>
              <a:rPr sz="800" spc="-10" dirty="0">
                <a:latin typeface="Carlito"/>
                <a:cs typeface="Carlito"/>
              </a:rPr>
              <a:t>o</a:t>
            </a:r>
            <a:r>
              <a:rPr sz="800" dirty="0">
                <a:latin typeface="Carlito"/>
                <a:cs typeface="Carlito"/>
              </a:rPr>
              <a:t>c</a:t>
            </a:r>
            <a:r>
              <a:rPr sz="800" spc="-10" dirty="0">
                <a:latin typeface="Carlito"/>
                <a:cs typeface="Carlito"/>
              </a:rPr>
              <a:t>i</a:t>
            </a:r>
            <a:r>
              <a:rPr sz="800" spc="-15" dirty="0">
                <a:latin typeface="Carlito"/>
                <a:cs typeface="Carlito"/>
              </a:rPr>
              <a:t>a</a:t>
            </a:r>
            <a:r>
              <a:rPr sz="800" dirty="0">
                <a:latin typeface="Carlito"/>
                <a:cs typeface="Carlito"/>
              </a:rPr>
              <a:t>t</a:t>
            </a:r>
            <a:r>
              <a:rPr sz="800" spc="-10" dirty="0">
                <a:latin typeface="Carlito"/>
                <a:cs typeface="Carlito"/>
              </a:rPr>
              <a:t>e</a:t>
            </a:r>
            <a:r>
              <a:rPr sz="800" dirty="0">
                <a:latin typeface="Carlito"/>
                <a:cs typeface="Carlito"/>
              </a:rPr>
              <a:t>d	w</a:t>
            </a:r>
            <a:r>
              <a:rPr sz="800" spc="5" dirty="0">
                <a:latin typeface="Carlito"/>
                <a:cs typeface="Carlito"/>
              </a:rPr>
              <a:t>i</a:t>
            </a:r>
            <a:r>
              <a:rPr sz="800" dirty="0">
                <a:latin typeface="Carlito"/>
                <a:cs typeface="Carlito"/>
              </a:rPr>
              <a:t>th	the	</a:t>
            </a:r>
            <a:r>
              <a:rPr sz="800" spc="-5" dirty="0">
                <a:latin typeface="Carlito"/>
                <a:cs typeface="Carlito"/>
              </a:rPr>
              <a:t>s</a:t>
            </a:r>
            <a:r>
              <a:rPr sz="800" spc="5" dirty="0">
                <a:latin typeface="Carlito"/>
                <a:cs typeface="Carlito"/>
              </a:rPr>
              <a:t>p</a:t>
            </a:r>
            <a:r>
              <a:rPr sz="800" spc="-5" dirty="0">
                <a:latin typeface="Carlito"/>
                <a:cs typeface="Carlito"/>
              </a:rPr>
              <a:t>o</a:t>
            </a:r>
            <a:r>
              <a:rPr sz="800" spc="-10" dirty="0">
                <a:latin typeface="Carlito"/>
                <a:cs typeface="Carlito"/>
              </a:rPr>
              <a:t>r</a:t>
            </a:r>
            <a:r>
              <a:rPr sz="800" spc="5" dirty="0">
                <a:latin typeface="Carlito"/>
                <a:cs typeface="Carlito"/>
              </a:rPr>
              <a:t>t</a:t>
            </a:r>
            <a:r>
              <a:rPr sz="800" dirty="0">
                <a:latin typeface="Carlito"/>
                <a:cs typeface="Carlito"/>
              </a:rPr>
              <a:t>s	</a:t>
            </a:r>
            <a:r>
              <a:rPr sz="800" spc="5" dirty="0">
                <a:latin typeface="Carlito"/>
                <a:cs typeface="Carlito"/>
              </a:rPr>
              <a:t>o</a:t>
            </a:r>
            <a:r>
              <a:rPr sz="800" dirty="0">
                <a:latin typeface="Carlito"/>
                <a:cs typeface="Carlito"/>
              </a:rPr>
              <a:t>f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5125" y="7223252"/>
            <a:ext cx="1888489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latin typeface="Carlito"/>
                <a:cs typeface="Carlito"/>
              </a:rPr>
              <a:t>skiing, bobsleigh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snowboarding. </a:t>
            </a:r>
            <a:r>
              <a:rPr sz="800" dirty="0">
                <a:latin typeface="Carlito"/>
                <a:cs typeface="Carlito"/>
              </a:rPr>
              <a:t>It </a:t>
            </a:r>
            <a:r>
              <a:rPr sz="800" spc="-5" dirty="0">
                <a:latin typeface="Carlito"/>
                <a:cs typeface="Carlito"/>
              </a:rPr>
              <a:t>is  most well </a:t>
            </a:r>
            <a:r>
              <a:rPr sz="800" spc="-10" dirty="0">
                <a:latin typeface="Carlito"/>
                <a:cs typeface="Carlito"/>
              </a:rPr>
              <a:t>liked </a:t>
            </a:r>
            <a:r>
              <a:rPr sz="800" spc="-5" dirty="0">
                <a:latin typeface="Carlito"/>
                <a:cs typeface="Carlito"/>
              </a:rPr>
              <a:t>during the months </a:t>
            </a:r>
            <a:r>
              <a:rPr sz="800" dirty="0">
                <a:latin typeface="Carlito"/>
                <a:cs typeface="Carlito"/>
              </a:rPr>
              <a:t>of </a:t>
            </a:r>
            <a:r>
              <a:rPr sz="800" spc="-5" dirty="0">
                <a:latin typeface="Carlito"/>
                <a:cs typeface="Carlito"/>
              </a:rPr>
              <a:t>winter  </a:t>
            </a:r>
            <a:r>
              <a:rPr sz="800" dirty="0">
                <a:latin typeface="Carlito"/>
                <a:cs typeface="Carlito"/>
              </a:rPr>
              <a:t>when </a:t>
            </a:r>
            <a:r>
              <a:rPr sz="800" spc="-5" dirty="0">
                <a:latin typeface="Carlito"/>
                <a:cs typeface="Carlito"/>
              </a:rPr>
              <a:t>it is seen </a:t>
            </a:r>
            <a:r>
              <a:rPr sz="800" dirty="0">
                <a:latin typeface="Carlito"/>
                <a:cs typeface="Carlito"/>
              </a:rPr>
              <a:t>as a </a:t>
            </a:r>
            <a:r>
              <a:rPr sz="800" spc="-5" dirty="0">
                <a:latin typeface="Carlito"/>
                <a:cs typeface="Carlito"/>
              </a:rPr>
              <a:t>warming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10" dirty="0">
                <a:latin typeface="Carlito"/>
                <a:cs typeface="Carlito"/>
              </a:rPr>
              <a:t>relaxing  </a:t>
            </a:r>
            <a:r>
              <a:rPr sz="800" spc="-5" dirty="0">
                <a:latin typeface="Carlito"/>
                <a:cs typeface="Carlito"/>
              </a:rPr>
              <a:t>treat that is shared with friends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family  after participating in winter sports. </a:t>
            </a:r>
            <a:r>
              <a:rPr sz="800" spc="-10" dirty="0">
                <a:latin typeface="Carlito"/>
                <a:cs typeface="Carlito"/>
              </a:rPr>
              <a:t>Farley’s  </a:t>
            </a:r>
            <a:r>
              <a:rPr sz="800" spc="-5" dirty="0">
                <a:latin typeface="Carlito"/>
                <a:cs typeface="Carlito"/>
              </a:rPr>
              <a:t>has decided </a:t>
            </a:r>
            <a:r>
              <a:rPr sz="800" spc="-10" dirty="0">
                <a:latin typeface="Carlito"/>
                <a:cs typeface="Carlito"/>
              </a:rPr>
              <a:t>to </a:t>
            </a:r>
            <a:r>
              <a:rPr sz="800" spc="-5" dirty="0">
                <a:latin typeface="Carlito"/>
                <a:cs typeface="Carlito"/>
              </a:rPr>
              <a:t>enter the European  market, by </a:t>
            </a:r>
            <a:r>
              <a:rPr sz="800" spc="-10" dirty="0">
                <a:latin typeface="Carlito"/>
                <a:cs typeface="Carlito"/>
              </a:rPr>
              <a:t>targeting</a:t>
            </a:r>
            <a:r>
              <a:rPr sz="800" spc="160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countries that </a:t>
            </a:r>
            <a:r>
              <a:rPr sz="800" spc="-10" dirty="0">
                <a:latin typeface="Carlito"/>
                <a:cs typeface="Carlito"/>
              </a:rPr>
              <a:t>have  </a:t>
            </a:r>
            <a:r>
              <a:rPr sz="800" spc="-5" dirty="0">
                <a:latin typeface="Carlito"/>
                <a:cs typeface="Carlito"/>
              </a:rPr>
              <a:t>regions with </a:t>
            </a:r>
            <a:r>
              <a:rPr sz="800" dirty="0">
                <a:latin typeface="Carlito"/>
                <a:cs typeface="Carlito"/>
              </a:rPr>
              <a:t>a </a:t>
            </a:r>
            <a:r>
              <a:rPr sz="800" spc="-5" dirty="0">
                <a:latin typeface="Carlito"/>
                <a:cs typeface="Carlito"/>
              </a:rPr>
              <a:t>similar </a:t>
            </a:r>
            <a:r>
              <a:rPr sz="800" spc="-10" dirty="0">
                <a:latin typeface="Carlito"/>
                <a:cs typeface="Carlito"/>
              </a:rPr>
              <a:t>climate, </a:t>
            </a:r>
            <a:r>
              <a:rPr sz="800" dirty="0">
                <a:latin typeface="Carlito"/>
                <a:cs typeface="Carlito"/>
              </a:rPr>
              <a:t>and </a:t>
            </a:r>
            <a:r>
              <a:rPr sz="800" spc="-5" dirty="0">
                <a:latin typeface="Carlito"/>
                <a:cs typeface="Carlito"/>
              </a:rPr>
              <a:t>where the  brand associations of winter sports can be  </a:t>
            </a:r>
            <a:r>
              <a:rPr sz="800" spc="-10" dirty="0">
                <a:latin typeface="Carlito"/>
                <a:cs typeface="Carlito"/>
              </a:rPr>
              <a:t>exploited.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5521" y="8686254"/>
            <a:ext cx="2207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rlito"/>
                <a:cs typeface="Carlito"/>
              </a:rPr>
              <a:t>Recommend </a:t>
            </a:r>
            <a:r>
              <a:rPr sz="900" spc="5" dirty="0">
                <a:latin typeface="Carlito"/>
                <a:cs typeface="Carlito"/>
              </a:rPr>
              <a:t>an </a:t>
            </a:r>
            <a:r>
              <a:rPr sz="900" spc="-10" dirty="0">
                <a:latin typeface="Carlito"/>
                <a:cs typeface="Carlito"/>
              </a:rPr>
              <a:t>integrated marketing  </a:t>
            </a:r>
            <a:r>
              <a:rPr sz="900" spc="-5" dirty="0">
                <a:latin typeface="Carlito"/>
                <a:cs typeface="Carlito"/>
              </a:rPr>
              <a:t>communications campaign </a:t>
            </a:r>
            <a:r>
              <a:rPr sz="900" dirty="0">
                <a:latin typeface="Carlito"/>
                <a:cs typeface="Carlito"/>
              </a:rPr>
              <a:t>that will turn  </a:t>
            </a:r>
            <a:r>
              <a:rPr sz="900" spc="-5" dirty="0">
                <a:latin typeface="Carlito"/>
                <a:cs typeface="Carlito"/>
              </a:rPr>
              <a:t>Prospects </a:t>
            </a:r>
            <a:r>
              <a:rPr sz="900" spc="-10" dirty="0">
                <a:latin typeface="Carlito"/>
                <a:cs typeface="Carlito"/>
              </a:rPr>
              <a:t>into </a:t>
            </a:r>
            <a:r>
              <a:rPr sz="900" spc="-5" dirty="0">
                <a:latin typeface="Carlito"/>
                <a:cs typeface="Carlito"/>
              </a:rPr>
              <a:t>Advocates in </a:t>
            </a:r>
            <a:r>
              <a:rPr sz="900" dirty="0">
                <a:latin typeface="Carlito"/>
                <a:cs typeface="Carlito"/>
              </a:rPr>
              <a:t>the </a:t>
            </a:r>
            <a:r>
              <a:rPr sz="900" spc="-5" dirty="0">
                <a:latin typeface="Carlito"/>
                <a:cs typeface="Carlito"/>
              </a:rPr>
              <a:t>new European  markets.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70</a:t>
            </a:fld>
            <a:endParaRPr spc="-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4020" marR="409575" algn="ctr">
              <a:lnSpc>
                <a:spcPct val="100000"/>
              </a:lnSpc>
            </a:pPr>
            <a:r>
              <a:rPr sz="1800" b="1" spc="75" dirty="0">
                <a:latin typeface="Times New Roman"/>
                <a:cs typeface="Times New Roman"/>
              </a:rPr>
              <a:t>Recommendations </a:t>
            </a:r>
            <a:r>
              <a:rPr sz="1800" b="1" spc="40" dirty="0">
                <a:latin typeface="Times New Roman"/>
                <a:cs typeface="Times New Roman"/>
              </a:rPr>
              <a:t>for </a:t>
            </a:r>
            <a:r>
              <a:rPr sz="1800" b="1" spc="5" dirty="0">
                <a:latin typeface="Times New Roman"/>
                <a:cs typeface="Times New Roman"/>
              </a:rPr>
              <a:t>Farley’s</a:t>
            </a:r>
            <a:r>
              <a:rPr sz="1800" b="1" spc="-275" dirty="0">
                <a:latin typeface="Times New Roman"/>
                <a:cs typeface="Times New Roman"/>
              </a:rPr>
              <a:t> </a:t>
            </a:r>
            <a:r>
              <a:rPr sz="1800" b="1" spc="35" dirty="0">
                <a:latin typeface="Times New Roman"/>
                <a:cs typeface="Times New Roman"/>
              </a:rPr>
              <a:t>Irish  </a:t>
            </a:r>
            <a:r>
              <a:rPr sz="1800" b="1" spc="25" dirty="0">
                <a:latin typeface="Times New Roman"/>
                <a:cs typeface="Times New Roman"/>
              </a:rPr>
              <a:t>Dream’s </a:t>
            </a:r>
            <a:r>
              <a:rPr sz="1800" b="1" spc="60" dirty="0">
                <a:latin typeface="Times New Roman"/>
                <a:cs typeface="Times New Roman"/>
              </a:rPr>
              <a:t>launch </a:t>
            </a:r>
            <a:r>
              <a:rPr sz="1800" b="1" spc="75" dirty="0">
                <a:latin typeface="Times New Roman"/>
                <a:cs typeface="Times New Roman"/>
              </a:rPr>
              <a:t>into </a:t>
            </a:r>
            <a:r>
              <a:rPr sz="1800" b="1" spc="45" dirty="0">
                <a:latin typeface="Times New Roman"/>
                <a:cs typeface="Times New Roman"/>
              </a:rPr>
              <a:t>European  </a:t>
            </a:r>
            <a:r>
              <a:rPr sz="1800" b="1" spc="75" dirty="0">
                <a:latin typeface="Times New Roman"/>
                <a:cs typeface="Times New Roman"/>
              </a:rPr>
              <a:t>markets</a:t>
            </a:r>
            <a:endParaRPr sz="1800">
              <a:latin typeface="Times New Roman"/>
              <a:cs typeface="Times New Roman"/>
            </a:endParaRPr>
          </a:p>
          <a:p>
            <a:pPr marL="440055" indent="-172720">
              <a:lnSpc>
                <a:spcPts val="79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30" dirty="0">
                <a:latin typeface="Times New Roman"/>
                <a:cs typeface="Times New Roman"/>
              </a:rPr>
              <a:t>Prospect</a:t>
            </a:r>
            <a:endParaRPr sz="900">
              <a:latin typeface="Times New Roman"/>
              <a:cs typeface="Times New Roman"/>
            </a:endParaRPr>
          </a:p>
          <a:p>
            <a:pPr marL="640080" marR="348615" lvl="1" indent="-143510">
              <a:lnSpc>
                <a:spcPct val="80000"/>
              </a:lnSpc>
              <a:spcBef>
                <a:spcPts val="18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20" dirty="0">
                <a:latin typeface="Times New Roman"/>
                <a:cs typeface="Times New Roman"/>
              </a:rPr>
              <a:t>Sponsor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well-known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professional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skiers,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snowboarders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bobsleigh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teams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in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order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  </a:t>
            </a:r>
            <a:r>
              <a:rPr sz="750" spc="15" dirty="0">
                <a:latin typeface="Times New Roman"/>
                <a:cs typeface="Times New Roman"/>
              </a:rPr>
              <a:t>gain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some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early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awareness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amongst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prospects.</a:t>
            </a:r>
            <a:endParaRPr sz="750">
              <a:latin typeface="Times New Roman"/>
              <a:cs typeface="Times New Roman"/>
            </a:endParaRPr>
          </a:p>
          <a:p>
            <a:pPr marL="640080" marR="339090" lvl="1" indent="-143510">
              <a:lnSpc>
                <a:spcPts val="720"/>
              </a:lnSpc>
              <a:spcBef>
                <a:spcPts val="17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5" dirty="0">
                <a:latin typeface="Times New Roman"/>
                <a:cs typeface="Times New Roman"/>
              </a:rPr>
              <a:t>Employ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promotions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agency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that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will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visit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top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competitive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events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throughout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Europe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  </a:t>
            </a:r>
            <a:r>
              <a:rPr sz="750" spc="40" dirty="0">
                <a:latin typeface="Times New Roman"/>
                <a:cs typeface="Times New Roman"/>
              </a:rPr>
              <a:t>hand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out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small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trial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bottles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prospects.</a:t>
            </a:r>
            <a:endParaRPr sz="7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15" dirty="0">
                <a:latin typeface="Times New Roman"/>
                <a:cs typeface="Times New Roman"/>
              </a:rPr>
              <a:t>Customer</a:t>
            </a:r>
            <a:endParaRPr sz="900">
              <a:latin typeface="Times New Roman"/>
              <a:cs typeface="Times New Roman"/>
            </a:endParaRPr>
          </a:p>
          <a:p>
            <a:pPr marL="640080" marR="310515" lvl="1" indent="-143510">
              <a:lnSpc>
                <a:spcPts val="720"/>
              </a:lnSpc>
              <a:spcBef>
                <a:spcPts val="180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10" dirty="0">
                <a:latin typeface="Times New Roman"/>
                <a:cs typeface="Times New Roman"/>
              </a:rPr>
              <a:t>Target </a:t>
            </a:r>
            <a:r>
              <a:rPr sz="750" spc="20" dirty="0">
                <a:latin typeface="Times New Roman"/>
                <a:cs typeface="Times New Roman"/>
              </a:rPr>
              <a:t>bars, </a:t>
            </a:r>
            <a:r>
              <a:rPr sz="750" spc="40" dirty="0">
                <a:latin typeface="Times New Roman"/>
                <a:cs typeface="Times New Roman"/>
              </a:rPr>
              <a:t>supermarkets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5" dirty="0">
                <a:latin typeface="Times New Roman"/>
                <a:cs typeface="Times New Roman"/>
              </a:rPr>
              <a:t>hotels in </a:t>
            </a:r>
            <a:r>
              <a:rPr sz="750" spc="35" dirty="0">
                <a:latin typeface="Times New Roman"/>
                <a:cs typeface="Times New Roman"/>
              </a:rPr>
              <a:t>the winter sports </a:t>
            </a:r>
            <a:r>
              <a:rPr sz="750" spc="15" dirty="0">
                <a:latin typeface="Times New Roman"/>
                <a:cs typeface="Times New Roman"/>
              </a:rPr>
              <a:t>regions. </a:t>
            </a:r>
            <a:r>
              <a:rPr sz="750" spc="20" dirty="0">
                <a:latin typeface="Times New Roman"/>
                <a:cs typeface="Times New Roman"/>
              </a:rPr>
              <a:t>Here </a:t>
            </a:r>
            <a:r>
              <a:rPr sz="750" spc="50" dirty="0">
                <a:latin typeface="Times New Roman"/>
                <a:cs typeface="Times New Roman"/>
              </a:rPr>
              <a:t>run </a:t>
            </a:r>
            <a:r>
              <a:rPr sz="750" spc="25" dirty="0">
                <a:latin typeface="Times New Roman"/>
                <a:cs typeface="Times New Roman"/>
              </a:rPr>
              <a:t>sales  </a:t>
            </a:r>
            <a:r>
              <a:rPr sz="750" spc="30" dirty="0">
                <a:latin typeface="Times New Roman"/>
                <a:cs typeface="Times New Roman"/>
              </a:rPr>
              <a:t>promotions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distribute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free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merchandise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such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as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ski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hats,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point-of-sale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drip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trays  carrying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Farley’s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brand.</a:t>
            </a:r>
            <a:endParaRPr sz="75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10" dirty="0">
                <a:latin typeface="Times New Roman"/>
                <a:cs typeface="Times New Roman"/>
              </a:rPr>
              <a:t>Client</a:t>
            </a:r>
            <a:endParaRPr sz="900">
              <a:latin typeface="Times New Roman"/>
              <a:cs typeface="Times New Roman"/>
            </a:endParaRPr>
          </a:p>
          <a:p>
            <a:pPr marL="640080" marR="311150" lvl="1" indent="-143510">
              <a:lnSpc>
                <a:spcPct val="80000"/>
              </a:lnSpc>
              <a:spcBef>
                <a:spcPts val="18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20" dirty="0">
                <a:latin typeface="Times New Roman"/>
                <a:cs typeface="Times New Roman"/>
              </a:rPr>
              <a:t>Sponsor </a:t>
            </a:r>
            <a:r>
              <a:rPr sz="750" spc="30" dirty="0">
                <a:latin typeface="Times New Roman"/>
                <a:cs typeface="Times New Roman"/>
              </a:rPr>
              <a:t>websites </a:t>
            </a:r>
            <a:r>
              <a:rPr sz="750" spc="35" dirty="0">
                <a:latin typeface="Times New Roman"/>
                <a:cs typeface="Times New Roman"/>
              </a:rPr>
              <a:t>that </a:t>
            </a:r>
            <a:r>
              <a:rPr sz="750" spc="30" dirty="0">
                <a:latin typeface="Times New Roman"/>
                <a:cs typeface="Times New Roman"/>
              </a:rPr>
              <a:t>carry news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5" dirty="0">
                <a:latin typeface="Times New Roman"/>
                <a:cs typeface="Times New Roman"/>
              </a:rPr>
              <a:t>information </a:t>
            </a:r>
            <a:r>
              <a:rPr sz="750" spc="30" dirty="0">
                <a:latin typeface="Times New Roman"/>
                <a:cs typeface="Times New Roman"/>
              </a:rPr>
              <a:t>about </a:t>
            </a:r>
            <a:r>
              <a:rPr sz="750" spc="15" dirty="0">
                <a:latin typeface="Times New Roman"/>
                <a:cs typeface="Times New Roman"/>
              </a:rPr>
              <a:t>ski </a:t>
            </a:r>
            <a:r>
              <a:rPr sz="750" spc="35" dirty="0">
                <a:latin typeface="Times New Roman"/>
                <a:cs typeface="Times New Roman"/>
              </a:rPr>
              <a:t>resorts and their </a:t>
            </a:r>
            <a:r>
              <a:rPr sz="750" spc="40" dirty="0">
                <a:latin typeface="Times New Roman"/>
                <a:cs typeface="Times New Roman"/>
              </a:rPr>
              <a:t>current  </a:t>
            </a:r>
            <a:r>
              <a:rPr sz="750" spc="10" dirty="0">
                <a:latin typeface="Times New Roman"/>
                <a:cs typeface="Times New Roman"/>
              </a:rPr>
              <a:t>climate.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Get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clients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register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their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e-mail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address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mobile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phone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numbers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for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e-mail 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text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information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about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skiing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conditions.</a:t>
            </a:r>
            <a:endParaRPr sz="750">
              <a:latin typeface="Times New Roman"/>
              <a:cs typeface="Times New Roman"/>
            </a:endParaRPr>
          </a:p>
          <a:p>
            <a:pPr marL="640080" marR="461645" lvl="1" indent="-143510">
              <a:lnSpc>
                <a:spcPct val="80000"/>
              </a:lnSpc>
              <a:spcBef>
                <a:spcPts val="180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10" dirty="0">
                <a:latin typeface="Times New Roman"/>
                <a:cs typeface="Times New Roman"/>
              </a:rPr>
              <a:t>Begin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campaign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that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aligns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brand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with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aspiring,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25-40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year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old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professionals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by  </a:t>
            </a:r>
            <a:r>
              <a:rPr sz="750" spc="25" dirty="0">
                <a:latin typeface="Times New Roman"/>
                <a:cs typeface="Times New Roman"/>
              </a:rPr>
              <a:t>advertising</a:t>
            </a:r>
            <a:r>
              <a:rPr sz="750" spc="-8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in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targeted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magazines.</a:t>
            </a:r>
            <a:endParaRPr sz="750">
              <a:latin typeface="Times New Roman"/>
              <a:cs typeface="Times New Roman"/>
            </a:endParaRPr>
          </a:p>
          <a:p>
            <a:pPr marL="440055" indent="-172720">
              <a:lnSpc>
                <a:spcPts val="1075"/>
              </a:lnSpc>
              <a:buFont typeface="Arial"/>
              <a:buChar char="•"/>
              <a:tabLst>
                <a:tab pos="440055" algn="l"/>
                <a:tab pos="440690" algn="l"/>
              </a:tabLst>
            </a:pPr>
            <a:r>
              <a:rPr sz="900" b="1" spc="15" dirty="0">
                <a:latin typeface="Times New Roman"/>
                <a:cs typeface="Times New Roman"/>
              </a:rPr>
              <a:t>Advocate</a:t>
            </a:r>
            <a:endParaRPr sz="900">
              <a:latin typeface="Times New Roman"/>
              <a:cs typeface="Times New Roman"/>
            </a:endParaRPr>
          </a:p>
          <a:p>
            <a:pPr marL="640080" marR="302895" lvl="1" indent="-143510">
              <a:lnSpc>
                <a:spcPct val="80000"/>
              </a:lnSpc>
              <a:spcBef>
                <a:spcPts val="185"/>
              </a:spcBef>
              <a:buFont typeface="Arial"/>
              <a:buChar char="–"/>
              <a:tabLst>
                <a:tab pos="640715" algn="l"/>
              </a:tabLst>
            </a:pPr>
            <a:r>
              <a:rPr sz="750" spc="15" dirty="0">
                <a:latin typeface="Times New Roman"/>
                <a:cs typeface="Times New Roman"/>
              </a:rPr>
              <a:t>This is </a:t>
            </a:r>
            <a:r>
              <a:rPr sz="750" spc="35" dirty="0">
                <a:latin typeface="Times New Roman"/>
                <a:cs typeface="Times New Roman"/>
              </a:rPr>
              <a:t>the </a:t>
            </a:r>
            <a:r>
              <a:rPr sz="750" spc="25" dirty="0">
                <a:latin typeface="Times New Roman"/>
                <a:cs typeface="Times New Roman"/>
              </a:rPr>
              <a:t>culmination </a:t>
            </a:r>
            <a:r>
              <a:rPr sz="750" dirty="0">
                <a:latin typeface="Times New Roman"/>
                <a:cs typeface="Times New Roman"/>
              </a:rPr>
              <a:t>of </a:t>
            </a:r>
            <a:r>
              <a:rPr sz="750" spc="35" dirty="0">
                <a:latin typeface="Times New Roman"/>
                <a:cs typeface="Times New Roman"/>
              </a:rPr>
              <a:t>the </a:t>
            </a:r>
            <a:r>
              <a:rPr sz="750" spc="25" dirty="0">
                <a:latin typeface="Times New Roman"/>
                <a:cs typeface="Times New Roman"/>
              </a:rPr>
              <a:t>previous </a:t>
            </a:r>
            <a:r>
              <a:rPr sz="750" spc="35" dirty="0">
                <a:latin typeface="Times New Roman"/>
                <a:cs typeface="Times New Roman"/>
              </a:rPr>
              <a:t>three </a:t>
            </a:r>
            <a:r>
              <a:rPr sz="750" spc="20" dirty="0">
                <a:latin typeface="Times New Roman"/>
                <a:cs typeface="Times New Roman"/>
              </a:rPr>
              <a:t>sections. </a:t>
            </a:r>
            <a:r>
              <a:rPr sz="750" spc="5" dirty="0">
                <a:latin typeface="Times New Roman"/>
                <a:cs typeface="Times New Roman"/>
              </a:rPr>
              <a:t>Use </a:t>
            </a:r>
            <a:r>
              <a:rPr sz="750" spc="20" dirty="0">
                <a:latin typeface="Times New Roman"/>
                <a:cs typeface="Times New Roman"/>
              </a:rPr>
              <a:t>text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0" dirty="0">
                <a:latin typeface="Times New Roman"/>
                <a:cs typeface="Times New Roman"/>
              </a:rPr>
              <a:t>e-mail </a:t>
            </a:r>
            <a:r>
              <a:rPr sz="750" spc="25" dirty="0">
                <a:latin typeface="Times New Roman"/>
                <a:cs typeface="Times New Roman"/>
              </a:rPr>
              <a:t>to </a:t>
            </a:r>
            <a:r>
              <a:rPr sz="750" spc="30" dirty="0">
                <a:latin typeface="Times New Roman"/>
                <a:cs typeface="Times New Roman"/>
              </a:rPr>
              <a:t>promote  </a:t>
            </a:r>
            <a:r>
              <a:rPr sz="750" dirty="0">
                <a:latin typeface="Times New Roman"/>
                <a:cs typeface="Times New Roman"/>
              </a:rPr>
              <a:t>Farley’s </a:t>
            </a:r>
            <a:r>
              <a:rPr sz="750" spc="25" dirty="0">
                <a:latin typeface="Times New Roman"/>
                <a:cs typeface="Times New Roman"/>
              </a:rPr>
              <a:t>to </a:t>
            </a:r>
            <a:r>
              <a:rPr sz="750" spc="15" dirty="0">
                <a:latin typeface="Times New Roman"/>
                <a:cs typeface="Times New Roman"/>
              </a:rPr>
              <a:t>advocates,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40" dirty="0">
                <a:latin typeface="Times New Roman"/>
                <a:cs typeface="Times New Roman"/>
              </a:rPr>
              <a:t>reward </a:t>
            </a:r>
            <a:r>
              <a:rPr sz="750" spc="35" dirty="0">
                <a:latin typeface="Times New Roman"/>
                <a:cs typeface="Times New Roman"/>
              </a:rPr>
              <a:t>them </a:t>
            </a:r>
            <a:r>
              <a:rPr sz="750" spc="15" dirty="0">
                <a:latin typeface="Times New Roman"/>
                <a:cs typeface="Times New Roman"/>
              </a:rPr>
              <a:t>for </a:t>
            </a:r>
            <a:r>
              <a:rPr sz="750" spc="20" dirty="0">
                <a:latin typeface="Times New Roman"/>
                <a:cs typeface="Times New Roman"/>
              </a:rPr>
              <a:t>forwarding e-mail </a:t>
            </a:r>
            <a:r>
              <a:rPr sz="750" spc="35" dirty="0">
                <a:latin typeface="Times New Roman"/>
                <a:cs typeface="Times New Roman"/>
              </a:rPr>
              <a:t>and </a:t>
            </a:r>
            <a:r>
              <a:rPr sz="750" spc="20" dirty="0">
                <a:latin typeface="Times New Roman"/>
                <a:cs typeface="Times New Roman"/>
              </a:rPr>
              <a:t>texts </a:t>
            </a:r>
            <a:r>
              <a:rPr sz="750" spc="25" dirty="0">
                <a:latin typeface="Times New Roman"/>
                <a:cs typeface="Times New Roman"/>
              </a:rPr>
              <a:t>to </a:t>
            </a:r>
            <a:r>
              <a:rPr sz="750" spc="35" dirty="0">
                <a:latin typeface="Times New Roman"/>
                <a:cs typeface="Times New Roman"/>
              </a:rPr>
              <a:t>their </a:t>
            </a:r>
            <a:r>
              <a:rPr sz="750" spc="25" dirty="0">
                <a:latin typeface="Times New Roman"/>
                <a:cs typeface="Times New Roman"/>
              </a:rPr>
              <a:t>friends  (using</a:t>
            </a:r>
            <a:r>
              <a:rPr sz="750" spc="-5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viral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techniques).</a:t>
            </a:r>
            <a:r>
              <a:rPr sz="750" spc="-5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Record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40" dirty="0">
                <a:latin typeface="Times New Roman"/>
                <a:cs typeface="Times New Roman"/>
              </a:rPr>
              <a:t>data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on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the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success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Times New Roman"/>
                <a:cs typeface="Times New Roman"/>
              </a:rPr>
              <a:t>of</a:t>
            </a:r>
            <a:r>
              <a:rPr sz="750" spc="-30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campaigns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10" dirty="0">
                <a:latin typeface="Times New Roman"/>
                <a:cs typeface="Times New Roman"/>
              </a:rPr>
              <a:t>by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individual</a:t>
            </a:r>
            <a:r>
              <a:rPr sz="750" spc="-7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advocate, 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continue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develop</a:t>
            </a:r>
            <a:r>
              <a:rPr sz="750" spc="-40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innovative</a:t>
            </a:r>
            <a:r>
              <a:rPr sz="750" spc="-60" dirty="0">
                <a:latin typeface="Times New Roman"/>
                <a:cs typeface="Times New Roman"/>
              </a:rPr>
              <a:t> </a:t>
            </a:r>
            <a:r>
              <a:rPr sz="750" spc="35" dirty="0">
                <a:latin typeface="Times New Roman"/>
                <a:cs typeface="Times New Roman"/>
              </a:rPr>
              <a:t>and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fresh</a:t>
            </a:r>
            <a:r>
              <a:rPr sz="750" spc="-1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ideas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25" dirty="0">
                <a:latin typeface="Times New Roman"/>
                <a:cs typeface="Times New Roman"/>
              </a:rPr>
              <a:t>to</a:t>
            </a:r>
            <a:r>
              <a:rPr sz="750" spc="-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keep</a:t>
            </a:r>
            <a:r>
              <a:rPr sz="750" spc="-35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your</a:t>
            </a:r>
            <a:r>
              <a:rPr sz="750" spc="-25" dirty="0">
                <a:latin typeface="Times New Roman"/>
                <a:cs typeface="Times New Roman"/>
              </a:rPr>
              <a:t> </a:t>
            </a:r>
            <a:r>
              <a:rPr sz="750" spc="15" dirty="0">
                <a:latin typeface="Times New Roman"/>
                <a:cs typeface="Times New Roman"/>
              </a:rPr>
              <a:t>valuable</a:t>
            </a:r>
            <a:r>
              <a:rPr sz="750" spc="-45" dirty="0">
                <a:latin typeface="Times New Roman"/>
                <a:cs typeface="Times New Roman"/>
              </a:rPr>
              <a:t> </a:t>
            </a:r>
            <a:r>
              <a:rPr sz="750" spc="20" dirty="0">
                <a:latin typeface="Times New Roman"/>
                <a:cs typeface="Times New Roman"/>
              </a:rPr>
              <a:t>advocates</a:t>
            </a:r>
            <a:r>
              <a:rPr sz="750" spc="-20" dirty="0">
                <a:latin typeface="Times New Roman"/>
                <a:cs typeface="Times New Roman"/>
              </a:rPr>
              <a:t> </a:t>
            </a:r>
            <a:r>
              <a:rPr sz="750" spc="-5" dirty="0">
                <a:latin typeface="Times New Roman"/>
                <a:cs typeface="Times New Roman"/>
              </a:rPr>
              <a:t>loyal.</a:t>
            </a:r>
            <a:endParaRPr sz="7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3519" y="5855208"/>
            <a:ext cx="4572000" cy="3429000"/>
            <a:chOff x="1493519" y="5855208"/>
            <a:chExt cx="4572000" cy="3429000"/>
          </a:xfrm>
        </p:grpSpPr>
        <p:sp>
          <p:nvSpPr>
            <p:cNvPr id="5" name="object 5"/>
            <p:cNvSpPr/>
            <p:nvPr/>
          </p:nvSpPr>
          <p:spPr>
            <a:xfrm>
              <a:off x="1507236" y="6514070"/>
              <a:ext cx="4522354" cy="20157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9615" y="5861304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4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71</a:t>
            </a:fld>
            <a:endParaRPr spc="-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60092" y="2436876"/>
            <a:ext cx="3030220" cy="1800225"/>
            <a:chOff x="2260092" y="2436876"/>
            <a:chExt cx="3030220" cy="1800225"/>
          </a:xfrm>
        </p:grpSpPr>
        <p:sp>
          <p:nvSpPr>
            <p:cNvPr id="4" name="object 4"/>
            <p:cNvSpPr/>
            <p:nvPr/>
          </p:nvSpPr>
          <p:spPr>
            <a:xfrm>
              <a:off x="2956560" y="2436876"/>
              <a:ext cx="1493519" cy="129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3908" y="253136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19">
                  <a:moveTo>
                    <a:pt x="0" y="762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8E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60092" y="2560320"/>
              <a:ext cx="3029711" cy="1676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sz="2000" b="1" spc="85" dirty="0">
                <a:latin typeface="Times New Roman"/>
                <a:cs typeface="Times New Roman"/>
              </a:rPr>
              <a:t>Losses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100" dirty="0">
                <a:latin typeface="Times New Roman"/>
                <a:cs typeface="Times New Roman"/>
              </a:rPr>
              <a:t>caused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45" dirty="0">
                <a:latin typeface="Times New Roman"/>
                <a:cs typeface="Times New Roman"/>
              </a:rPr>
              <a:t>by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60" dirty="0">
                <a:latin typeface="Times New Roman"/>
                <a:cs typeface="Times New Roman"/>
              </a:rPr>
              <a:t>Different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70" dirty="0">
                <a:latin typeface="Times New Roman"/>
                <a:cs typeface="Times New Roman"/>
              </a:rPr>
              <a:t>Pests,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FY12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042160" marR="1961514" indent="635" algn="ctr">
              <a:lnSpc>
                <a:spcPct val="102200"/>
              </a:lnSpc>
              <a:spcBef>
                <a:spcPts val="5"/>
              </a:spcBef>
            </a:pPr>
            <a:r>
              <a:rPr sz="900" spc="-10" dirty="0">
                <a:latin typeface="Carlito"/>
                <a:cs typeface="Carlito"/>
              </a:rPr>
              <a:t>Rodents </a:t>
            </a:r>
            <a:r>
              <a:rPr sz="900" dirty="0">
                <a:latin typeface="Carlito"/>
                <a:cs typeface="Carlito"/>
              </a:rPr>
              <a:t>&amp;  </a:t>
            </a:r>
            <a:r>
              <a:rPr sz="900" spc="-10" dirty="0">
                <a:latin typeface="Carlito"/>
                <a:cs typeface="Carlito"/>
              </a:rPr>
              <a:t>others,</a:t>
            </a:r>
            <a:r>
              <a:rPr sz="900" spc="-8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15%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000">
              <a:latin typeface="Carlito"/>
              <a:cs typeface="Carlito"/>
            </a:endParaRPr>
          </a:p>
          <a:p>
            <a:pPr marL="1010285">
              <a:lnSpc>
                <a:spcPts val="985"/>
              </a:lnSpc>
            </a:pPr>
            <a:r>
              <a:rPr sz="900" spc="-5" dirty="0">
                <a:latin typeface="Carlito"/>
                <a:cs typeface="Carlito"/>
              </a:rPr>
              <a:t>Diseases,</a:t>
            </a:r>
            <a:r>
              <a:rPr sz="900" spc="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26%</a:t>
            </a:r>
            <a:endParaRPr sz="900">
              <a:latin typeface="Carlito"/>
              <a:cs typeface="Carlito"/>
            </a:endParaRPr>
          </a:p>
          <a:p>
            <a:pPr marL="2908935">
              <a:lnSpc>
                <a:spcPts val="985"/>
              </a:lnSpc>
            </a:pPr>
            <a:r>
              <a:rPr sz="900" spc="-10" dirty="0">
                <a:latin typeface="Carlito"/>
                <a:cs typeface="Carlito"/>
              </a:rPr>
              <a:t>Weeds,</a:t>
            </a:r>
            <a:r>
              <a:rPr sz="900" spc="-5" dirty="0">
                <a:latin typeface="Carlito"/>
                <a:cs typeface="Carlito"/>
              </a:rPr>
              <a:t> </a:t>
            </a:r>
            <a:r>
              <a:rPr sz="900" dirty="0">
                <a:latin typeface="Carlito"/>
                <a:cs typeface="Carlito"/>
              </a:rPr>
              <a:t>33%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arlito"/>
              <a:cs typeface="Carlito"/>
            </a:endParaRPr>
          </a:p>
          <a:p>
            <a:pPr marR="385445" algn="ctr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Carlito"/>
                <a:cs typeface="Carlito"/>
              </a:rPr>
              <a:t>Insects, </a:t>
            </a:r>
            <a:r>
              <a:rPr sz="900" dirty="0">
                <a:latin typeface="Carlito"/>
                <a:cs typeface="Carlito"/>
              </a:rPr>
              <a:t>26%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Carlito"/>
              <a:cs typeface="Carlito"/>
            </a:endParaRPr>
          </a:p>
          <a:p>
            <a:pPr marL="40640">
              <a:lnSpc>
                <a:spcPct val="100000"/>
              </a:lnSpc>
            </a:pPr>
            <a:r>
              <a:rPr sz="550" spc="-5" dirty="0">
                <a:latin typeface="Carlito"/>
                <a:cs typeface="Carlito"/>
              </a:rPr>
              <a:t>Source: </a:t>
            </a:r>
            <a:r>
              <a:rPr sz="550" dirty="0">
                <a:latin typeface="Carlito"/>
                <a:cs typeface="Carlito"/>
              </a:rPr>
              <a:t>Industry </a:t>
            </a:r>
            <a:r>
              <a:rPr sz="550" spc="-5" dirty="0">
                <a:latin typeface="Carlito"/>
                <a:cs typeface="Carlito"/>
              </a:rPr>
              <a:t>Reports, </a:t>
            </a:r>
            <a:r>
              <a:rPr sz="550" dirty="0">
                <a:latin typeface="Carlito"/>
                <a:cs typeface="Carlito"/>
              </a:rPr>
              <a:t>Analysis </a:t>
            </a:r>
            <a:r>
              <a:rPr sz="550" spc="-5" dirty="0">
                <a:latin typeface="Carlito"/>
                <a:cs typeface="Carlito"/>
              </a:rPr>
              <a:t>by Tata</a:t>
            </a:r>
            <a:r>
              <a:rPr sz="550" spc="-5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Strategic</a:t>
            </a:r>
            <a:endParaRPr sz="55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44540" y="3790188"/>
            <a:ext cx="220980" cy="149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76627" y="6754368"/>
            <a:ext cx="3793490" cy="1884045"/>
            <a:chOff x="1976627" y="6754368"/>
            <a:chExt cx="3793490" cy="1884045"/>
          </a:xfrm>
        </p:grpSpPr>
        <p:sp>
          <p:nvSpPr>
            <p:cNvPr id="10" name="object 10"/>
            <p:cNvSpPr/>
            <p:nvPr/>
          </p:nvSpPr>
          <p:spPr>
            <a:xfrm>
              <a:off x="2013204" y="7984236"/>
              <a:ext cx="3754120" cy="414655"/>
            </a:xfrm>
            <a:custGeom>
              <a:avLst/>
              <a:gdLst/>
              <a:ahLst/>
              <a:cxnLst/>
              <a:rect l="l" t="t" r="r" b="b"/>
              <a:pathLst>
                <a:path w="3754120" h="414654">
                  <a:moveTo>
                    <a:pt x="3753612" y="409956"/>
                  </a:moveTo>
                  <a:lnTo>
                    <a:pt x="0" y="409956"/>
                  </a:lnTo>
                  <a:lnTo>
                    <a:pt x="0" y="414528"/>
                  </a:lnTo>
                  <a:lnTo>
                    <a:pt x="3753612" y="414528"/>
                  </a:lnTo>
                  <a:lnTo>
                    <a:pt x="3753612" y="409956"/>
                  </a:lnTo>
                  <a:close/>
                </a:path>
                <a:path w="3754120" h="414654">
                  <a:moveTo>
                    <a:pt x="3753612" y="205740"/>
                  </a:moveTo>
                  <a:lnTo>
                    <a:pt x="0" y="205740"/>
                  </a:lnTo>
                  <a:lnTo>
                    <a:pt x="0" y="210312"/>
                  </a:lnTo>
                  <a:lnTo>
                    <a:pt x="3753612" y="210312"/>
                  </a:lnTo>
                  <a:lnTo>
                    <a:pt x="3753612" y="205740"/>
                  </a:lnTo>
                  <a:close/>
                </a:path>
                <a:path w="3754120" h="414654">
                  <a:moveTo>
                    <a:pt x="375361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3753612" y="4572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19883" y="7978140"/>
              <a:ext cx="243839" cy="624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93847" y="8083296"/>
              <a:ext cx="240792" cy="519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9336" y="8083296"/>
              <a:ext cx="233172" cy="5196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3300" y="7877556"/>
              <a:ext cx="230124" cy="7254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7263" y="7877556"/>
              <a:ext cx="227075" cy="725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13204" y="7370064"/>
              <a:ext cx="3754120" cy="414655"/>
            </a:xfrm>
            <a:custGeom>
              <a:avLst/>
              <a:gdLst/>
              <a:ahLst/>
              <a:cxnLst/>
              <a:rect l="l" t="t" r="r" b="b"/>
              <a:pathLst>
                <a:path w="3754120" h="414654">
                  <a:moveTo>
                    <a:pt x="3753612" y="409956"/>
                  </a:moveTo>
                  <a:lnTo>
                    <a:pt x="0" y="409956"/>
                  </a:lnTo>
                  <a:lnTo>
                    <a:pt x="0" y="414528"/>
                  </a:lnTo>
                  <a:lnTo>
                    <a:pt x="3753612" y="414528"/>
                  </a:lnTo>
                  <a:lnTo>
                    <a:pt x="3753612" y="409956"/>
                  </a:lnTo>
                  <a:close/>
                </a:path>
                <a:path w="3754120" h="414654">
                  <a:moveTo>
                    <a:pt x="3753612" y="204216"/>
                  </a:moveTo>
                  <a:lnTo>
                    <a:pt x="0" y="204216"/>
                  </a:lnTo>
                  <a:lnTo>
                    <a:pt x="0" y="208788"/>
                  </a:lnTo>
                  <a:lnTo>
                    <a:pt x="3753612" y="208788"/>
                  </a:lnTo>
                  <a:lnTo>
                    <a:pt x="3753612" y="204216"/>
                  </a:lnTo>
                  <a:close/>
                </a:path>
                <a:path w="3754120" h="414654">
                  <a:moveTo>
                    <a:pt x="3753612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3753612" y="4584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63795" y="7365492"/>
              <a:ext cx="246887" cy="12374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37760" y="7260336"/>
              <a:ext cx="237743" cy="1342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13204" y="6960108"/>
              <a:ext cx="3754120" cy="208915"/>
            </a:xfrm>
            <a:custGeom>
              <a:avLst/>
              <a:gdLst/>
              <a:ahLst/>
              <a:cxnLst/>
              <a:rect l="l" t="t" r="r" b="b"/>
              <a:pathLst>
                <a:path w="3754120" h="208915">
                  <a:moveTo>
                    <a:pt x="3753612" y="204216"/>
                  </a:moveTo>
                  <a:lnTo>
                    <a:pt x="0" y="204216"/>
                  </a:lnTo>
                  <a:lnTo>
                    <a:pt x="0" y="208788"/>
                  </a:lnTo>
                  <a:lnTo>
                    <a:pt x="3753612" y="208788"/>
                  </a:lnTo>
                  <a:lnTo>
                    <a:pt x="3753612" y="204216"/>
                  </a:lnTo>
                  <a:close/>
                </a:path>
                <a:path w="3754120" h="208915">
                  <a:moveTo>
                    <a:pt x="3753612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3753612" y="4572"/>
                  </a:lnTo>
                  <a:lnTo>
                    <a:pt x="3753612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11724" y="6851904"/>
              <a:ext cx="234696" cy="17510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76628" y="6754368"/>
              <a:ext cx="3793490" cy="1884045"/>
            </a:xfrm>
            <a:custGeom>
              <a:avLst/>
              <a:gdLst/>
              <a:ahLst/>
              <a:cxnLst/>
              <a:rect l="l" t="t" r="r" b="b"/>
              <a:pathLst>
                <a:path w="3793490" h="1884045">
                  <a:moveTo>
                    <a:pt x="3793236" y="1847088"/>
                  </a:moveTo>
                  <a:lnTo>
                    <a:pt x="3790188" y="1847088"/>
                  </a:lnTo>
                  <a:lnTo>
                    <a:pt x="3790188" y="1845564"/>
                  </a:lnTo>
                  <a:lnTo>
                    <a:pt x="39624" y="1845564"/>
                  </a:lnTo>
                  <a:lnTo>
                    <a:pt x="39624" y="4572"/>
                  </a:lnTo>
                  <a:lnTo>
                    <a:pt x="3790188" y="4572"/>
                  </a:lnTo>
                  <a:lnTo>
                    <a:pt x="3790188" y="0"/>
                  </a:lnTo>
                  <a:lnTo>
                    <a:pt x="36576" y="0"/>
                  </a:lnTo>
                  <a:lnTo>
                    <a:pt x="0" y="0"/>
                  </a:lnTo>
                  <a:lnTo>
                    <a:pt x="0" y="4572"/>
                  </a:lnTo>
                  <a:lnTo>
                    <a:pt x="35039" y="4572"/>
                  </a:lnTo>
                  <a:lnTo>
                    <a:pt x="35039" y="205740"/>
                  </a:lnTo>
                  <a:lnTo>
                    <a:pt x="0" y="205740"/>
                  </a:lnTo>
                  <a:lnTo>
                    <a:pt x="0" y="210312"/>
                  </a:lnTo>
                  <a:lnTo>
                    <a:pt x="35039" y="210312"/>
                  </a:lnTo>
                  <a:lnTo>
                    <a:pt x="35039" y="409956"/>
                  </a:lnTo>
                  <a:lnTo>
                    <a:pt x="0" y="409956"/>
                  </a:lnTo>
                  <a:lnTo>
                    <a:pt x="0" y="414528"/>
                  </a:lnTo>
                  <a:lnTo>
                    <a:pt x="35039" y="414528"/>
                  </a:lnTo>
                  <a:lnTo>
                    <a:pt x="35039" y="615696"/>
                  </a:lnTo>
                  <a:lnTo>
                    <a:pt x="0" y="615696"/>
                  </a:lnTo>
                  <a:lnTo>
                    <a:pt x="0" y="620280"/>
                  </a:lnTo>
                  <a:lnTo>
                    <a:pt x="35039" y="620280"/>
                  </a:lnTo>
                  <a:lnTo>
                    <a:pt x="35039" y="819912"/>
                  </a:lnTo>
                  <a:lnTo>
                    <a:pt x="0" y="819912"/>
                  </a:lnTo>
                  <a:lnTo>
                    <a:pt x="0" y="824484"/>
                  </a:lnTo>
                  <a:lnTo>
                    <a:pt x="35039" y="824484"/>
                  </a:lnTo>
                  <a:lnTo>
                    <a:pt x="35039" y="1025652"/>
                  </a:lnTo>
                  <a:lnTo>
                    <a:pt x="0" y="1025652"/>
                  </a:lnTo>
                  <a:lnTo>
                    <a:pt x="0" y="1030224"/>
                  </a:lnTo>
                  <a:lnTo>
                    <a:pt x="35039" y="1030224"/>
                  </a:lnTo>
                  <a:lnTo>
                    <a:pt x="35039" y="1229868"/>
                  </a:lnTo>
                  <a:lnTo>
                    <a:pt x="0" y="1229868"/>
                  </a:lnTo>
                  <a:lnTo>
                    <a:pt x="0" y="1234440"/>
                  </a:lnTo>
                  <a:lnTo>
                    <a:pt x="35039" y="1234440"/>
                  </a:lnTo>
                  <a:lnTo>
                    <a:pt x="35039" y="1435608"/>
                  </a:lnTo>
                  <a:lnTo>
                    <a:pt x="0" y="1435608"/>
                  </a:lnTo>
                  <a:lnTo>
                    <a:pt x="0" y="1440180"/>
                  </a:lnTo>
                  <a:lnTo>
                    <a:pt x="35039" y="1440180"/>
                  </a:lnTo>
                  <a:lnTo>
                    <a:pt x="35039" y="1639824"/>
                  </a:lnTo>
                  <a:lnTo>
                    <a:pt x="0" y="1639824"/>
                  </a:lnTo>
                  <a:lnTo>
                    <a:pt x="0" y="1644396"/>
                  </a:lnTo>
                  <a:lnTo>
                    <a:pt x="35039" y="1644396"/>
                  </a:lnTo>
                  <a:lnTo>
                    <a:pt x="35039" y="1845564"/>
                  </a:lnTo>
                  <a:lnTo>
                    <a:pt x="0" y="1845564"/>
                  </a:lnTo>
                  <a:lnTo>
                    <a:pt x="0" y="1850136"/>
                  </a:lnTo>
                  <a:lnTo>
                    <a:pt x="35039" y="1850136"/>
                  </a:lnTo>
                  <a:lnTo>
                    <a:pt x="35039" y="1883664"/>
                  </a:lnTo>
                  <a:lnTo>
                    <a:pt x="39624" y="1883664"/>
                  </a:lnTo>
                  <a:lnTo>
                    <a:pt x="39624" y="1850136"/>
                  </a:lnTo>
                  <a:lnTo>
                    <a:pt x="504444" y="1850136"/>
                  </a:lnTo>
                  <a:lnTo>
                    <a:pt x="504444" y="1883664"/>
                  </a:lnTo>
                  <a:lnTo>
                    <a:pt x="509016" y="1883664"/>
                  </a:lnTo>
                  <a:lnTo>
                    <a:pt x="509016" y="1850136"/>
                  </a:lnTo>
                  <a:lnTo>
                    <a:pt x="973836" y="1850136"/>
                  </a:lnTo>
                  <a:lnTo>
                    <a:pt x="973836" y="1883664"/>
                  </a:lnTo>
                  <a:lnTo>
                    <a:pt x="978408" y="1883664"/>
                  </a:lnTo>
                  <a:lnTo>
                    <a:pt x="978408" y="1850136"/>
                  </a:lnTo>
                  <a:lnTo>
                    <a:pt x="1443228" y="1850136"/>
                  </a:lnTo>
                  <a:lnTo>
                    <a:pt x="1443228" y="1883664"/>
                  </a:lnTo>
                  <a:lnTo>
                    <a:pt x="1447800" y="1883664"/>
                  </a:lnTo>
                  <a:lnTo>
                    <a:pt x="1447800" y="1850136"/>
                  </a:lnTo>
                  <a:lnTo>
                    <a:pt x="1912620" y="1850136"/>
                  </a:lnTo>
                  <a:lnTo>
                    <a:pt x="1912620" y="1883664"/>
                  </a:lnTo>
                  <a:lnTo>
                    <a:pt x="1917192" y="1883664"/>
                  </a:lnTo>
                  <a:lnTo>
                    <a:pt x="1917192" y="1850136"/>
                  </a:lnTo>
                  <a:lnTo>
                    <a:pt x="2380488" y="1850136"/>
                  </a:lnTo>
                  <a:lnTo>
                    <a:pt x="2380488" y="1883664"/>
                  </a:lnTo>
                  <a:lnTo>
                    <a:pt x="2385060" y="1883664"/>
                  </a:lnTo>
                  <a:lnTo>
                    <a:pt x="2385060" y="1850136"/>
                  </a:lnTo>
                  <a:lnTo>
                    <a:pt x="2849880" y="1850136"/>
                  </a:lnTo>
                  <a:lnTo>
                    <a:pt x="2849880" y="1883664"/>
                  </a:lnTo>
                  <a:lnTo>
                    <a:pt x="2854452" y="1883664"/>
                  </a:lnTo>
                  <a:lnTo>
                    <a:pt x="2854452" y="1850136"/>
                  </a:lnTo>
                  <a:lnTo>
                    <a:pt x="3319272" y="1850136"/>
                  </a:lnTo>
                  <a:lnTo>
                    <a:pt x="3319272" y="1883664"/>
                  </a:lnTo>
                  <a:lnTo>
                    <a:pt x="3323844" y="1883664"/>
                  </a:lnTo>
                  <a:lnTo>
                    <a:pt x="3323844" y="1850136"/>
                  </a:lnTo>
                  <a:lnTo>
                    <a:pt x="3788664" y="1850136"/>
                  </a:lnTo>
                  <a:lnTo>
                    <a:pt x="3788664" y="1883664"/>
                  </a:lnTo>
                  <a:lnTo>
                    <a:pt x="3793236" y="1883664"/>
                  </a:lnTo>
                  <a:lnTo>
                    <a:pt x="3793236" y="1847088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18905" y="780088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6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88335" y="790295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7766" y="7902956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5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27081" y="7698702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5026" y="7698702"/>
            <a:ext cx="71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35423" y="7185152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12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04854" y="7083082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13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74169" y="6673088"/>
            <a:ext cx="128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rlito"/>
                <a:cs typeface="Carlito"/>
              </a:rPr>
              <a:t>17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0174" y="7620978"/>
            <a:ext cx="71120" cy="104965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900" dirty="0">
                <a:latin typeface="Carlito"/>
                <a:cs typeface="Carlito"/>
              </a:rPr>
              <a:t>8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Carlito"/>
                <a:cs typeface="Carlito"/>
              </a:rPr>
              <a:t>6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4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2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900" dirty="0">
                <a:latin typeface="Carlito"/>
                <a:cs typeface="Carlito"/>
              </a:rPr>
              <a:t>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92223" y="6593878"/>
            <a:ext cx="128905" cy="10515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latin typeface="Carlito"/>
                <a:cs typeface="Carlito"/>
              </a:rPr>
              <a:t>18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16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900" dirty="0">
                <a:latin typeface="Carlito"/>
                <a:cs typeface="Carlito"/>
              </a:rPr>
              <a:t>14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900" dirty="0">
                <a:latin typeface="Carlito"/>
                <a:cs typeface="Carlito"/>
              </a:rPr>
              <a:t>12</a:t>
            </a:r>
            <a:endParaRPr sz="9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r>
              <a:rPr sz="900" dirty="0">
                <a:latin typeface="Carlito"/>
                <a:cs typeface="Carlito"/>
              </a:rPr>
              <a:t>10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5123" y="8690826"/>
            <a:ext cx="357377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6255" algn="l"/>
                <a:tab pos="897255" algn="l"/>
                <a:tab pos="1386205" algn="l"/>
                <a:tab pos="1895475" algn="l"/>
                <a:tab pos="2313305" algn="l"/>
                <a:tab pos="2797810" algn="l"/>
                <a:tab pos="3236595" algn="l"/>
              </a:tabLst>
            </a:pPr>
            <a:r>
              <a:rPr sz="900" dirty="0">
                <a:latin typeface="Carlito"/>
                <a:cs typeface="Carlito"/>
              </a:rPr>
              <a:t>In</a:t>
            </a:r>
            <a:r>
              <a:rPr sz="900" spc="-10" dirty="0">
                <a:latin typeface="Carlito"/>
                <a:cs typeface="Carlito"/>
              </a:rPr>
              <a:t>d</a:t>
            </a:r>
            <a:r>
              <a:rPr sz="900" spc="-5" dirty="0">
                <a:latin typeface="Carlito"/>
                <a:cs typeface="Carlito"/>
              </a:rPr>
              <a:t>i</a:t>
            </a:r>
            <a:r>
              <a:rPr sz="900" dirty="0">
                <a:latin typeface="Carlito"/>
                <a:cs typeface="Carlito"/>
              </a:rPr>
              <a:t>a	UK	</a:t>
            </a:r>
            <a:r>
              <a:rPr sz="900" spc="-5" dirty="0">
                <a:latin typeface="Carlito"/>
                <a:cs typeface="Carlito"/>
              </a:rPr>
              <a:t>F</a:t>
            </a:r>
            <a:r>
              <a:rPr sz="900" spc="-35" dirty="0">
                <a:latin typeface="Carlito"/>
                <a:cs typeface="Carlito"/>
              </a:rPr>
              <a:t>r</a:t>
            </a:r>
            <a:r>
              <a:rPr sz="900" dirty="0">
                <a:latin typeface="Carlito"/>
                <a:cs typeface="Carlito"/>
              </a:rPr>
              <a:t>ance	</a:t>
            </a:r>
            <a:r>
              <a:rPr sz="900" spc="-15" dirty="0">
                <a:latin typeface="Carlito"/>
                <a:cs typeface="Carlito"/>
              </a:rPr>
              <a:t>K</a:t>
            </a:r>
            <a:r>
              <a:rPr sz="900" spc="-5" dirty="0">
                <a:latin typeface="Carlito"/>
                <a:cs typeface="Carlito"/>
              </a:rPr>
              <a:t>o</a:t>
            </a:r>
            <a:r>
              <a:rPr sz="900" spc="-10" dirty="0">
                <a:latin typeface="Carlito"/>
                <a:cs typeface="Carlito"/>
              </a:rPr>
              <a:t>r</a:t>
            </a:r>
            <a:r>
              <a:rPr sz="900" dirty="0">
                <a:latin typeface="Carlito"/>
                <a:cs typeface="Carlito"/>
              </a:rPr>
              <a:t>ea	U</a:t>
            </a:r>
            <a:r>
              <a:rPr sz="900" spc="-20" dirty="0">
                <a:latin typeface="Carlito"/>
                <a:cs typeface="Carlito"/>
              </a:rPr>
              <a:t>S</a:t>
            </a:r>
            <a:r>
              <a:rPr sz="900" dirty="0">
                <a:latin typeface="Carlito"/>
                <a:cs typeface="Carlito"/>
              </a:rPr>
              <a:t>A	Japan	</a:t>
            </a:r>
            <a:r>
              <a:rPr sz="900" spc="-5" dirty="0">
                <a:latin typeface="Carlito"/>
                <a:cs typeface="Carlito"/>
              </a:rPr>
              <a:t>Ch</a:t>
            </a:r>
            <a:r>
              <a:rPr sz="900" spc="-10" dirty="0">
                <a:latin typeface="Carlito"/>
                <a:cs typeface="Carlito"/>
              </a:rPr>
              <a:t>i</a:t>
            </a:r>
            <a:r>
              <a:rPr sz="900" spc="-5" dirty="0">
                <a:latin typeface="Carlito"/>
                <a:cs typeface="Carlito"/>
              </a:rPr>
              <a:t>n</a:t>
            </a:r>
            <a:r>
              <a:rPr sz="900" dirty="0">
                <a:latin typeface="Carlito"/>
                <a:cs typeface="Carlito"/>
              </a:rPr>
              <a:t>a	</a:t>
            </a:r>
            <a:r>
              <a:rPr sz="900" spc="-70" dirty="0">
                <a:latin typeface="Carlito"/>
                <a:cs typeface="Carlito"/>
              </a:rPr>
              <a:t>T</a:t>
            </a:r>
            <a:r>
              <a:rPr sz="900" dirty="0">
                <a:latin typeface="Carlito"/>
                <a:cs typeface="Carlito"/>
              </a:rPr>
              <a:t>ai</a:t>
            </a:r>
            <a:r>
              <a:rPr sz="900" spc="-10" dirty="0">
                <a:latin typeface="Carlito"/>
                <a:cs typeface="Carlito"/>
              </a:rPr>
              <a:t>w</a:t>
            </a:r>
            <a:r>
              <a:rPr sz="900" dirty="0">
                <a:latin typeface="Carlito"/>
                <a:cs typeface="Carlito"/>
              </a:rPr>
              <a:t>an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0562" y="5992832"/>
            <a:ext cx="3950970" cy="6356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5"/>
              </a:spcBef>
            </a:pPr>
            <a:r>
              <a:rPr sz="2200" b="1" spc="55" dirty="0">
                <a:latin typeface="Times New Roman"/>
                <a:cs typeface="Times New Roman"/>
              </a:rPr>
              <a:t>Per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70" dirty="0">
                <a:latin typeface="Times New Roman"/>
                <a:cs typeface="Times New Roman"/>
              </a:rPr>
              <a:t>capita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65" dirty="0">
                <a:latin typeface="Times New Roman"/>
                <a:cs typeface="Times New Roman"/>
              </a:rPr>
              <a:t>Consumption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60" dirty="0">
                <a:latin typeface="Times New Roman"/>
                <a:cs typeface="Times New Roman"/>
              </a:rPr>
              <a:t>of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-120" dirty="0">
                <a:latin typeface="Times New Roman"/>
                <a:cs typeface="Times New Roman"/>
              </a:rPr>
              <a:t>PPC</a:t>
            </a:r>
            <a:endParaRPr sz="2200">
              <a:latin typeface="Times New Roman"/>
              <a:cs typeface="Times New Roman"/>
            </a:endParaRPr>
          </a:p>
          <a:p>
            <a:pPr marR="52069" algn="r">
              <a:lnSpc>
                <a:spcPct val="100000"/>
              </a:lnSpc>
              <a:spcBef>
                <a:spcPts val="320"/>
              </a:spcBef>
            </a:pPr>
            <a:r>
              <a:rPr sz="900" dirty="0">
                <a:latin typeface="Carlito"/>
                <a:cs typeface="Carlito"/>
              </a:rPr>
              <a:t>k</a:t>
            </a:r>
            <a:r>
              <a:rPr sz="900" spc="30" dirty="0">
                <a:latin typeface="Carlito"/>
                <a:cs typeface="Carlito"/>
              </a:rPr>
              <a:t>g</a:t>
            </a:r>
            <a:r>
              <a:rPr sz="900" spc="-5" dirty="0">
                <a:latin typeface="Carlito"/>
                <a:cs typeface="Carlito"/>
              </a:rPr>
              <a:t>/ha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39278" y="9158744"/>
            <a:ext cx="146177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spc="-5" dirty="0">
                <a:latin typeface="Carlito"/>
                <a:cs typeface="Carlito"/>
              </a:rPr>
              <a:t>Source: </a:t>
            </a:r>
            <a:r>
              <a:rPr sz="550" dirty="0">
                <a:latin typeface="Carlito"/>
                <a:cs typeface="Carlito"/>
              </a:rPr>
              <a:t>Industry </a:t>
            </a:r>
            <a:r>
              <a:rPr sz="550" spc="-5" dirty="0">
                <a:latin typeface="Carlito"/>
                <a:cs typeface="Carlito"/>
              </a:rPr>
              <a:t>Reports, </a:t>
            </a:r>
            <a:r>
              <a:rPr sz="550" dirty="0">
                <a:latin typeface="Carlito"/>
                <a:cs typeface="Carlito"/>
              </a:rPr>
              <a:t>Analysis </a:t>
            </a:r>
            <a:r>
              <a:rPr sz="550" spc="-5" dirty="0">
                <a:latin typeface="Carlito"/>
                <a:cs typeface="Carlito"/>
              </a:rPr>
              <a:t>by Tata</a:t>
            </a:r>
            <a:r>
              <a:rPr sz="550" spc="-40" dirty="0">
                <a:latin typeface="Carlito"/>
                <a:cs typeface="Carlito"/>
              </a:rPr>
              <a:t> </a:t>
            </a:r>
            <a:r>
              <a:rPr sz="550" spc="-5" dirty="0">
                <a:latin typeface="Carlito"/>
                <a:cs typeface="Carlito"/>
              </a:rPr>
              <a:t>Strategic</a:t>
            </a:r>
            <a:endParaRPr sz="550">
              <a:latin typeface="Carlito"/>
              <a:cs typeface="Carli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844540" y="8991600"/>
            <a:ext cx="220980" cy="1493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72</a:t>
            </a:fld>
            <a:endParaRPr spc="-5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73</a:t>
            </a:fld>
            <a:endParaRPr spc="-5" dirty="0"/>
          </a:p>
        </p:txBody>
      </p:sp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440055" marR="293370" indent="-172085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600" u="sng" spc="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</a:t>
            </a:r>
            <a:r>
              <a:rPr sz="16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/</a:t>
            </a:r>
            <a:r>
              <a:rPr sz="1600" u="sng" spc="1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/ww</a:t>
            </a:r>
            <a:r>
              <a:rPr sz="16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w</a:t>
            </a:r>
            <a:r>
              <a:rPr sz="16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.indiachem.</a:t>
            </a:r>
            <a:r>
              <a:rPr sz="16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i</a:t>
            </a:r>
            <a:r>
              <a:rPr sz="1600" u="sng" spc="1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n/</a:t>
            </a:r>
            <a:r>
              <a:rPr sz="1600" u="sng" spc="20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b</a:t>
            </a:r>
            <a:r>
              <a:rPr sz="1600" u="sng" spc="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1600" u="sng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oc</a:t>
            </a:r>
            <a:r>
              <a:rPr sz="1600" u="sng" spc="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</a:t>
            </a:r>
            <a:r>
              <a:rPr sz="1600" u="sng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u</a:t>
            </a:r>
            <a:r>
              <a:rPr sz="1600" u="sng" spc="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1600" u="sng" spc="1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e/P</a:t>
            </a:r>
            <a:r>
              <a:rPr sz="1600" u="sng" spc="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es</a:t>
            </a:r>
            <a:r>
              <a:rPr sz="1600" u="sng" spc="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e</a:t>
            </a: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n </a:t>
            </a:r>
            <a:r>
              <a:rPr sz="1600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tation%20by%20Mr.%20Harsh%20Dhanuk  </a:t>
            </a:r>
            <a:r>
              <a:rPr sz="16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a-%20Dhanuka%20Agritech.pdf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440055" marR="497840" indent="-172085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440690" algn="l"/>
              </a:tabLst>
            </a:pP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http://www.nuziveeduseeds.com/indian- </a:t>
            </a:r>
            <a:r>
              <a:rPr sz="1600" u="sng" spc="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seed-industry/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3519" y="1403604"/>
            <a:ext cx="4572000" cy="3429000"/>
            <a:chOff x="1493519" y="1403604"/>
            <a:chExt cx="4572000" cy="3429000"/>
          </a:xfrm>
        </p:grpSpPr>
        <p:sp>
          <p:nvSpPr>
            <p:cNvPr id="4" name="object 4"/>
            <p:cNvSpPr/>
            <p:nvPr/>
          </p:nvSpPr>
          <p:spPr>
            <a:xfrm>
              <a:off x="1729740" y="1673352"/>
              <a:ext cx="4017264" cy="2891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20" y="1583436"/>
              <a:ext cx="4572000" cy="3249295"/>
            </a:xfrm>
            <a:custGeom>
              <a:avLst/>
              <a:gdLst/>
              <a:ahLst/>
              <a:cxnLst/>
              <a:rect l="l" t="t" r="r" b="b"/>
              <a:pathLst>
                <a:path w="4572000" h="3249295">
                  <a:moveTo>
                    <a:pt x="4572000" y="0"/>
                  </a:moveTo>
                  <a:lnTo>
                    <a:pt x="0" y="0"/>
                  </a:lnTo>
                  <a:lnTo>
                    <a:pt x="0" y="3249168"/>
                  </a:lnTo>
                  <a:lnTo>
                    <a:pt x="4572000" y="3249168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01468" y="2702052"/>
              <a:ext cx="216407" cy="45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6" y="2702052"/>
              <a:ext cx="533400" cy="77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3847" y="2775204"/>
              <a:ext cx="708660" cy="265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9936" y="2677668"/>
              <a:ext cx="701039" cy="339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9615" y="1409700"/>
              <a:ext cx="4559935" cy="3416935"/>
            </a:xfrm>
            <a:custGeom>
              <a:avLst/>
              <a:gdLst/>
              <a:ahLst/>
              <a:cxnLst/>
              <a:rect l="l" t="t" r="r" b="b"/>
              <a:pathLst>
                <a:path w="4559935" h="3416935">
                  <a:moveTo>
                    <a:pt x="4559807" y="0"/>
                  </a:moveTo>
                  <a:lnTo>
                    <a:pt x="0" y="0"/>
                  </a:lnTo>
                  <a:lnTo>
                    <a:pt x="0" y="3416807"/>
                  </a:lnTo>
                  <a:lnTo>
                    <a:pt x="4559807" y="3416807"/>
                  </a:lnTo>
                  <a:lnTo>
                    <a:pt x="4559807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99615" y="5861304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  <a:tabLst>
                <a:tab pos="2129155" algn="l"/>
              </a:tabLst>
            </a:pPr>
            <a:r>
              <a:rPr sz="2200" b="1" spc="105" dirty="0">
                <a:latin typeface="Times New Roman"/>
                <a:cs typeface="Times New Roman"/>
              </a:rPr>
              <a:t>4Ps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-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40" dirty="0">
                <a:latin typeface="Times New Roman"/>
                <a:cs typeface="Times New Roman"/>
              </a:rPr>
              <a:t>Marketing	</a:t>
            </a:r>
            <a:r>
              <a:rPr sz="2200" b="1" spc="-30" dirty="0">
                <a:latin typeface="Times New Roman"/>
                <a:cs typeface="Times New Roman"/>
              </a:rPr>
              <a:t>Mix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45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45" dirty="0">
                <a:latin typeface="Times New Roman"/>
                <a:cs typeface="Times New Roman"/>
              </a:rPr>
              <a:t>Price</a:t>
            </a:r>
            <a:endParaRPr sz="1600">
              <a:latin typeface="Times New Roman"/>
              <a:cs typeface="Times New Roman"/>
            </a:endParaRPr>
          </a:p>
          <a:p>
            <a:pPr marL="640080" marR="541020" lvl="1" indent="-143510">
              <a:lnSpc>
                <a:spcPct val="100000"/>
              </a:lnSpc>
              <a:spcBef>
                <a:spcPts val="334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industrial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agri-inputs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share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similar  </a:t>
            </a:r>
            <a:r>
              <a:rPr sz="1400" spc="60" dirty="0">
                <a:latin typeface="Times New Roman"/>
                <a:cs typeface="Times New Roman"/>
              </a:rPr>
              <a:t>response</a:t>
            </a:r>
            <a:endParaRPr sz="1400">
              <a:latin typeface="Times New Roman"/>
              <a:cs typeface="Times New Roman"/>
            </a:endParaRPr>
          </a:p>
          <a:p>
            <a:pPr marL="640080" marR="330200" lvl="1" indent="-143510">
              <a:lnSpc>
                <a:spcPct val="100000"/>
              </a:lnSpc>
              <a:spcBef>
                <a:spcPts val="334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users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are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concerned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about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quality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  </a:t>
            </a:r>
            <a:r>
              <a:rPr sz="1400" spc="25" dirty="0">
                <a:latin typeface="Times New Roman"/>
                <a:cs typeface="Times New Roman"/>
              </a:rPr>
              <a:t>price.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Balance</a:t>
            </a:r>
            <a:endParaRPr sz="14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40" dirty="0">
                <a:latin typeface="Times New Roman"/>
                <a:cs typeface="Times New Roman"/>
              </a:rPr>
              <a:t>Product</a:t>
            </a:r>
            <a:endParaRPr sz="1600">
              <a:latin typeface="Times New Roman"/>
              <a:cs typeface="Times New Roman"/>
            </a:endParaRPr>
          </a:p>
          <a:p>
            <a:pPr marL="640080" marR="410209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users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are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more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concerned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interested  to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know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tech.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aspects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performance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seek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knowledge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advisory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49" y="255524"/>
            <a:ext cx="7404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rlito"/>
                <a:cs typeface="Carlito"/>
              </a:rPr>
              <a:t>8/17/2019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9615" y="1409700"/>
            <a:ext cx="4559935" cy="3416935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  <a:tabLst>
                <a:tab pos="2129155" algn="l"/>
              </a:tabLst>
            </a:pPr>
            <a:r>
              <a:rPr sz="2200" b="1" spc="105" dirty="0">
                <a:latin typeface="Times New Roman"/>
                <a:cs typeface="Times New Roman"/>
              </a:rPr>
              <a:t>4Ps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-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40" dirty="0">
                <a:latin typeface="Times New Roman"/>
                <a:cs typeface="Times New Roman"/>
              </a:rPr>
              <a:t>Marketing	</a:t>
            </a:r>
            <a:r>
              <a:rPr sz="2200" b="1" spc="-30" dirty="0">
                <a:latin typeface="Times New Roman"/>
                <a:cs typeface="Times New Roman"/>
              </a:rPr>
              <a:t>Mix</a:t>
            </a:r>
            <a:endParaRPr sz="22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1850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50" dirty="0">
                <a:latin typeface="Times New Roman"/>
                <a:cs typeface="Times New Roman"/>
              </a:rPr>
              <a:t>Place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25" dirty="0">
                <a:latin typeface="Times New Roman"/>
                <a:cs typeface="Times New Roman"/>
              </a:rPr>
              <a:t>No.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50" dirty="0">
                <a:latin typeface="Times New Roman"/>
                <a:cs typeface="Times New Roman"/>
              </a:rPr>
              <a:t>channel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members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Network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intensity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dirty="0">
                <a:latin typeface="Times New Roman"/>
                <a:cs typeface="Times New Roman"/>
              </a:rPr>
              <a:t>Role of </a:t>
            </a:r>
            <a:r>
              <a:rPr sz="1400" spc="50" dirty="0">
                <a:latin typeface="Times New Roman"/>
                <a:cs typeface="Times New Roman"/>
              </a:rPr>
              <a:t>channel</a:t>
            </a:r>
            <a:r>
              <a:rPr sz="1400" spc="-19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members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0" dirty="0">
                <a:latin typeface="Times New Roman"/>
                <a:cs typeface="Times New Roman"/>
              </a:rPr>
              <a:t>Demand </a:t>
            </a:r>
            <a:r>
              <a:rPr sz="1400" spc="65" dirty="0">
                <a:latin typeface="Times New Roman"/>
                <a:cs typeface="Times New Roman"/>
              </a:rPr>
              <a:t>creation/generation</a:t>
            </a:r>
            <a:r>
              <a:rPr sz="1400" spc="-26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by </a:t>
            </a:r>
            <a:r>
              <a:rPr sz="1400" spc="50" dirty="0">
                <a:latin typeface="Times New Roman"/>
                <a:cs typeface="Times New Roman"/>
              </a:rPr>
              <a:t>channel</a:t>
            </a:r>
            <a:endParaRPr sz="1400">
              <a:latin typeface="Times New Roman"/>
              <a:cs typeface="Times New Roman"/>
            </a:endParaRPr>
          </a:p>
          <a:p>
            <a:pPr marL="440055" indent="-1727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40690" algn="l"/>
              </a:tabLst>
            </a:pPr>
            <a:r>
              <a:rPr sz="1600" b="1" spc="65" dirty="0">
                <a:latin typeface="Times New Roman"/>
                <a:cs typeface="Times New Roman"/>
              </a:rPr>
              <a:t>Promotion</a:t>
            </a:r>
            <a:endParaRPr sz="16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-75" dirty="0">
                <a:latin typeface="Times New Roman"/>
                <a:cs typeface="Times New Roman"/>
              </a:rPr>
              <a:t>BTL </a:t>
            </a:r>
            <a:r>
              <a:rPr sz="1400" spc="-90" dirty="0">
                <a:latin typeface="Times New Roman"/>
                <a:cs typeface="Times New Roman"/>
              </a:rPr>
              <a:t>Vs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20" dirty="0">
                <a:latin typeface="Times New Roman"/>
                <a:cs typeface="Times New Roman"/>
              </a:rPr>
              <a:t>ATL</a:t>
            </a:r>
            <a:endParaRPr sz="1400">
              <a:latin typeface="Times New Roman"/>
              <a:cs typeface="Times New Roman"/>
            </a:endParaRPr>
          </a:p>
          <a:p>
            <a:pPr marL="640080" lvl="1" indent="-14351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640080" algn="l"/>
              </a:tabLst>
            </a:pPr>
            <a:r>
              <a:rPr sz="1400" spc="45" dirty="0">
                <a:latin typeface="Times New Roman"/>
                <a:cs typeface="Times New Roman"/>
              </a:rPr>
              <a:t>Intensity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6623" y="6131966"/>
            <a:ext cx="1944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0" dirty="0">
                <a:latin typeface="Times New Roman"/>
                <a:cs typeface="Times New Roman"/>
              </a:rPr>
              <a:t>Characteristics</a:t>
            </a:r>
            <a:endParaRPr sz="22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17531"/>
              </p:ext>
            </p:extLst>
          </p:nvPr>
        </p:nvGraphicFramePr>
        <p:xfrm>
          <a:off x="2098548" y="6781800"/>
          <a:ext cx="3133090" cy="2351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000"/>
                <a:gridCol w="742950"/>
                <a:gridCol w="711835"/>
                <a:gridCol w="789305"/>
              </a:tblGrid>
              <a:tr h="195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395"/>
                        </a:lnSpc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Consumer</a:t>
                      </a:r>
                      <a:endParaRPr sz="1100" dirty="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Industrial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Carlito"/>
                          <a:cs typeface="Carlito"/>
                        </a:rPr>
                        <a:t>Agri-Inputs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198882">
                <a:tc>
                  <a:txBody>
                    <a:bodyPr/>
                    <a:lstStyle/>
                    <a:p>
                      <a:pPr marL="1270">
                        <a:lnSpc>
                          <a:spcPts val="143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Product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6595">
                <a:tc>
                  <a:txBody>
                    <a:bodyPr/>
                    <a:lstStyle/>
                    <a:p>
                      <a:pPr marL="1270">
                        <a:lnSpc>
                          <a:spcPts val="1430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Place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30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3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Price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4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Promotion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4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People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3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10" dirty="0">
                          <a:latin typeface="Carlito"/>
                          <a:cs typeface="Carlito"/>
                        </a:rPr>
                        <a:t>Physical</a:t>
                      </a:r>
                      <a:r>
                        <a:rPr sz="12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200" b="1" spc="-25" dirty="0">
                          <a:latin typeface="Carlito"/>
                          <a:cs typeface="Carlito"/>
                        </a:rPr>
                        <a:t>Env.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  <a:tr h="76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95834">
                <a:tc>
                  <a:txBody>
                    <a:bodyPr/>
                    <a:lstStyle/>
                    <a:p>
                      <a:pPr marL="1270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Carlito"/>
                          <a:cs typeface="Carlito"/>
                        </a:rPr>
                        <a:t>Process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*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499615" y="5861304"/>
            <a:ext cx="4559935" cy="3416935"/>
          </a:xfrm>
          <a:custGeom>
            <a:avLst/>
            <a:gdLst/>
            <a:ahLst/>
            <a:cxnLst/>
            <a:rect l="l" t="t" r="r" b="b"/>
            <a:pathLst>
              <a:path w="4559935" h="3416934">
                <a:moveTo>
                  <a:pt x="4559807" y="0"/>
                </a:moveTo>
                <a:lnTo>
                  <a:pt x="0" y="0"/>
                </a:lnTo>
                <a:lnTo>
                  <a:pt x="0" y="3416807"/>
                </a:lnTo>
                <a:lnTo>
                  <a:pt x="4559807" y="3416807"/>
                </a:lnTo>
                <a:lnTo>
                  <a:pt x="4559807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3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5655</Words>
  <Application>Microsoft Office PowerPoint</Application>
  <PresentationFormat>Custom</PresentationFormat>
  <Paragraphs>1612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Agrochemical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CUTM</cp:lastModifiedBy>
  <cp:revision>13</cp:revision>
  <dcterms:created xsi:type="dcterms:W3CDTF">2020-06-13T12:00:56Z</dcterms:created>
  <dcterms:modified xsi:type="dcterms:W3CDTF">2020-08-18T16:38:21Z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2019-08-17T00:00:00Z</vt:filetime>
  </property>
  <property fmtid="{D5CDD505-2E9C-101B-9397-08002B2CF9AE}" pid="3" name="LastSaved">
    <vt:filetime>2020-06-13T00:00:00Z</vt:filetime>
  </property>
</Properties>
</file>