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420" r:id="rId3"/>
    <p:sldId id="444" r:id="rId4"/>
    <p:sldId id="446" r:id="rId5"/>
    <p:sldId id="445" r:id="rId6"/>
    <p:sldId id="447" r:id="rId7"/>
    <p:sldId id="448" r:id="rId8"/>
    <p:sldId id="450" r:id="rId9"/>
    <p:sldId id="449" r:id="rId10"/>
    <p:sldId id="453" r:id="rId11"/>
    <p:sldId id="454" r:id="rId12"/>
    <p:sldId id="452" r:id="rId13"/>
    <p:sldId id="437" r:id="rId14"/>
    <p:sldId id="455" r:id="rId15"/>
    <p:sldId id="456" r:id="rId16"/>
    <p:sldId id="457" r:id="rId17"/>
    <p:sldId id="458" r:id="rId18"/>
    <p:sldId id="459" r:id="rId19"/>
    <p:sldId id="438" r:id="rId20"/>
    <p:sldId id="460" r:id="rId21"/>
    <p:sldId id="461" r:id="rId22"/>
    <p:sldId id="463" r:id="rId23"/>
    <p:sldId id="464" r:id="rId24"/>
    <p:sldId id="465" r:id="rId25"/>
    <p:sldId id="466" r:id="rId26"/>
    <p:sldId id="462" r:id="rId27"/>
    <p:sldId id="46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4624"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6741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icrobenotes.com/transmission-electron-microscope-te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icrobenotes.com/scanning-electron-microscope-se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icrobenotes.com/fields-of-microbiology/"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86800" cy="5791200"/>
          </a:xfrm>
        </p:spPr>
        <p:txBody>
          <a:bodyPr>
            <a:normAutofit fontScale="90000"/>
          </a:bodyPr>
          <a:lstStyle/>
          <a:p>
            <a:r>
              <a:rPr lang="en-US" sz="4400" b="1" dirty="0" smtClean="0"/>
              <a:t/>
            </a:r>
            <a:br>
              <a:rPr lang="en-US" sz="4400" b="1" dirty="0" smtClean="0"/>
            </a:br>
            <a:r>
              <a:rPr lang="en-US" sz="4400" b="1" dirty="0" smtClean="0">
                <a:latin typeface="Aharoni" pitchFamily="2" charset="-79"/>
                <a:cs typeface="Aharoni" pitchFamily="2" charset="-79"/>
              </a:rPr>
              <a:t>UNIT-I</a:t>
            </a:r>
            <a:br>
              <a:rPr lang="en-US" sz="4400" b="1" dirty="0" smtClean="0">
                <a:latin typeface="Aharoni" pitchFamily="2" charset="-79"/>
                <a:cs typeface="Aharoni" pitchFamily="2" charset="-79"/>
              </a:rPr>
            </a:br>
            <a:r>
              <a:rPr lang="en-US" sz="4000" b="1" dirty="0" smtClean="0">
                <a:latin typeface="Aharoni" pitchFamily="2" charset="-79"/>
                <a:cs typeface="Aharoni" pitchFamily="2" charset="-79"/>
              </a:rPr>
              <a:t>MICROSCOPY</a:t>
            </a:r>
            <a:r>
              <a:rPr lang="en-US" sz="4400" b="1" dirty="0" smtClean="0">
                <a:latin typeface="Aharoni" pitchFamily="2" charset="-79"/>
                <a:cs typeface="Aharoni" pitchFamily="2" charset="-79"/>
              </a:rPr>
              <a:t/>
            </a:r>
            <a:br>
              <a:rPr lang="en-US" sz="4400" b="1" dirty="0" smtClean="0">
                <a:latin typeface="Aharoni" pitchFamily="2" charset="-79"/>
                <a:cs typeface="Aharoni" pitchFamily="2" charset="-79"/>
              </a:rPr>
            </a:br>
            <a:r>
              <a:rPr lang="en-US" sz="4400" b="1" dirty="0" smtClean="0">
                <a:latin typeface="Aharoni" pitchFamily="2" charset="-79"/>
                <a:cs typeface="Aharoni" pitchFamily="2" charset="-79"/>
              </a:rPr>
              <a:t/>
            </a:r>
            <a:br>
              <a:rPr lang="en-US" sz="4400" b="1" dirty="0" smtClean="0">
                <a:latin typeface="Aharoni" pitchFamily="2" charset="-79"/>
                <a:cs typeface="Aharoni" pitchFamily="2" charset="-79"/>
              </a:rPr>
            </a:br>
            <a:r>
              <a:rPr lang="en-US" sz="4400" b="1" dirty="0" smtClean="0">
                <a:latin typeface="Aharoni" pitchFamily="2" charset="-79"/>
                <a:cs typeface="Aharoni" pitchFamily="2" charset="-79"/>
              </a:rPr>
              <a:t/>
            </a:r>
            <a:br>
              <a:rPr lang="en-US" sz="4400" b="1" dirty="0" smtClean="0">
                <a:latin typeface="Aharoni" pitchFamily="2" charset="-79"/>
                <a:cs typeface="Aharoni" pitchFamily="2" charset="-79"/>
              </a:rPr>
            </a:br>
            <a:r>
              <a:rPr lang="en-US" sz="4400" b="1" dirty="0" smtClean="0">
                <a:latin typeface="Aharoni" pitchFamily="2" charset="-79"/>
                <a:cs typeface="Aharoni" pitchFamily="2" charset="-79"/>
              </a:rPr>
              <a:t/>
            </a:r>
            <a:br>
              <a:rPr lang="en-US" sz="4400" b="1" dirty="0" smtClean="0">
                <a:latin typeface="Aharoni" pitchFamily="2" charset="-79"/>
                <a:cs typeface="Aharoni" pitchFamily="2" charset="-79"/>
              </a:rPr>
            </a:br>
            <a:r>
              <a:rPr lang="en-US" b="1" dirty="0">
                <a:latin typeface="Aharoni" pitchFamily="2" charset="-79"/>
                <a:cs typeface="Aharoni" pitchFamily="2" charset="-79"/>
              </a:rPr>
              <a:t/>
            </a:r>
            <a:br>
              <a:rPr lang="en-US" b="1" dirty="0">
                <a:latin typeface="Aharoni" pitchFamily="2" charset="-79"/>
                <a:cs typeface="Aharoni" pitchFamily="2" charset="-79"/>
              </a:rPr>
            </a:br>
            <a:r>
              <a:rPr lang="en-US" sz="2800" b="1" dirty="0" smtClean="0">
                <a:latin typeface="Aharoni" pitchFamily="2" charset="-79"/>
                <a:cs typeface="Aharoni" pitchFamily="2" charset="-79"/>
              </a:rPr>
              <a:t>RASMITA JENA</a:t>
            </a:r>
            <a:br>
              <a:rPr lang="en-US" sz="2800" b="1" dirty="0" smtClean="0">
                <a:latin typeface="Aharoni" pitchFamily="2" charset="-79"/>
                <a:cs typeface="Aharoni" pitchFamily="2" charset="-79"/>
              </a:rPr>
            </a:br>
            <a:r>
              <a:rPr lang="en-US" sz="2800" b="1" dirty="0" smtClean="0">
                <a:latin typeface="Aharoni" pitchFamily="2" charset="-79"/>
                <a:cs typeface="Aharoni" pitchFamily="2" charset="-79"/>
              </a:rPr>
              <a:t>ASSISTANT PROFESSOR</a:t>
            </a:r>
            <a:br>
              <a:rPr lang="en-US" sz="2800" b="1" dirty="0" smtClean="0">
                <a:latin typeface="Aharoni" pitchFamily="2" charset="-79"/>
                <a:cs typeface="Aharoni" pitchFamily="2" charset="-79"/>
              </a:rPr>
            </a:br>
            <a:r>
              <a:rPr lang="en-US" sz="2800" b="1" dirty="0" err="1" smtClean="0">
                <a:latin typeface="Aharoni" pitchFamily="2" charset="-79"/>
                <a:cs typeface="Aharoni" pitchFamily="2" charset="-79"/>
              </a:rPr>
              <a:t>SoPLS</a:t>
            </a:r>
            <a:r>
              <a:rPr lang="en-US" sz="2800" b="1" dirty="0" smtClean="0">
                <a:latin typeface="Aharoni" pitchFamily="2" charset="-79"/>
                <a:cs typeface="Aharoni" pitchFamily="2" charset="-79"/>
              </a:rPr>
              <a:t>, CUTM, BBSR</a:t>
            </a:r>
            <a:r>
              <a:rPr lang="en-US" sz="6000" b="1" dirty="0" smtClean="0"/>
              <a:t/>
            </a:r>
            <a:br>
              <a:rPr lang="en-US" sz="6000" b="1" dirty="0" smtClean="0"/>
            </a:br>
            <a:endParaRPr lang="en-US" sz="6000" b="1" dirty="0"/>
          </a:p>
        </p:txBody>
      </p:sp>
      <p:pic>
        <p:nvPicPr>
          <p:cNvPr id="4" name="Picture 2"/>
          <p:cNvPicPr>
            <a:picLocks noChangeAspect="1" noChangeArrowheads="1"/>
          </p:cNvPicPr>
          <p:nvPr/>
        </p:nvPicPr>
        <p:blipFill>
          <a:blip r:embed="rId2" cstate="print"/>
          <a:srcRect/>
          <a:stretch>
            <a:fillRect/>
          </a:stretch>
        </p:blipFill>
        <p:spPr bwMode="auto">
          <a:xfrm>
            <a:off x="3657599" y="2514600"/>
            <a:ext cx="1741511" cy="19050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534400" cy="6400800"/>
          </a:xfrm>
        </p:spPr>
        <p:txBody>
          <a:bodyPr>
            <a:normAutofit fontScale="70000" lnSpcReduction="20000"/>
          </a:bodyPr>
          <a:lstStyle/>
          <a:p>
            <a:pPr algn="just">
              <a:lnSpc>
                <a:spcPct val="170000"/>
              </a:lnSpc>
            </a:pPr>
            <a:r>
              <a:rPr lang="en-US" dirty="0" smtClean="0"/>
              <a:t>The annular diaphragm illuminates the specimen with a hollow cone of light. Some rays (direct rays) pass through the thinner region of the specimen and do not undergo any deviation and they directly enter into the objective lens. The light rays passing through the denser region of the specimen get regarded and they</a:t>
            </a:r>
            <a:br>
              <a:rPr lang="en-US" dirty="0" smtClean="0"/>
            </a:br>
            <a:r>
              <a:rPr lang="en-US" dirty="0" smtClean="0"/>
              <a:t>run with a delayed phase than the non-deviated rays.</a:t>
            </a:r>
          </a:p>
          <a:p>
            <a:pPr algn="just">
              <a:lnSpc>
                <a:spcPct val="170000"/>
              </a:lnSpc>
            </a:pPr>
            <a:r>
              <a:rPr lang="en-US" dirty="0" smtClean="0"/>
              <a:t>Both the deviated and non deviated light has to pass through the phase plate kept on the back focal plane</a:t>
            </a:r>
            <a:br>
              <a:rPr lang="en-US" dirty="0" smtClean="0"/>
            </a:br>
            <a:r>
              <a:rPr lang="en-US" dirty="0" smtClean="0"/>
              <a:t>of  the objective lens. The light rays passing through the denser region of the specimen get regarded and they run with a delayed phase than the non-deviated rays.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82000" cy="6324600"/>
          </a:xfrm>
        </p:spPr>
        <p:txBody>
          <a:bodyPr>
            <a:normAutofit/>
          </a:bodyPr>
          <a:lstStyle/>
          <a:p>
            <a:pPr algn="just">
              <a:lnSpc>
                <a:spcPct val="150000"/>
              </a:lnSpc>
            </a:pPr>
            <a:r>
              <a:rPr lang="en-US" sz="2000" dirty="0" smtClean="0"/>
              <a:t>Both the deviated and non deviated light has to pass through the phase plate kept on the back focal plane of the objective to form the final image. The difference in phase (Wavelength) gives the contrast for clear visibility of the object. Figure 2.4 Microscopic image comparing phase and bright field microscopy.</a:t>
            </a:r>
          </a:p>
          <a:p>
            <a:pPr algn="just">
              <a:lnSpc>
                <a:spcPct val="150000"/>
              </a:lnSpc>
            </a:pPr>
            <a:endParaRPr lang="en-US" sz="2400" dirty="0"/>
          </a:p>
        </p:txBody>
      </p:sp>
      <p:pic>
        <p:nvPicPr>
          <p:cNvPr id="4" name="Picture 2"/>
          <p:cNvPicPr>
            <a:picLocks noChangeAspect="1" noChangeArrowheads="1"/>
          </p:cNvPicPr>
          <p:nvPr/>
        </p:nvPicPr>
        <p:blipFill>
          <a:blip r:embed="rId2"/>
          <a:srcRect/>
          <a:stretch>
            <a:fillRect/>
          </a:stretch>
        </p:blipFill>
        <p:spPr bwMode="auto">
          <a:xfrm>
            <a:off x="762000" y="2667000"/>
            <a:ext cx="7543800" cy="41910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normAutofit fontScale="85000" lnSpcReduction="10000"/>
          </a:bodyPr>
          <a:lstStyle/>
          <a:p>
            <a:pPr algn="just">
              <a:lnSpc>
                <a:spcPct val="160000"/>
              </a:lnSpc>
              <a:buNone/>
            </a:pPr>
            <a:r>
              <a:rPr lang="en-US" b="1" dirty="0" smtClean="0"/>
              <a:t>Applications (Uses)</a:t>
            </a:r>
            <a:endParaRPr lang="en-US" dirty="0" smtClean="0"/>
          </a:p>
          <a:p>
            <a:pPr algn="just">
              <a:lnSpc>
                <a:spcPct val="160000"/>
              </a:lnSpc>
            </a:pPr>
            <a:r>
              <a:rPr lang="en-US" dirty="0" smtClean="0"/>
              <a:t>Phase contrast microscope enables the visualization of unstained living cells.</a:t>
            </a:r>
          </a:p>
          <a:p>
            <a:pPr algn="just">
              <a:lnSpc>
                <a:spcPct val="160000"/>
              </a:lnSpc>
            </a:pPr>
            <a:r>
              <a:rPr lang="en-US" dirty="0" smtClean="0"/>
              <a:t>It makes highly transparent objects more visible.</a:t>
            </a:r>
          </a:p>
          <a:p>
            <a:pPr algn="just">
              <a:lnSpc>
                <a:spcPct val="160000"/>
              </a:lnSpc>
            </a:pPr>
            <a:r>
              <a:rPr lang="en-US" dirty="0" smtClean="0"/>
              <a:t>It is used to examine various intracellular components of living cells at relatively high resolution.</a:t>
            </a:r>
          </a:p>
          <a:p>
            <a:pPr algn="just">
              <a:lnSpc>
                <a:spcPct val="160000"/>
              </a:lnSpc>
            </a:pPr>
            <a:r>
              <a:rPr lang="en-US" dirty="0" smtClean="0"/>
              <a:t>It helps in studying cellular events such as cell division.</a:t>
            </a:r>
          </a:p>
          <a:p>
            <a:pPr algn="just">
              <a:lnSpc>
                <a:spcPct val="160000"/>
              </a:lnSpc>
            </a:pPr>
            <a:r>
              <a:rPr lang="en-US" dirty="0" smtClean="0"/>
              <a:t>It is used to visualize all types of cellular movements such as chromosomal and flagella movements.</a:t>
            </a:r>
          </a:p>
          <a:p>
            <a:pPr algn="just">
              <a:lnSpc>
                <a:spcPct val="160000"/>
              </a:lnSpc>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Autofit/>
          </a:bodyPr>
          <a:lstStyle/>
          <a:p>
            <a:r>
              <a:rPr lang="en-US" sz="3200" b="1" dirty="0" smtClean="0"/>
              <a:t>Dark field microscopy</a:t>
            </a:r>
            <a:endParaRPr lang="en-US" sz="3200" b="1" dirty="0"/>
          </a:p>
        </p:txBody>
      </p:sp>
      <p:sp>
        <p:nvSpPr>
          <p:cNvPr id="3" name="Content Placeholder 2"/>
          <p:cNvSpPr>
            <a:spLocks noGrp="1"/>
          </p:cNvSpPr>
          <p:nvPr>
            <p:ph idx="1"/>
          </p:nvPr>
        </p:nvSpPr>
        <p:spPr>
          <a:xfrm>
            <a:off x="304800" y="838200"/>
            <a:ext cx="8458200" cy="5791200"/>
          </a:xfrm>
        </p:spPr>
        <p:txBody>
          <a:bodyPr>
            <a:normAutofit fontScale="77500" lnSpcReduction="20000"/>
          </a:bodyPr>
          <a:lstStyle/>
          <a:p>
            <a:pPr algn="just">
              <a:lnSpc>
                <a:spcPct val="170000"/>
              </a:lnSpc>
              <a:buNone/>
            </a:pPr>
            <a:r>
              <a:rPr lang="en-US" b="1" dirty="0" smtClean="0"/>
              <a:t>Principle: </a:t>
            </a:r>
          </a:p>
          <a:p>
            <a:pPr algn="just">
              <a:lnSpc>
                <a:spcPct val="170000"/>
              </a:lnSpc>
            </a:pPr>
            <a:r>
              <a:rPr lang="en-US" dirty="0" smtClean="0"/>
              <a:t>A dark field microscope is arranged so that the light source is blocked off, causing light to scatter as it hits the specimen.</a:t>
            </a:r>
          </a:p>
          <a:p>
            <a:pPr algn="just">
              <a:lnSpc>
                <a:spcPct val="170000"/>
              </a:lnSpc>
            </a:pPr>
            <a:r>
              <a:rPr lang="en-US" dirty="0" smtClean="0"/>
              <a:t>This is ideal for making objects with refractive values similar to the background appear bright against a dark background.</a:t>
            </a:r>
          </a:p>
          <a:p>
            <a:pPr algn="just">
              <a:lnSpc>
                <a:spcPct val="170000"/>
              </a:lnSpc>
            </a:pPr>
            <a:r>
              <a:rPr lang="en-US" dirty="0" smtClean="0"/>
              <a:t>When light hits an object, rays are scattered in all azimuths or directions. The design of the dark field microscope is such that it removes the dispersed light, or zero order, so that only the scattered beams hit the sample.</a:t>
            </a:r>
          </a:p>
          <a:p>
            <a:pPr algn="just">
              <a:lnSpc>
                <a:spcPct val="170000"/>
              </a:lnSpc>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algn="just">
              <a:lnSpc>
                <a:spcPct val="170000"/>
              </a:lnSpc>
            </a:pPr>
            <a:r>
              <a:rPr lang="en-US" dirty="0" smtClean="0"/>
              <a:t>The introduction of a condenser and/or stop below the stage ensures that these light rays will hit the specimen at different angles, rather than as a direct light source above/below the object.</a:t>
            </a:r>
          </a:p>
          <a:p>
            <a:pPr algn="just">
              <a:lnSpc>
                <a:spcPct val="170000"/>
              </a:lnSpc>
            </a:pPr>
            <a:r>
              <a:rPr lang="en-US" dirty="0" smtClean="0"/>
              <a:t>The result is a “cone of light” where rays are diffracted, reflected and/or refracted off the object, ultimately, allowing the individual to view a specimen in dark field.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457200" y="457200"/>
            <a:ext cx="8229600" cy="59436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normAutofit fontScale="77500" lnSpcReduction="20000"/>
          </a:bodyPr>
          <a:lstStyle/>
          <a:p>
            <a:pPr algn="just">
              <a:lnSpc>
                <a:spcPct val="160000"/>
              </a:lnSpc>
            </a:pPr>
            <a:r>
              <a:rPr lang="en-US" dirty="0" smtClean="0"/>
              <a:t>The dark-ground microscopy makes use of the dark-ground microscope, a special type of compound light microscope.</a:t>
            </a:r>
          </a:p>
          <a:p>
            <a:pPr algn="just">
              <a:lnSpc>
                <a:spcPct val="160000"/>
              </a:lnSpc>
            </a:pPr>
            <a:r>
              <a:rPr lang="en-US" dirty="0" smtClean="0"/>
              <a:t>The dark-field condenser with a central circular stop, which illuminates the object with a cone of light, is the most essential part of the dark-ground microscope.</a:t>
            </a:r>
          </a:p>
          <a:p>
            <a:pPr algn="just">
              <a:lnSpc>
                <a:spcPct val="160000"/>
              </a:lnSpc>
            </a:pPr>
            <a:r>
              <a:rPr lang="en-US" dirty="0" smtClean="0"/>
              <a:t>This microscope uses reflected light instead of transmitted light used in the ordinary light microscope.</a:t>
            </a:r>
          </a:p>
          <a:p>
            <a:pPr algn="just">
              <a:lnSpc>
                <a:spcPct val="160000"/>
              </a:lnSpc>
            </a:pPr>
            <a:r>
              <a:rPr lang="en-US" dirty="0" smtClean="0"/>
              <a:t>It prevents light from falling directly on the objective lens.</a:t>
            </a:r>
          </a:p>
          <a:p>
            <a:pPr algn="just">
              <a:lnSpc>
                <a:spcPct val="160000"/>
              </a:lnSpc>
            </a:pPr>
            <a:r>
              <a:rPr lang="en-US" dirty="0" smtClean="0"/>
              <a:t>Light rays falling on the object are reflected or scattered onto the objective lens with the result that the microorganisms appear brightly stained against a dark background.</a:t>
            </a:r>
          </a:p>
          <a:p>
            <a:pPr algn="just">
              <a:lnSpc>
                <a:spcPct val="160000"/>
              </a:lnSpc>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Autofit/>
          </a:bodyPr>
          <a:lstStyle/>
          <a:p>
            <a:pPr algn="just">
              <a:lnSpc>
                <a:spcPct val="150000"/>
              </a:lnSpc>
              <a:buNone/>
            </a:pPr>
            <a:r>
              <a:rPr lang="en-US" sz="2000" dirty="0" smtClean="0"/>
              <a:t>The dark ground microscopy has the following uses:</a:t>
            </a:r>
          </a:p>
          <a:p>
            <a:pPr algn="just">
              <a:lnSpc>
                <a:spcPct val="150000"/>
              </a:lnSpc>
            </a:pPr>
            <a:r>
              <a:rPr lang="en-US" sz="2000" dirty="0" smtClean="0"/>
              <a:t>It is useful for the demonstration of very thin bacteria not visible under ordinary illumination since the reflection of the light makes them appear larger.</a:t>
            </a:r>
          </a:p>
          <a:p>
            <a:pPr algn="just">
              <a:lnSpc>
                <a:spcPct val="150000"/>
              </a:lnSpc>
            </a:pPr>
            <a:r>
              <a:rPr lang="en-US" sz="2000" dirty="0" smtClean="0"/>
              <a:t>This is a frequently used method for rapid demonstration of </a:t>
            </a:r>
            <a:r>
              <a:rPr lang="en-US" sz="2000" i="1" dirty="0" err="1" smtClean="0"/>
              <a:t>Treponema</a:t>
            </a:r>
            <a:r>
              <a:rPr lang="en-US" sz="2000" i="1" dirty="0" smtClean="0"/>
              <a:t> </a:t>
            </a:r>
            <a:r>
              <a:rPr lang="en-US" sz="2000" i="1" dirty="0" err="1" smtClean="0"/>
              <a:t>pallidum</a:t>
            </a:r>
            <a:r>
              <a:rPr lang="en-US" sz="2000" i="1" dirty="0" smtClean="0"/>
              <a:t> </a:t>
            </a:r>
            <a:r>
              <a:rPr lang="en-US" sz="2000" dirty="0" smtClean="0"/>
              <a:t>in clinical specimens</a:t>
            </a:r>
            <a:r>
              <a:rPr lang="en-US" sz="2000" i="1" dirty="0" smtClean="0"/>
              <a:t>. </a:t>
            </a:r>
            <a:r>
              <a:rPr lang="en-US" sz="2000" dirty="0" smtClean="0"/>
              <a:t>It is also useful for the demonstration of the motility of flagellated bacteria and protozoa.</a:t>
            </a:r>
          </a:p>
          <a:p>
            <a:pPr algn="just">
              <a:lnSpc>
                <a:spcPct val="150000"/>
              </a:lnSpc>
            </a:pPr>
            <a:r>
              <a:rPr lang="en-US" sz="2000" dirty="0" smtClean="0"/>
              <a:t>Dark field is used to study marine organisms such as algae, plankton, diatoms, insects, fibers, hairs, yeast and protozoa as well as some minerals and crystals, thin polymers and some ceramics.</a:t>
            </a:r>
          </a:p>
          <a:p>
            <a:pPr algn="just">
              <a:lnSpc>
                <a:spcPct val="150000"/>
              </a:lnSpc>
            </a:pPr>
            <a:r>
              <a:rPr lang="en-US" sz="2000" dirty="0" smtClean="0"/>
              <a:t>Dark field is used to study mounted cells and tissues. It is more useful in examining external details, such as outlines, edges, grain boundaries and surface defects than internal structure.</a:t>
            </a:r>
          </a:p>
          <a:p>
            <a:pPr algn="just">
              <a:lnSpc>
                <a:spcPct val="150000"/>
              </a:lnSpc>
            </a:pP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248400"/>
          </a:xfrm>
        </p:spPr>
        <p:txBody>
          <a:bodyPr>
            <a:normAutofit fontScale="70000" lnSpcReduction="20000"/>
          </a:bodyPr>
          <a:lstStyle/>
          <a:p>
            <a:pPr algn="just">
              <a:lnSpc>
                <a:spcPct val="170000"/>
              </a:lnSpc>
              <a:buNone/>
            </a:pPr>
            <a:r>
              <a:rPr lang="en-US" b="1" dirty="0" smtClean="0"/>
              <a:t>Advantages of Dark field Microscope</a:t>
            </a:r>
          </a:p>
          <a:p>
            <a:pPr algn="just">
              <a:lnSpc>
                <a:spcPct val="170000"/>
              </a:lnSpc>
            </a:pPr>
            <a:r>
              <a:rPr lang="en-US" dirty="0" smtClean="0"/>
              <a:t>Dark-field microscopy is a very simple yet effective technique.</a:t>
            </a:r>
          </a:p>
          <a:p>
            <a:pPr algn="just">
              <a:lnSpc>
                <a:spcPct val="170000"/>
              </a:lnSpc>
            </a:pPr>
            <a:r>
              <a:rPr lang="en-US" dirty="0" smtClean="0"/>
              <a:t>It is well suited for uses involving live and unstained biological samples, such as a smear from a tissue culture or individual, water-borne, single-celled organisms.</a:t>
            </a:r>
          </a:p>
          <a:p>
            <a:pPr algn="just">
              <a:lnSpc>
                <a:spcPct val="170000"/>
              </a:lnSpc>
            </a:pPr>
            <a:r>
              <a:rPr lang="en-US" dirty="0" smtClean="0"/>
              <a:t>Considering the simplicity of the setup, the quality of images obtained from this technique is impressive.</a:t>
            </a:r>
          </a:p>
          <a:p>
            <a:pPr algn="just">
              <a:lnSpc>
                <a:spcPct val="170000"/>
              </a:lnSpc>
            </a:pPr>
            <a:r>
              <a:rPr lang="en-US" dirty="0" smtClean="0"/>
              <a:t>Dark-field microscopy techniques are almost entirely free of artifacts, due to the nature of the process.</a:t>
            </a:r>
          </a:p>
          <a:p>
            <a:pPr algn="just">
              <a:lnSpc>
                <a:spcPct val="170000"/>
              </a:lnSpc>
            </a:pPr>
            <a:r>
              <a:rPr lang="en-US" dirty="0" smtClean="0"/>
              <a:t>A researcher can achieve a dark field by making modifications to his/her microscope.</a:t>
            </a:r>
          </a:p>
          <a:p>
            <a:pPr algn="just">
              <a:lnSpc>
                <a:spcPct val="170000"/>
              </a:lnSpc>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smtClean="0"/>
              <a:t>Electron microscopy</a:t>
            </a:r>
            <a:endParaRPr lang="en-US" b="1" dirty="0"/>
          </a:p>
        </p:txBody>
      </p:sp>
      <p:sp>
        <p:nvSpPr>
          <p:cNvPr id="3" name="Content Placeholder 2"/>
          <p:cNvSpPr>
            <a:spLocks noGrp="1"/>
          </p:cNvSpPr>
          <p:nvPr>
            <p:ph idx="1"/>
          </p:nvPr>
        </p:nvSpPr>
        <p:spPr>
          <a:xfrm>
            <a:off x="228600" y="685800"/>
            <a:ext cx="8686800" cy="5943600"/>
          </a:xfrm>
        </p:spPr>
        <p:txBody>
          <a:bodyPr>
            <a:normAutofit fontScale="77500" lnSpcReduction="20000"/>
          </a:bodyPr>
          <a:lstStyle/>
          <a:p>
            <a:pPr algn="just">
              <a:lnSpc>
                <a:spcPct val="170000"/>
              </a:lnSpc>
            </a:pPr>
            <a:r>
              <a:rPr lang="en-US" dirty="0" smtClean="0"/>
              <a:t>An electron microscope is a microscope that uses a beam of accelerated electrons as a source of illumination. </a:t>
            </a:r>
          </a:p>
          <a:p>
            <a:pPr algn="just">
              <a:lnSpc>
                <a:spcPct val="170000"/>
              </a:lnSpc>
            </a:pPr>
            <a:r>
              <a:rPr lang="en-US" dirty="0" smtClean="0"/>
              <a:t>It is a special type of microscope having a high resolution of images, able to magnify objects in </a:t>
            </a:r>
            <a:r>
              <a:rPr lang="en-US" dirty="0" err="1" smtClean="0"/>
              <a:t>nanometres</a:t>
            </a:r>
            <a:r>
              <a:rPr lang="en-US" dirty="0" smtClean="0"/>
              <a:t>, which are formed by controlled use of electrons in a vacuum captured on a phosphorescent screen. </a:t>
            </a:r>
          </a:p>
          <a:p>
            <a:pPr algn="just">
              <a:lnSpc>
                <a:spcPct val="170000"/>
              </a:lnSpc>
            </a:pPr>
            <a:r>
              <a:rPr lang="en-US" dirty="0" smtClean="0"/>
              <a:t>Ernst Ruska (1906-1988), a German engineer and academic professor, built the first Electron Microscope in 1931, and the same principles behind his prototype still govern modern EMs.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563562"/>
          </a:xfrm>
        </p:spPr>
        <p:txBody>
          <a:bodyPr>
            <a:noAutofit/>
          </a:bodyPr>
          <a:lstStyle/>
          <a:p>
            <a:r>
              <a:rPr lang="en-US" sz="3200" b="1" dirty="0" smtClean="0"/>
              <a:t>Phase contrast microscopy</a:t>
            </a:r>
            <a:endParaRPr lang="en-US" sz="3200" b="1" dirty="0"/>
          </a:p>
        </p:txBody>
      </p:sp>
      <p:sp>
        <p:nvSpPr>
          <p:cNvPr id="3" name="Content Placeholder 2"/>
          <p:cNvSpPr>
            <a:spLocks noGrp="1"/>
          </p:cNvSpPr>
          <p:nvPr>
            <p:ph idx="1"/>
          </p:nvPr>
        </p:nvSpPr>
        <p:spPr>
          <a:xfrm>
            <a:off x="228600" y="609600"/>
            <a:ext cx="8610600" cy="6019800"/>
          </a:xfrm>
        </p:spPr>
        <p:txBody>
          <a:bodyPr>
            <a:normAutofit fontScale="85000" lnSpcReduction="20000"/>
          </a:bodyPr>
          <a:lstStyle/>
          <a:p>
            <a:pPr algn="just">
              <a:lnSpc>
                <a:spcPct val="170000"/>
              </a:lnSpc>
            </a:pPr>
            <a:r>
              <a:rPr lang="en-US" b="1" dirty="0" smtClean="0"/>
              <a:t>Frits Zernike </a:t>
            </a:r>
            <a:r>
              <a:rPr lang="en-US" dirty="0" smtClean="0"/>
              <a:t>a Dutch Physicist invented the Phase Contrast Microscope and was awarded Nobel Prize in 1953. </a:t>
            </a:r>
          </a:p>
          <a:p>
            <a:pPr algn="just">
              <a:lnSpc>
                <a:spcPct val="170000"/>
              </a:lnSpc>
            </a:pPr>
            <a:r>
              <a:rPr lang="en-US" dirty="0" smtClean="0"/>
              <a:t>It is the microscope which allows the observation of living cell. </a:t>
            </a:r>
          </a:p>
          <a:p>
            <a:pPr algn="just">
              <a:lnSpc>
                <a:spcPct val="170000"/>
              </a:lnSpc>
            </a:pPr>
            <a:r>
              <a:rPr lang="en-US" dirty="0" smtClean="0"/>
              <a:t>This microscopy uses special optical components to exploit fine differences in the </a:t>
            </a:r>
            <a:r>
              <a:rPr lang="en-US" b="1" dirty="0" smtClean="0"/>
              <a:t>refractive indices of water and </a:t>
            </a:r>
            <a:r>
              <a:rPr lang="en-US" b="1" dirty="0" err="1" smtClean="0"/>
              <a:t>cytoplasmic</a:t>
            </a:r>
            <a:r>
              <a:rPr lang="en-US" b="1" dirty="0" smtClean="0"/>
              <a:t> components of living cells to produce contrast.</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87362"/>
          </a:xfrm>
        </p:spPr>
        <p:txBody>
          <a:bodyPr>
            <a:noAutofit/>
          </a:bodyPr>
          <a:lstStyle/>
          <a:p>
            <a:r>
              <a:rPr lang="en-US" sz="3600" b="1" dirty="0" smtClean="0"/>
              <a:t/>
            </a:r>
            <a:br>
              <a:rPr lang="en-US" sz="3600" b="1" dirty="0" smtClean="0"/>
            </a:br>
            <a:r>
              <a:rPr lang="en-US" sz="3600" b="1" dirty="0" smtClean="0"/>
              <a:t>Working Principle</a:t>
            </a:r>
            <a:r>
              <a:rPr lang="en-US" sz="3600" dirty="0" smtClean="0"/>
              <a:t/>
            </a:r>
            <a:br>
              <a:rPr lang="en-US" sz="3600" dirty="0" smtClean="0"/>
            </a:br>
            <a:endParaRPr lang="en-US" sz="3600" dirty="0"/>
          </a:p>
        </p:txBody>
      </p:sp>
      <p:sp>
        <p:nvSpPr>
          <p:cNvPr id="3" name="Content Placeholder 2"/>
          <p:cNvSpPr>
            <a:spLocks noGrp="1"/>
          </p:cNvSpPr>
          <p:nvPr>
            <p:ph idx="1"/>
          </p:nvPr>
        </p:nvSpPr>
        <p:spPr>
          <a:xfrm>
            <a:off x="228600" y="533400"/>
            <a:ext cx="8763000" cy="6096000"/>
          </a:xfrm>
        </p:spPr>
        <p:txBody>
          <a:bodyPr>
            <a:normAutofit fontScale="62500" lnSpcReduction="20000"/>
          </a:bodyPr>
          <a:lstStyle/>
          <a:p>
            <a:pPr algn="just">
              <a:lnSpc>
                <a:spcPct val="210000"/>
              </a:lnSpc>
            </a:pPr>
            <a:r>
              <a:rPr lang="en-US" dirty="0" smtClean="0"/>
              <a:t>Electron microscopes use signals arising from the interaction of an electron beam with the sample to obtain information about structure, morphology, and composition.</a:t>
            </a:r>
          </a:p>
          <a:p>
            <a:pPr algn="just">
              <a:lnSpc>
                <a:spcPct val="210000"/>
              </a:lnSpc>
            </a:pPr>
            <a:r>
              <a:rPr lang="en-US" dirty="0" smtClean="0"/>
              <a:t>The electron gun generates electrons. Two sets of condenser lenses focus the electron beam on the specimen and then into a thin tight beam.</a:t>
            </a:r>
          </a:p>
          <a:p>
            <a:pPr algn="just">
              <a:lnSpc>
                <a:spcPct val="210000"/>
              </a:lnSpc>
            </a:pPr>
            <a:r>
              <a:rPr lang="en-US" dirty="0" smtClean="0"/>
              <a:t>To move electrons down the column, an accelerating voltage (mostly between 100 kV-1000 kV) is applied between the tungsten filament and anode.</a:t>
            </a:r>
          </a:p>
          <a:p>
            <a:pPr algn="just">
              <a:lnSpc>
                <a:spcPct val="210000"/>
              </a:lnSpc>
            </a:pPr>
            <a:r>
              <a:rPr lang="en-US" dirty="0" smtClean="0"/>
              <a:t>The specimen to be examined is made extremely thin, at least 200 times thinner than those used in the optical microscope. Ultra-thin sections of 20-100 nm are cut which is already placed on the specimen holder.</a:t>
            </a:r>
          </a:p>
          <a:p>
            <a:pPr algn="just">
              <a:lnSpc>
                <a:spcPct val="210000"/>
              </a:lnSpc>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Autofit/>
          </a:bodyPr>
          <a:lstStyle/>
          <a:p>
            <a:pPr algn="just">
              <a:lnSpc>
                <a:spcPct val="160000"/>
              </a:lnSpc>
            </a:pPr>
            <a:r>
              <a:rPr lang="en-US" sz="2400" dirty="0" smtClean="0"/>
              <a:t>The electronic beam passes through the specimen and electrons are scattered depending upon the thickness or refractive index of different parts of the specimen.</a:t>
            </a:r>
          </a:p>
          <a:p>
            <a:pPr algn="just">
              <a:lnSpc>
                <a:spcPct val="160000"/>
              </a:lnSpc>
            </a:pPr>
            <a:r>
              <a:rPr lang="en-US" sz="2400" dirty="0" smtClean="0"/>
              <a:t>The denser regions in the specimen scatter more electrons and therefore appear darker in the image since fewer electrons strike that area of the screen. In contrast, transparent regions are brighter.</a:t>
            </a:r>
          </a:p>
          <a:p>
            <a:pPr algn="just">
              <a:lnSpc>
                <a:spcPct val="160000"/>
              </a:lnSpc>
            </a:pPr>
            <a:r>
              <a:rPr lang="en-US" sz="2400" dirty="0" smtClean="0"/>
              <a:t>The electron beam coming out of the specimen passes to the objective lens, which has high power and forms the intermediate magnified image. The ocular lenses then produce the final further magnified image.</a:t>
            </a:r>
          </a:p>
          <a:p>
            <a:pPr algn="just">
              <a:lnSpc>
                <a:spcPct val="160000"/>
              </a:lnSpc>
            </a:pP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87362"/>
          </a:xfrm>
        </p:spPr>
        <p:txBody>
          <a:bodyPr>
            <a:noAutofit/>
          </a:bodyPr>
          <a:lstStyle/>
          <a:p>
            <a:r>
              <a:rPr lang="en-US" sz="3200" b="1" dirty="0" smtClean="0"/>
              <a:t/>
            </a:r>
            <a:br>
              <a:rPr lang="en-US" sz="3200" b="1" dirty="0" smtClean="0"/>
            </a:br>
            <a:r>
              <a:rPr lang="en-US" sz="3200" b="1" dirty="0" smtClean="0"/>
              <a:t>Types of Electron microscope</a:t>
            </a:r>
            <a:r>
              <a:rPr lang="en-US" sz="3200" dirty="0" smtClean="0"/>
              <a:t/>
            </a:r>
            <a:br>
              <a:rPr lang="en-US" sz="3200" dirty="0" smtClean="0"/>
            </a:br>
            <a:endParaRPr lang="en-US" sz="3200" dirty="0"/>
          </a:p>
        </p:txBody>
      </p:sp>
      <p:sp>
        <p:nvSpPr>
          <p:cNvPr id="3" name="Content Placeholder 2"/>
          <p:cNvSpPr>
            <a:spLocks noGrp="1"/>
          </p:cNvSpPr>
          <p:nvPr>
            <p:ph idx="1"/>
          </p:nvPr>
        </p:nvSpPr>
        <p:spPr>
          <a:xfrm>
            <a:off x="228600" y="762000"/>
            <a:ext cx="8686800" cy="5867400"/>
          </a:xfrm>
        </p:spPr>
        <p:txBody>
          <a:bodyPr>
            <a:normAutofit fontScale="70000" lnSpcReduction="20000"/>
          </a:bodyPr>
          <a:lstStyle/>
          <a:p>
            <a:pPr algn="just">
              <a:lnSpc>
                <a:spcPct val="160000"/>
              </a:lnSpc>
              <a:buNone/>
            </a:pPr>
            <a:r>
              <a:rPr lang="en-US" b="1" dirty="0" smtClean="0"/>
              <a:t>1. </a:t>
            </a:r>
            <a:r>
              <a:rPr lang="en-US" b="1" u="sng" dirty="0" smtClean="0">
                <a:hlinkClick r:id="rId2"/>
              </a:rPr>
              <a:t>Transmission Electron Microscope (TEM)</a:t>
            </a:r>
            <a:endParaRPr lang="en-US" dirty="0" smtClean="0"/>
          </a:p>
          <a:p>
            <a:pPr algn="just">
              <a:lnSpc>
                <a:spcPct val="160000"/>
              </a:lnSpc>
            </a:pPr>
            <a:r>
              <a:rPr lang="en-US" dirty="0" smtClean="0"/>
              <a:t>The transmission electron microscope is used to view thin specimens through which electrons can pass generating a projection image.  </a:t>
            </a:r>
          </a:p>
          <a:p>
            <a:pPr algn="just">
              <a:lnSpc>
                <a:spcPct val="160000"/>
              </a:lnSpc>
            </a:pPr>
            <a:r>
              <a:rPr lang="en-US" dirty="0" smtClean="0"/>
              <a:t>The TEM is analogous in many ways to the conventional (compound) light microscope. </a:t>
            </a:r>
          </a:p>
          <a:p>
            <a:pPr algn="just">
              <a:lnSpc>
                <a:spcPct val="160000"/>
              </a:lnSpc>
            </a:pPr>
            <a:r>
              <a:rPr lang="en-US" dirty="0" smtClean="0"/>
              <a:t>TEM is used, among other things, to image the interior of cells (in thin sections), the structure of protein molecules (contrasted by metal shadowing), the organization of molecules in viruses and </a:t>
            </a:r>
            <a:r>
              <a:rPr lang="en-US" dirty="0" err="1" smtClean="0"/>
              <a:t>cytoskeletal</a:t>
            </a:r>
            <a:r>
              <a:rPr lang="en-US" dirty="0" smtClean="0"/>
              <a:t> filaments (prepared by the negative staining technique), and the arrangement of protein molecules in cell membranes (by freeze-fracture).</a:t>
            </a:r>
          </a:p>
          <a:p>
            <a:pPr algn="just">
              <a:lnSpc>
                <a:spcPct val="160000"/>
              </a:lnSpc>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2237"/>
            <a:ext cx="8686800" cy="6430963"/>
          </a:xfrm>
        </p:spPr>
        <p:txBody>
          <a:bodyPr>
            <a:normAutofit fontScale="70000" lnSpcReduction="20000"/>
          </a:bodyPr>
          <a:lstStyle/>
          <a:p>
            <a:pPr algn="just">
              <a:lnSpc>
                <a:spcPct val="170000"/>
              </a:lnSpc>
              <a:buNone/>
            </a:pPr>
            <a:r>
              <a:rPr lang="en-US" b="1" dirty="0" smtClean="0"/>
              <a:t>2. </a:t>
            </a:r>
            <a:r>
              <a:rPr lang="en-US" b="1" u="sng" dirty="0" smtClean="0">
                <a:hlinkClick r:id="rId2"/>
              </a:rPr>
              <a:t>Scanning Electron Microscope (SEM)</a:t>
            </a:r>
            <a:endParaRPr lang="en-US" dirty="0" smtClean="0"/>
          </a:p>
          <a:p>
            <a:pPr algn="just">
              <a:lnSpc>
                <a:spcPct val="170000"/>
              </a:lnSpc>
            </a:pPr>
            <a:r>
              <a:rPr lang="en-US" dirty="0" smtClean="0"/>
              <a:t>Conventional scanning electron microscopy depends on the emission of secondary electrons from the surface of a specimen. </a:t>
            </a:r>
          </a:p>
          <a:p>
            <a:pPr algn="just">
              <a:lnSpc>
                <a:spcPct val="170000"/>
              </a:lnSpc>
            </a:pPr>
            <a:r>
              <a:rPr lang="en-US" dirty="0" smtClean="0"/>
              <a:t>Because of its great depth of focus, a scanning electron microscope is the EM analog of a stereo light microscope.</a:t>
            </a:r>
          </a:p>
          <a:p>
            <a:pPr algn="just">
              <a:lnSpc>
                <a:spcPct val="170000"/>
              </a:lnSpc>
            </a:pPr>
            <a:r>
              <a:rPr lang="en-US" dirty="0" smtClean="0"/>
              <a:t>It provides detailed images of the surfaces of cells and whole organisms that are not possible by TEM. It can also be used for particle counting and size determination, and for process control. </a:t>
            </a:r>
          </a:p>
          <a:p>
            <a:pPr algn="just">
              <a:lnSpc>
                <a:spcPct val="170000"/>
              </a:lnSpc>
            </a:pPr>
            <a:r>
              <a:rPr lang="en-US" dirty="0" smtClean="0"/>
              <a:t>It is termed a scanning electron microscope because the image is formed by scanning a focused electron beam onto the surface of the specimen in a raster pattern. </a:t>
            </a:r>
          </a:p>
          <a:p>
            <a:pPr algn="just">
              <a:lnSpc>
                <a:spcPct val="170000"/>
              </a:lnSpc>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87362"/>
          </a:xfrm>
        </p:spPr>
        <p:txBody>
          <a:bodyPr>
            <a:noAutofit/>
          </a:bodyPr>
          <a:lstStyle/>
          <a:p>
            <a:r>
              <a:rPr lang="en-US" sz="3200" b="1" dirty="0" smtClean="0"/>
              <a:t/>
            </a:r>
            <a:br>
              <a:rPr lang="en-US" sz="3200" b="1" dirty="0" smtClean="0"/>
            </a:br>
            <a:r>
              <a:rPr lang="en-US" sz="3200" b="1" dirty="0" smtClean="0"/>
              <a:t>Parts of Electron Microscope</a:t>
            </a:r>
            <a:r>
              <a:rPr lang="en-US" sz="3200" dirty="0" smtClean="0"/>
              <a:t/>
            </a:r>
            <a:br>
              <a:rPr lang="en-US" sz="3200" dirty="0" smtClean="0"/>
            </a:br>
            <a:endParaRPr lang="en-US" sz="3200" dirty="0"/>
          </a:p>
        </p:txBody>
      </p:sp>
      <p:sp>
        <p:nvSpPr>
          <p:cNvPr id="3" name="Content Placeholder 2"/>
          <p:cNvSpPr>
            <a:spLocks noGrp="1"/>
          </p:cNvSpPr>
          <p:nvPr>
            <p:ph idx="1"/>
          </p:nvPr>
        </p:nvSpPr>
        <p:spPr>
          <a:xfrm>
            <a:off x="228600" y="457200"/>
            <a:ext cx="8686800" cy="6172200"/>
          </a:xfrm>
        </p:spPr>
        <p:txBody>
          <a:bodyPr>
            <a:normAutofit/>
          </a:bodyPr>
          <a:lstStyle/>
          <a:p>
            <a:pPr algn="just">
              <a:lnSpc>
                <a:spcPct val="170000"/>
              </a:lnSpc>
              <a:buNone/>
            </a:pPr>
            <a:r>
              <a:rPr lang="en-US" sz="1600" dirty="0" smtClean="0"/>
              <a:t>Electron Microscope is in the form of a tall vacuum column that is vertically mounted. It has the following components:</a:t>
            </a:r>
          </a:p>
          <a:p>
            <a:pPr algn="just">
              <a:lnSpc>
                <a:spcPct val="170000"/>
              </a:lnSpc>
              <a:buNone/>
            </a:pPr>
            <a:r>
              <a:rPr lang="en-US" sz="1600" b="1" dirty="0" smtClean="0"/>
              <a:t>1. Electron gun</a:t>
            </a:r>
            <a:endParaRPr lang="en-US" sz="1600" dirty="0" smtClean="0"/>
          </a:p>
          <a:p>
            <a:pPr algn="just">
              <a:lnSpc>
                <a:spcPct val="170000"/>
              </a:lnSpc>
            </a:pPr>
            <a:r>
              <a:rPr lang="en-US" sz="1600" dirty="0" smtClean="0"/>
              <a:t>The electron gun is a heated tungsten filament, which generates electrons.</a:t>
            </a:r>
          </a:p>
          <a:p>
            <a:pPr algn="just">
              <a:lnSpc>
                <a:spcPct val="170000"/>
              </a:lnSpc>
              <a:buNone/>
            </a:pPr>
            <a:r>
              <a:rPr lang="en-US" sz="1600" b="1" dirty="0" smtClean="0"/>
              <a:t>2. Electromagnetic lenses</a:t>
            </a:r>
            <a:endParaRPr lang="en-US" sz="1600" dirty="0" smtClean="0"/>
          </a:p>
          <a:p>
            <a:pPr algn="just">
              <a:lnSpc>
                <a:spcPct val="170000"/>
              </a:lnSpc>
            </a:pPr>
            <a:r>
              <a:rPr lang="en-US" sz="1600" b="1" dirty="0" smtClean="0"/>
              <a:t>The condenser lens</a:t>
            </a:r>
            <a:r>
              <a:rPr lang="en-US" sz="1600" dirty="0" smtClean="0"/>
              <a:t> focuses the electron beam on the specimen. A second condenser lens forms the electrons into a thin tight beam.</a:t>
            </a:r>
          </a:p>
          <a:p>
            <a:pPr algn="just">
              <a:lnSpc>
                <a:spcPct val="170000"/>
              </a:lnSpc>
            </a:pPr>
            <a:r>
              <a:rPr lang="en-US" sz="1600" dirty="0" smtClean="0"/>
              <a:t>The electron beam coming out of the specimen passes down the second of magnetic coils called the </a:t>
            </a:r>
            <a:r>
              <a:rPr lang="en-US" sz="1600" b="1" dirty="0" smtClean="0"/>
              <a:t>objective lens</a:t>
            </a:r>
            <a:r>
              <a:rPr lang="en-US" sz="1600" dirty="0" smtClean="0"/>
              <a:t>, which has high power and forms the intermediate magnified image.</a:t>
            </a:r>
          </a:p>
          <a:p>
            <a:pPr algn="just">
              <a:lnSpc>
                <a:spcPct val="170000"/>
              </a:lnSpc>
            </a:pPr>
            <a:r>
              <a:rPr lang="en-US" sz="1600" dirty="0" smtClean="0"/>
              <a:t>The third set of magnetic lenses called </a:t>
            </a:r>
            <a:r>
              <a:rPr lang="en-US" sz="1600" b="1" dirty="0" smtClean="0"/>
              <a:t>projector (ocular) lenses</a:t>
            </a:r>
            <a:r>
              <a:rPr lang="en-US" sz="1600" dirty="0" smtClean="0"/>
              <a:t> produce the final further magnified image.</a:t>
            </a:r>
          </a:p>
          <a:p>
            <a:pPr algn="just">
              <a:lnSpc>
                <a:spcPct val="170000"/>
              </a:lnSpc>
            </a:pPr>
            <a:r>
              <a:rPr lang="en-US" sz="1600" dirty="0" smtClean="0"/>
              <a:t>Each of these lenses acts as an image magnifier all the while maintaining an incredible level of detail and resolution.</a:t>
            </a:r>
          </a:p>
          <a:p>
            <a:pPr algn="just">
              <a:lnSpc>
                <a:spcPct val="170000"/>
              </a:lnSpc>
            </a:pPr>
            <a:endParaRPr lang="en-US"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458200" cy="6019800"/>
          </a:xfrm>
        </p:spPr>
        <p:txBody>
          <a:bodyPr>
            <a:normAutofit lnSpcReduction="10000"/>
          </a:bodyPr>
          <a:lstStyle/>
          <a:p>
            <a:pPr algn="just">
              <a:lnSpc>
                <a:spcPct val="150000"/>
              </a:lnSpc>
              <a:buNone/>
            </a:pPr>
            <a:r>
              <a:rPr lang="en-US" b="1" dirty="0" smtClean="0"/>
              <a:t>3. Specimen Holder</a:t>
            </a:r>
            <a:endParaRPr lang="en-US" dirty="0" smtClean="0"/>
          </a:p>
          <a:p>
            <a:pPr algn="just">
              <a:lnSpc>
                <a:spcPct val="150000"/>
              </a:lnSpc>
            </a:pPr>
            <a:r>
              <a:rPr lang="en-US" dirty="0" smtClean="0"/>
              <a:t>The specimen holder is an extremely thin film of carbon or </a:t>
            </a:r>
            <a:r>
              <a:rPr lang="en-US" dirty="0" err="1" smtClean="0"/>
              <a:t>collodion</a:t>
            </a:r>
            <a:r>
              <a:rPr lang="en-US" dirty="0" smtClean="0"/>
              <a:t> held by a metal grid.</a:t>
            </a:r>
          </a:p>
          <a:p>
            <a:pPr algn="just">
              <a:lnSpc>
                <a:spcPct val="150000"/>
              </a:lnSpc>
              <a:buNone/>
            </a:pPr>
            <a:r>
              <a:rPr lang="en-US" b="1" dirty="0" smtClean="0"/>
              <a:t>4. Image viewing and Recording System</a:t>
            </a:r>
            <a:endParaRPr lang="en-US" dirty="0" smtClean="0"/>
          </a:p>
          <a:p>
            <a:pPr algn="just">
              <a:lnSpc>
                <a:spcPct val="150000"/>
              </a:lnSpc>
            </a:pPr>
            <a:r>
              <a:rPr lang="en-US" dirty="0" smtClean="0"/>
              <a:t>The final image is projected on a fluorescent screen.</a:t>
            </a:r>
          </a:p>
          <a:p>
            <a:pPr algn="just">
              <a:lnSpc>
                <a:spcPct val="150000"/>
              </a:lnSpc>
            </a:pPr>
            <a:r>
              <a:rPr lang="en-US" dirty="0" smtClean="0"/>
              <a:t>Below the fluorescent screen is a camera for recording the image.</a:t>
            </a:r>
          </a:p>
          <a:p>
            <a:pPr algn="just">
              <a:lnSpc>
                <a:spcPct val="150000"/>
              </a:lnSpc>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411162"/>
          </a:xfrm>
        </p:spPr>
        <p:txBody>
          <a:bodyPr>
            <a:noAutofit/>
          </a:bodyPr>
          <a:lstStyle/>
          <a:p>
            <a:r>
              <a:rPr lang="en-US" sz="3200" b="1" dirty="0" smtClean="0"/>
              <a:t/>
            </a:r>
            <a:br>
              <a:rPr lang="en-US" sz="3200" b="1" dirty="0" smtClean="0"/>
            </a:br>
            <a:r>
              <a:rPr lang="en-US" sz="3200" b="1" dirty="0" smtClean="0"/>
              <a:t>Applications of Electron Microscope</a:t>
            </a:r>
            <a:br>
              <a:rPr lang="en-US" sz="3200" b="1" dirty="0" smtClean="0"/>
            </a:br>
            <a:endParaRPr lang="en-US" sz="3200" dirty="0"/>
          </a:p>
        </p:txBody>
      </p:sp>
      <p:sp>
        <p:nvSpPr>
          <p:cNvPr id="3" name="Content Placeholder 2"/>
          <p:cNvSpPr>
            <a:spLocks noGrp="1"/>
          </p:cNvSpPr>
          <p:nvPr>
            <p:ph idx="1"/>
          </p:nvPr>
        </p:nvSpPr>
        <p:spPr>
          <a:xfrm>
            <a:off x="228600" y="533400"/>
            <a:ext cx="8686800" cy="6096000"/>
          </a:xfrm>
        </p:spPr>
        <p:txBody>
          <a:bodyPr>
            <a:noAutofit/>
          </a:bodyPr>
          <a:lstStyle/>
          <a:p>
            <a:pPr algn="just">
              <a:lnSpc>
                <a:spcPct val="160000"/>
              </a:lnSpc>
            </a:pPr>
            <a:r>
              <a:rPr lang="en-US" sz="2250" dirty="0" smtClean="0"/>
              <a:t>Electron microscopes are used to investigate the ultra structure of a wide range of biological and inorganic specimens including microorganisms, cells, large molecules, biopsy samples, metals, and crystals.</a:t>
            </a:r>
          </a:p>
          <a:p>
            <a:pPr algn="just">
              <a:lnSpc>
                <a:spcPct val="160000"/>
              </a:lnSpc>
            </a:pPr>
            <a:r>
              <a:rPr lang="en-US" sz="2250" dirty="0" smtClean="0"/>
              <a:t>Industrially, electron microscopes are often used for quality control and failure analysis.</a:t>
            </a:r>
          </a:p>
          <a:p>
            <a:pPr algn="just">
              <a:lnSpc>
                <a:spcPct val="160000"/>
              </a:lnSpc>
            </a:pPr>
            <a:r>
              <a:rPr lang="en-US" sz="2250" dirty="0" smtClean="0"/>
              <a:t>Modern electron microscopes produce electron micrographs using specialized digital cameras and frame grabbers to capture the images.</a:t>
            </a:r>
          </a:p>
          <a:p>
            <a:pPr algn="just">
              <a:lnSpc>
                <a:spcPct val="160000"/>
              </a:lnSpc>
            </a:pPr>
            <a:r>
              <a:rPr lang="en-US" sz="2250" dirty="0" smtClean="0"/>
              <a:t>The science of </a:t>
            </a:r>
            <a:r>
              <a:rPr lang="en-US" sz="2250" dirty="0" smtClean="0">
                <a:hlinkClick r:id="rId2"/>
              </a:rPr>
              <a:t>microbiology</a:t>
            </a:r>
            <a:r>
              <a:rPr lang="en-US" sz="2250" dirty="0" smtClean="0"/>
              <a:t> owes its development to the electron microscope. The study of microorganisms like bacteria, virus, and other pathogens have made the treatment of diseases very effective.</a:t>
            </a:r>
            <a:br>
              <a:rPr lang="en-US" sz="2250" dirty="0" smtClean="0"/>
            </a:br>
            <a:endParaRPr lang="en-US" sz="225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Advantages of Electron microscope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lnSpc>
                <a:spcPct val="150000"/>
              </a:lnSpc>
            </a:pPr>
            <a:r>
              <a:rPr lang="en-US" dirty="0" smtClean="0"/>
              <a:t>Very high magnification</a:t>
            </a:r>
          </a:p>
          <a:p>
            <a:pPr>
              <a:lnSpc>
                <a:spcPct val="150000"/>
              </a:lnSpc>
            </a:pPr>
            <a:r>
              <a:rPr lang="en-US" dirty="0" smtClean="0"/>
              <a:t>Incredibly high resolution</a:t>
            </a:r>
          </a:p>
          <a:p>
            <a:pPr>
              <a:lnSpc>
                <a:spcPct val="150000"/>
              </a:lnSpc>
            </a:pPr>
            <a:r>
              <a:rPr lang="en-US" dirty="0" smtClean="0"/>
              <a:t>Material rarely distorted by preparation</a:t>
            </a:r>
          </a:p>
          <a:p>
            <a:pPr>
              <a:lnSpc>
                <a:spcPct val="150000"/>
              </a:lnSpc>
            </a:pPr>
            <a:r>
              <a:rPr lang="en-US" dirty="0" smtClean="0"/>
              <a:t>It is possible to investigate a greater depth of field</a:t>
            </a:r>
          </a:p>
          <a:p>
            <a:pPr>
              <a:lnSpc>
                <a:spcPct val="150000"/>
              </a:lnSpc>
            </a:pPr>
            <a:r>
              <a:rPr lang="en-US" dirty="0" smtClean="0"/>
              <a:t>Diverse applications</a:t>
            </a:r>
          </a:p>
          <a:p>
            <a:pPr>
              <a:lnSpc>
                <a:spcPct val="150000"/>
              </a:lnSpc>
              <a:buNone/>
            </a:pP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p:spPr>
        <p:txBody>
          <a:bodyPr>
            <a:normAutofit fontScale="85000" lnSpcReduction="10000"/>
          </a:bodyPr>
          <a:lstStyle/>
          <a:p>
            <a:pPr algn="just">
              <a:lnSpc>
                <a:spcPct val="170000"/>
              </a:lnSpc>
              <a:buNone/>
            </a:pPr>
            <a:r>
              <a:rPr lang="en-US" b="1" dirty="0" smtClean="0"/>
              <a:t>Principle:</a:t>
            </a:r>
          </a:p>
          <a:p>
            <a:pPr algn="just">
              <a:lnSpc>
                <a:spcPct val="170000"/>
              </a:lnSpc>
            </a:pPr>
            <a:r>
              <a:rPr lang="en-US" dirty="0" smtClean="0"/>
              <a:t>The phase contrast microscopy is based on the principle that small phase changes in the light rays, induced by differences in the thickness and refractive index of the different parts of an object, can be transformed into differences in brightness or light intensity. </a:t>
            </a:r>
          </a:p>
          <a:p>
            <a:pPr algn="just">
              <a:lnSpc>
                <a:spcPct val="170000"/>
              </a:lnSpc>
            </a:pPr>
            <a:r>
              <a:rPr lang="en-US" dirty="0" smtClean="0"/>
              <a:t>The phase changes are not detectable to human eye whereas the brightness or light intensity can be easily detected.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411162"/>
          </a:xfrm>
        </p:spPr>
        <p:txBody>
          <a:bodyPr>
            <a:noAutofit/>
          </a:bodyPr>
          <a:lstStyle/>
          <a:p>
            <a:r>
              <a:rPr lang="en-US" sz="2800" b="1" dirty="0" smtClean="0"/>
              <a:t>Optical Components of Phase Contrast Microscope</a:t>
            </a:r>
            <a:endParaRPr lang="en-US" sz="2800" b="1" dirty="0"/>
          </a:p>
        </p:txBody>
      </p:sp>
      <p:sp>
        <p:nvSpPr>
          <p:cNvPr id="3" name="Content Placeholder 2"/>
          <p:cNvSpPr>
            <a:spLocks noGrp="1"/>
          </p:cNvSpPr>
          <p:nvPr>
            <p:ph idx="1"/>
          </p:nvPr>
        </p:nvSpPr>
        <p:spPr>
          <a:xfrm>
            <a:off x="228600" y="304800"/>
            <a:ext cx="8686800" cy="6477000"/>
          </a:xfrm>
        </p:spPr>
        <p:txBody>
          <a:bodyPr>
            <a:noAutofit/>
          </a:bodyPr>
          <a:lstStyle/>
          <a:p>
            <a:pPr algn="just">
              <a:lnSpc>
                <a:spcPct val="170000"/>
              </a:lnSpc>
            </a:pPr>
            <a:r>
              <a:rPr lang="en-US" sz="2250" dirty="0" smtClean="0"/>
              <a:t>The phase contrast microscope is similar to an ordinary compound microscope in its optical components. It possesses a light source, condenser system, objective lens system and ocular lens system (Figure 2.1).  A phase contrast microscope differs from bright field microscope in having, </a:t>
            </a:r>
          </a:p>
          <a:p>
            <a:pPr algn="just">
              <a:lnSpc>
                <a:spcPct val="170000"/>
              </a:lnSpc>
              <a:buNone/>
            </a:pPr>
            <a:r>
              <a:rPr lang="en-US" sz="2250" b="1" dirty="0" smtClean="0"/>
              <a:t>(</a:t>
            </a:r>
            <a:r>
              <a:rPr lang="en-US" sz="2250" b="1" dirty="0" err="1" smtClean="0"/>
              <a:t>i</a:t>
            </a:r>
            <a:r>
              <a:rPr lang="en-US" sz="2250" b="1" dirty="0" smtClean="0"/>
              <a:t>) Sub-stage annular diaphragm (phase condenser):- </a:t>
            </a:r>
          </a:p>
          <a:p>
            <a:pPr algn="just">
              <a:lnSpc>
                <a:spcPct val="170000"/>
              </a:lnSpc>
            </a:pPr>
            <a:r>
              <a:rPr lang="en-US" sz="2250" dirty="0" smtClean="0"/>
              <a:t>An annular aperture in the diaphragm is placed in the focal plane of the sub-stage which controls the illumination of the object. This is located below the condenser of the microscope. This annular diaphragm helps to create a narrow, hollow cone of light to illuminate the object. </a:t>
            </a:r>
            <a:endParaRPr lang="en-US" sz="225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457200" y="533400"/>
            <a:ext cx="8077200" cy="38862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a:bodyPr>
          <a:lstStyle/>
          <a:p>
            <a:pPr algn="just">
              <a:lnSpc>
                <a:spcPct val="150000"/>
              </a:lnSpc>
              <a:buNone/>
            </a:pPr>
            <a:r>
              <a:rPr lang="en-US" sz="2000" dirty="0" smtClean="0"/>
              <a:t>(</a:t>
            </a:r>
            <a:r>
              <a:rPr lang="en-US" sz="2000" b="1" dirty="0" smtClean="0"/>
              <a:t>ii) Phase – plate (diffraction plate or phase retardation plate):-</a:t>
            </a:r>
          </a:p>
          <a:p>
            <a:pPr algn="just">
              <a:lnSpc>
                <a:spcPct val="150000"/>
              </a:lnSpc>
            </a:pPr>
            <a:r>
              <a:rPr lang="en-US" sz="2000" dirty="0" smtClean="0"/>
              <a:t>This plate is located at the back focal plane of the objective lenses. The phase plate has two portions, in which one is coated with light retarding material (Magnesium fluoride) and the other portion devoid of light retarding material but can absorb light. This plate helps to reduce the phase of the incident light (Figure2.2).</a:t>
            </a:r>
          </a:p>
          <a:p>
            <a:pPr algn="just">
              <a:lnSpc>
                <a:spcPct val="150000"/>
              </a:lnSpc>
            </a:pPr>
            <a:endParaRPr lang="en-US" sz="2000" dirty="0"/>
          </a:p>
        </p:txBody>
      </p:sp>
      <p:pic>
        <p:nvPicPr>
          <p:cNvPr id="5" name="Picture 2"/>
          <p:cNvPicPr>
            <a:picLocks noChangeAspect="1" noChangeArrowheads="1"/>
          </p:cNvPicPr>
          <p:nvPr/>
        </p:nvPicPr>
        <p:blipFill>
          <a:blip r:embed="rId2"/>
          <a:srcRect/>
          <a:stretch>
            <a:fillRect/>
          </a:stretch>
        </p:blipFill>
        <p:spPr bwMode="auto">
          <a:xfrm>
            <a:off x="457200" y="3505200"/>
            <a:ext cx="8305800" cy="32004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Autofit/>
          </a:bodyPr>
          <a:lstStyle/>
          <a:p>
            <a:r>
              <a:rPr lang="en-US" sz="2800" b="1" dirty="0" smtClean="0"/>
              <a:t>Working Mechanism of Phase Contrast Microscopy</a:t>
            </a:r>
            <a:endParaRPr lang="en-US" sz="2800" b="1" dirty="0"/>
          </a:p>
        </p:txBody>
      </p:sp>
      <p:sp>
        <p:nvSpPr>
          <p:cNvPr id="5" name="Content Placeholder 4"/>
          <p:cNvSpPr>
            <a:spLocks noGrp="1"/>
          </p:cNvSpPr>
          <p:nvPr>
            <p:ph idx="1"/>
          </p:nvPr>
        </p:nvSpPr>
        <p:spPr>
          <a:xfrm>
            <a:off x="228600" y="762000"/>
            <a:ext cx="8610600" cy="5867400"/>
          </a:xfrm>
        </p:spPr>
        <p:txBody>
          <a:bodyPr>
            <a:normAutofit fontScale="70000" lnSpcReduction="20000"/>
          </a:bodyPr>
          <a:lstStyle/>
          <a:p>
            <a:pPr algn="just">
              <a:lnSpc>
                <a:spcPct val="160000"/>
              </a:lnSpc>
            </a:pPr>
            <a:r>
              <a:rPr lang="en-US" dirty="0" smtClean="0"/>
              <a:t>The unstained cells cannot create contrast under the normal microscope. </a:t>
            </a:r>
          </a:p>
          <a:p>
            <a:pPr algn="just">
              <a:lnSpc>
                <a:spcPct val="160000"/>
              </a:lnSpc>
            </a:pPr>
            <a:r>
              <a:rPr lang="en-US" dirty="0" smtClean="0"/>
              <a:t>However, when the light passes through an unstained cell, it encounters regions in the cell with different refractive indexes and thickness. </a:t>
            </a:r>
          </a:p>
          <a:p>
            <a:pPr algn="just">
              <a:lnSpc>
                <a:spcPct val="160000"/>
              </a:lnSpc>
            </a:pPr>
            <a:r>
              <a:rPr lang="en-US" dirty="0" smtClean="0"/>
              <a:t>When light rays pass through an area of high refractive index, it deviates from its normal path and such light rays experience phase change or phase retardation (deviation). </a:t>
            </a:r>
          </a:p>
          <a:p>
            <a:pPr algn="just">
              <a:lnSpc>
                <a:spcPct val="160000"/>
              </a:lnSpc>
            </a:pPr>
            <a:r>
              <a:rPr lang="en-US" dirty="0" smtClean="0"/>
              <a:t>Light rays pass through the area of less refractive index remain non-deviated (no phase change). Figure 2.3 shows the light path in phase contrast microscope.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178118" y="457200"/>
            <a:ext cx="8737282" cy="58674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a:bodyPr>
          <a:lstStyle/>
          <a:p>
            <a:pPr algn="just">
              <a:lnSpc>
                <a:spcPct val="160000"/>
              </a:lnSpc>
            </a:pPr>
            <a:r>
              <a:rPr lang="en-US" sz="2250" dirty="0" smtClean="0"/>
              <a:t>The difference in the phases between the retarded (deviated) and un-retarded (non-deviated) light rays is about ¼ of original wave length (i.e., λ/4). Human eyes cannot detect these minute changes in the phase of light. The phase contrast microscope has special devices such as annular diaphragm and phase plate, which convert these minute phase changes into brightness (amplitude) changes, so that a contrast difference can be created in the final image. This contrast difference can be easily detected by human eyes .</a:t>
            </a:r>
          </a:p>
          <a:p>
            <a:pPr algn="just">
              <a:lnSpc>
                <a:spcPct val="160000"/>
              </a:lnSpc>
            </a:pPr>
            <a:r>
              <a:rPr lang="en-US" sz="2250" dirty="0" smtClean="0"/>
              <a:t>In phase contrast microscope, to get contrast, the diffracted waves have to be separated from the direct waves. This separation is achieved by the sub-stage annular diaphragm.</a:t>
            </a:r>
          </a:p>
          <a:p>
            <a:pPr algn="just">
              <a:lnSpc>
                <a:spcPct val="160000"/>
              </a:lnSpc>
            </a:pPr>
            <a:endParaRPr lang="en-US" sz="2250" dirty="0" smtClean="0"/>
          </a:p>
          <a:p>
            <a:pPr algn="just">
              <a:lnSpc>
                <a:spcPct val="160000"/>
              </a:lnSpc>
            </a:pPr>
            <a:endParaRPr lang="en-US" sz="2250" dirty="0" smtClean="0"/>
          </a:p>
          <a:p>
            <a:pPr algn="just">
              <a:lnSpc>
                <a:spcPct val="160000"/>
              </a:lnSpc>
            </a:pPr>
            <a:endParaRPr lang="en-US" sz="225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4089</TotalTime>
  <Words>1631</Words>
  <Application>Microsoft Office PowerPoint</Application>
  <PresentationFormat>On-screen Show (4:3)</PresentationFormat>
  <Paragraphs>102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 UNIT-I MICROSCOPY     RASMITA JENA ASSISTANT PROFESSOR SoPLS, CUTM, BBSR </vt:lpstr>
      <vt:lpstr>Phase contrast microscopy</vt:lpstr>
      <vt:lpstr>Slide 3</vt:lpstr>
      <vt:lpstr>Optical Components of Phase Contrast Microscope</vt:lpstr>
      <vt:lpstr>Slide 5</vt:lpstr>
      <vt:lpstr>Slide 6</vt:lpstr>
      <vt:lpstr>Working Mechanism of Phase Contrast Microscopy</vt:lpstr>
      <vt:lpstr>Slide 8</vt:lpstr>
      <vt:lpstr>Slide 9</vt:lpstr>
      <vt:lpstr>Slide 10</vt:lpstr>
      <vt:lpstr>Slide 11</vt:lpstr>
      <vt:lpstr>Slide 12</vt:lpstr>
      <vt:lpstr>Dark field microscopy</vt:lpstr>
      <vt:lpstr>Slide 14</vt:lpstr>
      <vt:lpstr>Slide 15</vt:lpstr>
      <vt:lpstr>Slide 16</vt:lpstr>
      <vt:lpstr>Slide 17</vt:lpstr>
      <vt:lpstr>Slide 18</vt:lpstr>
      <vt:lpstr>Electron microscopy</vt:lpstr>
      <vt:lpstr> Working Principle </vt:lpstr>
      <vt:lpstr>Slide 21</vt:lpstr>
      <vt:lpstr> Types of Electron microscope </vt:lpstr>
      <vt:lpstr>Slide 23</vt:lpstr>
      <vt:lpstr> Parts of Electron Microscope </vt:lpstr>
      <vt:lpstr>Slide 25</vt:lpstr>
      <vt:lpstr> Applications of Electron Microscope </vt:lpstr>
      <vt:lpstr>Advantages of Electron microscope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Rasmita</dc:creator>
  <cp:lastModifiedBy>DELL</cp:lastModifiedBy>
  <cp:revision>157</cp:revision>
  <dcterms:created xsi:type="dcterms:W3CDTF">2006-08-16T00:00:00Z</dcterms:created>
  <dcterms:modified xsi:type="dcterms:W3CDTF">2023-07-09T07:42:45Z</dcterms:modified>
</cp:coreProperties>
</file>