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4" r:id="rId17"/>
    <p:sldId id="272" r:id="rId18"/>
    <p:sldId id="276" r:id="rId19"/>
    <p:sldId id="285" r:id="rId20"/>
    <p:sldId id="273" r:id="rId21"/>
    <p:sldId id="277" r:id="rId22"/>
    <p:sldId id="278" r:id="rId23"/>
    <p:sldId id="279" r:id="rId24"/>
    <p:sldId id="280" r:id="rId25"/>
    <p:sldId id="286" r:id="rId26"/>
    <p:sldId id="281" r:id="rId27"/>
    <p:sldId id="287" r:id="rId28"/>
    <p:sldId id="289" r:id="rId29"/>
    <p:sldId id="282" r:id="rId30"/>
    <p:sldId id="283" r:id="rId31"/>
    <p:sldId id="284" r:id="rId32"/>
    <p:sldId id="290" r:id="rId33"/>
    <p:sldId id="291" r:id="rId34"/>
    <p:sldId id="292" r:id="rId35"/>
    <p:sldId id="293" r:id="rId36"/>
    <p:sldId id="294" r:id="rId37"/>
    <p:sldId id="295" r:id="rId38"/>
    <p:sldId id="296" r:id="rId39"/>
    <p:sldId id="297" r:id="rId40"/>
    <p:sldId id="300" r:id="rId41"/>
    <p:sldId id="299" r:id="rId42"/>
    <p:sldId id="301" r:id="rId43"/>
    <p:sldId id="302" r:id="rId44"/>
    <p:sldId id="303" r:id="rId45"/>
    <p:sldId id="304" r:id="rId46"/>
    <p:sldId id="305" r:id="rId47"/>
    <p:sldId id="316" r:id="rId48"/>
    <p:sldId id="318" r:id="rId49"/>
    <p:sldId id="308" r:id="rId50"/>
    <p:sldId id="315" r:id="rId51"/>
    <p:sldId id="309" r:id="rId52"/>
    <p:sldId id="310" r:id="rId53"/>
    <p:sldId id="331" r:id="rId54"/>
    <p:sldId id="311" r:id="rId55"/>
    <p:sldId id="319" r:id="rId56"/>
    <p:sldId id="320" r:id="rId57"/>
    <p:sldId id="321" r:id="rId58"/>
    <p:sldId id="322" r:id="rId59"/>
    <p:sldId id="329" r:id="rId60"/>
    <p:sldId id="323" r:id="rId61"/>
    <p:sldId id="325" r:id="rId62"/>
    <p:sldId id="326" r:id="rId63"/>
    <p:sldId id="33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80" d="100"/>
          <a:sy n="80" d="100"/>
        </p:scale>
        <p:origin x="-108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DEB64-2DDB-44E4-9B96-3C4F3B96F21B}"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DEB64-2DDB-44E4-9B96-3C4F3B96F21B}"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DEB64-2DDB-44E4-9B96-3C4F3B96F21B}"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DEB64-2DDB-44E4-9B96-3C4F3B96F21B}"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DEB64-2DDB-44E4-9B96-3C4F3B96F21B}"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DEB64-2DDB-44E4-9B96-3C4F3B96F21B}" type="datetimeFigureOut">
              <a:rPr lang="en-US" smtClean="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DEB64-2DDB-44E4-9B96-3C4F3B96F21B}" type="datetimeFigureOut">
              <a:rPr lang="en-US" smtClean="0"/>
              <a:pPr/>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DEB64-2DDB-44E4-9B96-3C4F3B96F21B}" type="datetimeFigureOut">
              <a:rPr lang="en-US" smtClean="0"/>
              <a:pPr/>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DEB64-2DDB-44E4-9B96-3C4F3B96F21B}" type="datetimeFigureOut">
              <a:rPr lang="en-US" smtClean="0"/>
              <a:pPr/>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DEB64-2DDB-44E4-9B96-3C4F3B96F21B}" type="datetimeFigureOut">
              <a:rPr lang="en-US" smtClean="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DEB64-2DDB-44E4-9B96-3C4F3B96F21B}" type="datetimeFigureOut">
              <a:rPr lang="en-US" smtClean="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EC98-D8C9-4922-BF8F-1120ABF6ED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DEB64-2DDB-44E4-9B96-3C4F3B96F21B}" type="datetimeFigureOut">
              <a:rPr lang="en-US" smtClean="0"/>
              <a:pPr/>
              <a:t>7/20/2020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6EC98-D8C9-4922-BF8F-1120ABF6ED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docs.aws.amazon.com/vpc/latest/userguide/"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FTUV0t6JaDA"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590800"/>
            <a:ext cx="7467600" cy="892552"/>
          </a:xfrm>
          <a:prstGeom prst="rect">
            <a:avLst/>
          </a:prstGeom>
        </p:spPr>
        <p:txBody>
          <a:bodyPr wrap="square">
            <a:spAutoFit/>
          </a:bodyPr>
          <a:lstStyle/>
          <a:p>
            <a:pPr algn="ctr"/>
            <a:r>
              <a:rPr lang="en-US" sz="2800" b="1" dirty="0" smtClean="0">
                <a:latin typeface="Arial" pitchFamily="34" charset="0"/>
                <a:cs typeface="Arial" pitchFamily="34" charset="0"/>
              </a:rPr>
              <a:t>AWS Solution Architect </a:t>
            </a:r>
          </a:p>
          <a:p>
            <a:pPr algn="ctr"/>
            <a:endParaRPr lang="en-US" sz="2400"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utm\Downloads\e8250fcefc15a6a5899a437e8a9fef6c.png"/>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428604"/>
            <a:ext cx="8429684" cy="6072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762000"/>
            <a:ext cx="5638800" cy="5262979"/>
          </a:xfrm>
          <a:prstGeom prst="rect">
            <a:avLst/>
          </a:prstGeom>
        </p:spPr>
        <p:txBody>
          <a:bodyPr wrap="square">
            <a:spAutoFit/>
          </a:bodyPr>
          <a:lstStyle/>
          <a:p>
            <a:r>
              <a:rPr lang="en-US" sz="2400" b="1" dirty="0" smtClean="0">
                <a:latin typeface="Arial" pitchFamily="34" charset="0"/>
                <a:cs typeface="Arial" pitchFamily="34" charset="0"/>
              </a:rPr>
              <a:t>Common Characteristics </a:t>
            </a:r>
          </a:p>
          <a:p>
            <a:endParaRPr lang="en-US" sz="2400" b="1" dirty="0">
              <a:latin typeface="Arial" pitchFamily="34" charset="0"/>
              <a:cs typeface="Arial" pitchFamily="34" charset="0"/>
            </a:endParaRPr>
          </a:p>
          <a:p>
            <a:pPr marL="285750" indent="-285750">
              <a:lnSpc>
                <a:spcPct val="150000"/>
              </a:lnSpc>
              <a:buFont typeface="Wingdings" pitchFamily="2" charset="2"/>
              <a:buChar char="Ø"/>
            </a:pPr>
            <a:r>
              <a:rPr lang="en-US" sz="2400" dirty="0" smtClean="0">
                <a:latin typeface="Arial" panose="020B0604020202020204" pitchFamily="34" charset="0"/>
                <a:cs typeface="Arial" panose="020B0604020202020204" pitchFamily="34" charset="0"/>
              </a:rPr>
              <a:t>Massive Scale </a:t>
            </a:r>
          </a:p>
          <a:p>
            <a:pPr marL="285750" indent="-285750">
              <a:lnSpc>
                <a:spcPct val="150000"/>
              </a:lnSpc>
              <a:buFont typeface="Wingdings" pitchFamily="2" charset="2"/>
              <a:buChar char="Ø"/>
            </a:pPr>
            <a:r>
              <a:rPr lang="en-US" sz="2400" dirty="0" smtClean="0">
                <a:latin typeface="Arial" panose="020B0604020202020204" pitchFamily="34" charset="0"/>
                <a:cs typeface="Arial" panose="020B0604020202020204" pitchFamily="34" charset="0"/>
              </a:rPr>
              <a:t>Resilient Computing </a:t>
            </a:r>
          </a:p>
          <a:p>
            <a:pPr marL="285750" indent="-285750">
              <a:lnSpc>
                <a:spcPct val="150000"/>
              </a:lnSpc>
              <a:buFont typeface="Wingdings" pitchFamily="2" charset="2"/>
              <a:buChar char="Ø"/>
            </a:pPr>
            <a:r>
              <a:rPr lang="en-US" sz="2400" dirty="0" smtClean="0">
                <a:latin typeface="Arial" panose="020B0604020202020204" pitchFamily="34" charset="0"/>
                <a:cs typeface="Arial" panose="020B0604020202020204" pitchFamily="34" charset="0"/>
              </a:rPr>
              <a:t>Homogeneity </a:t>
            </a:r>
          </a:p>
          <a:p>
            <a:pPr marL="285750" indent="-285750">
              <a:lnSpc>
                <a:spcPct val="150000"/>
              </a:lnSpc>
              <a:buFont typeface="Wingdings" pitchFamily="2" charset="2"/>
              <a:buChar char="Ø"/>
            </a:pPr>
            <a:r>
              <a:rPr lang="en-US" sz="2400" dirty="0" smtClean="0">
                <a:latin typeface="Arial" panose="020B0604020202020204" pitchFamily="34" charset="0"/>
                <a:cs typeface="Arial" panose="020B0604020202020204" pitchFamily="34" charset="0"/>
              </a:rPr>
              <a:t>Geographic Distribution </a:t>
            </a:r>
          </a:p>
          <a:p>
            <a:pPr marL="285750" indent="-285750">
              <a:lnSpc>
                <a:spcPct val="150000"/>
              </a:lnSpc>
              <a:buFont typeface="Wingdings" pitchFamily="2" charset="2"/>
              <a:buChar char="Ø"/>
            </a:pPr>
            <a:r>
              <a:rPr lang="en-US" sz="2400" dirty="0" smtClean="0">
                <a:latin typeface="Arial" panose="020B0604020202020204" pitchFamily="34" charset="0"/>
                <a:cs typeface="Arial" panose="020B0604020202020204" pitchFamily="34" charset="0"/>
              </a:rPr>
              <a:t>Virtualization </a:t>
            </a:r>
          </a:p>
          <a:p>
            <a:pPr marL="285750" indent="-285750">
              <a:lnSpc>
                <a:spcPct val="150000"/>
              </a:lnSpc>
              <a:buFont typeface="Wingdings" pitchFamily="2" charset="2"/>
              <a:buChar char="Ø"/>
            </a:pPr>
            <a:r>
              <a:rPr lang="en-US" sz="2400" dirty="0" smtClean="0">
                <a:latin typeface="Arial" panose="020B0604020202020204" pitchFamily="34" charset="0"/>
                <a:cs typeface="Arial" panose="020B0604020202020204" pitchFamily="34" charset="0"/>
              </a:rPr>
              <a:t>Service Orientation </a:t>
            </a:r>
          </a:p>
          <a:p>
            <a:pPr marL="285750" indent="-285750">
              <a:lnSpc>
                <a:spcPct val="150000"/>
              </a:lnSpc>
              <a:buFont typeface="Wingdings" pitchFamily="2" charset="2"/>
              <a:buChar char="Ø"/>
            </a:pPr>
            <a:r>
              <a:rPr lang="en-US" sz="2400" dirty="0" smtClean="0">
                <a:latin typeface="Arial" panose="020B0604020202020204" pitchFamily="34" charset="0"/>
                <a:cs typeface="Arial" panose="020B0604020202020204" pitchFamily="34" charset="0"/>
              </a:rPr>
              <a:t>Low Cost Software </a:t>
            </a:r>
          </a:p>
          <a:p>
            <a:pPr marL="285750" indent="-285750">
              <a:lnSpc>
                <a:spcPct val="150000"/>
              </a:lnSpc>
              <a:buFont typeface="Wingdings" pitchFamily="2" charset="2"/>
              <a:buChar char="Ø"/>
            </a:pPr>
            <a:r>
              <a:rPr lang="en-US" sz="2400" dirty="0" smtClean="0">
                <a:latin typeface="Arial" panose="020B0604020202020204" pitchFamily="34" charset="0"/>
                <a:cs typeface="Arial" panose="020B0604020202020204" pitchFamily="34" charset="0"/>
              </a:rPr>
              <a:t>Advanced Security</a:t>
            </a:r>
            <a:endParaRPr lang="en-US" sz="2400" b="1"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610600" cy="7171194"/>
          </a:xfrm>
          <a:prstGeom prst="rect">
            <a:avLst/>
          </a:prstGeom>
        </p:spPr>
        <p:txBody>
          <a:bodyPr wrap="square">
            <a:spAutoFit/>
          </a:bodyPr>
          <a:lstStyle/>
          <a:p>
            <a:r>
              <a:rPr lang="en-US" sz="2000" b="1" dirty="0" smtClean="0">
                <a:latin typeface="Arial" pitchFamily="34" charset="0"/>
                <a:cs typeface="Arial" pitchFamily="34" charset="0"/>
              </a:rPr>
              <a:t>Essential Characteristics</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On-demand self-service </a:t>
            </a:r>
          </a:p>
          <a:p>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A consumer can unilaterally provision computing capabilities, such as server time and network storage, as needed automatically without requiring human interaction with each service provider. </a:t>
            </a:r>
          </a:p>
          <a:p>
            <a:endParaRPr lang="en-US" sz="2000"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Broad network access </a:t>
            </a:r>
          </a:p>
          <a:p>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Capabilities are available over the network and accessed through standard mechanisms that promote use by heterogeneous thin or thick client platforms (e.g., mobile phones, tablets, laptops, and workstations). </a:t>
            </a:r>
          </a:p>
          <a:p>
            <a:endParaRPr lang="en-US" sz="2000"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Resource pooling</a:t>
            </a:r>
            <a:r>
              <a:rPr lang="en-US" sz="2000" dirty="0" smtClean="0">
                <a:latin typeface="Arial" panose="020B0604020202020204" pitchFamily="34" charset="0"/>
                <a:cs typeface="Arial" panose="020B0604020202020204" pitchFamily="34" charset="0"/>
              </a:rPr>
              <a:t> </a:t>
            </a:r>
          </a:p>
          <a:p>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The provider’s computing resources are pooled to serve multiple consumers using a multi-tenant model, with different physical and virtual resources dynamically assigned and reassigned according to consumer demand. </a:t>
            </a:r>
          </a:p>
          <a:p>
            <a:endParaRPr lang="en-US" sz="2000" b="1" dirty="0" smtClean="0">
              <a:latin typeface="Arial" pitchFamily="34" charset="0"/>
              <a:cs typeface="Arial" pitchFamily="34" charset="0"/>
            </a:endParaRPr>
          </a:p>
          <a:p>
            <a:endParaRPr lang="en-US" sz="2000" b="1" dirty="0">
              <a:latin typeface="Arial" pitchFamily="34" charset="0"/>
              <a:cs typeface="Arial" pitchFamily="34" charset="0"/>
            </a:endParaRPr>
          </a:p>
          <a:p>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285728"/>
            <a:ext cx="8429684" cy="628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19200"/>
            <a:ext cx="8305800" cy="3416320"/>
          </a:xfrm>
          <a:prstGeom prst="rect">
            <a:avLst/>
          </a:prstGeom>
        </p:spPr>
        <p:txBody>
          <a:bodyPr wrap="square">
            <a:spAutoFit/>
          </a:bodyPr>
          <a:lstStyle/>
          <a:p>
            <a:pPr algn="just">
              <a:buFont typeface="Arial" pitchFamily="34" charset="0"/>
              <a:buChar char="•"/>
            </a:pPr>
            <a:r>
              <a:rPr lang="en-US" sz="2400" dirty="0">
                <a:latin typeface="Arial" pitchFamily="34" charset="0"/>
                <a:cs typeface="Arial" pitchFamily="34" charset="0"/>
              </a:rPr>
              <a:t>The </a:t>
            </a:r>
            <a:r>
              <a:rPr lang="en-US" sz="2400" b="1" dirty="0">
                <a:latin typeface="Arial" pitchFamily="34" charset="0"/>
                <a:cs typeface="Arial" pitchFamily="34" charset="0"/>
              </a:rPr>
              <a:t>public cloud</a:t>
            </a:r>
            <a:r>
              <a:rPr lang="en-US" sz="2400" dirty="0">
                <a:latin typeface="Arial" pitchFamily="34" charset="0"/>
                <a:cs typeface="Arial" pitchFamily="34" charset="0"/>
              </a:rPr>
              <a:t> is defined as computing services offered by third-party providers over the public Internet, making them available to anyone who wants to use or purchase them. </a:t>
            </a:r>
            <a:endParaRPr lang="en-US" sz="2400" dirty="0" smtClean="0">
              <a:latin typeface="Arial" pitchFamily="34" charset="0"/>
              <a:cs typeface="Arial" pitchFamily="34" charset="0"/>
            </a:endParaRPr>
          </a:p>
          <a:p>
            <a:pPr algn="just">
              <a:buFont typeface="Arial" pitchFamily="34" charset="0"/>
              <a:buChar char="•"/>
            </a:pPr>
            <a:endParaRPr lang="en-US" sz="2400" dirty="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They </a:t>
            </a:r>
            <a:r>
              <a:rPr lang="en-US" sz="2400" dirty="0">
                <a:latin typeface="Arial" pitchFamily="34" charset="0"/>
                <a:cs typeface="Arial" pitchFamily="34" charset="0"/>
              </a:rPr>
              <a:t>may be free or sold on-demand, allowing customers to pay only per usage for the CPU cycles, storage, or bandwidth they consume</a:t>
            </a:r>
            <a:r>
              <a:rPr lang="en-US" sz="2400" dirty="0" smtClean="0">
                <a:latin typeface="Arial" pitchFamily="34" charset="0"/>
                <a:cs typeface="Arial" pitchFamily="34" charset="0"/>
              </a:rPr>
              <a:t>.</a:t>
            </a:r>
          </a:p>
          <a:p>
            <a:pPr algn="just"/>
            <a:endParaRPr lang="en-US" sz="24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001000" cy="4524315"/>
          </a:xfrm>
          <a:prstGeom prst="rect">
            <a:avLst/>
          </a:prstGeom>
        </p:spPr>
        <p:txBody>
          <a:bodyPr wrap="square">
            <a:spAutoFit/>
          </a:bodyPr>
          <a:lstStyle/>
          <a:p>
            <a:pPr algn="just">
              <a:buFont typeface="Arial" pitchFamily="34" charset="0"/>
              <a:buChar char="•"/>
            </a:pPr>
            <a:r>
              <a:rPr lang="en-US" sz="2400" b="1" dirty="0" smtClean="0">
                <a:latin typeface="Arial" pitchFamily="34" charset="0"/>
                <a:cs typeface="Arial" pitchFamily="34" charset="0"/>
              </a:rPr>
              <a:t>Private cloud </a:t>
            </a:r>
            <a:r>
              <a:rPr lang="en-US" sz="2400" dirty="0" smtClean="0">
                <a:latin typeface="Arial" pitchFamily="34" charset="0"/>
                <a:cs typeface="Arial" pitchFamily="34" charset="0"/>
              </a:rPr>
              <a:t>solutions are dedicated to one organization or business, and often have much more specific security controls than a public cloud. </a:t>
            </a:r>
          </a:p>
          <a:p>
            <a:pPr algn="just">
              <a:buFont typeface="Arial" pitchFamily="34" charset="0"/>
              <a:buChar char="•"/>
            </a:pPr>
            <a:endParaRPr lang="en-US" sz="2400" dirty="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Many medical offices, banking institutions, and other organizations who are required to meet federal and state guidelines for data controls use a private cloud. </a:t>
            </a:r>
          </a:p>
          <a:p>
            <a:pPr algn="just">
              <a:buFont typeface="Arial" pitchFamily="34" charset="0"/>
              <a:buChar char="•"/>
            </a:pPr>
            <a:endParaRPr lang="en-US" sz="2400" dirty="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Using private cloud storage allows them to control highly sensitive data by meeting regulations and industry-based criteria, whether that be medical records, trade secrets, or other classified information.</a:t>
            </a:r>
            <a:endParaRPr lang="en-US" sz="24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305800" cy="3416320"/>
          </a:xfrm>
          <a:prstGeom prst="rect">
            <a:avLst/>
          </a:prstGeom>
        </p:spPr>
        <p:txBody>
          <a:bodyPr wrap="square">
            <a:spAutoFit/>
          </a:bodyPr>
          <a:lstStyle/>
          <a:p>
            <a:pPr algn="just">
              <a:buFont typeface="Arial" pitchFamily="34" charset="0"/>
              <a:buChar char="•"/>
            </a:pPr>
            <a:r>
              <a:rPr lang="en-US" sz="2400" b="1" dirty="0" smtClean="0">
                <a:latin typeface="Arial" pitchFamily="34" charset="0"/>
                <a:cs typeface="Arial" pitchFamily="34" charset="0"/>
              </a:rPr>
              <a:t>Hybrid cloud </a:t>
            </a:r>
            <a:r>
              <a:rPr lang="en-US" sz="2400" dirty="0" smtClean="0">
                <a:latin typeface="Arial" pitchFamily="34" charset="0"/>
                <a:cs typeface="Arial" pitchFamily="34" charset="0"/>
              </a:rPr>
              <a:t>solutions are a blend of public and private clouds. This is a more complex cloud solution in that the organization must manage multiple platforms and determine where data is stored. </a:t>
            </a:r>
          </a:p>
          <a:p>
            <a:pPr algn="just">
              <a:buFont typeface="Arial" pitchFamily="34" charset="0"/>
              <a:buChar char="•"/>
            </a:pPr>
            <a:endParaRPr lang="en-US" sz="24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An example of a hybrid cloud solution is an organization that wants to keep confidential information secured on their private cloud, but make more general, customer-facing content on a public cloud.</a:t>
            </a:r>
            <a:endParaRPr lang="en-US" sz="24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229600" cy="2677656"/>
          </a:xfrm>
          <a:prstGeom prst="rect">
            <a:avLst/>
          </a:prstGeom>
        </p:spPr>
        <p:txBody>
          <a:bodyPr wrap="square">
            <a:spAutoFit/>
          </a:bodyPr>
          <a:lstStyle/>
          <a:p>
            <a:pPr algn="just">
              <a:buFont typeface="Arial" pitchFamily="34" charset="0"/>
              <a:buChar char="•"/>
            </a:pPr>
            <a:r>
              <a:rPr lang="en-US" sz="2400" b="1" dirty="0">
                <a:latin typeface="Arial" pitchFamily="34" charset="0"/>
                <a:cs typeface="Arial" pitchFamily="34" charset="0"/>
              </a:rPr>
              <a:t>Community cloud</a:t>
            </a:r>
            <a:r>
              <a:rPr lang="en-US" sz="2400" dirty="0">
                <a:latin typeface="Arial" pitchFamily="34" charset="0"/>
                <a:cs typeface="Arial" pitchFamily="34" charset="0"/>
              </a:rPr>
              <a:t> is a cloud infrastructure that allows systems and services to be accessible by a group of several organizations to share the information. </a:t>
            </a:r>
            <a:endParaRPr lang="en-US" sz="2400" dirty="0" smtClean="0">
              <a:latin typeface="Arial" pitchFamily="34" charset="0"/>
              <a:cs typeface="Arial" pitchFamily="34" charset="0"/>
            </a:endParaRPr>
          </a:p>
          <a:p>
            <a:pPr algn="just">
              <a:buFont typeface="Arial" pitchFamily="34" charset="0"/>
              <a:buChar char="•"/>
            </a:pPr>
            <a:endParaRPr lang="en-US" sz="2400" dirty="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It </a:t>
            </a:r>
            <a:r>
              <a:rPr lang="en-US" sz="2400" dirty="0">
                <a:latin typeface="Arial" pitchFamily="34" charset="0"/>
                <a:cs typeface="Arial" pitchFamily="34" charset="0"/>
              </a:rPr>
              <a:t>is owned, managed, and operated by one or more organizations in the community, a third party, or a combination of them.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133600"/>
            <a:ext cx="7467600" cy="830997"/>
          </a:xfrm>
          <a:prstGeom prst="rect">
            <a:avLst/>
          </a:prstGeom>
        </p:spPr>
        <p:txBody>
          <a:bodyPr wrap="square">
            <a:spAutoFit/>
          </a:bodyPr>
          <a:lstStyle/>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Session 3 &amp; 4</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1443" y="304800"/>
            <a:ext cx="8311557" cy="6019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590800"/>
            <a:ext cx="7467600" cy="830997"/>
          </a:xfrm>
          <a:prstGeom prst="rect">
            <a:avLst/>
          </a:prstGeom>
        </p:spPr>
        <p:txBody>
          <a:bodyPr wrap="square">
            <a:spAutoFit/>
          </a:bodyPr>
          <a:lstStyle/>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Session 1 &amp; 2</a:t>
            </a:r>
            <a:endParaRPr lang="en-US" sz="2400" b="1"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229600" cy="5632311"/>
          </a:xfrm>
          <a:prstGeom prst="rect">
            <a:avLst/>
          </a:prstGeom>
        </p:spPr>
        <p:txBody>
          <a:bodyPr wrap="square">
            <a:spAutoFit/>
          </a:bodyPr>
          <a:lstStyle/>
          <a:p>
            <a:pPr algn="just">
              <a:buFont typeface="Arial" pitchFamily="34" charset="0"/>
              <a:buChar char="•"/>
            </a:pPr>
            <a:r>
              <a:rPr lang="en-US" sz="2000" dirty="0" smtClean="0">
                <a:latin typeface="Arial" pitchFamily="34" charset="0"/>
                <a:cs typeface="Arial" pitchFamily="34" charset="0"/>
              </a:rPr>
              <a:t>Infrastructure as a service (</a:t>
            </a:r>
            <a:r>
              <a:rPr lang="en-US" sz="2000" dirty="0" err="1" smtClean="0">
                <a:latin typeface="Arial" pitchFamily="34" charset="0"/>
                <a:cs typeface="Arial" pitchFamily="34" charset="0"/>
              </a:rPr>
              <a:t>IaaS</a:t>
            </a:r>
            <a:r>
              <a:rPr lang="en-US" sz="2000" dirty="0" smtClean="0">
                <a:latin typeface="Arial" pitchFamily="34" charset="0"/>
                <a:cs typeface="Arial" pitchFamily="34" charset="0"/>
              </a:rPr>
              <a:t>) is a cloud computing offering in which a vendor provides users access to computing resources such as servers, storage and networking. Organizations use their own platforms and applications within a service provider's infrastructure. A vendor provides clients pay-as-you-go access to storage, networking, servers and other computing resources in the cloud.</a:t>
            </a:r>
          </a:p>
          <a:p>
            <a:pPr algn="just">
              <a:buFont typeface="Arial" pitchFamily="34" charset="0"/>
              <a:buChar char="•"/>
            </a:pPr>
            <a:endParaRPr lang="en-US" sz="2000" dirty="0" smtClean="0">
              <a:latin typeface="Arial" pitchFamily="34" charset="0"/>
              <a:cs typeface="Arial" pitchFamily="34" charset="0"/>
            </a:endParaRPr>
          </a:p>
          <a:p>
            <a:pPr algn="just" fontAlgn="base">
              <a:buFont typeface="Arial" pitchFamily="34" charset="0"/>
              <a:buChar char="•"/>
            </a:pPr>
            <a:r>
              <a:rPr lang="en-US" sz="2000" dirty="0" smtClean="0">
                <a:latin typeface="Arial" pitchFamily="34" charset="0"/>
                <a:cs typeface="Arial" pitchFamily="34" charset="0"/>
              </a:rPr>
              <a:t>Platform as a service (</a:t>
            </a:r>
            <a:r>
              <a:rPr lang="en-US" sz="2000" dirty="0" err="1" smtClean="0">
                <a:latin typeface="Arial" pitchFamily="34" charset="0"/>
                <a:cs typeface="Arial" pitchFamily="34" charset="0"/>
              </a:rPr>
              <a:t>PaaS</a:t>
            </a:r>
            <a:r>
              <a:rPr lang="en-US" sz="2000" dirty="0" smtClean="0">
                <a:latin typeface="Arial" pitchFamily="34" charset="0"/>
                <a:cs typeface="Arial" pitchFamily="34" charset="0"/>
              </a:rPr>
              <a:t>) is a service provider offers access to a cloud-based environment in which users can build and deliver applications. The provider supplies underlying infrastructure.</a:t>
            </a:r>
          </a:p>
          <a:p>
            <a:pPr algn="just"/>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fontAlgn="base">
              <a:buFont typeface="Arial" pitchFamily="34" charset="0"/>
              <a:buChar char="•"/>
            </a:pPr>
            <a:r>
              <a:rPr lang="en-US" sz="2000" dirty="0" smtClean="0">
                <a:latin typeface="Arial" pitchFamily="34" charset="0"/>
                <a:cs typeface="Arial" pitchFamily="34" charset="0"/>
              </a:rPr>
              <a:t>Software as a service (</a:t>
            </a:r>
            <a:r>
              <a:rPr lang="en-US" sz="2000" dirty="0" err="1" smtClean="0">
                <a:latin typeface="Arial" pitchFamily="34" charset="0"/>
                <a:cs typeface="Arial" pitchFamily="34" charset="0"/>
              </a:rPr>
              <a:t>SaaS</a:t>
            </a:r>
            <a:r>
              <a:rPr lang="en-US" sz="2000" dirty="0" smtClean="0">
                <a:latin typeface="Arial" pitchFamily="34" charset="0"/>
                <a:cs typeface="Arial" pitchFamily="34" charset="0"/>
              </a:rPr>
              <a:t>) is a service provider delivers software and applications through the internet. Users subscribe to the software and access it via the web or vendor APIs.</a:t>
            </a:r>
          </a:p>
          <a:p>
            <a:pPr fontAlgn="base"/>
            <a:endParaRPr lang="en-US" sz="2000" dirty="0" smtClean="0">
              <a:latin typeface="Arial" pitchFamily="34" charset="0"/>
              <a:cs typeface="Arial" pitchFamily="34" charset="0"/>
            </a:endParaRPr>
          </a:p>
          <a:p>
            <a:pPr fontAlgn="base"/>
            <a:endParaRPr lang="en-US" sz="2000" dirty="0" smtClean="0">
              <a:latin typeface="Arial" pitchFamily="34" charset="0"/>
              <a:cs typeface="Arial" pitchFamily="34" charset="0"/>
            </a:endParaRPr>
          </a:p>
          <a:p>
            <a:pPr algn="just"/>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utm\Documents\_i_Ur5o-45AA29TI865AAzl72eJkfbmt4t8yenImKBVvK0kTmF0xjctABnaLJIm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428604"/>
            <a:ext cx="8572560" cy="607223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utm\Documents\Service-models-for-cloud-computing.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357166"/>
            <a:ext cx="8501122" cy="62865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5847755"/>
          </a:xfrm>
          <a:prstGeom prst="rect">
            <a:avLst/>
          </a:prstGeom>
        </p:spPr>
        <p:txBody>
          <a:bodyPr wrap="square">
            <a:spAutoFit/>
          </a:bodyPr>
          <a:lstStyle/>
          <a:p>
            <a:pPr algn="just"/>
            <a:r>
              <a:rPr lang="en-US" sz="2400" b="1" dirty="0" smtClean="0">
                <a:latin typeface="Arial" pitchFamily="34" charset="0"/>
                <a:cs typeface="Arial" pitchFamily="34" charset="0"/>
              </a:rPr>
              <a:t>AWS Global Infrastructure</a:t>
            </a:r>
            <a:endParaRPr lang="en-US" sz="2200" b="1" dirty="0" smtClean="0">
              <a:latin typeface="Arial" pitchFamily="34" charset="0"/>
              <a:cs typeface="Arial" pitchFamily="34" charset="0"/>
            </a:endParaRPr>
          </a:p>
          <a:p>
            <a:pPr algn="just">
              <a:buFont typeface="Arial" pitchFamily="34" charset="0"/>
              <a:buChar char="•"/>
            </a:pPr>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The AWS Global Cloud Infrastructure is the most secure, extensive, and reliable cloud platform, offering over 175 fully featured services from data centers globally. </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Whether you need to deploy your application workloads across the globe in a single click, or you want to build and deploy specific applications closer to your end-users with single-digit millisecond latency, AWS provides you the cloud infrastructure where and when you need it.</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With millions of active customers and tens of thousands of partners globally, AWS has the largest and most dynamic ecosystem. Customers across virtually every industry and of every size, including start-ups, enterprises, and public sector organizations, are running every imaginable use case on AWS.</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229600" cy="6186309"/>
          </a:xfrm>
          <a:prstGeom prst="rect">
            <a:avLst/>
          </a:prstGeom>
        </p:spPr>
        <p:txBody>
          <a:bodyPr wrap="square">
            <a:spAutoFit/>
          </a:bodyPr>
          <a:lstStyle/>
          <a:p>
            <a:pPr algn="just"/>
            <a:r>
              <a:rPr lang="en-US" sz="2200" b="1" dirty="0" smtClean="0">
                <a:latin typeface="Arial" pitchFamily="34" charset="0"/>
                <a:cs typeface="Arial" pitchFamily="34" charset="0"/>
              </a:rPr>
              <a:t>Regions</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AWS has the concept of a Region, which is a physical location around the world where we cluster data centers. We call each group of logical data centers an Availability Zone. </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Each AWS Region consists of multiple, isolated, and physically separate AZ's within a geographic area. Unlike other cloud providers, who often define a region as a single data center, the multiple AZ design of every AWS Region offers advantages for customers. </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Each AZ has independent power, cooling, and physical security and is connected via redundant, ultra-low-latency networks. AWS customers focused on high availability can design their applications to run in multiple AZ's to achieve even greater fault-tolerance. AWS infrastructure Regions meet the highest levels of security, compliance, and data protection.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2469199063"/>
              </p:ext>
            </p:extLst>
          </p:nvPr>
        </p:nvGraphicFramePr>
        <p:xfrm>
          <a:off x="457200" y="380995"/>
          <a:ext cx="8220075" cy="5791200"/>
        </p:xfrm>
        <a:graphic>
          <a:graphicData uri="http://schemas.openxmlformats.org/drawingml/2006/table">
            <a:tbl>
              <a:tblPr firstRow="1" firstCol="1" bandRow="1"/>
              <a:tblGrid>
                <a:gridCol w="2505075"/>
                <a:gridCol w="1714500"/>
                <a:gridCol w="2914650"/>
                <a:gridCol w="1085850"/>
              </a:tblGrid>
              <a:tr h="445477">
                <a:tc>
                  <a:txBody>
                    <a:bodyPr/>
                    <a:lstStyle/>
                    <a:p>
                      <a:pPr marL="0" marR="0" algn="ctr">
                        <a:lnSpc>
                          <a:spcPct val="115000"/>
                        </a:lnSpc>
                        <a:spcBef>
                          <a:spcPts val="0"/>
                        </a:spcBef>
                        <a:spcAft>
                          <a:spcPts val="750"/>
                        </a:spcAft>
                      </a:pPr>
                      <a:r>
                        <a:rPr lang="en-US" sz="1200" b="1" dirty="0">
                          <a:solidFill>
                            <a:srgbClr val="333333"/>
                          </a:solidFill>
                          <a:effectLst/>
                          <a:latin typeface="Helvetica"/>
                          <a:ea typeface="Times New Roman"/>
                          <a:cs typeface="Times New Roman"/>
                        </a:rPr>
                        <a:t>Region Name</a:t>
                      </a:r>
                      <a:endParaRPr lang="en-US" sz="1100" dirty="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ctr">
                        <a:lnSpc>
                          <a:spcPct val="115000"/>
                        </a:lnSpc>
                        <a:spcBef>
                          <a:spcPts val="0"/>
                        </a:spcBef>
                        <a:spcAft>
                          <a:spcPts val="750"/>
                        </a:spcAft>
                      </a:pPr>
                      <a:r>
                        <a:rPr lang="en-US" sz="1200" b="1" dirty="0">
                          <a:solidFill>
                            <a:srgbClr val="333333"/>
                          </a:solidFill>
                          <a:effectLst/>
                          <a:latin typeface="Helvetica"/>
                          <a:ea typeface="Times New Roman"/>
                          <a:cs typeface="Times New Roman"/>
                        </a:rPr>
                        <a:t>Region</a:t>
                      </a:r>
                      <a:endParaRPr lang="en-US" sz="1100" dirty="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ctr">
                        <a:lnSpc>
                          <a:spcPct val="115000"/>
                        </a:lnSpc>
                        <a:spcBef>
                          <a:spcPts val="0"/>
                        </a:spcBef>
                        <a:spcAft>
                          <a:spcPts val="750"/>
                        </a:spcAft>
                      </a:pPr>
                      <a:r>
                        <a:rPr lang="en-US" sz="1200" b="1" dirty="0">
                          <a:solidFill>
                            <a:srgbClr val="333333"/>
                          </a:solidFill>
                          <a:effectLst/>
                          <a:latin typeface="Helvetica"/>
                          <a:ea typeface="Times New Roman"/>
                          <a:cs typeface="Times New Roman"/>
                        </a:rPr>
                        <a:t>Endpoint</a:t>
                      </a:r>
                      <a:endParaRPr lang="en-US" sz="1100" dirty="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ctr">
                        <a:lnSpc>
                          <a:spcPct val="115000"/>
                        </a:lnSpc>
                        <a:spcBef>
                          <a:spcPts val="0"/>
                        </a:spcBef>
                        <a:spcAft>
                          <a:spcPts val="750"/>
                        </a:spcAft>
                      </a:pPr>
                      <a:r>
                        <a:rPr lang="en-US" sz="1200" b="1" dirty="0">
                          <a:solidFill>
                            <a:srgbClr val="333333"/>
                          </a:solidFill>
                          <a:effectLst/>
                          <a:latin typeface="Helvetica"/>
                          <a:ea typeface="Times New Roman"/>
                          <a:cs typeface="Times New Roman"/>
                        </a:rPr>
                        <a:t>Protocol</a:t>
                      </a:r>
                      <a:endParaRPr lang="en-US" sz="1100" dirty="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US East (Ohio)</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us-east-2</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rds.us-east-2.amazonaws.com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US East (N. Virginia)</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us-east-1</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rds.us-east-1.amazonaws.com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US West (N. California)</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us-west-1</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rds.us-west-1.amazonaws.com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US West (Oregon)</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us-west-2</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rds.us-west-2.amazonaws.com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Asia Pacific (Mumbai)</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ap-south-1</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rds.ap-south-1.amazonaws.com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Asia Pacific (Osaka-Local)</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ap-northeast-3</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rds.ap-northeast-3.amazonaws.com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Asia Pacific (Seoul)</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ap-northeast-2</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rds.ap-northeast-2.amazonaws.com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dirty="0">
                          <a:solidFill>
                            <a:srgbClr val="444444"/>
                          </a:solidFill>
                          <a:effectLst/>
                          <a:latin typeface="Helvetica"/>
                          <a:ea typeface="Times New Roman"/>
                          <a:cs typeface="Times New Roman"/>
                        </a:rPr>
                        <a:t>Asia Pacific (Singapore)</a:t>
                      </a:r>
                      <a:endParaRPr lang="en-US" sz="1100" dirty="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ap-southeast-1</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rds.ap-southeast-1.amazonaws.com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Asia Pacific (Sydney)</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ap-southeast-2</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rds.ap-southeast-2.amazonaws.com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Asia Pacific (Tokyo)</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ap-northeast-1</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rds.ap-northeast-1.amazonaws.com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7">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Canada (Central)</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ca-central-1</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rds.ca-central-1.amazonaws.com</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HTTPS</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476">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China (Beijing)</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cn-north-1</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a:solidFill>
                            <a:srgbClr val="444444"/>
                          </a:solidFill>
                          <a:effectLst/>
                          <a:latin typeface="Helvetica"/>
                          <a:ea typeface="Times New Roman"/>
                          <a:cs typeface="Times New Roman"/>
                        </a:rPr>
                        <a:t>rds.cn-north-1.amazonaws.com.cn</a:t>
                      </a:r>
                      <a:endParaRPr lang="en-US" sz="110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750"/>
                        </a:spcAft>
                      </a:pPr>
                      <a:r>
                        <a:rPr lang="en-US" sz="1200" dirty="0">
                          <a:solidFill>
                            <a:srgbClr val="444444"/>
                          </a:solidFill>
                          <a:effectLst/>
                          <a:latin typeface="Helvetica"/>
                          <a:ea typeface="Times New Roman"/>
                          <a:cs typeface="Times New Roman"/>
                        </a:rPr>
                        <a:t>HTTPS</a:t>
                      </a:r>
                      <a:endParaRPr lang="en-US" sz="1100" dirty="0">
                        <a:effectLst/>
                        <a:latin typeface="Calibri"/>
                        <a:ea typeface="Calibri"/>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6186309"/>
          </a:xfrm>
          <a:prstGeom prst="rect">
            <a:avLst/>
          </a:prstGeom>
        </p:spPr>
        <p:txBody>
          <a:bodyPr wrap="square">
            <a:spAutoFit/>
          </a:bodyPr>
          <a:lstStyle/>
          <a:p>
            <a:pPr algn="just"/>
            <a:r>
              <a:rPr lang="en-US" sz="2200" b="1" dirty="0" smtClean="0">
                <a:latin typeface="Arial" pitchFamily="34" charset="0"/>
                <a:cs typeface="Arial" pitchFamily="34" charset="0"/>
              </a:rPr>
              <a:t>Availability Zones</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An Availability Zone (AZ) is one or more discrete data centers with redundant power, networking, and connectivity in an AWS Region. </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AZ’s give customers the ability to operate production applications and databases that are more highly available, fault tolerant, and scalable than would be possible from a single data center.</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 All AZ’s in an AWS Region are interconnected with high-bandwidth, low-latency networking, over fully redundant, dedicated metro fiber providing high-throughput, low-latency networking between AZ’s. </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All traffic between AZ’s is encrypted. The network performance is sufficient to accomplish synchronous replication between AZ’s. AZ’s make partitioning applications for high availability easy. </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228600"/>
            <a:ext cx="86868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066800" y="990600"/>
            <a:ext cx="67818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5509200"/>
          </a:xfrm>
          <a:prstGeom prst="rect">
            <a:avLst/>
          </a:prstGeom>
        </p:spPr>
        <p:txBody>
          <a:bodyPr wrap="square">
            <a:spAutoFit/>
          </a:bodyPr>
          <a:lstStyle/>
          <a:p>
            <a:pPr algn="just"/>
            <a:r>
              <a:rPr lang="en-US" sz="2200" b="1" dirty="0" smtClean="0">
                <a:latin typeface="Arial" pitchFamily="34" charset="0"/>
                <a:cs typeface="Arial" pitchFamily="34" charset="0"/>
              </a:rPr>
              <a:t>Amazon EC2</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Amazon Elastic Compute Cloud (Amazon EC2) provides scalable computing capacity in the Amazon Web Services (AWS) cloud. </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Using Amazon EC2 eliminates your need to invest in hardware up front, so you can develop and deploy applications faster. </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You can use Amazon EC2 to launch as many or as few virtual servers as you need, configure security and networking, and manage storage. </a:t>
            </a:r>
          </a:p>
          <a:p>
            <a:pPr algn="just"/>
            <a:endParaRPr lang="en-US" sz="2200" dirty="0" smtClean="0">
              <a:latin typeface="Arial" pitchFamily="34" charset="0"/>
              <a:cs typeface="Arial" pitchFamily="34" charset="0"/>
            </a:endParaRPr>
          </a:p>
          <a:p>
            <a:pPr algn="just">
              <a:buFont typeface="Arial" pitchFamily="34" charset="0"/>
              <a:buChar char="•"/>
            </a:pPr>
            <a:r>
              <a:rPr lang="en-US" sz="2200" dirty="0" smtClean="0">
                <a:latin typeface="Arial" pitchFamily="34" charset="0"/>
                <a:cs typeface="Arial" pitchFamily="34" charset="0"/>
              </a:rPr>
              <a:t>Amazon EC2 enables you to scale up or down to handle changes in requirements or spikes in popularity, reducing your need to forecast traffic.</a:t>
            </a:r>
          </a:p>
          <a:p>
            <a:pPr algn="just"/>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382000" cy="5062924"/>
          </a:xfrm>
          <a:prstGeom prst="rect">
            <a:avLst/>
          </a:prstGeom>
        </p:spPr>
        <p:txBody>
          <a:bodyPr wrap="square">
            <a:spAutoFit/>
          </a:bodyPr>
          <a:lstStyle/>
          <a:p>
            <a:pPr algn="just"/>
            <a:r>
              <a:rPr lang="en-US" sz="2400" b="1" dirty="0">
                <a:latin typeface="Arial" pitchFamily="34" charset="0"/>
                <a:cs typeface="Arial" pitchFamily="34" charset="0"/>
              </a:rPr>
              <a:t>On-premises data centers</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algn="just"/>
            <a:endParaRPr lang="en-US" sz="2400" dirty="0">
              <a:latin typeface="Arial" pitchFamily="34" charset="0"/>
              <a:cs typeface="Arial" pitchFamily="34" charset="0"/>
            </a:endParaRPr>
          </a:p>
          <a:p>
            <a:pPr algn="just">
              <a:spcBef>
                <a:spcPts val="600"/>
              </a:spcBef>
              <a:spcAft>
                <a:spcPts val="600"/>
              </a:spcAft>
            </a:pPr>
            <a:r>
              <a:rPr lang="en-US" sz="2400" dirty="0">
                <a:latin typeface="Arial" pitchFamily="34" charset="0"/>
                <a:cs typeface="Arial" pitchFamily="34" charset="0"/>
              </a:rPr>
              <a:t>"</a:t>
            </a:r>
            <a:r>
              <a:rPr lang="en-US" sz="2400" b="1" dirty="0">
                <a:latin typeface="Arial" pitchFamily="34" charset="0"/>
                <a:cs typeface="Arial" pitchFamily="34" charset="0"/>
              </a:rPr>
              <a:t>On-premise</a:t>
            </a:r>
            <a:r>
              <a:rPr lang="en-US" sz="2400" dirty="0">
                <a:latin typeface="Arial" pitchFamily="34" charset="0"/>
                <a:cs typeface="Arial" pitchFamily="34" charset="0"/>
              </a:rPr>
              <a:t>" refers to private data centers that companies house in their own facilities and maintain themselves. </a:t>
            </a:r>
            <a:endParaRPr lang="en-US" sz="2400" dirty="0" smtClean="0">
              <a:latin typeface="Arial" pitchFamily="34" charset="0"/>
              <a:cs typeface="Arial" pitchFamily="34" charset="0"/>
            </a:endParaRPr>
          </a:p>
          <a:p>
            <a:pPr algn="just">
              <a:spcBef>
                <a:spcPts val="600"/>
              </a:spcBef>
              <a:spcAft>
                <a:spcPts val="600"/>
              </a:spcAft>
            </a:pPr>
            <a:r>
              <a:rPr lang="en-US" sz="2400" dirty="0" smtClean="0">
                <a:latin typeface="Arial" pitchFamily="34" charset="0"/>
                <a:cs typeface="Arial" pitchFamily="34" charset="0"/>
              </a:rPr>
              <a:t>On-premise </a:t>
            </a:r>
            <a:r>
              <a:rPr lang="en-US" sz="2400" dirty="0">
                <a:latin typeface="Arial" pitchFamily="34" charset="0"/>
                <a:cs typeface="Arial" pitchFamily="34" charset="0"/>
              </a:rPr>
              <a:t>infrastructure can be used to run private clouds, in which compute resources are virtualized in much the same way as those of public clouds (however, private clouds can also be run on leased third-party hardware</a:t>
            </a:r>
            <a:r>
              <a:rPr lang="en-US" sz="2400" dirty="0" smtClean="0">
                <a:latin typeface="Arial" pitchFamily="34" charset="0"/>
                <a:cs typeface="Arial" pitchFamily="34" charset="0"/>
              </a:rPr>
              <a:t>).</a:t>
            </a:r>
          </a:p>
          <a:p>
            <a:pPr algn="just">
              <a:spcBef>
                <a:spcPts val="600"/>
              </a:spcBef>
              <a:spcAft>
                <a:spcPts val="600"/>
              </a:spcAft>
            </a:pPr>
            <a:r>
              <a:rPr lang="en-US" sz="2400" b="1" dirty="0" smtClean="0">
                <a:latin typeface="Arial" pitchFamily="34" charset="0"/>
                <a:cs typeface="Arial" pitchFamily="34" charset="0"/>
              </a:rPr>
              <a:t>On-Premise</a:t>
            </a:r>
            <a:r>
              <a:rPr lang="en-US" sz="2400" dirty="0">
                <a:latin typeface="Arial" pitchFamily="34" charset="0"/>
                <a:cs typeface="Arial" pitchFamily="34" charset="0"/>
              </a:rPr>
              <a:t> defined: </a:t>
            </a:r>
            <a:r>
              <a:rPr lang="en-US" sz="2400" dirty="0" smtClean="0">
                <a:latin typeface="Arial" pitchFamily="34" charset="0"/>
                <a:cs typeface="Arial" pitchFamily="34" charset="0"/>
              </a:rPr>
              <a:t>A </a:t>
            </a:r>
            <a:r>
              <a:rPr lang="en-US" sz="2400" dirty="0">
                <a:latin typeface="Arial" pitchFamily="34" charset="0"/>
                <a:cs typeface="Arial" pitchFamily="34" charset="0"/>
              </a:rPr>
              <a:t>solution hosted in-house and usually supported by a third-party. </a:t>
            </a:r>
            <a:endParaRPr lang="en-US" sz="2400" dirty="0" smtClean="0">
              <a:latin typeface="Arial" pitchFamily="34" charset="0"/>
              <a:cs typeface="Arial" pitchFamily="34" charset="0"/>
            </a:endParaRPr>
          </a:p>
          <a:p>
            <a:pPr algn="just">
              <a:spcBef>
                <a:spcPts val="600"/>
              </a:spcBef>
              <a:spcAft>
                <a:spcPts val="600"/>
              </a:spcAft>
            </a:pPr>
            <a:r>
              <a:rPr lang="en-US" sz="2400" b="1" dirty="0" smtClean="0">
                <a:latin typeface="Arial" pitchFamily="34" charset="0"/>
                <a:cs typeface="Arial" pitchFamily="34" charset="0"/>
              </a:rPr>
              <a:t>Off</a:t>
            </a:r>
            <a:r>
              <a:rPr lang="en-US" sz="2400" dirty="0" smtClean="0">
                <a:latin typeface="Arial" pitchFamily="34" charset="0"/>
                <a:cs typeface="Arial" pitchFamily="34" charset="0"/>
              </a:rPr>
              <a:t>-</a:t>
            </a:r>
            <a:r>
              <a:rPr lang="en-US" sz="2400" b="1" dirty="0" smtClean="0">
                <a:latin typeface="Arial" pitchFamily="34" charset="0"/>
                <a:cs typeface="Arial" pitchFamily="34" charset="0"/>
              </a:rPr>
              <a:t>Premise</a:t>
            </a:r>
            <a:r>
              <a:rPr lang="en-US" sz="2400" dirty="0">
                <a:latin typeface="Arial" pitchFamily="34" charset="0"/>
                <a:cs typeface="Arial" pitchFamily="34" charset="0"/>
              </a:rPr>
              <a:t> defined: </a:t>
            </a:r>
            <a:r>
              <a:rPr lang="en-US" sz="2400" dirty="0" smtClean="0">
                <a:latin typeface="Arial" pitchFamily="34" charset="0"/>
                <a:cs typeface="Arial" pitchFamily="34" charset="0"/>
              </a:rPr>
              <a:t>A </a:t>
            </a:r>
            <a:r>
              <a:rPr lang="en-US" sz="2400" dirty="0">
                <a:latin typeface="Arial" pitchFamily="34" charset="0"/>
                <a:cs typeface="Arial" pitchFamily="34" charset="0"/>
              </a:rPr>
              <a:t>solution hosted by a third-party and usually supported by a different third-party.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153400" cy="5632311"/>
          </a:xfrm>
          <a:prstGeom prst="rect">
            <a:avLst/>
          </a:prstGeom>
        </p:spPr>
        <p:txBody>
          <a:bodyPr wrap="square">
            <a:spAutoFit/>
          </a:bodyPr>
          <a:lstStyle/>
          <a:p>
            <a:r>
              <a:rPr lang="en-US" sz="2000" b="1" dirty="0" smtClean="0">
                <a:latin typeface="Arial" pitchFamily="34" charset="0"/>
                <a:cs typeface="Arial" pitchFamily="34" charset="0"/>
              </a:rPr>
              <a:t>Features of Amazon EC2</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Amazon EC2 provides the following features:</a:t>
            </a:r>
          </a:p>
          <a:p>
            <a:endParaRPr lang="en-US" sz="2000" dirty="0" smtClean="0">
              <a:latin typeface="Arial" pitchFamily="34" charset="0"/>
              <a:cs typeface="Arial" pitchFamily="34" charset="0"/>
            </a:endParaRPr>
          </a:p>
          <a:p>
            <a:pPr>
              <a:buFont typeface="Wingdings" pitchFamily="2" charset="2"/>
              <a:buChar char="Ø"/>
            </a:pPr>
            <a:r>
              <a:rPr lang="en-US" sz="2000" dirty="0" smtClean="0">
                <a:latin typeface="Arial" pitchFamily="34" charset="0"/>
                <a:cs typeface="Arial" pitchFamily="34" charset="0"/>
              </a:rPr>
              <a:t>Virtual computing environments, known as instances</a:t>
            </a: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r>
              <a:rPr lang="en-US" sz="2000" dirty="0" smtClean="0">
                <a:latin typeface="Arial" pitchFamily="34" charset="0"/>
                <a:cs typeface="Arial" pitchFamily="34" charset="0"/>
              </a:rPr>
              <a:t>Preconfigured templates for your instances, known as Amazon Machine Images (AMIs), that package the bits you need for your server (including the operating system and additional software)</a:t>
            </a: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r>
              <a:rPr lang="en-US" sz="2000" dirty="0" smtClean="0">
                <a:latin typeface="Arial" pitchFamily="34" charset="0"/>
                <a:cs typeface="Arial" pitchFamily="34" charset="0"/>
              </a:rPr>
              <a:t>Various configurations of CPU, memory, storage, and networking capacity for your instances, known as instance types</a:t>
            </a: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r>
              <a:rPr lang="en-US" sz="2000" dirty="0" smtClean="0">
                <a:latin typeface="Arial" pitchFamily="34" charset="0"/>
                <a:cs typeface="Arial" pitchFamily="34" charset="0"/>
              </a:rPr>
              <a:t>Secure login information for your instances using key pairs (AWS stores the public key, and you store the private key in a secure place)</a:t>
            </a: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r>
              <a:rPr lang="en-US" sz="2000" dirty="0" smtClean="0">
                <a:latin typeface="Arial" pitchFamily="34" charset="0"/>
                <a:cs typeface="Arial" pitchFamily="34" charset="0"/>
              </a:rPr>
              <a:t>Storage volumes for temporary data that's deleted when you stop or terminate your instance, known as instance store volumes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153400" cy="5632311"/>
          </a:xfrm>
          <a:prstGeom prst="rect">
            <a:avLst/>
          </a:prstGeom>
        </p:spPr>
        <p:txBody>
          <a:bodyPr wrap="square">
            <a:spAutoFit/>
          </a:bodyPr>
          <a:lstStyle/>
          <a:p>
            <a:pPr algn="just">
              <a:buFont typeface="Wingdings" pitchFamily="2" charset="2"/>
              <a:buChar char="Ø"/>
            </a:pPr>
            <a:r>
              <a:rPr lang="en-US" sz="2000" dirty="0" smtClean="0">
                <a:latin typeface="Arial" pitchFamily="34" charset="0"/>
                <a:cs typeface="Arial" pitchFamily="34" charset="0"/>
              </a:rPr>
              <a:t>Persistent storage volumes for your data using Amazon Elastic Block Store (Amazon EBS), known as </a:t>
            </a:r>
            <a:r>
              <a:rPr lang="en-US" sz="2000" i="1" dirty="0" smtClean="0">
                <a:latin typeface="Arial" pitchFamily="34" charset="0"/>
                <a:cs typeface="Arial" pitchFamily="34" charset="0"/>
              </a:rPr>
              <a:t>Amazon EBS volumes</a:t>
            </a:r>
          </a:p>
          <a:p>
            <a:pPr algn="just">
              <a:buFont typeface="Wingdings" pitchFamily="2" charset="2"/>
              <a:buChar char="Ø"/>
            </a:pPr>
            <a:endParaRPr lang="en-US" sz="2000" dirty="0" smtClean="0">
              <a:latin typeface="Arial" pitchFamily="34" charset="0"/>
              <a:cs typeface="Arial" pitchFamily="34" charset="0"/>
            </a:endParaRPr>
          </a:p>
          <a:p>
            <a:pPr algn="just">
              <a:buFont typeface="Wingdings" pitchFamily="2" charset="2"/>
              <a:buChar char="Ø"/>
            </a:pPr>
            <a:r>
              <a:rPr lang="en-US" sz="2000" dirty="0" smtClean="0">
                <a:latin typeface="Arial" pitchFamily="34" charset="0"/>
                <a:cs typeface="Arial" pitchFamily="34" charset="0"/>
              </a:rPr>
              <a:t>Multiple physical locations for your resources, such as instances and Amazon EBS volumes, known as </a:t>
            </a:r>
            <a:r>
              <a:rPr lang="en-US" sz="2000" i="1" dirty="0" smtClean="0">
                <a:latin typeface="Arial" pitchFamily="34" charset="0"/>
                <a:cs typeface="Arial" pitchFamily="34" charset="0"/>
              </a:rPr>
              <a:t>Regions</a:t>
            </a:r>
            <a:r>
              <a:rPr lang="en-US" sz="2000" dirty="0" smtClean="0">
                <a:latin typeface="Arial" pitchFamily="34" charset="0"/>
                <a:cs typeface="Arial" pitchFamily="34" charset="0"/>
              </a:rPr>
              <a:t> and </a:t>
            </a:r>
            <a:r>
              <a:rPr lang="en-US" sz="2000" i="1" dirty="0" smtClean="0">
                <a:latin typeface="Arial" pitchFamily="34" charset="0"/>
                <a:cs typeface="Arial" pitchFamily="34" charset="0"/>
              </a:rPr>
              <a:t>Availability Zones</a:t>
            </a:r>
          </a:p>
          <a:p>
            <a:pPr algn="just">
              <a:buFont typeface="Wingdings" pitchFamily="2" charset="2"/>
              <a:buChar char="Ø"/>
            </a:pPr>
            <a:endParaRPr lang="en-US" sz="2000" dirty="0" smtClean="0">
              <a:latin typeface="Arial" pitchFamily="34" charset="0"/>
              <a:cs typeface="Arial" pitchFamily="34" charset="0"/>
            </a:endParaRPr>
          </a:p>
          <a:p>
            <a:pPr algn="just">
              <a:buFont typeface="Wingdings" pitchFamily="2" charset="2"/>
              <a:buChar char="Ø"/>
            </a:pPr>
            <a:r>
              <a:rPr lang="en-US" sz="2000" dirty="0" smtClean="0">
                <a:latin typeface="Arial" pitchFamily="34" charset="0"/>
                <a:cs typeface="Arial" pitchFamily="34" charset="0"/>
              </a:rPr>
              <a:t>A firewall that enables you to specify the protocols, ports, and source IP ranges that can reach your instances using </a:t>
            </a:r>
            <a:r>
              <a:rPr lang="en-US" sz="2000" i="1" dirty="0" smtClean="0">
                <a:latin typeface="Arial" pitchFamily="34" charset="0"/>
                <a:cs typeface="Arial" pitchFamily="34" charset="0"/>
              </a:rPr>
              <a:t>security groups</a:t>
            </a:r>
          </a:p>
          <a:p>
            <a:pPr algn="just">
              <a:buFont typeface="Wingdings" pitchFamily="2" charset="2"/>
              <a:buChar char="Ø"/>
            </a:pPr>
            <a:endParaRPr lang="en-US" sz="2000" dirty="0" smtClean="0">
              <a:latin typeface="Arial" pitchFamily="34" charset="0"/>
              <a:cs typeface="Arial" pitchFamily="34" charset="0"/>
            </a:endParaRPr>
          </a:p>
          <a:p>
            <a:pPr algn="just">
              <a:buFont typeface="Wingdings" pitchFamily="2" charset="2"/>
              <a:buChar char="Ø"/>
            </a:pPr>
            <a:r>
              <a:rPr lang="en-US" sz="2000" dirty="0" smtClean="0">
                <a:latin typeface="Arial" pitchFamily="34" charset="0"/>
                <a:cs typeface="Arial" pitchFamily="34" charset="0"/>
              </a:rPr>
              <a:t>Static IPv4 addresses for dynamic cloud computing, known as </a:t>
            </a:r>
            <a:r>
              <a:rPr lang="en-US" sz="2000" i="1" dirty="0" smtClean="0">
                <a:latin typeface="Arial" pitchFamily="34" charset="0"/>
                <a:cs typeface="Arial" pitchFamily="34" charset="0"/>
              </a:rPr>
              <a:t>Elastic IP addresses</a:t>
            </a:r>
          </a:p>
          <a:p>
            <a:pPr algn="just"/>
            <a:endParaRPr lang="en-US" sz="2000" dirty="0" smtClean="0">
              <a:latin typeface="Arial" pitchFamily="34" charset="0"/>
              <a:cs typeface="Arial" pitchFamily="34" charset="0"/>
            </a:endParaRPr>
          </a:p>
          <a:p>
            <a:pPr algn="just">
              <a:buFont typeface="Wingdings" pitchFamily="2" charset="2"/>
              <a:buChar char="Ø"/>
            </a:pPr>
            <a:r>
              <a:rPr lang="en-US" sz="2000" dirty="0" smtClean="0">
                <a:latin typeface="Arial" pitchFamily="34" charset="0"/>
                <a:cs typeface="Arial" pitchFamily="34" charset="0"/>
              </a:rPr>
              <a:t>Metadata, known as </a:t>
            </a:r>
            <a:r>
              <a:rPr lang="en-US" sz="2000" i="1" dirty="0" smtClean="0">
                <a:latin typeface="Arial" pitchFamily="34" charset="0"/>
                <a:cs typeface="Arial" pitchFamily="34" charset="0"/>
              </a:rPr>
              <a:t>tags</a:t>
            </a:r>
            <a:r>
              <a:rPr lang="en-US" sz="2000" dirty="0" smtClean="0">
                <a:latin typeface="Arial" pitchFamily="34" charset="0"/>
                <a:cs typeface="Arial" pitchFamily="34" charset="0"/>
              </a:rPr>
              <a:t>, that you can create and assign to your Amazon EC2 resources</a:t>
            </a:r>
          </a:p>
          <a:p>
            <a:pPr algn="just">
              <a:buFont typeface="Wingdings" pitchFamily="2" charset="2"/>
              <a:buChar char="Ø"/>
            </a:pPr>
            <a:endParaRPr lang="en-US" sz="2000" dirty="0" smtClean="0">
              <a:latin typeface="Arial" pitchFamily="34" charset="0"/>
              <a:cs typeface="Arial" pitchFamily="34" charset="0"/>
            </a:endParaRPr>
          </a:p>
          <a:p>
            <a:pPr algn="just">
              <a:buFont typeface="Wingdings" pitchFamily="2" charset="2"/>
              <a:buChar char="Ø"/>
            </a:pPr>
            <a:r>
              <a:rPr lang="en-US" sz="2000" dirty="0" smtClean="0">
                <a:latin typeface="Arial" pitchFamily="34" charset="0"/>
                <a:cs typeface="Arial" pitchFamily="34" charset="0"/>
              </a:rPr>
              <a:t>Virtual networks you can create that are logically isolated from the rest of the AWS cloud, and that you can optionally connect to your own network, known as </a:t>
            </a:r>
            <a:r>
              <a:rPr lang="en-US" sz="2000" i="1" dirty="0" smtClean="0">
                <a:latin typeface="Arial" pitchFamily="34" charset="0"/>
                <a:cs typeface="Arial" pitchFamily="34" charset="0"/>
              </a:rPr>
              <a:t>virtual private clouds</a:t>
            </a:r>
            <a:r>
              <a:rPr lang="en-US" sz="2000" dirty="0" smtClean="0">
                <a:latin typeface="Arial" pitchFamily="34" charset="0"/>
                <a:cs typeface="Arial" pitchFamily="34" charset="0"/>
              </a:rPr>
              <a:t> (VPCs)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133600"/>
            <a:ext cx="7467600" cy="830997"/>
          </a:xfrm>
          <a:prstGeom prst="rect">
            <a:avLst/>
          </a:prstGeom>
        </p:spPr>
        <p:txBody>
          <a:bodyPr wrap="square">
            <a:spAutoFit/>
          </a:bodyPr>
          <a:lstStyle/>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Session 5</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066800"/>
            <a:ext cx="7848600" cy="3785652"/>
          </a:xfrm>
          <a:prstGeom prst="rect">
            <a:avLst/>
          </a:prstGeom>
        </p:spPr>
        <p:txBody>
          <a:bodyPr wrap="square">
            <a:spAutoFit/>
          </a:bodyPr>
          <a:lstStyle/>
          <a:p>
            <a:pPr algn="just">
              <a:spcAft>
                <a:spcPts val="600"/>
              </a:spcAft>
              <a:buFont typeface="Arial" pitchFamily="34" charset="0"/>
              <a:buChar char="•"/>
            </a:pPr>
            <a:r>
              <a:rPr lang="en-US" sz="2000" b="1" dirty="0" smtClean="0">
                <a:latin typeface="Arial" pitchFamily="34" charset="0"/>
                <a:cs typeface="Arial" pitchFamily="34" charset="0"/>
              </a:rPr>
              <a:t>Amazon Virtual Private Cloud </a:t>
            </a:r>
            <a:r>
              <a:rPr lang="en-US" sz="2000" dirty="0" smtClean="0">
                <a:latin typeface="Arial" pitchFamily="34" charset="0"/>
                <a:cs typeface="Arial" pitchFamily="34" charset="0"/>
              </a:rPr>
              <a:t>(Amazon VPC) lets you provision a logically isolated section of the AWS Cloud where you can launch AWS resources in a virtual network that you define. </a:t>
            </a:r>
          </a:p>
          <a:p>
            <a:pPr algn="just">
              <a:spcAft>
                <a:spcPts val="600"/>
              </a:spcAft>
              <a:buFont typeface="Arial" pitchFamily="34" charset="0"/>
              <a:buChar char="•"/>
            </a:pPr>
            <a:endParaRPr lang="en-US" sz="2000" dirty="0" smtClean="0">
              <a:latin typeface="Arial" pitchFamily="34" charset="0"/>
              <a:cs typeface="Arial" pitchFamily="34" charset="0"/>
            </a:endParaRPr>
          </a:p>
          <a:p>
            <a:pPr algn="just">
              <a:spcAft>
                <a:spcPts val="600"/>
              </a:spcAft>
              <a:buFont typeface="Arial" pitchFamily="34" charset="0"/>
              <a:buChar char="•"/>
            </a:pPr>
            <a:r>
              <a:rPr lang="en-US" sz="2000" dirty="0" smtClean="0">
                <a:latin typeface="Arial" pitchFamily="34" charset="0"/>
                <a:cs typeface="Arial" pitchFamily="34" charset="0"/>
              </a:rPr>
              <a:t>You have complete control over your virtual networking environment, including selection of your own IP address range, creation of subnets, and configuration of route tables and network gateways. </a:t>
            </a:r>
          </a:p>
          <a:p>
            <a:pPr algn="just">
              <a:spcAft>
                <a:spcPts val="600"/>
              </a:spcAft>
              <a:buFont typeface="Arial" pitchFamily="34" charset="0"/>
              <a:buChar char="•"/>
            </a:pPr>
            <a:endParaRPr lang="en-US" sz="2000" dirty="0" smtClean="0">
              <a:latin typeface="Arial" pitchFamily="34" charset="0"/>
              <a:cs typeface="Arial" pitchFamily="34" charset="0"/>
            </a:endParaRPr>
          </a:p>
          <a:p>
            <a:pPr algn="just">
              <a:spcAft>
                <a:spcPts val="600"/>
              </a:spcAft>
              <a:buFont typeface="Arial" pitchFamily="34" charset="0"/>
              <a:buChar char="•"/>
            </a:pPr>
            <a:r>
              <a:rPr lang="en-US" sz="2000" dirty="0" smtClean="0">
                <a:latin typeface="Arial" pitchFamily="34" charset="0"/>
                <a:cs typeface="Arial" pitchFamily="34" charset="0"/>
              </a:rPr>
              <a:t>You can use both IPv4 and IPv6 in your VPC for secure and easy access to resources and applications.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924800" cy="3785652"/>
          </a:xfrm>
          <a:prstGeom prst="rect">
            <a:avLst/>
          </a:prstGeom>
        </p:spPr>
        <p:txBody>
          <a:bodyPr wrap="square">
            <a:spAutoFit/>
          </a:bodyPr>
          <a:lstStyle/>
          <a:p>
            <a:pPr algn="just">
              <a:spcAft>
                <a:spcPts val="600"/>
              </a:spcAft>
              <a:buFont typeface="Arial" pitchFamily="34" charset="0"/>
              <a:buChar char="•"/>
            </a:pPr>
            <a:r>
              <a:rPr lang="en-US" sz="2000" dirty="0" smtClean="0">
                <a:latin typeface="Arial" pitchFamily="34" charset="0"/>
                <a:cs typeface="Arial" pitchFamily="34" charset="0"/>
              </a:rPr>
              <a:t>You can easily customize the network configuration of your Amazon VPC.</a:t>
            </a:r>
          </a:p>
          <a:p>
            <a:pPr algn="just">
              <a:spcAft>
                <a:spcPts val="600"/>
              </a:spcAft>
              <a:buFont typeface="Arial" pitchFamily="34" charset="0"/>
              <a:buChar char="•"/>
            </a:pPr>
            <a:endParaRPr lang="en-US" sz="2000" dirty="0" smtClean="0">
              <a:latin typeface="Arial" pitchFamily="34" charset="0"/>
              <a:cs typeface="Arial" pitchFamily="34" charset="0"/>
            </a:endParaRPr>
          </a:p>
          <a:p>
            <a:pPr algn="just">
              <a:spcAft>
                <a:spcPts val="600"/>
              </a:spcAft>
              <a:buFont typeface="Arial" pitchFamily="34" charset="0"/>
              <a:buChar char="•"/>
            </a:pPr>
            <a:r>
              <a:rPr lang="en-US" sz="2000" dirty="0" smtClean="0">
                <a:latin typeface="Arial" pitchFamily="34" charset="0"/>
                <a:cs typeface="Arial" pitchFamily="34" charset="0"/>
              </a:rPr>
              <a:t> For example, you can create a public-facing subnet for your web servers that have access to the internet. You can also place your backend systems, such as databases or application servers, in a private-facing subnet with no internet access. </a:t>
            </a:r>
          </a:p>
          <a:p>
            <a:pPr algn="just">
              <a:spcAft>
                <a:spcPts val="600"/>
              </a:spcAft>
              <a:buFont typeface="Arial" pitchFamily="34" charset="0"/>
              <a:buChar char="•"/>
            </a:pPr>
            <a:endParaRPr lang="en-US" sz="2000" dirty="0" smtClean="0">
              <a:latin typeface="Arial" pitchFamily="34" charset="0"/>
              <a:cs typeface="Arial" pitchFamily="34" charset="0"/>
            </a:endParaRPr>
          </a:p>
          <a:p>
            <a:pPr algn="just">
              <a:spcAft>
                <a:spcPts val="600"/>
              </a:spcAft>
              <a:buFont typeface="Arial" pitchFamily="34" charset="0"/>
              <a:buChar char="•"/>
            </a:pPr>
            <a:r>
              <a:rPr lang="en-US" sz="2000" dirty="0" smtClean="0">
                <a:latin typeface="Arial" pitchFamily="34" charset="0"/>
                <a:cs typeface="Arial" pitchFamily="34" charset="0"/>
              </a:rPr>
              <a:t>You can use multiple layers of security, including security groups and network access control lists, to help control access to Amazon EC2 instances in each subnet.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2708434"/>
          </a:xfrm>
          <a:prstGeom prst="rect">
            <a:avLst/>
          </a:prstGeom>
        </p:spPr>
        <p:txBody>
          <a:bodyPr wrap="square">
            <a:spAutoFit/>
          </a:bodyPr>
          <a:lstStyle/>
          <a:p>
            <a:pPr algn="just">
              <a:spcAft>
                <a:spcPts val="600"/>
              </a:spcAft>
              <a:buFont typeface="Arial" pitchFamily="34" charset="0"/>
              <a:buChar char="•"/>
            </a:pPr>
            <a:r>
              <a:rPr lang="en-US" sz="2000" dirty="0" smtClean="0">
                <a:latin typeface="Arial" pitchFamily="34" charset="0"/>
                <a:cs typeface="Arial" pitchFamily="34" charset="0"/>
              </a:rPr>
              <a:t>A subnet is a range of IP addresses in your VPC. You can launch AWS resources into a specified subnet. Use a public subnet for resources that must be connected to the internet, and a private subnet for resources that won't be connected to the internet .</a:t>
            </a:r>
          </a:p>
          <a:p>
            <a:pPr algn="just">
              <a:spcAft>
                <a:spcPts val="600"/>
              </a:spcAft>
              <a:buFont typeface="Arial" pitchFamily="34" charset="0"/>
              <a:buChar char="•"/>
            </a:pPr>
            <a:endParaRPr lang="en" sz="2000" dirty="0" smtClean="0">
              <a:latin typeface="Arial" pitchFamily="34" charset="0"/>
              <a:cs typeface="Arial" pitchFamily="34" charset="0"/>
            </a:endParaRPr>
          </a:p>
          <a:p>
            <a:pPr algn="just">
              <a:spcAft>
                <a:spcPts val="600"/>
              </a:spcAft>
              <a:buFont typeface="Arial" pitchFamily="34" charset="0"/>
              <a:buChar char="•"/>
            </a:pPr>
            <a:r>
              <a:rPr lang="en-US" sz="2000" dirty="0" smtClean="0">
                <a:latin typeface="Arial" pitchFamily="34" charset="0"/>
                <a:cs typeface="Arial" pitchFamily="34" charset="0"/>
              </a:rPr>
              <a:t>To protect the AWS resources in each subnet, you can use multiple layers of security, including security groups and network access control lists (ACL).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229600" cy="5940088"/>
          </a:xfrm>
          <a:prstGeom prst="rect">
            <a:avLst/>
          </a:prstGeom>
        </p:spPr>
        <p:txBody>
          <a:bodyPr wrap="square">
            <a:spAutoFit/>
          </a:bodyPr>
          <a:lstStyle/>
          <a:p>
            <a:pPr algn="just"/>
            <a:r>
              <a:rPr lang="en-US" sz="2000" b="1" dirty="0" smtClean="0">
                <a:latin typeface="Arial" pitchFamily="34" charset="0"/>
                <a:cs typeface="Arial" pitchFamily="34" charset="0"/>
              </a:rPr>
              <a:t>Route table concepts</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The following are the key concepts for route tables.</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Main route table—The route table that automatically comes with your VPC. It controls the routing for all subnets that are not explicitly associated with any other route table.</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Custom route table—A route table that you create for your VPC.</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Edge association - A route table that you use to route inbound VPC traffic to an appliance. You associate a route table with the internet gateway or virtual private gateway, and specify the network interface of your appliance as the target for VPC traffic.</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Route table association—The association between a route table and a subnet, internet gateway, or virtual private gateway.</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Subnet route table—A route table that's associated with a subnet.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555641"/>
          </a:xfrm>
          <a:prstGeom prst="rect">
            <a:avLst/>
          </a:prstGeom>
        </p:spPr>
        <p:txBody>
          <a:bodyPr wrap="square">
            <a:spAutoFit/>
          </a:bodyPr>
          <a:lstStyle/>
          <a:p>
            <a:pPr algn="just"/>
            <a:r>
              <a:rPr lang="en-US" sz="2000" dirty="0" smtClean="0">
                <a:latin typeface="Arial" pitchFamily="34" charset="0"/>
                <a:cs typeface="Arial" pitchFamily="34" charset="0"/>
              </a:rPr>
              <a:t>Gateway route table—A route table that's associated with an internet gateway or virtual private gateway.</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Local gateway route table—A route table that's associated with an Outposts local gateway. For information about local gateways, see Local Gateways in the AWS Outposts User Guide.</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Destination—The range of IP addresses where you want traffic to go (destination CIDR). For example, an external corporate network with a 172.16.0.0/12 CIDR.</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Propagation—Route propagation allows a virtual private gateway to automatically propagate routes to the route tables. This means that you don't need to manually enter VPN routes to your route tables. For more information about VPN routing options, see Site-to-Site VPN routing options in the Site-to-Site VPN User Guide.</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Target—The gateway, network interface, or connection through which to send the destination traffic; for example, an internet gateway.</a:t>
            </a:r>
          </a:p>
          <a:p>
            <a:pPr algn="just"/>
            <a:endParaRPr lang="en" sz="2000" dirty="0" smtClean="0">
              <a:latin typeface="Arial" pitchFamily="34" charset="0"/>
              <a:cs typeface="Arial" pitchFamily="34" charset="0"/>
            </a:endParaRPr>
          </a:p>
          <a:p>
            <a:pPr algn="just"/>
            <a:r>
              <a:rPr lang="en-US" sz="2000" dirty="0" smtClean="0">
                <a:latin typeface="Arial" pitchFamily="34" charset="0"/>
                <a:cs typeface="Arial" pitchFamily="34" charset="0"/>
              </a:rPr>
              <a:t>Local route—A default route for communication within the VPC.</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242937"/>
            <a:ext cx="8763000" cy="6462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 y="152400"/>
            <a:ext cx="87630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8382000" cy="3123932"/>
          </a:xfrm>
          <a:prstGeom prst="rect">
            <a:avLst/>
          </a:prstGeom>
        </p:spPr>
        <p:txBody>
          <a:bodyPr wrap="square">
            <a:spAutoFit/>
          </a:bodyPr>
          <a:lstStyle/>
          <a:p>
            <a:pPr algn="just"/>
            <a:r>
              <a:rPr lang="en-US" sz="2400" b="1" dirty="0">
                <a:latin typeface="Arial" pitchFamily="34" charset="0"/>
                <a:cs typeface="Arial" pitchFamily="34" charset="0"/>
              </a:rPr>
              <a:t>What is cloud computing</a:t>
            </a:r>
            <a:r>
              <a:rPr lang="en-US" sz="2400" dirty="0" smtClean="0">
                <a:latin typeface="Arial" pitchFamily="34" charset="0"/>
                <a:cs typeface="Arial" pitchFamily="34" charset="0"/>
              </a:rPr>
              <a:t>?</a:t>
            </a:r>
          </a:p>
          <a:p>
            <a:pPr algn="just"/>
            <a:endParaRPr lang="en-US" sz="2400" dirty="0">
              <a:latin typeface="Arial" pitchFamily="34" charset="0"/>
              <a:cs typeface="Arial" pitchFamily="34" charset="0"/>
            </a:endParaRPr>
          </a:p>
          <a:p>
            <a:pPr algn="just">
              <a:spcBef>
                <a:spcPts val="600"/>
              </a:spcBef>
              <a:spcAft>
                <a:spcPts val="600"/>
              </a:spcAft>
            </a:pPr>
            <a:r>
              <a:rPr lang="en-US" sz="2400" dirty="0">
                <a:latin typeface="Arial" pitchFamily="34" charset="0"/>
                <a:cs typeface="Arial" pitchFamily="34" charset="0"/>
              </a:rPr>
              <a:t>Cloud computing is the on-demand delivery of IT resources over the Internet with pay-as-you-go pricing. Instead of buying, owning, and maintaining physical data centers and servers, you can access technology services, such as computing power, storage, and databases, on an as-needed basis from a cloud </a:t>
            </a:r>
            <a:r>
              <a:rPr lang="en-US" sz="2400" dirty="0" smtClean="0">
                <a:latin typeface="Arial" pitchFamily="34" charset="0"/>
                <a:cs typeface="Arial" pitchFamily="34" charset="0"/>
              </a:rPr>
              <a:t>service provider.</a:t>
            </a:r>
            <a:endParaRPr lang="en-US" sz="2400"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228600"/>
            <a:ext cx="86106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152400"/>
            <a:ext cx="8991599"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133600"/>
            <a:ext cx="7467600" cy="830997"/>
          </a:xfrm>
          <a:prstGeom prst="rect">
            <a:avLst/>
          </a:prstGeom>
        </p:spPr>
        <p:txBody>
          <a:bodyPr wrap="square">
            <a:spAutoFit/>
          </a:bodyPr>
          <a:lstStyle/>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Session 6 &amp; 7</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133600"/>
            <a:ext cx="7467600" cy="2492990"/>
          </a:xfrm>
          <a:prstGeom prst="rect">
            <a:avLst/>
          </a:prstGeom>
        </p:spPr>
        <p:txBody>
          <a:bodyPr wrap="square">
            <a:spAutoFit/>
          </a:bodyPr>
          <a:lstStyle/>
          <a:p>
            <a:pPr algn="ctr"/>
            <a:endParaRPr lang="en-US" sz="2400" b="1" dirty="0">
              <a:latin typeface="Arial" pitchFamily="34" charset="0"/>
              <a:cs typeface="Arial" pitchFamily="34" charset="0"/>
            </a:endParaRPr>
          </a:p>
          <a:p>
            <a:r>
              <a:rPr lang="en-US" sz="2400" b="1" dirty="0" smtClean="0">
                <a:latin typeface="Arial" pitchFamily="34" charset="0"/>
                <a:cs typeface="Arial" pitchFamily="34" charset="0"/>
              </a:rPr>
              <a:t>Practice Session on:-</a:t>
            </a:r>
          </a:p>
          <a:p>
            <a:pPr algn="ctr"/>
            <a:endParaRPr lang="en-US" sz="2400" b="1" dirty="0" smtClean="0">
              <a:latin typeface="Arial" pitchFamily="34" charset="0"/>
              <a:cs typeface="Arial" pitchFamily="34" charset="0"/>
            </a:endParaRPr>
          </a:p>
          <a:p>
            <a:pPr lvl="0">
              <a:buFont typeface="Arial" pitchFamily="34" charset="0"/>
              <a:buChar char="•"/>
            </a:pPr>
            <a:r>
              <a:rPr lang="en-US" sz="2000" dirty="0" smtClean="0">
                <a:latin typeface="Arial" pitchFamily="34" charset="0"/>
                <a:cs typeface="Arial" pitchFamily="34" charset="0"/>
              </a:rPr>
              <a:t>Configuring VPC, Subnet, NACL</a:t>
            </a:r>
          </a:p>
          <a:p>
            <a:pPr lvl="0"/>
            <a:endParaRPr lang="en-US" sz="2000" dirty="0" smtClean="0">
              <a:latin typeface="Arial" pitchFamily="34" charset="0"/>
              <a:cs typeface="Arial" pitchFamily="34" charset="0"/>
            </a:endParaRPr>
          </a:p>
          <a:p>
            <a:pPr lvl="0">
              <a:buFont typeface="Arial" pitchFamily="34" charset="0"/>
              <a:buChar char="•"/>
            </a:pPr>
            <a:r>
              <a:rPr lang="en-US" sz="2000" dirty="0" smtClean="0">
                <a:latin typeface="Arial" pitchFamily="34" charset="0"/>
                <a:cs typeface="Arial" pitchFamily="34" charset="0"/>
              </a:rPr>
              <a:t>IP Addressing</a:t>
            </a:r>
          </a:p>
          <a:p>
            <a:pPr algn="ct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133600"/>
            <a:ext cx="7467600" cy="830997"/>
          </a:xfrm>
          <a:prstGeom prst="rect">
            <a:avLst/>
          </a:prstGeom>
        </p:spPr>
        <p:txBody>
          <a:bodyPr wrap="square">
            <a:spAutoFit/>
          </a:bodyPr>
          <a:lstStyle/>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Session 8 &amp; 9</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90801"/>
            <a:ext cx="8610600" cy="5786199"/>
          </a:xfrm>
          <a:prstGeom prst="rect">
            <a:avLst/>
          </a:prstGeom>
        </p:spPr>
        <p:txBody>
          <a:bodyPr wrap="square">
            <a:spAutoFit/>
          </a:bodyPr>
          <a:lstStyle/>
          <a:p>
            <a:pPr algn="just"/>
            <a:r>
              <a:rPr lang="en-US" sz="2000" b="1" dirty="0" smtClean="0">
                <a:latin typeface="Arial" pitchFamily="34" charset="0"/>
                <a:cs typeface="Arial" pitchFamily="34" charset="0"/>
              </a:rPr>
              <a:t>VPC Security</a:t>
            </a:r>
          </a:p>
          <a:p>
            <a:pPr algn="just"/>
            <a:endParaRPr lang="en-US" sz="2000" dirty="0" smtClean="0">
              <a:latin typeface="Arial" pitchFamily="34" charset="0"/>
              <a:cs typeface="Arial" pitchFamily="34" charset="0"/>
            </a:endParaRPr>
          </a:p>
          <a:p>
            <a:pPr algn="just">
              <a:lnSpc>
                <a:spcPct val="150000"/>
              </a:lnSpc>
              <a:buFont typeface="Wingdings" pitchFamily="2" charset="2"/>
              <a:buChar char="Ø"/>
            </a:pPr>
            <a:r>
              <a:rPr lang="en-US" sz="2000" dirty="0" smtClean="0">
                <a:latin typeface="Arial" pitchFamily="34" charset="0"/>
                <a:cs typeface="Arial" pitchFamily="34" charset="0"/>
              </a:rPr>
              <a:t>AWS provides two features that you can use to increase security in your VPC: security groups and network ACLs. Security groups control inbound and outbound traffic for your instances, and network ACLs control inbound and outbound traffic for your subnets. In most cases, security groups can meet your needs; however, you can also use network ACLs if you want an additional layer of security for your VPC.</a:t>
            </a:r>
          </a:p>
          <a:p>
            <a:pPr algn="just"/>
            <a:endParaRPr lang="en-US" sz="2000" dirty="0" smtClean="0">
              <a:latin typeface="Arial" pitchFamily="34" charset="0"/>
              <a:cs typeface="Arial" pitchFamily="34" charset="0"/>
            </a:endParaRPr>
          </a:p>
          <a:p>
            <a:pPr algn="just">
              <a:lnSpc>
                <a:spcPct val="150000"/>
              </a:lnSpc>
              <a:buFont typeface="Wingdings" pitchFamily="2" charset="2"/>
              <a:buChar char="Ø"/>
            </a:pPr>
            <a:r>
              <a:rPr lang="en-US" sz="2000" dirty="0" smtClean="0">
                <a:latin typeface="Arial" pitchFamily="34" charset="0"/>
                <a:cs typeface="Arial" pitchFamily="34" charset="0"/>
              </a:rPr>
              <a:t>An instance that's launched into the VPC is automatically associated with the default security group if you don't specify a different security group during launch.</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077200" cy="2246769"/>
          </a:xfrm>
          <a:prstGeom prst="rect">
            <a:avLst/>
          </a:prstGeom>
        </p:spPr>
        <p:txBody>
          <a:bodyPr wrap="square">
            <a:spAutoFit/>
          </a:bodyPr>
          <a:lstStyle/>
          <a:p>
            <a:pPr algn="just"/>
            <a:r>
              <a:rPr lang="en-US" sz="2000" b="1" dirty="0" smtClean="0">
                <a:latin typeface="Arial" pitchFamily="34" charset="0"/>
                <a:cs typeface="Arial" pitchFamily="34" charset="0"/>
              </a:rPr>
              <a:t>Security Groups:</a:t>
            </a:r>
          </a:p>
          <a:p>
            <a:pPr algn="just"/>
            <a:endParaRPr lang="en-US" sz="2000" dirty="0" smtClean="0">
              <a:latin typeface="Arial" pitchFamily="34" charset="0"/>
              <a:cs typeface="Arial" pitchFamily="34" charset="0"/>
            </a:endParaRPr>
          </a:p>
          <a:p>
            <a:pPr algn="just">
              <a:buFont typeface="Wingdings" pitchFamily="2" charset="2"/>
              <a:buChar char="Ø"/>
            </a:pPr>
            <a:r>
              <a:rPr lang="en-US" sz="2000" dirty="0" err="1" smtClean="0">
                <a:latin typeface="Arial" pitchFamily="34" charset="0"/>
                <a:cs typeface="Arial" pitchFamily="34" charset="0"/>
              </a:rPr>
              <a:t>WebServerSG</a:t>
            </a:r>
            <a:r>
              <a:rPr lang="en-US" sz="2000" dirty="0" smtClean="0">
                <a:latin typeface="Arial" pitchFamily="34" charset="0"/>
                <a:cs typeface="Arial" pitchFamily="34" charset="0"/>
              </a:rPr>
              <a:t>: Specify this security group when you launch web servers in the public subnet.</a:t>
            </a:r>
          </a:p>
          <a:p>
            <a:pPr algn="just">
              <a:buFont typeface="Wingdings" pitchFamily="2" charset="2"/>
              <a:buChar char="Ø"/>
            </a:pPr>
            <a:endParaRPr lang="en" sz="2000" dirty="0" smtClean="0">
              <a:latin typeface="Arial" pitchFamily="34" charset="0"/>
              <a:cs typeface="Arial" pitchFamily="34" charset="0"/>
            </a:endParaRPr>
          </a:p>
          <a:p>
            <a:pPr algn="just">
              <a:buFont typeface="Wingdings" pitchFamily="2" charset="2"/>
              <a:buChar char="Ø"/>
            </a:pPr>
            <a:r>
              <a:rPr lang="en-US" sz="2000" dirty="0" err="1" smtClean="0">
                <a:latin typeface="Arial" pitchFamily="34" charset="0"/>
                <a:cs typeface="Arial" pitchFamily="34" charset="0"/>
              </a:rPr>
              <a:t>DBServerSG</a:t>
            </a:r>
            <a:r>
              <a:rPr lang="en-US" sz="2000" dirty="0" smtClean="0">
                <a:latin typeface="Arial" pitchFamily="34" charset="0"/>
                <a:cs typeface="Arial" pitchFamily="34" charset="0"/>
              </a:rPr>
              <a:t>: Specify this security group when you launch database servers in the VPN-only subnet.</a:t>
            </a:r>
          </a:p>
        </p:txBody>
      </p:sp>
      <p:sp>
        <p:nvSpPr>
          <p:cNvPr id="3" name="Rectangle 2"/>
          <p:cNvSpPr/>
          <p:nvPr/>
        </p:nvSpPr>
        <p:spPr>
          <a:xfrm>
            <a:off x="381000" y="3505200"/>
            <a:ext cx="8229600" cy="2400657"/>
          </a:xfrm>
          <a:prstGeom prst="rect">
            <a:avLst/>
          </a:prstGeom>
        </p:spPr>
        <p:txBody>
          <a:bodyPr wrap="square">
            <a:spAutoFit/>
          </a:bodyPr>
          <a:lstStyle/>
          <a:p>
            <a:pPr algn="just">
              <a:lnSpc>
                <a:spcPct val="150000"/>
              </a:lnSpc>
            </a:pPr>
            <a:r>
              <a:rPr lang="en-US" sz="2000" dirty="0" smtClean="0">
                <a:latin typeface="Arial" pitchFamily="34" charset="0"/>
                <a:cs typeface="Arial" pitchFamily="34" charset="0"/>
              </a:rPr>
              <a:t>NOTE: The instances assigned to a security group can be in different subnets. However, in this scenario, each security group corresponds to the type of role an instance plays, and each role requires the instance to be in a particular subnet. Therefore, in this scenario, all instances assigned to a security group are in the same subnet.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762000" y="381000"/>
            <a:ext cx="73914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srcRect/>
          <a:stretch>
            <a:fillRect/>
          </a:stretch>
        </p:blipFill>
        <p:spPr bwMode="auto">
          <a:xfrm>
            <a:off x="152400" y="152400"/>
            <a:ext cx="8894531"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0" y="381000"/>
          <a:ext cx="8534400" cy="6110977"/>
        </p:xfrm>
        <a:graphic>
          <a:graphicData uri="http://schemas.openxmlformats.org/drawingml/2006/table">
            <a:tbl>
              <a:tblPr/>
              <a:tblGrid>
                <a:gridCol w="1981200"/>
                <a:gridCol w="990600"/>
                <a:gridCol w="990600"/>
                <a:gridCol w="76200"/>
                <a:gridCol w="4495800"/>
              </a:tblGrid>
              <a:tr h="110359">
                <a:tc gridSpan="5">
                  <a:txBody>
                    <a:bodyPr/>
                    <a:lstStyle/>
                    <a:p>
                      <a:pPr algn="l" fontAlgn="t" latinLnBrk="0"/>
                      <a:r>
                        <a:rPr lang="en-US" sz="1600" b="1">
                          <a:solidFill>
                            <a:schemeClr val="tx1"/>
                          </a:solidFill>
                          <a:latin typeface="Arial" pitchFamily="34" charset="0"/>
                          <a:cs typeface="Arial" pitchFamily="34" charset="0"/>
                        </a:rPr>
                        <a:t>Inbound</a:t>
                      </a:r>
                    </a:p>
                  </a:txBody>
                  <a:tcPr marL="17517" marR="17517" marT="8759" marB="8759">
                    <a:lnL w="12700"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12700"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59">
                <a:tc>
                  <a:txBody>
                    <a:bodyPr/>
                    <a:lstStyle/>
                    <a:p>
                      <a:pPr fontAlgn="t" latinLnBrk="0"/>
                      <a:r>
                        <a:rPr lang="en-US" sz="1600" b="1">
                          <a:solidFill>
                            <a:schemeClr val="tx1"/>
                          </a:solidFill>
                          <a:latin typeface="Arial" pitchFamily="34" charset="0"/>
                          <a:cs typeface="Arial" pitchFamily="34" charset="0"/>
                        </a:rPr>
                        <a:t>Source</a:t>
                      </a:r>
                      <a:endParaRPr lang="en-US" sz="1600" b="0">
                        <a:solidFill>
                          <a:schemeClr val="tx1"/>
                        </a:solidFill>
                        <a:latin typeface="Arial" pitchFamily="34" charset="0"/>
                        <a:cs typeface="Arial" pitchFamily="34" charset="0"/>
                      </a:endParaRPr>
                    </a:p>
                  </a:txBody>
                  <a:tcPr marL="17517" marR="17517" marT="8759" marB="8759">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1">
                          <a:solidFill>
                            <a:schemeClr val="tx1"/>
                          </a:solidFill>
                          <a:latin typeface="Arial" pitchFamily="34" charset="0"/>
                          <a:cs typeface="Arial" pitchFamily="34" charset="0"/>
                        </a:rPr>
                        <a:t>Protocol</a:t>
                      </a:r>
                      <a:endParaRPr lang="en-US" sz="1600" b="0">
                        <a:solidFill>
                          <a:schemeClr val="tx1"/>
                        </a:solidFill>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1">
                          <a:solidFill>
                            <a:schemeClr val="tx1"/>
                          </a:solidFill>
                          <a:latin typeface="Arial" pitchFamily="34" charset="0"/>
                          <a:cs typeface="Arial" pitchFamily="34" charset="0"/>
                        </a:rPr>
                        <a:t>Port range</a:t>
                      </a:r>
                      <a:endParaRPr lang="en-US" sz="1600" b="0">
                        <a:solidFill>
                          <a:schemeClr val="tx1"/>
                        </a:solidFill>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gridSpan="2">
                  <a:txBody>
                    <a:bodyPr/>
                    <a:lstStyle/>
                    <a:p>
                      <a:pPr fontAlgn="t" latinLnBrk="0"/>
                      <a:r>
                        <a:rPr lang="en-US" sz="1600" b="1">
                          <a:solidFill>
                            <a:schemeClr val="tx1"/>
                          </a:solidFill>
                          <a:latin typeface="Arial" pitchFamily="34" charset="0"/>
                          <a:cs typeface="Arial" pitchFamily="34" charset="0"/>
                        </a:rPr>
                        <a:t>Comments</a:t>
                      </a:r>
                      <a:endParaRPr lang="en-US" sz="1600" b="0">
                        <a:solidFill>
                          <a:schemeClr val="tx1"/>
                        </a:solidFill>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hMerge="1">
                  <a:txBody>
                    <a:bodyPr/>
                    <a:lstStyle/>
                    <a:p>
                      <a:pPr fontAlgn="t" latinLnBrk="0"/>
                      <a:endParaRPr lang="en-US" sz="1400" b="0">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757444">
                <a:tc>
                  <a:txBody>
                    <a:bodyPr/>
                    <a:lstStyle/>
                    <a:p>
                      <a:pPr fontAlgn="t" latinLnBrk="0"/>
                      <a:r>
                        <a:rPr lang="en-US" sz="1600" b="0" u="none" strike="noStrike">
                          <a:solidFill>
                            <a:schemeClr val="tx1"/>
                          </a:solidFill>
                          <a:latin typeface="Arial" pitchFamily="34" charset="0"/>
                          <a:cs typeface="Arial" pitchFamily="34" charset="0"/>
                        </a:rPr>
                        <a:t>The ID of your WebServerSG security group</a:t>
                      </a:r>
                    </a:p>
                  </a:txBody>
                  <a:tcPr marL="17517" marR="17517" marT="8759" marB="8759">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solidFill>
                            <a:schemeClr val="tx1"/>
                          </a:solidFill>
                          <a:latin typeface="Arial" pitchFamily="34" charset="0"/>
                          <a:cs typeface="Arial" pitchFamily="34" charset="0"/>
                        </a:rPr>
                        <a:t>TCP</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dirty="0">
                          <a:solidFill>
                            <a:schemeClr val="tx1"/>
                          </a:solidFill>
                          <a:latin typeface="Arial" pitchFamily="34" charset="0"/>
                          <a:cs typeface="Arial" pitchFamily="34" charset="0"/>
                        </a:rPr>
                        <a:t>1433</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gridSpan="2">
                  <a:txBody>
                    <a:bodyPr/>
                    <a:lstStyle/>
                    <a:p>
                      <a:pPr fontAlgn="t" latinLnBrk="0"/>
                      <a:r>
                        <a:rPr lang="en-US" sz="1600" b="0" u="none" strike="noStrike">
                          <a:solidFill>
                            <a:schemeClr val="tx1"/>
                          </a:solidFill>
                          <a:latin typeface="Arial" pitchFamily="34" charset="0"/>
                          <a:cs typeface="Arial" pitchFamily="34" charset="0"/>
                        </a:rPr>
                        <a:t>Allow inbound Microsoft SQL Server access from the web servers associated with the WebServerSG security group.</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hMerge="1">
                  <a:txBody>
                    <a:bodyPr/>
                    <a:lstStyle/>
                    <a:p>
                      <a:pPr fontAlgn="t" latinLnBrk="0"/>
                      <a:endParaRPr lang="en-US" sz="1400" b="0" u="none" strike="noStrike">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803427">
                <a:tc>
                  <a:txBody>
                    <a:bodyPr/>
                    <a:lstStyle/>
                    <a:p>
                      <a:pPr fontAlgn="t" latinLnBrk="0"/>
                      <a:r>
                        <a:rPr lang="en-US" sz="1600" b="0" u="none" strike="noStrike">
                          <a:solidFill>
                            <a:schemeClr val="tx1"/>
                          </a:solidFill>
                          <a:latin typeface="Arial" pitchFamily="34" charset="0"/>
                          <a:cs typeface="Arial" pitchFamily="34" charset="0"/>
                        </a:rPr>
                        <a:t>The ID of your WebServerSG security group</a:t>
                      </a:r>
                    </a:p>
                  </a:txBody>
                  <a:tcPr marL="17517" marR="17517" marT="8759" marB="8759">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solidFill>
                            <a:schemeClr val="tx1"/>
                          </a:solidFill>
                          <a:latin typeface="Arial" pitchFamily="34" charset="0"/>
                          <a:cs typeface="Arial" pitchFamily="34" charset="0"/>
                        </a:rPr>
                        <a:t>TCP</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solidFill>
                            <a:schemeClr val="tx1"/>
                          </a:solidFill>
                          <a:latin typeface="Arial" pitchFamily="34" charset="0"/>
                          <a:cs typeface="Arial" pitchFamily="34" charset="0"/>
                        </a:rPr>
                        <a:t>3306</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gridSpan="2">
                  <a:txBody>
                    <a:bodyPr/>
                    <a:lstStyle/>
                    <a:p>
                      <a:pPr fontAlgn="t" latinLnBrk="0"/>
                      <a:r>
                        <a:rPr lang="en-US" sz="1600" b="0" u="none" strike="noStrike">
                          <a:solidFill>
                            <a:schemeClr val="tx1"/>
                          </a:solidFill>
                          <a:latin typeface="Arial" pitchFamily="34" charset="0"/>
                          <a:cs typeface="Arial" pitchFamily="34" charset="0"/>
                        </a:rPr>
                        <a:t>Allow inbound MySQL Server access from the web servers associated with the WebServerSG security group.</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hMerge="1">
                  <a:txBody>
                    <a:bodyPr/>
                    <a:lstStyle/>
                    <a:p>
                      <a:pPr fontAlgn="t" latinLnBrk="0"/>
                      <a:endParaRPr lang="en-US" sz="1400" b="0" u="none" strike="noStrike">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620810">
                <a:tc>
                  <a:txBody>
                    <a:bodyPr/>
                    <a:lstStyle/>
                    <a:p>
                      <a:pPr fontAlgn="t" latinLnBrk="0"/>
                      <a:r>
                        <a:rPr lang="en-US" sz="1600" b="0" u="none" strike="noStrike">
                          <a:solidFill>
                            <a:schemeClr val="tx1"/>
                          </a:solidFill>
                          <a:latin typeface="Arial" pitchFamily="34" charset="0"/>
                          <a:cs typeface="Arial" pitchFamily="34" charset="0"/>
                        </a:rPr>
                        <a:t>Your network's IPv4 address range</a:t>
                      </a:r>
                    </a:p>
                  </a:txBody>
                  <a:tcPr marL="17517" marR="17517" marT="8759" marB="8759">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solidFill>
                            <a:schemeClr val="tx1"/>
                          </a:solidFill>
                          <a:latin typeface="Arial" pitchFamily="34" charset="0"/>
                          <a:cs typeface="Arial" pitchFamily="34" charset="0"/>
                        </a:rPr>
                        <a:t>TCP</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solidFill>
                            <a:schemeClr val="tx1"/>
                          </a:solidFill>
                          <a:latin typeface="Arial" pitchFamily="34" charset="0"/>
                          <a:cs typeface="Arial" pitchFamily="34" charset="0"/>
                        </a:rPr>
                        <a:t>22</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gridSpan="2">
                  <a:txBody>
                    <a:bodyPr/>
                    <a:lstStyle/>
                    <a:p>
                      <a:pPr fontAlgn="t" latinLnBrk="0"/>
                      <a:r>
                        <a:rPr lang="en-US" sz="1600" b="0" u="none" strike="noStrike">
                          <a:solidFill>
                            <a:schemeClr val="tx1"/>
                          </a:solidFill>
                          <a:latin typeface="Arial" pitchFamily="34" charset="0"/>
                          <a:cs typeface="Arial" pitchFamily="34" charset="0"/>
                        </a:rPr>
                        <a:t>Allow inbound SSH traffic to Linux instances from your network (over the virtual private gateway).</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hMerge="1">
                  <a:txBody>
                    <a:bodyPr/>
                    <a:lstStyle/>
                    <a:p>
                      <a:pPr fontAlgn="t" latinLnBrk="0"/>
                      <a:endParaRPr lang="en-US" sz="1400" b="0" u="none" strike="noStrike">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709363">
                <a:tc>
                  <a:txBody>
                    <a:bodyPr/>
                    <a:lstStyle/>
                    <a:p>
                      <a:pPr fontAlgn="t" latinLnBrk="0"/>
                      <a:r>
                        <a:rPr lang="en-US" sz="1600" b="0" u="none" strike="noStrike">
                          <a:solidFill>
                            <a:schemeClr val="tx1"/>
                          </a:solidFill>
                          <a:latin typeface="Arial" pitchFamily="34" charset="0"/>
                          <a:cs typeface="Arial" pitchFamily="34" charset="0"/>
                        </a:rPr>
                        <a:t>Your network's IPv4 address range</a:t>
                      </a:r>
                    </a:p>
                  </a:txBody>
                  <a:tcPr marL="17517" marR="17517" marT="8759" marB="8759">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solidFill>
                            <a:schemeClr val="tx1"/>
                          </a:solidFill>
                          <a:latin typeface="Arial" pitchFamily="34" charset="0"/>
                          <a:cs typeface="Arial" pitchFamily="34" charset="0"/>
                        </a:rPr>
                        <a:t>TCP</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solidFill>
                            <a:schemeClr val="tx1"/>
                          </a:solidFill>
                          <a:latin typeface="Arial" pitchFamily="34" charset="0"/>
                          <a:cs typeface="Arial" pitchFamily="34" charset="0"/>
                        </a:rPr>
                        <a:t>3389</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gridSpan="2">
                  <a:txBody>
                    <a:bodyPr/>
                    <a:lstStyle/>
                    <a:p>
                      <a:pPr fontAlgn="t" latinLnBrk="0"/>
                      <a:r>
                        <a:rPr lang="en-US" sz="1600" b="0" u="none" strike="noStrike">
                          <a:solidFill>
                            <a:schemeClr val="tx1"/>
                          </a:solidFill>
                          <a:latin typeface="Arial" pitchFamily="34" charset="0"/>
                          <a:cs typeface="Arial" pitchFamily="34" charset="0"/>
                        </a:rPr>
                        <a:t>Allow inbound RDP traffic to Windows instances from your network (over the virtual private gateway).</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hMerge="1">
                  <a:txBody>
                    <a:bodyPr/>
                    <a:lstStyle/>
                    <a:p>
                      <a:pPr fontAlgn="t" latinLnBrk="0"/>
                      <a:endParaRPr lang="en-US" sz="1400" b="0" u="none" strike="noStrike">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r>
              <a:tr h="110359">
                <a:tc gridSpan="5">
                  <a:txBody>
                    <a:bodyPr/>
                    <a:lstStyle/>
                    <a:p>
                      <a:pPr algn="l" fontAlgn="t" latinLnBrk="0"/>
                      <a:r>
                        <a:rPr lang="en-US" sz="1600" b="1" u="none" strike="noStrike">
                          <a:solidFill>
                            <a:schemeClr val="tx1"/>
                          </a:solidFill>
                          <a:latin typeface="Arial" pitchFamily="34" charset="0"/>
                          <a:cs typeface="Arial" pitchFamily="34" charset="0"/>
                        </a:rPr>
                        <a:t>Outbound</a:t>
                      </a:r>
                      <a:endParaRPr lang="en-US" sz="1600" b="0" u="none" strike="noStrike">
                        <a:solidFill>
                          <a:schemeClr val="tx1"/>
                        </a:solidFill>
                        <a:latin typeface="Arial" pitchFamily="34" charset="0"/>
                        <a:cs typeface="Arial" pitchFamily="34" charset="0"/>
                      </a:endParaRPr>
                    </a:p>
                  </a:txBody>
                  <a:tcPr marL="17517" marR="17517" marT="8759" marB="8759">
                    <a:lnL w="12700"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12700"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59">
                <a:tc>
                  <a:txBody>
                    <a:bodyPr/>
                    <a:lstStyle/>
                    <a:p>
                      <a:pPr fontAlgn="t" latinLnBrk="0"/>
                      <a:r>
                        <a:rPr lang="en-US" sz="1600" b="1">
                          <a:solidFill>
                            <a:schemeClr val="tx1"/>
                          </a:solidFill>
                          <a:latin typeface="Arial" pitchFamily="34" charset="0"/>
                          <a:cs typeface="Arial" pitchFamily="34" charset="0"/>
                        </a:rPr>
                        <a:t>Destination</a:t>
                      </a:r>
                      <a:endParaRPr lang="en-US" sz="1600" b="0">
                        <a:solidFill>
                          <a:schemeClr val="tx1"/>
                        </a:solidFill>
                        <a:latin typeface="Arial" pitchFamily="34" charset="0"/>
                        <a:cs typeface="Arial" pitchFamily="34" charset="0"/>
                      </a:endParaRPr>
                    </a:p>
                  </a:txBody>
                  <a:tcPr marL="17517" marR="17517" marT="8759" marB="8759">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1" dirty="0">
                          <a:solidFill>
                            <a:schemeClr val="tx1"/>
                          </a:solidFill>
                          <a:latin typeface="Arial" pitchFamily="34" charset="0"/>
                          <a:cs typeface="Arial" pitchFamily="34" charset="0"/>
                        </a:rPr>
                        <a:t>Protocol</a:t>
                      </a:r>
                      <a:endParaRPr lang="en-US" sz="1600" b="0" dirty="0">
                        <a:solidFill>
                          <a:schemeClr val="tx1"/>
                        </a:solidFill>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gridSpan="2">
                  <a:txBody>
                    <a:bodyPr/>
                    <a:lstStyle/>
                    <a:p>
                      <a:pPr fontAlgn="t" latinLnBrk="0"/>
                      <a:r>
                        <a:rPr lang="en-US" sz="1600" b="1">
                          <a:solidFill>
                            <a:schemeClr val="tx1"/>
                          </a:solidFill>
                          <a:latin typeface="Arial" pitchFamily="34" charset="0"/>
                          <a:cs typeface="Arial" pitchFamily="34" charset="0"/>
                        </a:rPr>
                        <a:t>Port range</a:t>
                      </a:r>
                      <a:endParaRPr lang="en-US" sz="1600" b="0">
                        <a:solidFill>
                          <a:schemeClr val="tx1"/>
                        </a:solidFill>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hMerge="1">
                  <a:txBody>
                    <a:bodyPr/>
                    <a:lstStyle/>
                    <a:p>
                      <a:endParaRPr lang="en-US"/>
                    </a:p>
                  </a:txBody>
                  <a:tcPr/>
                </a:tc>
                <a:tc>
                  <a:txBody>
                    <a:bodyPr/>
                    <a:lstStyle/>
                    <a:p>
                      <a:pPr fontAlgn="t" latinLnBrk="0"/>
                      <a:r>
                        <a:rPr lang="en-US" sz="1600" b="1">
                          <a:solidFill>
                            <a:schemeClr val="tx1"/>
                          </a:solidFill>
                          <a:latin typeface="Arial" pitchFamily="34" charset="0"/>
                          <a:cs typeface="Arial" pitchFamily="34" charset="0"/>
                        </a:rPr>
                        <a:t>Comments</a:t>
                      </a:r>
                      <a:endParaRPr lang="en-US" sz="1600" b="0">
                        <a:solidFill>
                          <a:schemeClr val="tx1"/>
                        </a:solidFill>
                        <a:latin typeface="Arial" pitchFamily="34" charset="0"/>
                        <a:cs typeface="Arial" pitchFamily="34" charset="0"/>
                      </a:endParaRP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870169">
                <a:tc>
                  <a:txBody>
                    <a:bodyPr/>
                    <a:lstStyle/>
                    <a:p>
                      <a:pPr fontAlgn="t" latinLnBrk="0"/>
                      <a:r>
                        <a:rPr lang="en-US" sz="1600" b="0" u="none" strike="noStrike">
                          <a:solidFill>
                            <a:schemeClr val="tx1"/>
                          </a:solidFill>
                          <a:latin typeface="Arial" pitchFamily="34" charset="0"/>
                          <a:cs typeface="Arial" pitchFamily="34" charset="0"/>
                        </a:rPr>
                        <a:t>0.0.0.0/0</a:t>
                      </a:r>
                    </a:p>
                  </a:txBody>
                  <a:tcPr marL="17517" marR="17517" marT="8759" marB="8759">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dirty="0">
                          <a:solidFill>
                            <a:schemeClr val="tx1"/>
                          </a:solidFill>
                          <a:latin typeface="Arial" pitchFamily="34" charset="0"/>
                          <a:cs typeface="Arial" pitchFamily="34" charset="0"/>
                        </a:rPr>
                        <a:t>TCP</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gridSpan="2">
                  <a:txBody>
                    <a:bodyPr/>
                    <a:lstStyle/>
                    <a:p>
                      <a:pPr fontAlgn="t" latinLnBrk="0"/>
                      <a:r>
                        <a:rPr lang="en-US" sz="1600" b="0" u="none" strike="noStrike" dirty="0">
                          <a:solidFill>
                            <a:schemeClr val="tx1"/>
                          </a:solidFill>
                          <a:latin typeface="Arial" pitchFamily="34" charset="0"/>
                          <a:cs typeface="Arial" pitchFamily="34" charset="0"/>
                        </a:rPr>
                        <a:t>80</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hMerge="1">
                  <a:txBody>
                    <a:bodyPr/>
                    <a:lstStyle/>
                    <a:p>
                      <a:endParaRPr lang="en-US"/>
                    </a:p>
                  </a:txBody>
                  <a:tcPr/>
                </a:tc>
                <a:tc>
                  <a:txBody>
                    <a:bodyPr/>
                    <a:lstStyle/>
                    <a:p>
                      <a:pPr fontAlgn="t" latinLnBrk="0"/>
                      <a:r>
                        <a:rPr lang="en-US" sz="1600" b="0" u="none" strike="noStrike">
                          <a:solidFill>
                            <a:schemeClr val="tx1"/>
                          </a:solidFill>
                          <a:latin typeface="Arial" pitchFamily="34" charset="0"/>
                          <a:cs typeface="Arial" pitchFamily="34" charset="0"/>
                        </a:rPr>
                        <a:t>Allow outbound IPv4 HTTP access to the internet (for example, for software updates) over the virtual private gateway.</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1020817">
                <a:tc>
                  <a:txBody>
                    <a:bodyPr/>
                    <a:lstStyle/>
                    <a:p>
                      <a:pPr fontAlgn="t" latinLnBrk="0"/>
                      <a:r>
                        <a:rPr lang="en-US" sz="1600" b="0" u="none" strike="noStrike">
                          <a:solidFill>
                            <a:schemeClr val="tx1"/>
                          </a:solidFill>
                          <a:latin typeface="Arial" pitchFamily="34" charset="0"/>
                          <a:cs typeface="Arial" pitchFamily="34" charset="0"/>
                        </a:rPr>
                        <a:t>0.0.0.0/0</a:t>
                      </a:r>
                    </a:p>
                  </a:txBody>
                  <a:tcPr marL="17517" marR="17517" marT="8759" marB="8759">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solidFill>
                            <a:schemeClr val="tx1"/>
                          </a:solidFill>
                          <a:latin typeface="Arial" pitchFamily="34" charset="0"/>
                          <a:cs typeface="Arial" pitchFamily="34" charset="0"/>
                        </a:rPr>
                        <a:t>TCP</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gridSpan="2">
                  <a:txBody>
                    <a:bodyPr/>
                    <a:lstStyle/>
                    <a:p>
                      <a:pPr fontAlgn="t" latinLnBrk="0"/>
                      <a:r>
                        <a:rPr lang="en-US" sz="1600" b="0" u="none" strike="noStrike">
                          <a:solidFill>
                            <a:schemeClr val="tx1"/>
                          </a:solidFill>
                          <a:latin typeface="Arial" pitchFamily="34" charset="0"/>
                          <a:cs typeface="Arial" pitchFamily="34" charset="0"/>
                        </a:rPr>
                        <a:t>443</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hMerge="1">
                  <a:txBody>
                    <a:bodyPr/>
                    <a:lstStyle/>
                    <a:p>
                      <a:endParaRPr lang="en-US"/>
                    </a:p>
                  </a:txBody>
                  <a:tcPr/>
                </a:tc>
                <a:tc>
                  <a:txBody>
                    <a:bodyPr/>
                    <a:lstStyle/>
                    <a:p>
                      <a:pPr fontAlgn="t" latinLnBrk="0"/>
                      <a:r>
                        <a:rPr lang="en-US" sz="1600" b="0" u="none" strike="noStrike" dirty="0">
                          <a:solidFill>
                            <a:schemeClr val="tx1"/>
                          </a:solidFill>
                          <a:latin typeface="Arial" pitchFamily="34" charset="0"/>
                          <a:cs typeface="Arial" pitchFamily="34" charset="0"/>
                        </a:rPr>
                        <a:t>Allow outbound IPv4 HTTPS access to the internet (for example, for software updates) over the virtual private gateway.</a:t>
                      </a:r>
                    </a:p>
                  </a:txBody>
                  <a:tcPr marL="17517" marR="17517" marT="8759" marB="8759">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229600" cy="2308324"/>
          </a:xfrm>
          <a:prstGeom prst="rect">
            <a:avLst/>
          </a:prstGeom>
        </p:spPr>
        <p:txBody>
          <a:bodyPr wrap="square">
            <a:spAutoFit/>
          </a:bodyPr>
          <a:lstStyle/>
          <a:p>
            <a:pPr algn="just"/>
            <a:r>
              <a:rPr lang="en-US" sz="2400" dirty="0" smtClean="0">
                <a:latin typeface="Arial" panose="020B0604020202020204" pitchFamily="34" charset="0"/>
                <a:cs typeface="Arial" panose="020B0604020202020204" pitchFamily="34" charset="0"/>
              </a:rPr>
              <a:t>Cloud computing is a model for enabling ubiquitous, convenient, on-demand network access to a shared pool of configurable computing resources (</a:t>
            </a:r>
            <a:r>
              <a:rPr lang="en-US" sz="2400" dirty="0" err="1" smtClean="0">
                <a:latin typeface="Arial" panose="020B0604020202020204" pitchFamily="34" charset="0"/>
                <a:cs typeface="Arial" panose="020B0604020202020204" pitchFamily="34" charset="0"/>
              </a:rPr>
              <a:t>e.g</a:t>
            </a:r>
            <a:r>
              <a:rPr lang="en-US" sz="2400" dirty="0" smtClean="0">
                <a:latin typeface="Arial" panose="020B0604020202020204" pitchFamily="34" charset="0"/>
                <a:cs typeface="Arial" panose="020B0604020202020204" pitchFamily="34" charset="0"/>
              </a:rPr>
              <a:t> networks, servers, storage, applications, and services) that can be rapidly provisioned and released with minimal management effort or service provider interaction.</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215346"/>
          <a:ext cx="8458200" cy="6414054"/>
        </p:xfrm>
        <a:graphic>
          <a:graphicData uri="http://schemas.openxmlformats.org/drawingml/2006/table">
            <a:tbl>
              <a:tblPr/>
              <a:tblGrid>
                <a:gridCol w="2114550"/>
                <a:gridCol w="1009650"/>
                <a:gridCol w="1143000"/>
                <a:gridCol w="4191000"/>
              </a:tblGrid>
              <a:tr h="246392">
                <a:tc gridSpan="4">
                  <a:txBody>
                    <a:bodyPr/>
                    <a:lstStyle/>
                    <a:p>
                      <a:pPr algn="l" fontAlgn="t" latinLnBrk="0"/>
                      <a:r>
                        <a:rPr lang="en-US" sz="1600" b="1" dirty="0">
                          <a:solidFill>
                            <a:srgbClr val="545B64"/>
                          </a:solidFill>
                          <a:latin typeface="Arial" pitchFamily="34" charset="0"/>
                          <a:cs typeface="Arial" pitchFamily="34" charset="0"/>
                        </a:rPr>
                        <a:t>Inbound</a:t>
                      </a:r>
                    </a:p>
                  </a:txBody>
                  <a:tcPr marL="18902" marR="18902" marT="9451" marB="9451">
                    <a:lnL w="12700"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12700"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6392">
                <a:tc>
                  <a:txBody>
                    <a:bodyPr/>
                    <a:lstStyle/>
                    <a:p>
                      <a:pPr fontAlgn="t" latinLnBrk="0"/>
                      <a:r>
                        <a:rPr lang="en-US" sz="1600" b="1">
                          <a:latin typeface="Arial" pitchFamily="34" charset="0"/>
                          <a:cs typeface="Arial" pitchFamily="34" charset="0"/>
                        </a:rPr>
                        <a:t>Source</a:t>
                      </a:r>
                      <a:endParaRPr lang="en-US" sz="1600" b="0">
                        <a:latin typeface="Arial" pitchFamily="34" charset="0"/>
                        <a:cs typeface="Arial" pitchFamily="34" charset="0"/>
                      </a:endParaRP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1">
                          <a:latin typeface="Arial" pitchFamily="34" charset="0"/>
                          <a:cs typeface="Arial" pitchFamily="34" charset="0"/>
                        </a:rPr>
                        <a:t>Protocol</a:t>
                      </a:r>
                      <a:endParaRPr lang="en-US" sz="1600" b="0">
                        <a:latin typeface="Arial" pitchFamily="34" charset="0"/>
                        <a:cs typeface="Arial" pitchFamily="34" charset="0"/>
                      </a:endParaRP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1">
                          <a:latin typeface="Arial" pitchFamily="34" charset="0"/>
                          <a:cs typeface="Arial" pitchFamily="34" charset="0"/>
                        </a:rPr>
                        <a:t>Port Range</a:t>
                      </a:r>
                      <a:endParaRPr lang="en-US" sz="1600" b="0">
                        <a:latin typeface="Arial" pitchFamily="34" charset="0"/>
                        <a:cs typeface="Arial" pitchFamily="34" charset="0"/>
                      </a:endParaRP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1">
                          <a:latin typeface="Arial" pitchFamily="34" charset="0"/>
                          <a:cs typeface="Arial" pitchFamily="34" charset="0"/>
                        </a:rPr>
                        <a:t>Comments</a:t>
                      </a:r>
                      <a:endParaRPr lang="en-US" sz="1600" b="0">
                        <a:latin typeface="Arial" pitchFamily="34" charset="0"/>
                        <a:cs typeface="Arial" pitchFamily="34" charset="0"/>
                      </a:endParaRP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668952">
                <a:tc>
                  <a:txBody>
                    <a:bodyPr/>
                    <a:lstStyle/>
                    <a:p>
                      <a:pPr fontAlgn="t" latinLnBrk="0"/>
                      <a:r>
                        <a:rPr lang="en-US" sz="1600" b="0" u="none" strike="noStrike">
                          <a:latin typeface="Arial" pitchFamily="34" charset="0"/>
                          <a:cs typeface="Arial" pitchFamily="34" charset="0"/>
                        </a:rPr>
                        <a:t>0.0.0.0/0</a:t>
                      </a: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TCP</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80</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Allow inbound HTTP access to the web servers from any IPv4 address.</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668952">
                <a:tc>
                  <a:txBody>
                    <a:bodyPr/>
                    <a:lstStyle/>
                    <a:p>
                      <a:pPr fontAlgn="t" latinLnBrk="0"/>
                      <a:r>
                        <a:rPr lang="en-US" sz="1600" b="0" u="none" strike="noStrike">
                          <a:latin typeface="Arial" pitchFamily="34" charset="0"/>
                          <a:cs typeface="Arial" pitchFamily="34" charset="0"/>
                        </a:rPr>
                        <a:t>0.0.0.0/0</a:t>
                      </a: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TCP</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443</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Allow inbound HTTPS access to the web servers from any IPv4 address.</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829501">
                <a:tc>
                  <a:txBody>
                    <a:bodyPr/>
                    <a:lstStyle/>
                    <a:p>
                      <a:pPr fontAlgn="t" latinLnBrk="0"/>
                      <a:r>
                        <a:rPr lang="en-US" sz="1600" b="0" u="none" strike="noStrike">
                          <a:latin typeface="Arial" pitchFamily="34" charset="0"/>
                          <a:cs typeface="Arial" pitchFamily="34" charset="0"/>
                        </a:rPr>
                        <a:t>Your network's public IP address range</a:t>
                      </a: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dirty="0">
                          <a:latin typeface="Arial" pitchFamily="34" charset="0"/>
                          <a:cs typeface="Arial" pitchFamily="34" charset="0"/>
                        </a:rPr>
                        <a:t>TCP</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22</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Allow inbound SSH access to Linux instances from your network (over the internet gateway).</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888511">
                <a:tc>
                  <a:txBody>
                    <a:bodyPr/>
                    <a:lstStyle/>
                    <a:p>
                      <a:pPr fontAlgn="t" latinLnBrk="0"/>
                      <a:r>
                        <a:rPr lang="en-US" sz="1600" b="0" u="none" strike="noStrike">
                          <a:latin typeface="Arial" pitchFamily="34" charset="0"/>
                          <a:cs typeface="Arial" pitchFamily="34" charset="0"/>
                        </a:rPr>
                        <a:t>Your network's public IP address range</a:t>
                      </a: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TCP</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3389</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Allow inbound RDP access to Windows instances from your network (over the internet gateway).</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r>
              <a:tr h="246392">
                <a:tc gridSpan="4">
                  <a:txBody>
                    <a:bodyPr/>
                    <a:lstStyle/>
                    <a:p>
                      <a:pPr algn="l" fontAlgn="t" latinLnBrk="0"/>
                      <a:r>
                        <a:rPr lang="en-US" sz="1600" b="1" u="none" strike="noStrike">
                          <a:solidFill>
                            <a:srgbClr val="545B64"/>
                          </a:solidFill>
                          <a:latin typeface="Arial" pitchFamily="34" charset="0"/>
                          <a:cs typeface="Arial" pitchFamily="34" charset="0"/>
                        </a:rPr>
                        <a:t>Outbound</a:t>
                      </a:r>
                      <a:endParaRPr lang="en-US" sz="1600" b="0" u="none" strike="noStrike">
                        <a:solidFill>
                          <a:srgbClr val="545B64"/>
                        </a:solidFill>
                        <a:latin typeface="Arial" pitchFamily="34" charset="0"/>
                        <a:cs typeface="Arial" pitchFamily="34" charset="0"/>
                      </a:endParaRPr>
                    </a:p>
                  </a:txBody>
                  <a:tcPr marL="18902" marR="18902" marT="9451" marB="9451">
                    <a:lnL w="12700"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12700"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29501">
                <a:tc>
                  <a:txBody>
                    <a:bodyPr/>
                    <a:lstStyle/>
                    <a:p>
                      <a:pPr fontAlgn="t" latinLnBrk="0"/>
                      <a:r>
                        <a:rPr lang="en-US" sz="1600" b="0" u="none" strike="noStrike" dirty="0">
                          <a:latin typeface="Arial" pitchFamily="34" charset="0"/>
                          <a:cs typeface="Arial" pitchFamily="34" charset="0"/>
                        </a:rPr>
                        <a:t>The ID of your </a:t>
                      </a:r>
                      <a:r>
                        <a:rPr lang="en-US" sz="1600" b="0" u="none" strike="noStrike" dirty="0" err="1">
                          <a:latin typeface="Arial" pitchFamily="34" charset="0"/>
                          <a:cs typeface="Arial" pitchFamily="34" charset="0"/>
                        </a:rPr>
                        <a:t>DBServerSG</a:t>
                      </a:r>
                      <a:r>
                        <a:rPr lang="en-US" sz="1600" b="0" u="none" strike="noStrike" dirty="0">
                          <a:latin typeface="Arial" pitchFamily="34" charset="0"/>
                          <a:cs typeface="Arial" pitchFamily="34" charset="0"/>
                        </a:rPr>
                        <a:t> security group</a:t>
                      </a: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TCP</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1433</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Allow outbound Microsoft SQL Server access to the database servers assigned to DBServerSG.</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805699">
                <a:tc>
                  <a:txBody>
                    <a:bodyPr/>
                    <a:lstStyle/>
                    <a:p>
                      <a:pPr fontAlgn="t" latinLnBrk="0"/>
                      <a:r>
                        <a:rPr lang="en-US" sz="1600" b="0" u="none" strike="noStrike">
                          <a:latin typeface="Arial" pitchFamily="34" charset="0"/>
                          <a:cs typeface="Arial" pitchFamily="34" charset="0"/>
                        </a:rPr>
                        <a:t>The ID of your DBServerSG security group</a:t>
                      </a: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TCP</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3306</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Allow outbound MySQL access to the database servers assigned to DBServerSG.</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428130">
                <a:tc>
                  <a:txBody>
                    <a:bodyPr/>
                    <a:lstStyle/>
                    <a:p>
                      <a:pPr fontAlgn="t" latinLnBrk="0"/>
                      <a:r>
                        <a:rPr lang="en-US" sz="1600" b="0" u="none" strike="noStrike">
                          <a:latin typeface="Arial" pitchFamily="34" charset="0"/>
                          <a:cs typeface="Arial" pitchFamily="34" charset="0"/>
                        </a:rPr>
                        <a:t>0.0.0.0/0</a:t>
                      </a: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TCP</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80</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Allow outbound HTTP access to the internet.</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428130">
                <a:tc>
                  <a:txBody>
                    <a:bodyPr/>
                    <a:lstStyle/>
                    <a:p>
                      <a:pPr fontAlgn="t" latinLnBrk="0"/>
                      <a:r>
                        <a:rPr lang="en-US" sz="1600" b="0" u="none" strike="noStrike">
                          <a:latin typeface="Arial" pitchFamily="34" charset="0"/>
                          <a:cs typeface="Arial" pitchFamily="34" charset="0"/>
                        </a:rPr>
                        <a:t>0.0.0.0/0</a:t>
                      </a:r>
                    </a:p>
                  </a:txBody>
                  <a:tcPr marL="18902" marR="18902" marT="9451" marB="9451">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a:latin typeface="Arial" pitchFamily="34" charset="0"/>
                          <a:cs typeface="Arial" pitchFamily="34" charset="0"/>
                        </a:rPr>
                        <a:t>TCP</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dirty="0">
                          <a:latin typeface="Arial" pitchFamily="34" charset="0"/>
                          <a:cs typeface="Arial" pitchFamily="34" charset="0"/>
                        </a:rPr>
                        <a:t>443</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600" b="0" u="none" strike="noStrike" dirty="0">
                          <a:latin typeface="Arial" pitchFamily="34" charset="0"/>
                          <a:cs typeface="Arial" pitchFamily="34" charset="0"/>
                        </a:rPr>
                        <a:t>Allow outbound HTTPS access to the internet.</a:t>
                      </a:r>
                    </a:p>
                  </a:txBody>
                  <a:tcPr marL="18902" marR="18902" marT="9451" marB="9451">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990600"/>
          <a:ext cx="7848600" cy="4422372"/>
        </p:xfrm>
        <a:graphic>
          <a:graphicData uri="http://schemas.openxmlformats.org/drawingml/2006/table">
            <a:tbl>
              <a:tblPr/>
              <a:tblGrid>
                <a:gridCol w="1962150"/>
                <a:gridCol w="1962150"/>
                <a:gridCol w="1962150"/>
                <a:gridCol w="1962150"/>
              </a:tblGrid>
              <a:tr h="246303">
                <a:tc gridSpan="4">
                  <a:txBody>
                    <a:bodyPr/>
                    <a:lstStyle/>
                    <a:p>
                      <a:pPr algn="l" fontAlgn="t" latinLnBrk="0"/>
                      <a:r>
                        <a:rPr lang="en-US" sz="1800" b="1">
                          <a:solidFill>
                            <a:srgbClr val="545B64"/>
                          </a:solidFill>
                          <a:latin typeface="Arial" pitchFamily="34" charset="0"/>
                          <a:cs typeface="Arial" pitchFamily="34" charset="0"/>
                        </a:rPr>
                        <a:t>Inbound</a:t>
                      </a:r>
                    </a:p>
                  </a:txBody>
                  <a:tcPr marL="61576" marR="61576" marT="30788" marB="30788">
                    <a:lnL w="12700"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12700"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6303">
                <a:tc>
                  <a:txBody>
                    <a:bodyPr/>
                    <a:lstStyle/>
                    <a:p>
                      <a:pPr fontAlgn="t" latinLnBrk="0"/>
                      <a:r>
                        <a:rPr lang="en-US" sz="1800" b="1">
                          <a:latin typeface="Arial" pitchFamily="34" charset="0"/>
                          <a:cs typeface="Arial" pitchFamily="34" charset="0"/>
                        </a:rPr>
                        <a:t>Source</a:t>
                      </a:r>
                      <a:endParaRPr lang="en-US" sz="1800" b="0">
                        <a:latin typeface="Arial" pitchFamily="34" charset="0"/>
                        <a:cs typeface="Arial" pitchFamily="34" charset="0"/>
                      </a:endParaRPr>
                    </a:p>
                  </a:txBody>
                  <a:tcPr marL="61576" marR="61576" marT="30788" marB="30788">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1">
                          <a:latin typeface="Arial" pitchFamily="34" charset="0"/>
                          <a:cs typeface="Arial" pitchFamily="34" charset="0"/>
                        </a:rPr>
                        <a:t>Protocol</a:t>
                      </a:r>
                      <a:endParaRPr lang="en-US" sz="1800" b="0">
                        <a:latin typeface="Arial" pitchFamily="34" charset="0"/>
                        <a:cs typeface="Arial" pitchFamily="34" charset="0"/>
                      </a:endParaRP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1">
                          <a:latin typeface="Arial" pitchFamily="34" charset="0"/>
                          <a:cs typeface="Arial" pitchFamily="34" charset="0"/>
                        </a:rPr>
                        <a:t>Port range</a:t>
                      </a:r>
                      <a:endParaRPr lang="en-US" sz="1800" b="0">
                        <a:latin typeface="Arial" pitchFamily="34" charset="0"/>
                        <a:cs typeface="Arial" pitchFamily="34" charset="0"/>
                      </a:endParaRP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1">
                          <a:latin typeface="Arial" pitchFamily="34" charset="0"/>
                          <a:cs typeface="Arial" pitchFamily="34" charset="0"/>
                        </a:rPr>
                        <a:t>Comments</a:t>
                      </a:r>
                      <a:endParaRPr lang="en-US" sz="1800" b="0">
                        <a:latin typeface="Arial" pitchFamily="34" charset="0"/>
                        <a:cs typeface="Arial" pitchFamily="34" charset="0"/>
                      </a:endParaRP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1539394">
                <a:tc>
                  <a:txBody>
                    <a:bodyPr/>
                    <a:lstStyle/>
                    <a:p>
                      <a:pPr fontAlgn="t" latinLnBrk="0"/>
                      <a:r>
                        <a:rPr lang="en-US" sz="1800" b="0" u="none" strike="noStrike">
                          <a:latin typeface="Arial" pitchFamily="34" charset="0"/>
                          <a:cs typeface="Arial" pitchFamily="34" charset="0"/>
                        </a:rPr>
                        <a:t>The ID of the security group</a:t>
                      </a:r>
                    </a:p>
                  </a:txBody>
                  <a:tcPr marL="61576" marR="61576" marT="30788" marB="30788">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0" u="none" strike="noStrike">
                          <a:latin typeface="Arial" pitchFamily="34" charset="0"/>
                          <a:cs typeface="Arial" pitchFamily="34" charset="0"/>
                        </a:rPr>
                        <a:t>All</a:t>
                      </a: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0" u="none" strike="noStrike">
                          <a:latin typeface="Arial" pitchFamily="34" charset="0"/>
                          <a:cs typeface="Arial" pitchFamily="34" charset="0"/>
                        </a:rPr>
                        <a:t>All</a:t>
                      </a: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0" u="none" strike="noStrike">
                          <a:latin typeface="Arial" pitchFamily="34" charset="0"/>
                          <a:cs typeface="Arial" pitchFamily="34" charset="0"/>
                        </a:rPr>
                        <a:t>Allow inbound traffic from other instances assigned to this security group.</a:t>
                      </a: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12700" cap="flat" cmpd="sng" algn="ctr">
                      <a:solidFill>
                        <a:srgbClr val="D5DBDB"/>
                      </a:solidFill>
                      <a:prstDash val="solid"/>
                      <a:round/>
                      <a:headEnd type="none" w="med" len="med"/>
                      <a:tailEnd type="none" w="med" len="med"/>
                    </a:lnB>
                    <a:solidFill>
                      <a:srgbClr val="FFFFFF"/>
                    </a:solidFill>
                  </a:tcPr>
                </a:tc>
              </a:tr>
              <a:tr h="246303">
                <a:tc gridSpan="4">
                  <a:txBody>
                    <a:bodyPr/>
                    <a:lstStyle/>
                    <a:p>
                      <a:pPr algn="l" fontAlgn="t" latinLnBrk="0"/>
                      <a:r>
                        <a:rPr lang="en-US" sz="1800" b="1">
                          <a:solidFill>
                            <a:srgbClr val="545B64"/>
                          </a:solidFill>
                          <a:latin typeface="Arial" pitchFamily="34" charset="0"/>
                          <a:cs typeface="Arial" pitchFamily="34" charset="0"/>
                        </a:rPr>
                        <a:t>Outbound</a:t>
                      </a:r>
                    </a:p>
                  </a:txBody>
                  <a:tcPr marL="61576" marR="61576" marT="30788" marB="30788">
                    <a:lnL w="12700"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12700"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6303">
                <a:tc>
                  <a:txBody>
                    <a:bodyPr/>
                    <a:lstStyle/>
                    <a:p>
                      <a:pPr fontAlgn="t" latinLnBrk="0"/>
                      <a:r>
                        <a:rPr lang="en-US" sz="1800" b="1">
                          <a:latin typeface="Arial" pitchFamily="34" charset="0"/>
                          <a:cs typeface="Arial" pitchFamily="34" charset="0"/>
                        </a:rPr>
                        <a:t>Destination</a:t>
                      </a:r>
                      <a:endParaRPr lang="en-US" sz="1800" b="0">
                        <a:latin typeface="Arial" pitchFamily="34" charset="0"/>
                        <a:cs typeface="Arial" pitchFamily="34" charset="0"/>
                      </a:endParaRPr>
                    </a:p>
                  </a:txBody>
                  <a:tcPr marL="61576" marR="61576" marT="30788" marB="30788">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1">
                          <a:latin typeface="Arial" pitchFamily="34" charset="0"/>
                          <a:cs typeface="Arial" pitchFamily="34" charset="0"/>
                        </a:rPr>
                        <a:t>Protocol</a:t>
                      </a:r>
                      <a:endParaRPr lang="en-US" sz="1800" b="0">
                        <a:latin typeface="Arial" pitchFamily="34" charset="0"/>
                        <a:cs typeface="Arial" pitchFamily="34" charset="0"/>
                      </a:endParaRP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1">
                          <a:latin typeface="Arial" pitchFamily="34" charset="0"/>
                          <a:cs typeface="Arial" pitchFamily="34" charset="0"/>
                        </a:rPr>
                        <a:t>Port range</a:t>
                      </a:r>
                      <a:endParaRPr lang="en-US" sz="1800" b="0">
                        <a:latin typeface="Arial" pitchFamily="34" charset="0"/>
                        <a:cs typeface="Arial" pitchFamily="34" charset="0"/>
                      </a:endParaRP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1">
                          <a:latin typeface="Arial" pitchFamily="34" charset="0"/>
                          <a:cs typeface="Arial" pitchFamily="34" charset="0"/>
                        </a:rPr>
                        <a:t>Comments</a:t>
                      </a:r>
                      <a:endParaRPr lang="en-US" sz="1800" b="0">
                        <a:latin typeface="Arial" pitchFamily="34" charset="0"/>
                        <a:cs typeface="Arial" pitchFamily="34" charset="0"/>
                      </a:endParaRP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r h="1539394">
                <a:tc>
                  <a:txBody>
                    <a:bodyPr/>
                    <a:lstStyle/>
                    <a:p>
                      <a:pPr fontAlgn="t" latinLnBrk="0"/>
                      <a:r>
                        <a:rPr lang="en-US" sz="1800" b="0">
                          <a:latin typeface="Arial" pitchFamily="34" charset="0"/>
                          <a:cs typeface="Arial" pitchFamily="34" charset="0"/>
                        </a:rPr>
                        <a:t>The ID of the security group</a:t>
                      </a:r>
                    </a:p>
                  </a:txBody>
                  <a:tcPr marL="61576" marR="61576" marT="30788" marB="30788">
                    <a:lnL>
                      <a:noFill/>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0">
                          <a:latin typeface="Arial" pitchFamily="34" charset="0"/>
                          <a:cs typeface="Arial" pitchFamily="34" charset="0"/>
                        </a:rPr>
                        <a:t>All</a:t>
                      </a: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0">
                          <a:latin typeface="Arial" pitchFamily="34" charset="0"/>
                          <a:cs typeface="Arial" pitchFamily="34" charset="0"/>
                        </a:rPr>
                        <a:t>All</a:t>
                      </a: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c>
                  <a:txBody>
                    <a:bodyPr/>
                    <a:lstStyle/>
                    <a:p>
                      <a:pPr fontAlgn="t" latinLnBrk="0"/>
                      <a:r>
                        <a:rPr lang="en-US" sz="1800" b="0" dirty="0">
                          <a:latin typeface="Arial" pitchFamily="34" charset="0"/>
                          <a:cs typeface="Arial" pitchFamily="34" charset="0"/>
                        </a:rPr>
                        <a:t>Allow outbound traffic to other instances assigned to this security group.</a:t>
                      </a:r>
                    </a:p>
                  </a:txBody>
                  <a:tcPr marL="61576" marR="61576" marT="30788" marB="30788">
                    <a:lnL w="9525" cap="flat" cmpd="sng" algn="ctr">
                      <a:solidFill>
                        <a:srgbClr val="D5DBDB"/>
                      </a:solidFill>
                      <a:prstDash val="solid"/>
                      <a:round/>
                      <a:headEnd type="none" w="med" len="med"/>
                      <a:tailEnd type="none" w="med" len="med"/>
                    </a:lnL>
                    <a:lnR w="9525" cap="flat" cmpd="sng" algn="ctr">
                      <a:solidFill>
                        <a:srgbClr val="D5DBDB"/>
                      </a:solidFill>
                      <a:prstDash val="solid"/>
                      <a:round/>
                      <a:headEnd type="none" w="med" len="med"/>
                      <a:tailEnd type="none" w="med" len="med"/>
                    </a:lnR>
                    <a:lnT w="9525" cap="flat" cmpd="sng" algn="ctr">
                      <a:solidFill>
                        <a:srgbClr val="D5DBDB"/>
                      </a:solidFill>
                      <a:prstDash val="solid"/>
                      <a:round/>
                      <a:headEnd type="none" w="med" len="med"/>
                      <a:tailEnd type="none" w="med" len="med"/>
                    </a:lnT>
                    <a:lnB w="9525" cap="flat" cmpd="sng" algn="ctr">
                      <a:solidFill>
                        <a:srgbClr val="D5DBDB"/>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81200"/>
            <a:ext cx="7010400" cy="646331"/>
          </a:xfrm>
          <a:prstGeom prst="rect">
            <a:avLst/>
          </a:prstGeom>
        </p:spPr>
        <p:txBody>
          <a:bodyPr wrap="square">
            <a:spAutoFit/>
          </a:bodyPr>
          <a:lstStyle/>
          <a:p>
            <a:r>
              <a:rPr lang="en-US" dirty="0" smtClean="0">
                <a:hlinkClick r:id="rId2"/>
              </a:rPr>
              <a:t>https://docs.aws.amazon.com/vpc/latest/userguide/</a:t>
            </a: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209800"/>
            <a:ext cx="7467600" cy="830997"/>
          </a:xfrm>
          <a:prstGeom prst="rect">
            <a:avLst/>
          </a:prstGeom>
        </p:spPr>
        <p:txBody>
          <a:bodyPr wrap="square">
            <a:spAutoFit/>
          </a:bodyPr>
          <a:lstStyle/>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Session </a:t>
            </a:r>
            <a:r>
              <a:rPr lang="en-US" sz="2400" b="1" dirty="0" smtClean="0">
                <a:latin typeface="Arial" pitchFamily="34" charset="0"/>
                <a:cs typeface="Arial" pitchFamily="34" charset="0"/>
              </a:rPr>
              <a:t>10</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89087"/>
            <a:ext cx="8001000" cy="5078313"/>
          </a:xfrm>
          <a:prstGeom prst="rect">
            <a:avLst/>
          </a:prstGeom>
        </p:spPr>
        <p:txBody>
          <a:bodyPr wrap="square">
            <a:spAutoFit/>
          </a:bodyPr>
          <a:lstStyle/>
          <a:p>
            <a:pPr algn="just"/>
            <a:r>
              <a:rPr lang="en-US" sz="2400" b="1" dirty="0" smtClean="0">
                <a:latin typeface="Arial" pitchFamily="34" charset="0"/>
                <a:cs typeface="Arial" pitchFamily="34" charset="0"/>
              </a:rPr>
              <a:t>NAT </a:t>
            </a:r>
          </a:p>
          <a:p>
            <a:pPr algn="just"/>
            <a:endParaRPr lang="en-US" sz="2000" dirty="0" smtClean="0">
              <a:latin typeface="Arial" pitchFamily="34" charset="0"/>
              <a:cs typeface="Arial" pitchFamily="34" charset="0"/>
            </a:endParaRPr>
          </a:p>
          <a:p>
            <a:pPr algn="just">
              <a:buFont typeface="Wingdings" pitchFamily="2" charset="2"/>
              <a:buChar char="Ø"/>
            </a:pPr>
            <a:r>
              <a:rPr lang="en-US" sz="2000" b="1" dirty="0" smtClean="0">
                <a:latin typeface="Arial" pitchFamily="34" charset="0"/>
                <a:cs typeface="Arial" pitchFamily="34" charset="0"/>
              </a:rPr>
              <a:t>NAT</a:t>
            </a:r>
            <a:r>
              <a:rPr lang="en-US" sz="2000" dirty="0" smtClean="0">
                <a:latin typeface="Arial" pitchFamily="34" charset="0"/>
                <a:cs typeface="Arial" pitchFamily="34" charset="0"/>
              </a:rPr>
              <a:t>. Stands for "</a:t>
            </a:r>
            <a:r>
              <a:rPr lang="en-US" sz="2000" b="1" dirty="0" smtClean="0">
                <a:latin typeface="Arial" pitchFamily="34" charset="0"/>
                <a:cs typeface="Arial" pitchFamily="34" charset="0"/>
              </a:rPr>
              <a:t>Network</a:t>
            </a:r>
            <a:r>
              <a:rPr lang="en-US" sz="2000" dirty="0" smtClean="0">
                <a:latin typeface="Arial" pitchFamily="34" charset="0"/>
                <a:cs typeface="Arial" pitchFamily="34" charset="0"/>
              </a:rPr>
              <a:t> Address Translation." </a:t>
            </a:r>
          </a:p>
          <a:p>
            <a:pPr algn="just">
              <a:buFont typeface="Wingdings" pitchFamily="2" charset="2"/>
              <a:buChar char="Ø"/>
            </a:pPr>
            <a:endParaRPr lang="en-US" sz="2000" b="1" dirty="0" smtClean="0">
              <a:latin typeface="Arial" pitchFamily="34" charset="0"/>
              <a:cs typeface="Arial" pitchFamily="34" charset="0"/>
            </a:endParaRPr>
          </a:p>
          <a:p>
            <a:pPr algn="just">
              <a:buFont typeface="Wingdings" pitchFamily="2" charset="2"/>
              <a:buChar char="Ø"/>
            </a:pPr>
            <a:r>
              <a:rPr lang="en-US" sz="2000" b="1" dirty="0" smtClean="0">
                <a:latin typeface="Arial" pitchFamily="34" charset="0"/>
                <a:cs typeface="Arial" pitchFamily="34" charset="0"/>
              </a:rPr>
              <a:t>NAT</a:t>
            </a:r>
            <a:r>
              <a:rPr lang="en-US" sz="2000" dirty="0" smtClean="0">
                <a:latin typeface="Arial" pitchFamily="34" charset="0"/>
                <a:cs typeface="Arial" pitchFamily="34" charset="0"/>
              </a:rPr>
              <a:t> translates the IP addresses of </a:t>
            </a:r>
            <a:r>
              <a:rPr lang="en-US" sz="2000" b="1" dirty="0" smtClean="0">
                <a:latin typeface="Arial" pitchFamily="34" charset="0"/>
                <a:cs typeface="Arial" pitchFamily="34" charset="0"/>
              </a:rPr>
              <a:t>computers</a:t>
            </a:r>
            <a:r>
              <a:rPr lang="en-US" sz="2000" dirty="0" smtClean="0">
                <a:latin typeface="Arial" pitchFamily="34" charset="0"/>
                <a:cs typeface="Arial" pitchFamily="34" charset="0"/>
              </a:rPr>
              <a:t> in a local </a:t>
            </a:r>
            <a:r>
              <a:rPr lang="en-US" sz="2000" b="1" dirty="0" smtClean="0">
                <a:latin typeface="Arial" pitchFamily="34" charset="0"/>
                <a:cs typeface="Arial" pitchFamily="34" charset="0"/>
              </a:rPr>
              <a:t>network</a:t>
            </a:r>
            <a:r>
              <a:rPr lang="en-US" sz="2000" dirty="0" smtClean="0">
                <a:latin typeface="Arial" pitchFamily="34" charset="0"/>
                <a:cs typeface="Arial" pitchFamily="34" charset="0"/>
              </a:rPr>
              <a:t> to a single IP address. This address is often used by the router that connects the </a:t>
            </a:r>
            <a:r>
              <a:rPr lang="en-US" sz="2000" b="1" dirty="0" smtClean="0">
                <a:latin typeface="Arial" pitchFamily="34" charset="0"/>
                <a:cs typeface="Arial" pitchFamily="34" charset="0"/>
              </a:rPr>
              <a:t>computers</a:t>
            </a:r>
            <a:r>
              <a:rPr lang="en-US" sz="2000" dirty="0" smtClean="0">
                <a:latin typeface="Arial" pitchFamily="34" charset="0"/>
                <a:cs typeface="Arial" pitchFamily="34" charset="0"/>
              </a:rPr>
              <a:t> to the Internet. The router can be connected to a DSL modem, cable modem, T1 line, or even a dial-up modem.</a:t>
            </a:r>
          </a:p>
          <a:p>
            <a:pPr algn="just">
              <a:buFont typeface="Wingdings" pitchFamily="2" charset="2"/>
              <a:buChar char="Ø"/>
            </a:pPr>
            <a:endParaRPr lang="en-US" sz="2000" dirty="0" smtClean="0">
              <a:latin typeface="Arial" pitchFamily="34" charset="0"/>
              <a:cs typeface="Arial" pitchFamily="34" charset="0"/>
            </a:endParaRPr>
          </a:p>
          <a:p>
            <a:pPr algn="just">
              <a:buFont typeface="Wingdings" pitchFamily="2" charset="2"/>
              <a:buChar char="Ø"/>
            </a:pPr>
            <a:r>
              <a:rPr lang="en-US" sz="2000" dirty="0" smtClean="0">
                <a:latin typeface="Arial" pitchFamily="34" charset="0"/>
                <a:cs typeface="Arial" pitchFamily="34" charset="0"/>
              </a:rPr>
              <a:t>Network address translation is a method of remapping an IP address space into another by modifying network address information in the IP header of packets while they are in transit across a traffic routing device.</a:t>
            </a:r>
          </a:p>
          <a:p>
            <a:pPr algn="just"/>
            <a:endParaRPr lang="en-US" sz="2000" dirty="0" smtClean="0">
              <a:latin typeface="Arial" pitchFamily="34" charset="0"/>
              <a:cs typeface="Arial" pitchFamily="34" charset="0"/>
            </a:endParaRPr>
          </a:p>
          <a:p>
            <a:pPr algn="just"/>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676400"/>
            <a:ext cx="8153400" cy="1631216"/>
          </a:xfrm>
          <a:prstGeom prst="rect">
            <a:avLst/>
          </a:prstGeom>
        </p:spPr>
        <p:txBody>
          <a:bodyPr wrap="square">
            <a:spAutoFit/>
          </a:bodyPr>
          <a:lstStyle/>
          <a:p>
            <a:pPr algn="just"/>
            <a:r>
              <a:rPr lang="en-US" sz="2000" b="1" dirty="0" smtClean="0">
                <a:latin typeface="Arial" pitchFamily="34" charset="0"/>
                <a:cs typeface="Arial" pitchFamily="34" charset="0"/>
              </a:rPr>
              <a:t>NAT</a:t>
            </a:r>
            <a:r>
              <a:rPr lang="en-US" sz="2000" dirty="0" smtClean="0">
                <a:latin typeface="Arial" pitchFamily="34" charset="0"/>
                <a:cs typeface="Arial" pitchFamily="34" charset="0"/>
              </a:rPr>
              <a:t> is a very important aspect of firewall security. It conserves the number of public addresses </a:t>
            </a:r>
            <a:r>
              <a:rPr lang="en-US" sz="2000" b="1" dirty="0" smtClean="0">
                <a:latin typeface="Arial" pitchFamily="34" charset="0"/>
                <a:cs typeface="Arial" pitchFamily="34" charset="0"/>
              </a:rPr>
              <a:t>used</a:t>
            </a:r>
            <a:r>
              <a:rPr lang="en-US" sz="2000" dirty="0" smtClean="0">
                <a:latin typeface="Arial" pitchFamily="34" charset="0"/>
                <a:cs typeface="Arial" pitchFamily="34" charset="0"/>
              </a:rPr>
              <a:t> within an organization, and it allows for stricter control of access to resources on both sides of the firewall.</a:t>
            </a:r>
          </a:p>
          <a:p>
            <a:pPr algn="just"/>
            <a:endParaRPr lang="en-US" sz="2000" dirty="0" smtClean="0">
              <a:latin typeface="Arial" pitchFamily="34" charset="0"/>
              <a:cs typeface="Arial" pitchFamily="34" charset="0"/>
            </a:endParaRPr>
          </a:p>
          <a:p>
            <a:pPr algn="just"/>
            <a:endParaRPr lang="en-US" sz="2000" dirty="0">
              <a:latin typeface="Arial" pitchFamily="34" charset="0"/>
              <a:cs typeface="Arial" pitchFamily="34" charset="0"/>
            </a:endParaRPr>
          </a:p>
        </p:txBody>
      </p:sp>
      <p:sp>
        <p:nvSpPr>
          <p:cNvPr id="4" name="Rectangle 3"/>
          <p:cNvSpPr/>
          <p:nvPr/>
        </p:nvSpPr>
        <p:spPr>
          <a:xfrm>
            <a:off x="609600" y="3124200"/>
            <a:ext cx="8077200" cy="1938992"/>
          </a:xfrm>
          <a:prstGeom prst="rect">
            <a:avLst/>
          </a:prstGeom>
        </p:spPr>
        <p:txBody>
          <a:bodyPr wrap="square">
            <a:spAutoFit/>
          </a:bodyPr>
          <a:lstStyle/>
          <a:p>
            <a:pPr algn="just"/>
            <a:r>
              <a:rPr lang="en-US" sz="2000" dirty="0" smtClean="0">
                <a:latin typeface="Arial" pitchFamily="34" charset="0"/>
                <a:cs typeface="Arial" pitchFamily="34" charset="0"/>
              </a:rPr>
              <a:t>For example a computer on an internal address of 192.168. 1.10 wanted to communicate with a web server somewhere on the internet, NAT would translate the address 192.168. 1.10 to the company's public address, lets call this 1.1. 1.1 for example. so that the internal address is identified as the public address when communicating with the outside world.</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609600"/>
            <a:ext cx="8382000" cy="55778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685800"/>
            <a:ext cx="8382000" cy="5467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1219200"/>
            <a:ext cx="7347857"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57200" y="304800"/>
            <a:ext cx="80772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utm\Documents\cloud-comput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285728"/>
            <a:ext cx="8643998" cy="63579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1000" y="609600"/>
            <a:ext cx="8398933"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0"/>
            <a:ext cx="5715000" cy="369332"/>
          </a:xfrm>
          <a:prstGeom prst="rect">
            <a:avLst/>
          </a:prstGeom>
        </p:spPr>
        <p:txBody>
          <a:bodyPr wrap="square">
            <a:spAutoFit/>
          </a:bodyPr>
          <a:lstStyle/>
          <a:p>
            <a:r>
              <a:rPr lang="en-US" dirty="0" smtClean="0">
                <a:hlinkClick r:id="rId2"/>
              </a:rPr>
              <a:t>https://www.youtube.com/watch?v=FTUV0t6JaDA</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09600"/>
            <a:ext cx="8153400" cy="5632311"/>
          </a:xfrm>
          <a:prstGeom prst="rect">
            <a:avLst/>
          </a:prstGeom>
        </p:spPr>
        <p:txBody>
          <a:bodyPr wrap="square">
            <a:spAutoFit/>
          </a:bodyPr>
          <a:lstStyle/>
          <a:p>
            <a:pPr algn="just"/>
            <a:r>
              <a:rPr lang="en-US" sz="2000" b="1" dirty="0" smtClean="0">
                <a:latin typeface="Arial" pitchFamily="34" charset="0"/>
                <a:cs typeface="Arial" pitchFamily="34" charset="0"/>
              </a:rPr>
              <a:t>Types of NAT</a:t>
            </a:r>
          </a:p>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Static NAT</a:t>
            </a:r>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A pool of public IP addresses are assigned to the NAT device. A private IP address can then be statically mapped to anyone of these public addresses. </a:t>
            </a:r>
          </a:p>
          <a:p>
            <a:pPr algn="just"/>
            <a:endParaRPr lang="en-US" sz="2000" dirty="0" smtClean="0">
              <a:latin typeface="Arial" pitchFamily="34" charset="0"/>
              <a:cs typeface="Arial" pitchFamily="34" charset="0"/>
            </a:endParaRPr>
          </a:p>
          <a:p>
            <a:pPr algn="just"/>
            <a:r>
              <a:rPr lang="en-US" sz="2000" b="1" dirty="0" smtClean="0">
                <a:latin typeface="Arial" pitchFamily="34" charset="0"/>
                <a:cs typeface="Arial" pitchFamily="34" charset="0"/>
              </a:rPr>
              <a:t>Dynamic NAT</a:t>
            </a:r>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Again the NAT device will consist of a pool of IP addresses. This time though the pool of IP addresses will be used when needed and then given back to the pool. So if computer A needed a public address, it would take one from the pool.</a:t>
            </a:r>
          </a:p>
          <a:p>
            <a:pPr algn="just"/>
            <a:endParaRPr lang="en-US" sz="2000" dirty="0" smtClean="0">
              <a:latin typeface="Arial" pitchFamily="34" charset="0"/>
              <a:cs typeface="Arial" pitchFamily="34" charset="0"/>
            </a:endParaRPr>
          </a:p>
          <a:p>
            <a:pPr algn="just"/>
            <a:r>
              <a:rPr lang="en-US" sz="2000" b="1" dirty="0" smtClean="0">
                <a:latin typeface="Arial" pitchFamily="34" charset="0"/>
                <a:cs typeface="Arial" pitchFamily="34" charset="0"/>
              </a:rPr>
              <a:t>Port Address Translation (PAT)</a:t>
            </a:r>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In this type of setup, a company would only have one public IP address assigned to their network, and so everyone would share this one public address when using the internet, browsing the web for example.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04800"/>
            <a:ext cx="8610600" cy="6400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8534400" cy="6477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utm\Documents\Cloud_computing.sv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3" y="457200"/>
            <a:ext cx="8643998" cy="5791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2480</Words>
  <Application>Microsoft Office PowerPoint</Application>
  <PresentationFormat>On-screen Show (4:3)</PresentationFormat>
  <Paragraphs>345</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BINAPANI</dc:creator>
  <cp:lastModifiedBy>BINAPANI</cp:lastModifiedBy>
  <cp:revision>62</cp:revision>
  <dcterms:created xsi:type="dcterms:W3CDTF">2020-07-12T13:57:05Z</dcterms:created>
  <dcterms:modified xsi:type="dcterms:W3CDTF">2020-07-20T08:43:45Z</dcterms:modified>
</cp:coreProperties>
</file>