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7" r:id="rId4"/>
    <p:sldId id="258" r:id="rId5"/>
    <p:sldId id="259" r:id="rId6"/>
    <p:sldId id="260" r:id="rId7"/>
    <p:sldId id="261" r:id="rId8"/>
    <p:sldId id="262" r:id="rId9"/>
    <p:sldId id="267" r:id="rId10"/>
    <p:sldId id="263" r:id="rId11"/>
    <p:sldId id="264" r:id="rId12"/>
    <p:sldId id="265" r:id="rId13"/>
    <p:sldId id="266"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Agricultural Credit </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buNone/>
            </a:pPr>
            <a:r>
              <a:rPr lang="en-IN" sz="3000" dirty="0" smtClean="0">
                <a:latin typeface="Times New Roman" pitchFamily="18" charset="0"/>
                <a:cs typeface="Times New Roman" pitchFamily="18" charset="0"/>
              </a:rPr>
              <a:t>Credit Assessment :</a:t>
            </a:r>
            <a:endParaRPr lang="en-US" sz="30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Lending institutions want to lend money because it’s the way they make money. However, they only want to lend money to a borrower who is able to repay the loan on time and in full.</a:t>
            </a:r>
          </a:p>
          <a:p>
            <a:pPr algn="just"/>
            <a:r>
              <a:rPr lang="en-US" sz="2800" dirty="0" smtClean="0">
                <a:latin typeface="Times New Roman" pitchFamily="18" charset="0"/>
                <a:cs typeface="Times New Roman" pitchFamily="18" charset="0"/>
              </a:rPr>
              <a:t>The credit analysis process refers to evaluating a borrower’s loan application to determine the financial health of an entity and its ability to generate sufficient cash flows to service the debt. </a:t>
            </a:r>
          </a:p>
          <a:p>
            <a:pPr algn="just"/>
            <a:r>
              <a:rPr lang="en-US" sz="2800" dirty="0" smtClean="0">
                <a:latin typeface="Times New Roman" pitchFamily="18" charset="0"/>
                <a:cs typeface="Times New Roman" pitchFamily="18" charset="0"/>
              </a:rPr>
              <a:t>In simple terms, a lender conducts credit analysis on potential borrowers to determine their creditworthiness and the level of credit risk associated with extending credit to them. </a:t>
            </a:r>
            <a:endParaRPr lang="en-US"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endParaRPr lang="en-US" dirty="0"/>
          </a:p>
        </p:txBody>
      </p:sp>
      <p:sp>
        <p:nvSpPr>
          <p:cNvPr id="3" name="Content Placeholder 2"/>
          <p:cNvSpPr>
            <a:spLocks noGrp="1"/>
          </p:cNvSpPr>
          <p:nvPr>
            <p:ph idx="1"/>
          </p:nvPr>
        </p:nvSpPr>
        <p:spPr>
          <a:xfrm>
            <a:off x="457200" y="1295400"/>
            <a:ext cx="8229600" cy="5334000"/>
          </a:xfrm>
        </p:spPr>
        <p:txBody>
          <a:bodyPr>
            <a:noAutofit/>
          </a:bodyPr>
          <a:lstStyle/>
          <a:p>
            <a:r>
              <a:rPr lang="en-US" sz="2400" dirty="0" smtClean="0">
                <a:solidFill>
                  <a:srgbClr val="141414"/>
                </a:solidFill>
                <a:latin typeface="Times New Roman" pitchFamily="18" charset="0"/>
                <a:cs typeface="Times New Roman" pitchFamily="18" charset="0"/>
              </a:rPr>
              <a:t>Lenders customarily analyze the credit worthiness of the borrower by using the Five C’s:</a:t>
            </a:r>
          </a:p>
          <a:p>
            <a:r>
              <a:rPr lang="en-US" sz="2400" dirty="0" smtClean="0">
                <a:solidFill>
                  <a:srgbClr val="141414"/>
                </a:solidFill>
                <a:latin typeface="Times New Roman" pitchFamily="18" charset="0"/>
                <a:cs typeface="Times New Roman" pitchFamily="18" charset="0"/>
              </a:rPr>
              <a:t> capacity,</a:t>
            </a:r>
          </a:p>
          <a:p>
            <a:r>
              <a:rPr lang="en-US" sz="2400" dirty="0" smtClean="0">
                <a:solidFill>
                  <a:srgbClr val="141414"/>
                </a:solidFill>
                <a:latin typeface="Times New Roman" pitchFamily="18" charset="0"/>
                <a:cs typeface="Times New Roman" pitchFamily="18" charset="0"/>
              </a:rPr>
              <a:t> capital,</a:t>
            </a:r>
          </a:p>
          <a:p>
            <a:r>
              <a:rPr lang="en-US" sz="2400" dirty="0" smtClean="0">
                <a:solidFill>
                  <a:srgbClr val="141414"/>
                </a:solidFill>
                <a:latin typeface="Times New Roman" pitchFamily="18" charset="0"/>
                <a:cs typeface="Times New Roman" pitchFamily="18" charset="0"/>
              </a:rPr>
              <a:t> collateral,</a:t>
            </a:r>
          </a:p>
          <a:p>
            <a:r>
              <a:rPr lang="en-US" sz="2400" dirty="0" smtClean="0">
                <a:solidFill>
                  <a:srgbClr val="141414"/>
                </a:solidFill>
                <a:latin typeface="Times New Roman" pitchFamily="18" charset="0"/>
                <a:cs typeface="Times New Roman" pitchFamily="18" charset="0"/>
              </a:rPr>
              <a:t> conditions, </a:t>
            </a:r>
          </a:p>
          <a:p>
            <a:r>
              <a:rPr lang="en-US" sz="2400" dirty="0" smtClean="0">
                <a:solidFill>
                  <a:srgbClr val="141414"/>
                </a:solidFill>
                <a:latin typeface="Times New Roman" pitchFamily="18" charset="0"/>
                <a:cs typeface="Times New Roman" pitchFamily="18" charset="0"/>
              </a:rPr>
              <a:t> character.</a:t>
            </a:r>
          </a:p>
          <a:p>
            <a:r>
              <a:rPr lang="en-US" sz="2400" dirty="0" smtClean="0">
                <a:solidFill>
                  <a:srgbClr val="141414"/>
                </a:solidFill>
                <a:latin typeface="Times New Roman" pitchFamily="18" charset="0"/>
                <a:cs typeface="Times New Roman" pitchFamily="18" charset="0"/>
              </a:rPr>
              <a:t> Each of these criteria helps the lender to determine the overall risk of the loan. While each of the C’s is evaluated, none of them on their own will prevent or ensure access to financing. </a:t>
            </a:r>
          </a:p>
          <a:p>
            <a:r>
              <a:rPr lang="en-US" sz="2400" dirty="0" smtClean="0">
                <a:solidFill>
                  <a:srgbClr val="141414"/>
                </a:solidFill>
                <a:latin typeface="Times New Roman" pitchFamily="18" charset="0"/>
                <a:cs typeface="Times New Roman" pitchFamily="18" charset="0"/>
              </a:rPr>
              <a:t>They are only a variety of factors that lenders evaluate to determine how much of a risk the potential borrower is for the financial institution.</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ndurg\Desktop\download.png"/>
          <p:cNvPicPr>
            <a:picLocks noGrp="1" noChangeAspect="1" noChangeArrowheads="1"/>
          </p:cNvPicPr>
          <p:nvPr>
            <p:ph idx="1"/>
          </p:nvPr>
        </p:nvPicPr>
        <p:blipFill>
          <a:blip r:embed="rId2"/>
          <a:srcRect/>
          <a:stretch>
            <a:fillRect/>
          </a:stretch>
        </p:blipFill>
        <p:spPr bwMode="auto">
          <a:xfrm>
            <a:off x="685800" y="1828800"/>
            <a:ext cx="8001000" cy="423941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Three Rs of Credits </a:t>
            </a:r>
          </a:p>
          <a:p>
            <a:pPr>
              <a:buNone/>
            </a:pPr>
            <a:r>
              <a:rPr lang="en-US" dirty="0" smtClean="0">
                <a:latin typeface="Times New Roman" pitchFamily="18" charset="0"/>
                <a:cs typeface="Times New Roman" pitchFamily="18" charset="0"/>
              </a:rPr>
              <a:t>1.Returns</a:t>
            </a:r>
          </a:p>
          <a:p>
            <a:pPr>
              <a:buNone/>
            </a:pPr>
            <a:r>
              <a:rPr lang="en-US" dirty="0" smtClean="0">
                <a:latin typeface="Times New Roman" pitchFamily="18" charset="0"/>
                <a:cs typeface="Times New Roman" pitchFamily="18" charset="0"/>
              </a:rPr>
              <a:t> 2.Repayment capacity </a:t>
            </a:r>
          </a:p>
          <a:p>
            <a:pPr>
              <a:buNone/>
            </a:pPr>
            <a:r>
              <a:rPr lang="en-US" dirty="0" smtClean="0">
                <a:latin typeface="Times New Roman" pitchFamily="18" charset="0"/>
                <a:cs typeface="Times New Roman" pitchFamily="18" charset="0"/>
              </a:rPr>
              <a:t>3.Risk bearing </a:t>
            </a:r>
            <a:r>
              <a:rPr lang="en-US" dirty="0" smtClean="0">
                <a:latin typeface="Times New Roman" pitchFamily="18" charset="0"/>
                <a:cs typeface="Times New Roman" pitchFamily="18" charset="0"/>
              </a:rPr>
              <a:t>ability </a:t>
            </a: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7PS</a:t>
            </a:r>
            <a:endParaRPr lang="en-US" dirty="0"/>
          </a:p>
        </p:txBody>
      </p:sp>
      <p:sp>
        <p:nvSpPr>
          <p:cNvPr id="3" name="Content Placeholder 2"/>
          <p:cNvSpPr>
            <a:spLocks noGrp="1"/>
          </p:cNvSpPr>
          <p:nvPr>
            <p:ph idx="1"/>
          </p:nvPr>
        </p:nvSpPr>
        <p:spPr/>
        <p:txBody>
          <a:bodyPr>
            <a:normAutofit/>
          </a:bodyPr>
          <a:lstStyle/>
          <a:p>
            <a:pPr algn="just">
              <a:buNone/>
            </a:pP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The modern rural financing institutions have to follow principles of farm finance not only to achieve commercial gains but also to bring about social benefits. By the combination of principles of economics, banking and farm management along with the existing principles, the following principles of farm finance have been evolved, on the basis of the definition adopted for the concept of farm finance for </a:t>
            </a:r>
            <a:r>
              <a:rPr lang="en-US" sz="2800" dirty="0" smtClean="0">
                <a:latin typeface="Times New Roman" pitchFamily="18" charset="0"/>
                <a:cs typeface="Times New Roman" pitchFamily="18" charset="0"/>
              </a:rPr>
              <a:t>development</a:t>
            </a:r>
            <a:endParaRPr lang="en-US"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IN" sz="2800" dirty="0" smtClean="0">
                <a:latin typeface="Times New Roman" pitchFamily="18" charset="0"/>
                <a:cs typeface="Times New Roman" pitchFamily="18" charset="0"/>
              </a:rPr>
              <a:t>7Ps</a:t>
            </a:r>
          </a:p>
          <a:p>
            <a:r>
              <a:rPr lang="en-US" sz="2800" dirty="0" smtClean="0">
                <a:latin typeface="Times New Roman" pitchFamily="18" charset="0"/>
                <a:cs typeface="Times New Roman" pitchFamily="18" charset="0"/>
              </a:rPr>
              <a:t>Principle of Productive Purpose,</a:t>
            </a:r>
          </a:p>
          <a:p>
            <a:r>
              <a:rPr lang="en-US" sz="2800" dirty="0" smtClean="0">
                <a:latin typeface="Times New Roman" pitchFamily="18" charset="0"/>
                <a:cs typeface="Times New Roman" pitchFamily="18" charset="0"/>
              </a:rPr>
              <a:t>Principle of Personality,</a:t>
            </a:r>
          </a:p>
          <a:p>
            <a:r>
              <a:rPr lang="en-US" sz="2800" dirty="0" smtClean="0">
                <a:latin typeface="Times New Roman" pitchFamily="18" charset="0"/>
                <a:cs typeface="Times New Roman" pitchFamily="18" charset="0"/>
              </a:rPr>
              <a:t>Principle of Productivity,</a:t>
            </a:r>
          </a:p>
          <a:p>
            <a:r>
              <a:rPr lang="en-US" sz="2800" dirty="0" smtClean="0">
                <a:latin typeface="Times New Roman" pitchFamily="18" charset="0"/>
                <a:cs typeface="Times New Roman" pitchFamily="18" charset="0"/>
              </a:rPr>
              <a:t>Principle of Phased disbursement,</a:t>
            </a:r>
          </a:p>
          <a:p>
            <a:r>
              <a:rPr lang="en-US" sz="2800" dirty="0" smtClean="0">
                <a:latin typeface="Times New Roman" pitchFamily="18" charset="0"/>
                <a:cs typeface="Times New Roman" pitchFamily="18" charset="0"/>
              </a:rPr>
              <a:t>Principle of Proper utilization,</a:t>
            </a:r>
          </a:p>
          <a:p>
            <a:r>
              <a:rPr lang="en-US" sz="2800" dirty="0" smtClean="0">
                <a:latin typeface="Times New Roman" pitchFamily="18" charset="0"/>
                <a:cs typeface="Times New Roman" pitchFamily="18" charset="0"/>
              </a:rPr>
              <a:t>Principle of repayment, and</a:t>
            </a:r>
          </a:p>
          <a:p>
            <a:r>
              <a:rPr lang="en-US" sz="2800" dirty="0" smtClean="0">
                <a:latin typeface="Times New Roman" pitchFamily="18" charset="0"/>
                <a:cs typeface="Times New Roman" pitchFamily="18" charset="0"/>
              </a:rPr>
              <a:t>Principle of protection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ndurg\Desktop\credit-policy-for-agriculture-in-india-2-638.jpg"/>
          <p:cNvPicPr>
            <a:picLocks noGrp="1" noChangeAspect="1" noChangeArrowheads="1"/>
          </p:cNvPicPr>
          <p:nvPr>
            <p:ph idx="1"/>
          </p:nvPr>
        </p:nvPicPr>
        <p:blipFill>
          <a:blip r:embed="rId2"/>
          <a:srcRect/>
          <a:stretch>
            <a:fillRect/>
          </a:stretch>
        </p:blipFill>
        <p:spPr bwMode="auto">
          <a:xfrm>
            <a:off x="457200" y="1828800"/>
            <a:ext cx="8458200" cy="4648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Agricultural Credit and its Need </a:t>
            </a:r>
          </a:p>
          <a:p>
            <a:r>
              <a:rPr lang="en-US" sz="2800" dirty="0" smtClean="0">
                <a:latin typeface="Times New Roman" pitchFamily="18" charset="0"/>
                <a:cs typeface="Times New Roman" pitchFamily="18" charset="0"/>
              </a:rPr>
              <a:t> Types of Agricultural Credit and its Sources </a:t>
            </a:r>
          </a:p>
          <a:p>
            <a:r>
              <a:rPr lang="en-US" sz="2800" dirty="0" smtClean="0">
                <a:latin typeface="Times New Roman" pitchFamily="18" charset="0"/>
                <a:cs typeface="Times New Roman" pitchFamily="18" charset="0"/>
              </a:rPr>
              <a:t> Problems of Rural Credit </a:t>
            </a:r>
          </a:p>
          <a:p>
            <a:r>
              <a:rPr lang="en-US" sz="2800" dirty="0" smtClean="0">
                <a:latin typeface="Times New Roman" pitchFamily="18" charset="0"/>
                <a:cs typeface="Times New Roman" pitchFamily="18" charset="0"/>
              </a:rPr>
              <a:t> Remedial Measure </a:t>
            </a:r>
            <a:endParaRPr lang="en-US"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r>
              <a:rPr lang="en-US" sz="2800" dirty="0" smtClean="0">
                <a:latin typeface="Times New Roman" pitchFamily="18" charset="0"/>
                <a:cs typeface="Times New Roman" pitchFamily="18" charset="0"/>
              </a:rPr>
              <a:t>Agricultural Credit: </a:t>
            </a:r>
          </a:p>
          <a:p>
            <a:pPr algn="just"/>
            <a:r>
              <a:rPr lang="en-US" sz="2800" dirty="0" smtClean="0">
                <a:latin typeface="Times New Roman" pitchFamily="18" charset="0"/>
                <a:cs typeface="Times New Roman" pitchFamily="18" charset="0"/>
              </a:rPr>
              <a:t>The credit needed by farmers to grow the agricultural sector is termed as Agricultural Credit.</a:t>
            </a:r>
          </a:p>
          <a:p>
            <a:pPr algn="just"/>
            <a:r>
              <a:rPr lang="en-US" sz="2800" dirty="0" smtClean="0">
                <a:latin typeface="Times New Roman" pitchFamily="18" charset="0"/>
                <a:cs typeface="Times New Roman" pitchFamily="18" charset="0"/>
              </a:rPr>
              <a:t> Credit is required in every type of business and agriculture is not exception to it. The need for agricultural credit, however, becomes all the more important when it moves from traditional agriculture to modern agriculture </a:t>
            </a: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buNone/>
            </a:pPr>
            <a:r>
              <a:rPr lang="en-US" sz="2600" dirty="0" smtClean="0">
                <a:latin typeface="Times New Roman" pitchFamily="18" charset="0"/>
                <a:cs typeface="Times New Roman" pitchFamily="18" charset="0"/>
              </a:rPr>
              <a:t>Need for Agricultural Credit</a:t>
            </a:r>
            <a:r>
              <a:rPr lang="en-US" sz="2400" dirty="0" smtClean="0">
                <a:latin typeface="Times New Roman" pitchFamily="18" charset="0"/>
                <a:cs typeface="Times New Roman" pitchFamily="18" charset="0"/>
              </a:rPr>
              <a:t>: </a:t>
            </a:r>
          </a:p>
          <a:p>
            <a:pPr algn="just">
              <a:buNone/>
            </a:pPr>
            <a:r>
              <a:rPr lang="en-US" sz="2400" dirty="0" smtClean="0">
                <a:latin typeface="Times New Roman" pitchFamily="18" charset="0"/>
                <a:cs typeface="Times New Roman" pitchFamily="18" charset="0"/>
              </a:rPr>
              <a:t>1. Purchase of new inputs </a:t>
            </a:r>
          </a:p>
          <a:p>
            <a:pPr algn="just">
              <a:buNone/>
            </a:pPr>
            <a:r>
              <a:rPr lang="en-US" sz="2400" dirty="0" smtClean="0">
                <a:latin typeface="Times New Roman" pitchFamily="18" charset="0"/>
                <a:cs typeface="Times New Roman" pitchFamily="18" charset="0"/>
              </a:rPr>
              <a:t>   The farmers need finance for the purchase of new inputs which include seeds, fertilizers, pesticides etc.</a:t>
            </a:r>
          </a:p>
          <a:p>
            <a:pPr algn="just">
              <a:buNone/>
            </a:pPr>
            <a:r>
              <a:rPr lang="en-IN" sz="24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Purchase of Implements: </a:t>
            </a:r>
          </a:p>
          <a:p>
            <a:pPr algn="just">
              <a:buNone/>
            </a:pPr>
            <a:r>
              <a:rPr lang="en-US" sz="2400" dirty="0" smtClean="0">
                <a:latin typeface="Times New Roman" pitchFamily="18" charset="0"/>
                <a:cs typeface="Times New Roman" pitchFamily="18" charset="0"/>
              </a:rPr>
              <a:t>    Credit is required by the farmers for the purchase water pumping sets, tractors, threshers etc. the use of appropriate machinery in land will increase production by growing more than one crop on the same piece of land at the same time</a:t>
            </a:r>
          </a:p>
          <a:p>
            <a:pPr algn="just">
              <a:buNone/>
            </a:pPr>
            <a:r>
              <a:rPr lang="en-US" sz="2400" dirty="0" smtClean="0">
                <a:latin typeface="Times New Roman" pitchFamily="18" charset="0"/>
                <a:cs typeface="Times New Roman" pitchFamily="18" charset="0"/>
              </a:rPr>
              <a:t>3. Better Management of Risk:</a:t>
            </a:r>
          </a:p>
          <a:p>
            <a:pPr algn="just">
              <a:buNone/>
            </a:pPr>
            <a:r>
              <a:rPr lang="en-US" sz="2400" dirty="0" smtClean="0">
                <a:latin typeface="Times New Roman" pitchFamily="18" charset="0"/>
                <a:cs typeface="Times New Roman" pitchFamily="18" charset="0"/>
              </a:rPr>
              <a:t>     Credit enables the farmers to better to manage the risk of uncertainties of price. they can borrow money during bad years and pay back the loans during good years of crops.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buNone/>
            </a:pPr>
            <a:r>
              <a:rPr lang="en-US" dirty="0" smtClean="0"/>
              <a:t> </a:t>
            </a:r>
            <a:r>
              <a:rPr lang="en-US" sz="2800" dirty="0" smtClean="0">
                <a:latin typeface="Times New Roman" pitchFamily="18" charset="0"/>
                <a:cs typeface="Times New Roman" pitchFamily="18" charset="0"/>
              </a:rPr>
              <a:t>4. </a:t>
            </a:r>
            <a:r>
              <a:rPr lang="en-US" sz="2400" dirty="0" smtClean="0">
                <a:latin typeface="Times New Roman" pitchFamily="18" charset="0"/>
                <a:cs typeface="Times New Roman" pitchFamily="18" charset="0"/>
              </a:rPr>
              <a:t>Permanent Improvement in Land:</a:t>
            </a:r>
          </a:p>
          <a:p>
            <a:pPr algn="just">
              <a:buNone/>
            </a:pPr>
            <a:r>
              <a:rPr lang="en-US" sz="2400" dirty="0" smtClean="0">
                <a:latin typeface="Times New Roman" pitchFamily="18" charset="0"/>
                <a:cs typeface="Times New Roman" pitchFamily="18" charset="0"/>
              </a:rPr>
              <a:t>    Credit also helps the farmers to make permanent improvements in land like sinking of  wells, land reclamation, etc </a:t>
            </a:r>
          </a:p>
          <a:p>
            <a:pPr algn="just">
              <a:buNone/>
            </a:pPr>
            <a:r>
              <a:rPr lang="en-US" sz="2400" dirty="0" smtClean="0">
                <a:latin typeface="Times New Roman" pitchFamily="18" charset="0"/>
                <a:cs typeface="Times New Roman" pitchFamily="18" charset="0"/>
              </a:rPr>
              <a:t>5. Better marketing of Products:</a:t>
            </a:r>
          </a:p>
          <a:p>
            <a:pPr algn="just">
              <a:buNone/>
            </a:pPr>
            <a:r>
              <a:rPr lang="en-US" sz="2400" dirty="0" smtClean="0">
                <a:latin typeface="Times New Roman" pitchFamily="18" charset="0"/>
                <a:cs typeface="Times New Roman" pitchFamily="18" charset="0"/>
              </a:rPr>
              <a:t>     if timely credit is available to the farmers, they will not sell the produce immediately after the harvest is over. At that time the prices of agricultural goods are low in the market. Credit enables the farmers to withhold the agricultural surplus and sell it in the market when prices are high.</a:t>
            </a:r>
          </a:p>
          <a:p>
            <a:pPr algn="just">
              <a:buNone/>
            </a:pPr>
            <a:r>
              <a:rPr lang="en-US" sz="2400" dirty="0" smtClean="0">
                <a:latin typeface="Times New Roman" pitchFamily="18" charset="0"/>
                <a:cs typeface="Times New Roman" pitchFamily="18" charset="0"/>
              </a:rPr>
              <a:t>6. To Face Crisis: </a:t>
            </a:r>
          </a:p>
          <a:p>
            <a:pPr algn="just">
              <a:buNone/>
            </a:pPr>
            <a:r>
              <a:rPr lang="en-US" sz="2400" dirty="0" smtClean="0">
                <a:latin typeface="Times New Roman" pitchFamily="18" charset="0"/>
                <a:cs typeface="Times New Roman" pitchFamily="18" charset="0"/>
              </a:rPr>
              <a:t>    The credit is required by the farmers to face crisis. The crisis can be caused by the failure of crop, draught or floods etc.</a:t>
            </a:r>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2400" dirty="0" smtClean="0">
                <a:latin typeface="Times New Roman" pitchFamily="18" charset="0"/>
                <a:cs typeface="Times New Roman" pitchFamily="18" charset="0"/>
              </a:rPr>
              <a:t>Types of Agricultural Credit: </a:t>
            </a:r>
          </a:p>
          <a:p>
            <a:pPr algn="just">
              <a:buNone/>
            </a:pPr>
            <a:r>
              <a:rPr lang="en-US" sz="2000" dirty="0" smtClean="0">
                <a:latin typeface="Times New Roman" pitchFamily="18" charset="0"/>
                <a:cs typeface="Times New Roman" pitchFamily="18" charset="0"/>
              </a:rPr>
              <a:t>	1.Short-term Credit: </a:t>
            </a:r>
          </a:p>
          <a:p>
            <a:pPr algn="just">
              <a:buNone/>
            </a:pPr>
            <a:r>
              <a:rPr lang="en-US" sz="2000" dirty="0" smtClean="0">
                <a:latin typeface="Times New Roman" pitchFamily="18" charset="0"/>
                <a:cs typeface="Times New Roman" pitchFamily="18" charset="0"/>
              </a:rPr>
              <a:t>     The short-term credit ranges up to one year. The farmers need short-term credit for meeting the working capital requirements of agriculture. For instance, they need short-term credit for the purchase of seeds, fertilizers, pesticides, bullocks and other casual expenses. The short-term credit is repaid after marketing the produce of the next crop</a:t>
            </a:r>
          </a:p>
          <a:p>
            <a:pPr algn="just">
              <a:buNone/>
            </a:pPr>
            <a:r>
              <a:rPr lang="en-US" sz="2000" dirty="0" smtClean="0">
                <a:latin typeface="Times New Roman" pitchFamily="18" charset="0"/>
                <a:cs typeface="Times New Roman" pitchFamily="18" charset="0"/>
              </a:rPr>
              <a:t>   2.Medium-Term Credit:</a:t>
            </a:r>
          </a:p>
          <a:p>
            <a:pPr algn="just">
              <a:buNone/>
            </a:pPr>
            <a:r>
              <a:rPr lang="en-US" sz="2000" dirty="0" smtClean="0">
                <a:latin typeface="Times New Roman" pitchFamily="18" charset="0"/>
                <a:cs typeface="Times New Roman" pitchFamily="18" charset="0"/>
              </a:rPr>
              <a:t>      Medium-term Credit extends from 1 to 5 years. The farmers require medium-term credit for the purchase of cattle, purchase of implements, improvement in water course. The loan is obtained on the security of movable or immovable wealth of the farmers</a:t>
            </a:r>
            <a:endParaRPr lang="en-US"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endParaRPr lang="en-US"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3  Long-Term Credit: </a:t>
            </a:r>
          </a:p>
          <a:p>
            <a:pPr algn="just"/>
            <a:r>
              <a:rPr lang="en-US" sz="2400" dirty="0" smtClean="0">
                <a:latin typeface="Times New Roman" pitchFamily="18" charset="0"/>
                <a:cs typeface="Times New Roman" pitchFamily="18" charset="0"/>
              </a:rPr>
              <a:t> The duration of long-term credit exceeds 5 years. The farmers need long-term credit for making improvement of permanent nature in land such as sinking of tube wells, purchase of machinery and implements etc</a:t>
            </a:r>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None/>
            </a:pPr>
            <a:r>
              <a:rPr lang="en-US" sz="3300" dirty="0" smtClean="0">
                <a:solidFill>
                  <a:srgbClr val="3B3835"/>
                </a:solidFill>
                <a:latin typeface="Times New Roman" pitchFamily="18" charset="0"/>
                <a:cs typeface="Times New Roman" pitchFamily="18" charset="0"/>
              </a:rPr>
              <a:t>Factors contributing to the growth of agricultural credit </a:t>
            </a:r>
            <a:endParaRPr lang="en-US" sz="3300" dirty="0" smtClean="0">
              <a:solidFill>
                <a:srgbClr val="3B3835"/>
              </a:solidFill>
              <a:latin typeface="Times New Roman" pitchFamily="18" charset="0"/>
              <a:cs typeface="Times New Roman" pitchFamily="18" charset="0"/>
            </a:endParaRPr>
          </a:p>
          <a:p>
            <a:pPr marL="514350" indent="-514350">
              <a:buAutoNum type="arabicPeriod"/>
            </a:pPr>
            <a:r>
              <a:rPr lang="en-US" dirty="0" smtClean="0">
                <a:solidFill>
                  <a:srgbClr val="3B3835"/>
                </a:solidFill>
                <a:latin typeface="Times New Roman" pitchFamily="18" charset="0"/>
                <a:cs typeface="Times New Roman" pitchFamily="18" charset="0"/>
              </a:rPr>
              <a:t>Growth </a:t>
            </a:r>
            <a:r>
              <a:rPr lang="en-US" dirty="0" smtClean="0">
                <a:solidFill>
                  <a:srgbClr val="3B3835"/>
                </a:solidFill>
                <a:latin typeface="Times New Roman" pitchFamily="18" charset="0"/>
                <a:cs typeface="Times New Roman" pitchFamily="18" charset="0"/>
              </a:rPr>
              <a:t>of rural branches of commercial banks </a:t>
            </a:r>
            <a:endParaRPr lang="en-US" dirty="0" smtClean="0">
              <a:solidFill>
                <a:srgbClr val="3B3835"/>
              </a:solidFill>
              <a:latin typeface="Times New Roman" pitchFamily="18" charset="0"/>
              <a:cs typeface="Times New Roman" pitchFamily="18" charset="0"/>
            </a:endParaRPr>
          </a:p>
          <a:p>
            <a:pPr marL="514350" indent="-514350">
              <a:buAutoNum type="arabicPeriod"/>
            </a:pPr>
            <a:r>
              <a:rPr lang="en-US" dirty="0" smtClean="0">
                <a:solidFill>
                  <a:srgbClr val="3B3835"/>
                </a:solidFill>
                <a:latin typeface="Times New Roman" pitchFamily="18" charset="0"/>
                <a:cs typeface="Times New Roman" pitchFamily="18" charset="0"/>
              </a:rPr>
              <a:t> </a:t>
            </a:r>
            <a:r>
              <a:rPr lang="en-US" dirty="0" smtClean="0">
                <a:solidFill>
                  <a:srgbClr val="3B3835"/>
                </a:solidFill>
                <a:latin typeface="Times New Roman" pitchFamily="18" charset="0"/>
                <a:cs typeface="Times New Roman" pitchFamily="18" charset="0"/>
              </a:rPr>
              <a:t>Establishment of Regional Rural Banks (RRBs) </a:t>
            </a:r>
            <a:endParaRPr lang="en-US" dirty="0" smtClean="0">
              <a:solidFill>
                <a:srgbClr val="3B3835"/>
              </a:solidFill>
              <a:latin typeface="Times New Roman" pitchFamily="18" charset="0"/>
              <a:cs typeface="Times New Roman" pitchFamily="18" charset="0"/>
            </a:endParaRPr>
          </a:p>
          <a:p>
            <a:pPr marL="514350" indent="-514350">
              <a:buAutoNum type="arabicPeriod"/>
            </a:pPr>
            <a:r>
              <a:rPr lang="en-US" dirty="0" smtClean="0">
                <a:solidFill>
                  <a:srgbClr val="3B3835"/>
                </a:solidFill>
                <a:latin typeface="Times New Roman" pitchFamily="18" charset="0"/>
                <a:cs typeface="Times New Roman" pitchFamily="18" charset="0"/>
              </a:rPr>
              <a:t> </a:t>
            </a:r>
            <a:r>
              <a:rPr lang="en-US" dirty="0" smtClean="0">
                <a:solidFill>
                  <a:srgbClr val="3B3835"/>
                </a:solidFill>
                <a:latin typeface="Times New Roman" pitchFamily="18" charset="0"/>
                <a:cs typeface="Times New Roman" pitchFamily="18" charset="0"/>
              </a:rPr>
              <a:t>Priority Sector Lending </a:t>
            </a:r>
            <a:endParaRPr lang="en-US" dirty="0" smtClean="0">
              <a:solidFill>
                <a:srgbClr val="3B3835"/>
              </a:solidFill>
              <a:latin typeface="Times New Roman" pitchFamily="18" charset="0"/>
              <a:cs typeface="Times New Roman" pitchFamily="18" charset="0"/>
            </a:endParaRPr>
          </a:p>
          <a:p>
            <a:pPr>
              <a:buNone/>
            </a:pPr>
            <a:r>
              <a:rPr lang="en-US" dirty="0" smtClean="0">
                <a:solidFill>
                  <a:srgbClr val="3B3835"/>
                </a:solidFill>
                <a:latin typeface="Times New Roman" pitchFamily="18" charset="0"/>
                <a:cs typeface="Times New Roman" pitchFamily="18" charset="0"/>
              </a:rPr>
              <a:t>4</a:t>
            </a:r>
            <a:r>
              <a:rPr lang="en-US" dirty="0" smtClean="0">
                <a:solidFill>
                  <a:srgbClr val="3B3835"/>
                </a:solidFill>
                <a:latin typeface="Times New Roman" pitchFamily="18" charset="0"/>
                <a:cs typeface="Times New Roman" pitchFamily="18" charset="0"/>
              </a:rPr>
              <a:t>. Rate of Interest for Shortfall in Agriculture Lending </a:t>
            </a:r>
            <a:endParaRPr lang="en-US" dirty="0" smtClean="0">
              <a:solidFill>
                <a:srgbClr val="3B3835"/>
              </a:solidFill>
              <a:latin typeface="Times New Roman" pitchFamily="18" charset="0"/>
              <a:cs typeface="Times New Roman" pitchFamily="18" charset="0"/>
            </a:endParaRPr>
          </a:p>
          <a:p>
            <a:pPr>
              <a:buNone/>
            </a:pPr>
            <a:r>
              <a:rPr lang="en-US" dirty="0" smtClean="0">
                <a:solidFill>
                  <a:srgbClr val="3B3835"/>
                </a:solidFill>
                <a:latin typeface="Times New Roman" pitchFamily="18" charset="0"/>
                <a:cs typeface="Times New Roman" pitchFamily="18" charset="0"/>
              </a:rPr>
              <a:t>5</a:t>
            </a:r>
            <a:r>
              <a:rPr lang="en-US" dirty="0" smtClean="0">
                <a:solidFill>
                  <a:srgbClr val="3B3835"/>
                </a:solidFill>
                <a:latin typeface="Times New Roman" pitchFamily="18" charset="0"/>
                <a:cs typeface="Times New Roman" pitchFamily="18" charset="0"/>
              </a:rPr>
              <a:t>. Self-Help Groups (SHG)-Bank linkage </a:t>
            </a:r>
            <a:r>
              <a:rPr lang="en-US" dirty="0" err="1" smtClean="0">
                <a:solidFill>
                  <a:srgbClr val="3B3835"/>
                </a:solidFill>
                <a:latin typeface="Times New Roman" pitchFamily="18" charset="0"/>
                <a:cs typeface="Times New Roman" pitchFamily="18" charset="0"/>
              </a:rPr>
              <a:t>Programme</a:t>
            </a:r>
            <a:endParaRPr lang="en-US" dirty="0" smtClean="0">
              <a:solidFill>
                <a:srgbClr val="3B3835"/>
              </a:solidFill>
              <a:latin typeface="Times New Roman" pitchFamily="18" charset="0"/>
              <a:cs typeface="Times New Roman" pitchFamily="18" charset="0"/>
            </a:endParaRPr>
          </a:p>
          <a:p>
            <a:pPr>
              <a:buNone/>
            </a:pPr>
            <a:r>
              <a:rPr lang="en-US" dirty="0" smtClean="0">
                <a:solidFill>
                  <a:srgbClr val="3B3835"/>
                </a:solidFill>
                <a:latin typeface="Times New Roman" pitchFamily="18" charset="0"/>
                <a:cs typeface="Times New Roman" pitchFamily="18" charset="0"/>
              </a:rPr>
              <a:t> </a:t>
            </a:r>
            <a:r>
              <a:rPr lang="en-US" dirty="0" smtClean="0">
                <a:solidFill>
                  <a:srgbClr val="3B3835"/>
                </a:solidFill>
                <a:latin typeface="Times New Roman" pitchFamily="18" charset="0"/>
                <a:cs typeface="Times New Roman" pitchFamily="18" charset="0"/>
              </a:rPr>
              <a:t>6. Special Agriculture Credit Plan </a:t>
            </a:r>
            <a:endParaRPr lang="en-US" dirty="0" smtClean="0">
              <a:solidFill>
                <a:srgbClr val="3B3835"/>
              </a:solidFill>
              <a:latin typeface="Times New Roman" pitchFamily="18" charset="0"/>
              <a:cs typeface="Times New Roman" pitchFamily="18" charset="0"/>
            </a:endParaRPr>
          </a:p>
          <a:p>
            <a:pPr>
              <a:buNone/>
            </a:pPr>
            <a:r>
              <a:rPr lang="en-US" dirty="0" smtClean="0">
                <a:solidFill>
                  <a:srgbClr val="3B3835"/>
                </a:solidFill>
                <a:latin typeface="Times New Roman" pitchFamily="18" charset="0"/>
                <a:cs typeface="Times New Roman" pitchFamily="18" charset="0"/>
              </a:rPr>
              <a:t>7</a:t>
            </a:r>
            <a:r>
              <a:rPr lang="en-US" dirty="0" smtClean="0">
                <a:solidFill>
                  <a:srgbClr val="3B3835"/>
                </a:solidFill>
                <a:latin typeface="Times New Roman" pitchFamily="18" charset="0"/>
                <a:cs typeface="Times New Roman" pitchFamily="18" charset="0"/>
              </a:rPr>
              <a:t>. </a:t>
            </a:r>
            <a:r>
              <a:rPr lang="en-US" dirty="0" smtClean="0">
                <a:solidFill>
                  <a:srgbClr val="3B3835"/>
                </a:solidFill>
                <a:latin typeface="Times New Roman" pitchFamily="18" charset="0"/>
                <a:cs typeface="Times New Roman" pitchFamily="18" charset="0"/>
              </a:rPr>
              <a:t> . </a:t>
            </a:r>
            <a:r>
              <a:rPr lang="en-US" dirty="0" err="1" smtClean="0">
                <a:solidFill>
                  <a:srgbClr val="3B3835"/>
                </a:solidFill>
                <a:latin typeface="Times New Roman" pitchFamily="18" charset="0"/>
                <a:cs typeface="Times New Roman" pitchFamily="18" charset="0"/>
              </a:rPr>
              <a:t>Kisan</a:t>
            </a:r>
            <a:r>
              <a:rPr lang="en-US" dirty="0" smtClean="0">
                <a:solidFill>
                  <a:srgbClr val="3B3835"/>
                </a:solidFill>
                <a:latin typeface="Times New Roman" pitchFamily="18" charset="0"/>
                <a:cs typeface="Times New Roman" pitchFamily="18" charset="0"/>
              </a:rPr>
              <a:t> Credit </a:t>
            </a:r>
            <a:r>
              <a:rPr lang="en-US" dirty="0" smtClean="0">
                <a:solidFill>
                  <a:srgbClr val="3B3835"/>
                </a:solidFill>
                <a:latin typeface="Times New Roman" pitchFamily="18" charset="0"/>
                <a:cs typeface="Times New Roman" pitchFamily="18" charset="0"/>
              </a:rPr>
              <a:t>Cards</a:t>
            </a:r>
          </a:p>
          <a:p>
            <a:pPr>
              <a:buNone/>
            </a:pPr>
            <a:r>
              <a:rPr lang="en-US" dirty="0" smtClean="0">
                <a:solidFill>
                  <a:srgbClr val="3B3835"/>
                </a:solidFill>
                <a:latin typeface="Times New Roman" pitchFamily="18" charset="0"/>
                <a:cs typeface="Times New Roman" pitchFamily="18" charset="0"/>
              </a:rPr>
              <a:t> </a:t>
            </a:r>
            <a:r>
              <a:rPr lang="en-US" dirty="0" smtClean="0">
                <a:solidFill>
                  <a:srgbClr val="3B3835"/>
                </a:solidFill>
                <a:latin typeface="Times New Roman" pitchFamily="18" charset="0"/>
                <a:cs typeface="Times New Roman" pitchFamily="18" charset="0"/>
              </a:rPr>
              <a:t>9. Financial Inclusion </a:t>
            </a:r>
            <a:r>
              <a:rPr lang="en-US" dirty="0" err="1" smtClean="0">
                <a:solidFill>
                  <a:srgbClr val="3B3835"/>
                </a:solidFill>
                <a:latin typeface="Times New Roman" pitchFamily="18" charset="0"/>
                <a:cs typeface="Times New Roman" pitchFamily="18" charset="0"/>
              </a:rPr>
              <a:t>Programmes</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676</Words>
  <Application>Microsoft Office PowerPoint</Application>
  <PresentationFormat>On-screen Show (4:3)</PresentationFormat>
  <Paragraphs>69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Agricultural Credit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7PS</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Credit </dc:title>
  <dc:creator>ndurg</dc:creator>
  <cp:lastModifiedBy>ndurg</cp:lastModifiedBy>
  <cp:revision>18</cp:revision>
  <dcterms:created xsi:type="dcterms:W3CDTF">2006-08-16T00:00:00Z</dcterms:created>
  <dcterms:modified xsi:type="dcterms:W3CDTF">2020-06-15T13:46:56Z</dcterms:modified>
</cp:coreProperties>
</file>