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sldIdLst>
    <p:sldId id="263" r:id="rId2"/>
    <p:sldId id="294" r:id="rId3"/>
    <p:sldId id="292" r:id="rId4"/>
    <p:sldId id="293" r:id="rId5"/>
    <p:sldId id="290" r:id="rId6"/>
    <p:sldId id="258" r:id="rId7"/>
    <p:sldId id="259" r:id="rId8"/>
    <p:sldId id="260"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8" r:id="rId32"/>
    <p:sldId id="289" r:id="rId33"/>
    <p:sldId id="291" r:id="rId34"/>
  </p:sldIdLst>
  <p:sldSz cx="10080625" cy="7559675"/>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280" autoAdjust="0"/>
  </p:normalViewPr>
  <p:slideViewPr>
    <p:cSldViewPr>
      <p:cViewPr varScale="1">
        <p:scale>
          <a:sx n="64" d="100"/>
          <a:sy n="64" d="100"/>
        </p:scale>
        <p:origin x="-1380" y="-108"/>
      </p:cViewPr>
      <p:guideLst>
        <p:guide orient="horz" pos="2381"/>
        <p:guide pos="3175"/>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Shape 3"/>
          <p:cNvSpPr/>
          <p:nvPr/>
        </p:nvSpPr>
        <p:spPr>
          <a:xfrm>
            <a:off x="0" y="0"/>
            <a:ext cx="7559700" cy="10691700"/>
          </a:xfrm>
          <a:prstGeom prst="roundRect">
            <a:avLst>
              <a:gd name="adj" fmla="val 4"/>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Arial"/>
              <a:ea typeface="Arial"/>
              <a:cs typeface="Arial"/>
              <a:sym typeface="Arial"/>
            </a:endParaRPr>
          </a:p>
        </p:txBody>
      </p:sp>
      <p:sp>
        <p:nvSpPr>
          <p:cNvPr id="4" name="Shape 4"/>
          <p:cNvSpPr/>
          <p:nvPr/>
        </p:nvSpPr>
        <p:spPr>
          <a:xfrm>
            <a:off x="0" y="0"/>
            <a:ext cx="7559700" cy="10691700"/>
          </a:xfrm>
          <a:prstGeom prst="roundRect">
            <a:avLst>
              <a:gd name="adj" fmla="val 4"/>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rgbClr val="000000"/>
              </a:solidFill>
              <a:latin typeface="Arial"/>
              <a:ea typeface="Arial"/>
              <a:cs typeface="Arial"/>
              <a:sym typeface="Arial"/>
            </a:endParaRPr>
          </a:p>
        </p:txBody>
      </p:sp>
      <p:sp>
        <p:nvSpPr>
          <p:cNvPr id="5" name="Shape 5"/>
          <p:cNvSpPr>
            <a:spLocks noGrp="1" noRot="1" noChangeAspect="1"/>
          </p:cNvSpPr>
          <p:nvPr>
            <p:ph type="sldImg" idx="2"/>
          </p:nvPr>
        </p:nvSpPr>
        <p:spPr>
          <a:xfrm>
            <a:off x="1106487" y="812800"/>
            <a:ext cx="5340300" cy="40038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 name="Shape 6"/>
          <p:cNvSpPr txBox="1">
            <a:spLocks noGrp="1"/>
          </p:cNvSpPr>
          <p:nvPr>
            <p:ph type="body" idx="1"/>
          </p:nvPr>
        </p:nvSpPr>
        <p:spPr>
          <a:xfrm>
            <a:off x="755650" y="5078412"/>
            <a:ext cx="6043500" cy="48069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hdr" idx="3"/>
          </p:nvPr>
        </p:nvSpPr>
        <p:spPr>
          <a:xfrm>
            <a:off x="1511300" y="5880100"/>
            <a:ext cx="6043500" cy="48069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Shape 8"/>
          <p:cNvSpPr txBox="1">
            <a:spLocks noGrp="1"/>
          </p:cNvSpPr>
          <p:nvPr>
            <p:ph type="dt" idx="10"/>
          </p:nvPr>
        </p:nvSpPr>
        <p:spPr>
          <a:xfrm>
            <a:off x="0" y="10156825"/>
            <a:ext cx="3276600" cy="5301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9" name="Shape 9"/>
          <p:cNvSpPr txBox="1">
            <a:spLocks noGrp="1"/>
          </p:cNvSpPr>
          <p:nvPr>
            <p:ph type="ftr" idx="11"/>
          </p:nvPr>
        </p:nvSpPr>
        <p:spPr>
          <a:xfrm>
            <a:off x="0" y="0"/>
            <a:ext cx="3276600" cy="5301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SzPts val="1400"/>
              <a:buNone/>
              <a:defRPr sz="1800" b="0" i="0" u="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4278312" y="0"/>
            <a:ext cx="3276600" cy="530100"/>
          </a:xfrm>
          <a:prstGeom prst="rect">
            <a:avLst/>
          </a:prstGeom>
          <a:noFill/>
          <a:ln>
            <a:noFill/>
          </a:ln>
        </p:spPr>
        <p:txBody>
          <a:bodyPr spcFirstLastPara="1" wrap="square" lIns="0" tIns="0" rIns="0" bIns="0" anchor="b" anchorCtr="0">
            <a:noAutofit/>
          </a:bodyPr>
          <a:lstStyle/>
          <a:p>
            <a:pPr marL="0" marR="0" lvl="0" indent="0" algn="r" rtl="0">
              <a:lnSpc>
                <a:spcPct val="93000"/>
              </a:lnSpc>
              <a:spcBef>
                <a:spcPts val="0"/>
              </a:spcBef>
              <a:spcAft>
                <a:spcPts val="0"/>
              </a:spcAft>
              <a:buClr>
                <a:srgbClr val="000000"/>
              </a:buClr>
              <a:buSzPts val="1400"/>
              <a:buFont typeface="Times New Roman"/>
              <a:buNone/>
            </a:pPr>
            <a:fld id="{00000000-1234-1234-1234-123412341234}" type="slidenum">
              <a:rPr lang="en-US" sz="1400" b="0" i="0" u="none">
                <a:solidFill>
                  <a:srgbClr val="000000"/>
                </a:solidFill>
                <a:latin typeface="Times New Roman"/>
                <a:ea typeface="Times New Roman"/>
                <a:cs typeface="Times New Roman"/>
                <a:sym typeface="Times New Roman"/>
              </a:rPr>
              <a:pPr marL="0" marR="0" lvl="0" indent="0" algn="r" rtl="0">
                <a:lnSpc>
                  <a:spcPct val="93000"/>
                </a:lnSpc>
                <a:spcBef>
                  <a:spcPts val="0"/>
                </a:spcBef>
                <a:spcAft>
                  <a:spcPts val="0"/>
                </a:spcAft>
                <a:buClr>
                  <a:srgbClr val="000000"/>
                </a:buClr>
                <a:buSzPts val="1400"/>
                <a:buFont typeface="Times New Roman"/>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755650" y="5078412"/>
            <a:ext cx="6043500" cy="4806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1" name="Shape 101"/>
          <p:cNvSpPr>
            <a:spLocks noGrp="1" noRot="1" noChangeAspect="1"/>
          </p:cNvSpPr>
          <p:nvPr>
            <p:ph type="sldImg" idx="2"/>
          </p:nvPr>
        </p:nvSpPr>
        <p:spPr>
          <a:xfrm>
            <a:off x="1106488" y="812800"/>
            <a:ext cx="5340350" cy="4003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755650" y="5078412"/>
            <a:ext cx="6043500" cy="4806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7" name="Shape 107"/>
          <p:cNvSpPr>
            <a:spLocks noGrp="1" noRot="1" noChangeAspect="1"/>
          </p:cNvSpPr>
          <p:nvPr>
            <p:ph type="sldImg" idx="2"/>
          </p:nvPr>
        </p:nvSpPr>
        <p:spPr>
          <a:xfrm>
            <a:off x="1106488" y="812800"/>
            <a:ext cx="5340350" cy="4003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755650" y="5078412"/>
            <a:ext cx="6043500" cy="4806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13" name="Shape 113"/>
          <p:cNvSpPr>
            <a:spLocks noGrp="1" noRot="1" noChangeAspect="1"/>
          </p:cNvSpPr>
          <p:nvPr>
            <p:ph type="sldImg" idx="2"/>
          </p:nvPr>
        </p:nvSpPr>
        <p:spPr>
          <a:xfrm>
            <a:off x="1106488" y="812800"/>
            <a:ext cx="5340350" cy="4003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503237" y="301625"/>
            <a:ext cx="9066300" cy="1257300"/>
          </a:xfrm>
          <a:prstGeom prst="rect">
            <a:avLst/>
          </a:prstGeom>
          <a:noFill/>
          <a:ln>
            <a:noFill/>
          </a:ln>
        </p:spPr>
        <p:txBody>
          <a:bodyPr spcFirstLastPara="1" wrap="square" lIns="91425" tIns="91425" rIns="91425" bIns="91425" anchor="ctr" anchorCtr="0"/>
          <a:lstStyle>
            <a:lvl1pPr lvl="0" algn="ctr" rtl="0">
              <a:lnSpc>
                <a:spcPct val="93000"/>
              </a:lnSpc>
              <a:spcBef>
                <a:spcPts val="0"/>
              </a:spcBef>
              <a:spcAft>
                <a:spcPts val="0"/>
              </a:spcAft>
              <a:buSzPts val="1400"/>
              <a:buNone/>
              <a:defRPr/>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26" name="Shape 26"/>
          <p:cNvSpPr txBox="1">
            <a:spLocks noGrp="1"/>
          </p:cNvSpPr>
          <p:nvPr>
            <p:ph type="body" idx="1"/>
          </p:nvPr>
        </p:nvSpPr>
        <p:spPr>
          <a:xfrm>
            <a:off x="503237" y="1768475"/>
            <a:ext cx="9066300" cy="43800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400"/>
              <a:buNone/>
              <a:defRPr/>
            </a:lvl1pPr>
            <a:lvl2pPr marL="914400" lvl="1" indent="-228600" algn="l" rtl="0">
              <a:lnSpc>
                <a:spcPct val="93000"/>
              </a:lnSpc>
              <a:spcBef>
                <a:spcPts val="1138"/>
              </a:spcBef>
              <a:spcAft>
                <a:spcPts val="0"/>
              </a:spcAft>
              <a:buSzPts val="1400"/>
              <a:buNone/>
              <a:defRPr/>
            </a:lvl2pPr>
            <a:lvl3pPr marL="1371600" lvl="2" indent="-228600" algn="l" rtl="0">
              <a:lnSpc>
                <a:spcPct val="93000"/>
              </a:lnSpc>
              <a:spcBef>
                <a:spcPts val="850"/>
              </a:spcBef>
              <a:spcAft>
                <a:spcPts val="0"/>
              </a:spcAft>
              <a:buSzPts val="1400"/>
              <a:buNone/>
              <a:defRPr/>
            </a:lvl3pPr>
            <a:lvl4pPr marL="1828800" lvl="3" indent="-228600" algn="l" rtl="0">
              <a:lnSpc>
                <a:spcPct val="93000"/>
              </a:lnSpc>
              <a:spcBef>
                <a:spcPts val="575"/>
              </a:spcBef>
              <a:spcAft>
                <a:spcPts val="0"/>
              </a:spcAft>
              <a:buSzPts val="1400"/>
              <a:buNone/>
              <a:defRPr/>
            </a:lvl4pPr>
            <a:lvl5pPr marL="2286000" lvl="4" indent="-228600" algn="l" rtl="0">
              <a:lnSpc>
                <a:spcPct val="93000"/>
              </a:lnSpc>
              <a:spcBef>
                <a:spcPts val="288"/>
              </a:spcBef>
              <a:spcAft>
                <a:spcPts val="0"/>
              </a:spcAft>
              <a:buSzPts val="14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27" name="Shape 27"/>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8" name="Shape 28"/>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9" name="Shape 29"/>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503237" y="301625"/>
            <a:ext cx="9066300" cy="1257300"/>
          </a:xfrm>
          <a:prstGeom prst="rect">
            <a:avLst/>
          </a:prstGeom>
          <a:noFill/>
          <a:ln>
            <a:noFill/>
          </a:ln>
        </p:spPr>
        <p:txBody>
          <a:bodyPr spcFirstLastPara="1" wrap="square" lIns="91425" tIns="91425" rIns="91425" bIns="91425" anchor="ctr" anchorCtr="0"/>
          <a:lstStyle>
            <a:lvl1pPr lvl="0" algn="ctr" rtl="0">
              <a:lnSpc>
                <a:spcPct val="93000"/>
              </a:lnSpc>
              <a:spcBef>
                <a:spcPts val="0"/>
              </a:spcBef>
              <a:spcAft>
                <a:spcPts val="0"/>
              </a:spcAft>
              <a:buSzPts val="1400"/>
              <a:buNone/>
              <a:defRPr/>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38" name="Shape 38"/>
          <p:cNvSpPr txBox="1">
            <a:spLocks noGrp="1"/>
          </p:cNvSpPr>
          <p:nvPr>
            <p:ph type="body" idx="1"/>
          </p:nvPr>
        </p:nvSpPr>
        <p:spPr>
          <a:xfrm rot="5400000">
            <a:off x="2846299" y="-574675"/>
            <a:ext cx="4380000" cy="90663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400"/>
              <a:buNone/>
              <a:defRPr/>
            </a:lvl1pPr>
            <a:lvl2pPr marL="914400" lvl="1" indent="-228600" algn="l" rtl="0">
              <a:lnSpc>
                <a:spcPct val="93000"/>
              </a:lnSpc>
              <a:spcBef>
                <a:spcPts val="1138"/>
              </a:spcBef>
              <a:spcAft>
                <a:spcPts val="0"/>
              </a:spcAft>
              <a:buSzPts val="1400"/>
              <a:buNone/>
              <a:defRPr/>
            </a:lvl2pPr>
            <a:lvl3pPr marL="1371600" lvl="2" indent="-228600" algn="l" rtl="0">
              <a:lnSpc>
                <a:spcPct val="93000"/>
              </a:lnSpc>
              <a:spcBef>
                <a:spcPts val="850"/>
              </a:spcBef>
              <a:spcAft>
                <a:spcPts val="0"/>
              </a:spcAft>
              <a:buSzPts val="1400"/>
              <a:buNone/>
              <a:defRPr/>
            </a:lvl3pPr>
            <a:lvl4pPr marL="1828800" lvl="3" indent="-228600" algn="l" rtl="0">
              <a:lnSpc>
                <a:spcPct val="93000"/>
              </a:lnSpc>
              <a:spcBef>
                <a:spcPts val="575"/>
              </a:spcBef>
              <a:spcAft>
                <a:spcPts val="0"/>
              </a:spcAft>
              <a:buSzPts val="1400"/>
              <a:buNone/>
              <a:defRPr/>
            </a:lvl4pPr>
            <a:lvl5pPr marL="2286000" lvl="4" indent="-228600" algn="l" rtl="0">
              <a:lnSpc>
                <a:spcPct val="93000"/>
              </a:lnSpc>
              <a:spcBef>
                <a:spcPts val="288"/>
              </a:spcBef>
              <a:spcAft>
                <a:spcPts val="0"/>
              </a:spcAft>
              <a:buSzPts val="14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39" name="Shape 39"/>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0" name="Shape 40"/>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1" name="Shape 41"/>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693738" y="503238"/>
            <a:ext cx="3251100" cy="1765200"/>
          </a:xfrm>
          <a:prstGeom prst="rect">
            <a:avLst/>
          </a:prstGeom>
          <a:noFill/>
          <a:ln>
            <a:noFill/>
          </a:ln>
        </p:spPr>
        <p:txBody>
          <a:bodyPr spcFirstLastPara="1" wrap="square" lIns="91425" tIns="91425" rIns="91425" bIns="91425" anchor="b" anchorCtr="0"/>
          <a:lstStyle>
            <a:lvl1pPr lvl="0" algn="ctr" rtl="0">
              <a:lnSpc>
                <a:spcPct val="93000"/>
              </a:lnSpc>
              <a:spcBef>
                <a:spcPts val="0"/>
              </a:spcBef>
              <a:spcAft>
                <a:spcPts val="0"/>
              </a:spcAft>
              <a:buSzPts val="1400"/>
              <a:buNone/>
              <a:defRPr sz="3200"/>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44" name="Shape 44"/>
          <p:cNvSpPr>
            <a:spLocks noGrp="1"/>
          </p:cNvSpPr>
          <p:nvPr>
            <p:ph type="pic" idx="2"/>
          </p:nvPr>
        </p:nvSpPr>
        <p:spPr>
          <a:xfrm>
            <a:off x="4286250" y="1089025"/>
            <a:ext cx="5102100" cy="5372100"/>
          </a:xfrm>
          <a:prstGeom prst="rect">
            <a:avLst/>
          </a:prstGeom>
          <a:noFill/>
          <a:ln>
            <a:noFill/>
          </a:ln>
        </p:spPr>
        <p:txBody>
          <a:bodyPr spcFirstLastPara="1" wrap="square" lIns="91425" tIns="91425" rIns="91425" bIns="91425" anchor="t" anchorCtr="0"/>
          <a:lstStyle>
            <a:lvl1pPr marR="0" lvl="0" algn="l" rtl="0">
              <a:lnSpc>
                <a:spcPct val="93000"/>
              </a:lnSpc>
              <a:spcBef>
                <a:spcPts val="1425"/>
              </a:spcBef>
              <a:spcAft>
                <a:spcPts val="0"/>
              </a:spcAft>
              <a:buClr>
                <a:srgbClr val="000000"/>
              </a:buClr>
              <a:buSzPts val="3200"/>
              <a:buFont typeface="Times New Roman"/>
              <a:buNone/>
              <a:defRPr sz="3200">
                <a:solidFill>
                  <a:srgbClr val="000000"/>
                </a:solidFill>
                <a:latin typeface="Arial"/>
                <a:ea typeface="Arial"/>
                <a:cs typeface="Arial"/>
                <a:sym typeface="Arial"/>
              </a:defRPr>
            </a:lvl1pPr>
            <a:lvl2pPr marR="0" lvl="1" algn="l" rtl="0">
              <a:lnSpc>
                <a:spcPct val="93000"/>
              </a:lnSpc>
              <a:spcBef>
                <a:spcPts val="1138"/>
              </a:spcBef>
              <a:spcAft>
                <a:spcPts val="0"/>
              </a:spcAft>
              <a:buClr>
                <a:srgbClr val="000000"/>
              </a:buClr>
              <a:buSzPts val="2800"/>
              <a:buFont typeface="Times New Roman"/>
              <a:buNone/>
              <a:defRPr sz="2800" b="0" i="0" u="none" strike="noStrike" cap="none">
                <a:solidFill>
                  <a:srgbClr val="000000"/>
                </a:solidFill>
                <a:latin typeface="Arial"/>
                <a:ea typeface="Arial"/>
                <a:cs typeface="Arial"/>
                <a:sym typeface="Arial"/>
              </a:defRPr>
            </a:lvl2pPr>
            <a:lvl3pPr marR="0" lvl="2" algn="l" rtl="0">
              <a:lnSpc>
                <a:spcPct val="93000"/>
              </a:lnSpc>
              <a:spcBef>
                <a:spcPts val="850"/>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3pPr>
            <a:lvl4pPr marR="0" lvl="3" algn="l" rtl="0">
              <a:lnSpc>
                <a:spcPct val="93000"/>
              </a:lnSpc>
              <a:spcBef>
                <a:spcPts val="575"/>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4pPr>
            <a:lvl5pPr marR="0" lvl="4" algn="l" rtl="0">
              <a:lnSpc>
                <a:spcPct val="93000"/>
              </a:lnSpc>
              <a:spcBef>
                <a:spcPts val="288"/>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1"/>
          </p:nvPr>
        </p:nvSpPr>
        <p:spPr>
          <a:xfrm>
            <a:off x="693738" y="2268538"/>
            <a:ext cx="3251100" cy="42006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600"/>
              <a:buNone/>
              <a:defRPr sz="1600"/>
            </a:lvl1pPr>
            <a:lvl2pPr marL="914400" lvl="1" indent="-228600" algn="l" rtl="0">
              <a:lnSpc>
                <a:spcPct val="93000"/>
              </a:lnSpc>
              <a:spcBef>
                <a:spcPts val="1138"/>
              </a:spcBef>
              <a:spcAft>
                <a:spcPts val="0"/>
              </a:spcAft>
              <a:buSzPts val="1400"/>
              <a:buNone/>
              <a:defRPr sz="1400"/>
            </a:lvl2pPr>
            <a:lvl3pPr marL="1371600" lvl="2" indent="-228600" algn="l" rtl="0">
              <a:lnSpc>
                <a:spcPct val="93000"/>
              </a:lnSpc>
              <a:spcBef>
                <a:spcPts val="850"/>
              </a:spcBef>
              <a:spcAft>
                <a:spcPts val="0"/>
              </a:spcAft>
              <a:buSzPts val="1200"/>
              <a:buNone/>
              <a:defRPr sz="1200"/>
            </a:lvl3pPr>
            <a:lvl4pPr marL="1828800" lvl="3" indent="-228600" algn="l" rtl="0">
              <a:lnSpc>
                <a:spcPct val="93000"/>
              </a:lnSpc>
              <a:spcBef>
                <a:spcPts val="575"/>
              </a:spcBef>
              <a:spcAft>
                <a:spcPts val="0"/>
              </a:spcAft>
              <a:buSzPts val="1000"/>
              <a:buNone/>
              <a:defRPr sz="1000"/>
            </a:lvl4pPr>
            <a:lvl5pPr marL="2286000" lvl="4" indent="-228600" algn="l" rtl="0">
              <a:lnSpc>
                <a:spcPct val="93000"/>
              </a:lnSpc>
              <a:spcBef>
                <a:spcPts val="288"/>
              </a:spcBef>
              <a:spcAft>
                <a:spcPts val="0"/>
              </a:spcAft>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46" name="Shape 46"/>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7" name="Shape 47"/>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8" name="Shape 48"/>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693738" y="503238"/>
            <a:ext cx="3251100" cy="1765200"/>
          </a:xfrm>
          <a:prstGeom prst="rect">
            <a:avLst/>
          </a:prstGeom>
          <a:noFill/>
          <a:ln>
            <a:noFill/>
          </a:ln>
        </p:spPr>
        <p:txBody>
          <a:bodyPr spcFirstLastPara="1" wrap="square" lIns="91425" tIns="91425" rIns="91425" bIns="91425" anchor="b" anchorCtr="0"/>
          <a:lstStyle>
            <a:lvl1pPr lvl="0" algn="ctr" rtl="0">
              <a:lnSpc>
                <a:spcPct val="93000"/>
              </a:lnSpc>
              <a:spcBef>
                <a:spcPts val="0"/>
              </a:spcBef>
              <a:spcAft>
                <a:spcPts val="0"/>
              </a:spcAft>
              <a:buSzPts val="1400"/>
              <a:buNone/>
              <a:defRPr sz="3200"/>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51" name="Shape 51"/>
          <p:cNvSpPr txBox="1">
            <a:spLocks noGrp="1"/>
          </p:cNvSpPr>
          <p:nvPr>
            <p:ph type="body" idx="1"/>
          </p:nvPr>
        </p:nvSpPr>
        <p:spPr>
          <a:xfrm>
            <a:off x="4286250" y="1089025"/>
            <a:ext cx="5102100" cy="53721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400"/>
              <a:buNone/>
              <a:defRPr sz="3200"/>
            </a:lvl1pPr>
            <a:lvl2pPr marL="914400" lvl="1" indent="-228600" algn="l" rtl="0">
              <a:lnSpc>
                <a:spcPct val="93000"/>
              </a:lnSpc>
              <a:spcBef>
                <a:spcPts val="1138"/>
              </a:spcBef>
              <a:spcAft>
                <a:spcPts val="0"/>
              </a:spcAft>
              <a:buSzPts val="1400"/>
              <a:buNone/>
              <a:defRPr sz="2800"/>
            </a:lvl2pPr>
            <a:lvl3pPr marL="1371600" lvl="2" indent="-228600" algn="l" rtl="0">
              <a:lnSpc>
                <a:spcPct val="93000"/>
              </a:lnSpc>
              <a:spcBef>
                <a:spcPts val="850"/>
              </a:spcBef>
              <a:spcAft>
                <a:spcPts val="0"/>
              </a:spcAft>
              <a:buSzPts val="1400"/>
              <a:buNone/>
              <a:defRPr sz="2400"/>
            </a:lvl3pPr>
            <a:lvl4pPr marL="1828800" lvl="3" indent="-228600" algn="l" rtl="0">
              <a:lnSpc>
                <a:spcPct val="93000"/>
              </a:lnSpc>
              <a:spcBef>
                <a:spcPts val="575"/>
              </a:spcBef>
              <a:spcAft>
                <a:spcPts val="0"/>
              </a:spcAft>
              <a:buSzPts val="1400"/>
              <a:buNone/>
              <a:defRPr sz="2000"/>
            </a:lvl4pPr>
            <a:lvl5pPr marL="2286000" lvl="4" indent="-228600" algn="l" rtl="0">
              <a:lnSpc>
                <a:spcPct val="93000"/>
              </a:lnSpc>
              <a:spcBef>
                <a:spcPts val="288"/>
              </a:spcBef>
              <a:spcAft>
                <a:spcPts val="0"/>
              </a:spcAft>
              <a:buSzPts val="1400"/>
              <a:buNone/>
              <a:defRPr sz="20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52" name="Shape 52"/>
          <p:cNvSpPr txBox="1">
            <a:spLocks noGrp="1"/>
          </p:cNvSpPr>
          <p:nvPr>
            <p:ph type="body" idx="2"/>
          </p:nvPr>
        </p:nvSpPr>
        <p:spPr>
          <a:xfrm>
            <a:off x="693738" y="2268538"/>
            <a:ext cx="3251100" cy="42006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600"/>
              <a:buNone/>
              <a:defRPr sz="1600"/>
            </a:lvl1pPr>
            <a:lvl2pPr marL="914400" lvl="1" indent="-228600" algn="l" rtl="0">
              <a:lnSpc>
                <a:spcPct val="93000"/>
              </a:lnSpc>
              <a:spcBef>
                <a:spcPts val="1138"/>
              </a:spcBef>
              <a:spcAft>
                <a:spcPts val="0"/>
              </a:spcAft>
              <a:buSzPts val="1400"/>
              <a:buNone/>
              <a:defRPr sz="1400"/>
            </a:lvl2pPr>
            <a:lvl3pPr marL="1371600" lvl="2" indent="-228600" algn="l" rtl="0">
              <a:lnSpc>
                <a:spcPct val="93000"/>
              </a:lnSpc>
              <a:spcBef>
                <a:spcPts val="850"/>
              </a:spcBef>
              <a:spcAft>
                <a:spcPts val="0"/>
              </a:spcAft>
              <a:buSzPts val="1200"/>
              <a:buNone/>
              <a:defRPr sz="1200"/>
            </a:lvl3pPr>
            <a:lvl4pPr marL="1828800" lvl="3" indent="-228600" algn="l" rtl="0">
              <a:lnSpc>
                <a:spcPct val="93000"/>
              </a:lnSpc>
              <a:spcBef>
                <a:spcPts val="575"/>
              </a:spcBef>
              <a:spcAft>
                <a:spcPts val="0"/>
              </a:spcAft>
              <a:buSzPts val="1000"/>
              <a:buNone/>
              <a:defRPr sz="1000"/>
            </a:lvl4pPr>
            <a:lvl5pPr marL="2286000" lvl="4" indent="-228600" algn="l" rtl="0">
              <a:lnSpc>
                <a:spcPct val="93000"/>
              </a:lnSpc>
              <a:spcBef>
                <a:spcPts val="288"/>
              </a:spcBef>
              <a:spcAft>
                <a:spcPts val="0"/>
              </a:spcAft>
              <a:buSzPts val="1000"/>
              <a:buNone/>
              <a:defRPr sz="1000"/>
            </a:lvl5pPr>
            <a:lvl6pPr marL="2743200" lvl="5" indent="-228600" algn="l" rtl="0">
              <a:lnSpc>
                <a:spcPct val="90000"/>
              </a:lnSpc>
              <a:spcBef>
                <a:spcPts val="500"/>
              </a:spcBef>
              <a:spcAft>
                <a:spcPts val="0"/>
              </a:spcAft>
              <a:buClr>
                <a:schemeClr val="dk1"/>
              </a:buClr>
              <a:buSzPts val="1000"/>
              <a:buNone/>
              <a:defRPr sz="1000"/>
            </a:lvl6pPr>
            <a:lvl7pPr marL="3200400" lvl="6" indent="-228600" algn="l" rtl="0">
              <a:lnSpc>
                <a:spcPct val="90000"/>
              </a:lnSpc>
              <a:spcBef>
                <a:spcPts val="500"/>
              </a:spcBef>
              <a:spcAft>
                <a:spcPts val="0"/>
              </a:spcAft>
              <a:buClr>
                <a:schemeClr val="dk1"/>
              </a:buClr>
              <a:buSzPts val="1000"/>
              <a:buNone/>
              <a:defRPr sz="1000"/>
            </a:lvl7pPr>
            <a:lvl8pPr marL="3657600" lvl="7" indent="-228600" algn="l" rtl="0">
              <a:lnSpc>
                <a:spcPct val="90000"/>
              </a:lnSpc>
              <a:spcBef>
                <a:spcPts val="500"/>
              </a:spcBef>
              <a:spcAft>
                <a:spcPts val="0"/>
              </a:spcAft>
              <a:buClr>
                <a:schemeClr val="dk1"/>
              </a:buClr>
              <a:buSzPts val="1000"/>
              <a:buNone/>
              <a:defRPr sz="1000"/>
            </a:lvl8pPr>
            <a:lvl9pPr marL="4114800" lvl="8" indent="-228600" algn="l" rtl="0">
              <a:lnSpc>
                <a:spcPct val="90000"/>
              </a:lnSpc>
              <a:spcBef>
                <a:spcPts val="500"/>
              </a:spcBef>
              <a:spcAft>
                <a:spcPts val="0"/>
              </a:spcAft>
              <a:buClr>
                <a:schemeClr val="dk1"/>
              </a:buClr>
              <a:buSzPts val="1000"/>
              <a:buNone/>
              <a:defRPr sz="1000"/>
            </a:lvl9pPr>
          </a:lstStyle>
          <a:p>
            <a:endParaRPr/>
          </a:p>
        </p:txBody>
      </p:sp>
      <p:sp>
        <p:nvSpPr>
          <p:cNvPr id="53" name="Shape 53"/>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Shape 54"/>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Shape 55"/>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Shape 57"/>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8" name="Shape 58"/>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9" name="Shape 59"/>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93738" y="403225"/>
            <a:ext cx="8694600" cy="1460400"/>
          </a:xfrm>
          <a:prstGeom prst="rect">
            <a:avLst/>
          </a:prstGeom>
          <a:noFill/>
          <a:ln>
            <a:noFill/>
          </a:ln>
        </p:spPr>
        <p:txBody>
          <a:bodyPr spcFirstLastPara="1" wrap="square" lIns="91425" tIns="91425" rIns="91425" bIns="91425" anchor="ctr" anchorCtr="0"/>
          <a:lstStyle>
            <a:lvl1pPr lvl="0" algn="ctr" rtl="0">
              <a:lnSpc>
                <a:spcPct val="93000"/>
              </a:lnSpc>
              <a:spcBef>
                <a:spcPts val="0"/>
              </a:spcBef>
              <a:spcAft>
                <a:spcPts val="0"/>
              </a:spcAft>
              <a:buSzPts val="1400"/>
              <a:buNone/>
              <a:defRPr/>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67" name="Shape 67"/>
          <p:cNvSpPr txBox="1">
            <a:spLocks noGrp="1"/>
          </p:cNvSpPr>
          <p:nvPr>
            <p:ph type="body" idx="1"/>
          </p:nvPr>
        </p:nvSpPr>
        <p:spPr>
          <a:xfrm>
            <a:off x="693738" y="1852613"/>
            <a:ext cx="4265700" cy="908100"/>
          </a:xfrm>
          <a:prstGeom prst="rect">
            <a:avLst/>
          </a:prstGeom>
          <a:noFill/>
          <a:ln>
            <a:noFill/>
          </a:ln>
        </p:spPr>
        <p:txBody>
          <a:bodyPr spcFirstLastPara="1" wrap="square" lIns="91425" tIns="91425" rIns="91425" bIns="91425" anchor="b" anchorCtr="0"/>
          <a:lstStyle>
            <a:lvl1pPr marL="457200" lvl="0" indent="-228600" algn="l" rtl="0">
              <a:lnSpc>
                <a:spcPct val="93000"/>
              </a:lnSpc>
              <a:spcBef>
                <a:spcPts val="1425"/>
              </a:spcBef>
              <a:spcAft>
                <a:spcPts val="0"/>
              </a:spcAft>
              <a:buSzPts val="2400"/>
              <a:buNone/>
              <a:defRPr sz="2400" b="1"/>
            </a:lvl1pPr>
            <a:lvl2pPr marL="914400" lvl="1" indent="-228600" algn="l" rtl="0">
              <a:lnSpc>
                <a:spcPct val="93000"/>
              </a:lnSpc>
              <a:spcBef>
                <a:spcPts val="1138"/>
              </a:spcBef>
              <a:spcAft>
                <a:spcPts val="0"/>
              </a:spcAft>
              <a:buSzPts val="2000"/>
              <a:buNone/>
              <a:defRPr sz="2000" b="1"/>
            </a:lvl2pPr>
            <a:lvl3pPr marL="1371600" lvl="2" indent="-228600" algn="l" rtl="0">
              <a:lnSpc>
                <a:spcPct val="93000"/>
              </a:lnSpc>
              <a:spcBef>
                <a:spcPts val="850"/>
              </a:spcBef>
              <a:spcAft>
                <a:spcPts val="0"/>
              </a:spcAft>
              <a:buSzPts val="1800"/>
              <a:buNone/>
              <a:defRPr sz="1800" b="1"/>
            </a:lvl3pPr>
            <a:lvl4pPr marL="1828800" lvl="3" indent="-228600" algn="l" rtl="0">
              <a:lnSpc>
                <a:spcPct val="93000"/>
              </a:lnSpc>
              <a:spcBef>
                <a:spcPts val="575"/>
              </a:spcBef>
              <a:spcAft>
                <a:spcPts val="0"/>
              </a:spcAft>
              <a:buSzPts val="1600"/>
              <a:buNone/>
              <a:defRPr sz="1600" b="1"/>
            </a:lvl4pPr>
            <a:lvl5pPr marL="2286000" lvl="4" indent="-228600" algn="l" rtl="0">
              <a:lnSpc>
                <a:spcPct val="93000"/>
              </a:lnSpc>
              <a:spcBef>
                <a:spcPts val="288"/>
              </a:spcBef>
              <a:spcAft>
                <a:spcPts val="0"/>
              </a:spcAft>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68" name="Shape 68"/>
          <p:cNvSpPr txBox="1">
            <a:spLocks noGrp="1"/>
          </p:cNvSpPr>
          <p:nvPr>
            <p:ph type="body" idx="2"/>
          </p:nvPr>
        </p:nvSpPr>
        <p:spPr>
          <a:xfrm>
            <a:off x="693738" y="2760663"/>
            <a:ext cx="4265700" cy="40623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400"/>
              <a:buNone/>
              <a:defRPr/>
            </a:lvl1pPr>
            <a:lvl2pPr marL="914400" lvl="1" indent="-228600" algn="l" rtl="0">
              <a:lnSpc>
                <a:spcPct val="93000"/>
              </a:lnSpc>
              <a:spcBef>
                <a:spcPts val="1138"/>
              </a:spcBef>
              <a:spcAft>
                <a:spcPts val="0"/>
              </a:spcAft>
              <a:buSzPts val="1400"/>
              <a:buNone/>
              <a:defRPr/>
            </a:lvl2pPr>
            <a:lvl3pPr marL="1371600" lvl="2" indent="-228600" algn="l" rtl="0">
              <a:lnSpc>
                <a:spcPct val="93000"/>
              </a:lnSpc>
              <a:spcBef>
                <a:spcPts val="850"/>
              </a:spcBef>
              <a:spcAft>
                <a:spcPts val="0"/>
              </a:spcAft>
              <a:buSzPts val="1400"/>
              <a:buNone/>
              <a:defRPr/>
            </a:lvl3pPr>
            <a:lvl4pPr marL="1828800" lvl="3" indent="-228600" algn="l" rtl="0">
              <a:lnSpc>
                <a:spcPct val="93000"/>
              </a:lnSpc>
              <a:spcBef>
                <a:spcPts val="575"/>
              </a:spcBef>
              <a:spcAft>
                <a:spcPts val="0"/>
              </a:spcAft>
              <a:buSzPts val="1400"/>
              <a:buNone/>
              <a:defRPr/>
            </a:lvl4pPr>
            <a:lvl5pPr marL="2286000" lvl="4" indent="-228600" algn="l" rtl="0">
              <a:lnSpc>
                <a:spcPct val="93000"/>
              </a:lnSpc>
              <a:spcBef>
                <a:spcPts val="288"/>
              </a:spcBef>
              <a:spcAft>
                <a:spcPts val="0"/>
              </a:spcAft>
              <a:buSzPts val="14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69" name="Shape 69"/>
          <p:cNvSpPr txBox="1">
            <a:spLocks noGrp="1"/>
          </p:cNvSpPr>
          <p:nvPr>
            <p:ph type="body" idx="3"/>
          </p:nvPr>
        </p:nvSpPr>
        <p:spPr>
          <a:xfrm>
            <a:off x="5103813" y="1852613"/>
            <a:ext cx="4284600" cy="908100"/>
          </a:xfrm>
          <a:prstGeom prst="rect">
            <a:avLst/>
          </a:prstGeom>
          <a:noFill/>
          <a:ln>
            <a:noFill/>
          </a:ln>
        </p:spPr>
        <p:txBody>
          <a:bodyPr spcFirstLastPara="1" wrap="square" lIns="91425" tIns="91425" rIns="91425" bIns="91425" anchor="b" anchorCtr="0"/>
          <a:lstStyle>
            <a:lvl1pPr marL="457200" lvl="0" indent="-228600" algn="l" rtl="0">
              <a:lnSpc>
                <a:spcPct val="93000"/>
              </a:lnSpc>
              <a:spcBef>
                <a:spcPts val="1425"/>
              </a:spcBef>
              <a:spcAft>
                <a:spcPts val="0"/>
              </a:spcAft>
              <a:buSzPts val="2400"/>
              <a:buNone/>
              <a:defRPr sz="2400" b="1"/>
            </a:lvl1pPr>
            <a:lvl2pPr marL="914400" lvl="1" indent="-228600" algn="l" rtl="0">
              <a:lnSpc>
                <a:spcPct val="93000"/>
              </a:lnSpc>
              <a:spcBef>
                <a:spcPts val="1138"/>
              </a:spcBef>
              <a:spcAft>
                <a:spcPts val="0"/>
              </a:spcAft>
              <a:buSzPts val="2000"/>
              <a:buNone/>
              <a:defRPr sz="2000" b="1"/>
            </a:lvl2pPr>
            <a:lvl3pPr marL="1371600" lvl="2" indent="-228600" algn="l" rtl="0">
              <a:lnSpc>
                <a:spcPct val="93000"/>
              </a:lnSpc>
              <a:spcBef>
                <a:spcPts val="850"/>
              </a:spcBef>
              <a:spcAft>
                <a:spcPts val="0"/>
              </a:spcAft>
              <a:buSzPts val="1800"/>
              <a:buNone/>
              <a:defRPr sz="1800" b="1"/>
            </a:lvl3pPr>
            <a:lvl4pPr marL="1828800" lvl="3" indent="-228600" algn="l" rtl="0">
              <a:lnSpc>
                <a:spcPct val="93000"/>
              </a:lnSpc>
              <a:spcBef>
                <a:spcPts val="575"/>
              </a:spcBef>
              <a:spcAft>
                <a:spcPts val="0"/>
              </a:spcAft>
              <a:buSzPts val="1600"/>
              <a:buNone/>
              <a:defRPr sz="1600" b="1"/>
            </a:lvl4pPr>
            <a:lvl5pPr marL="2286000" lvl="4" indent="-228600" algn="l" rtl="0">
              <a:lnSpc>
                <a:spcPct val="93000"/>
              </a:lnSpc>
              <a:spcBef>
                <a:spcPts val="288"/>
              </a:spcBef>
              <a:spcAft>
                <a:spcPts val="0"/>
              </a:spcAft>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70" name="Shape 70"/>
          <p:cNvSpPr txBox="1">
            <a:spLocks noGrp="1"/>
          </p:cNvSpPr>
          <p:nvPr>
            <p:ph type="body" idx="4"/>
          </p:nvPr>
        </p:nvSpPr>
        <p:spPr>
          <a:xfrm>
            <a:off x="5103813" y="2760663"/>
            <a:ext cx="4284600" cy="40623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1400"/>
              <a:buNone/>
              <a:defRPr/>
            </a:lvl1pPr>
            <a:lvl2pPr marL="914400" lvl="1" indent="-228600" algn="l" rtl="0">
              <a:lnSpc>
                <a:spcPct val="93000"/>
              </a:lnSpc>
              <a:spcBef>
                <a:spcPts val="1138"/>
              </a:spcBef>
              <a:spcAft>
                <a:spcPts val="0"/>
              </a:spcAft>
              <a:buSzPts val="1400"/>
              <a:buNone/>
              <a:defRPr/>
            </a:lvl2pPr>
            <a:lvl3pPr marL="1371600" lvl="2" indent="-228600" algn="l" rtl="0">
              <a:lnSpc>
                <a:spcPct val="93000"/>
              </a:lnSpc>
              <a:spcBef>
                <a:spcPts val="850"/>
              </a:spcBef>
              <a:spcAft>
                <a:spcPts val="0"/>
              </a:spcAft>
              <a:buSzPts val="1400"/>
              <a:buNone/>
              <a:defRPr/>
            </a:lvl3pPr>
            <a:lvl4pPr marL="1828800" lvl="3" indent="-228600" algn="l" rtl="0">
              <a:lnSpc>
                <a:spcPct val="93000"/>
              </a:lnSpc>
              <a:spcBef>
                <a:spcPts val="575"/>
              </a:spcBef>
              <a:spcAft>
                <a:spcPts val="0"/>
              </a:spcAft>
              <a:buSzPts val="1400"/>
              <a:buNone/>
              <a:defRPr/>
            </a:lvl4pPr>
            <a:lvl5pPr marL="2286000" lvl="4" indent="-228600" algn="l" rtl="0">
              <a:lnSpc>
                <a:spcPct val="93000"/>
              </a:lnSpc>
              <a:spcBef>
                <a:spcPts val="288"/>
              </a:spcBef>
              <a:spcAft>
                <a:spcPts val="0"/>
              </a:spcAft>
              <a:buSzPts val="1400"/>
              <a:buNone/>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71" name="Shape 71"/>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2" name="Shape 72"/>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3" name="Shape 73"/>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687388" y="1884363"/>
            <a:ext cx="8694600" cy="3144900"/>
          </a:xfrm>
          <a:prstGeom prst="rect">
            <a:avLst/>
          </a:prstGeom>
          <a:noFill/>
          <a:ln>
            <a:noFill/>
          </a:ln>
        </p:spPr>
        <p:txBody>
          <a:bodyPr spcFirstLastPara="1" wrap="square" lIns="91425" tIns="91425" rIns="91425" bIns="91425" anchor="b" anchorCtr="0"/>
          <a:lstStyle>
            <a:lvl1pPr lvl="0" algn="ctr" rtl="0">
              <a:lnSpc>
                <a:spcPct val="93000"/>
              </a:lnSpc>
              <a:spcBef>
                <a:spcPts val="0"/>
              </a:spcBef>
              <a:spcAft>
                <a:spcPts val="0"/>
              </a:spcAft>
              <a:buSzPts val="1400"/>
              <a:buNone/>
              <a:defRPr sz="6000"/>
            </a:lvl1pPr>
            <a:lvl2pPr lvl="1" algn="ctr" rtl="0">
              <a:lnSpc>
                <a:spcPct val="93000"/>
              </a:lnSpc>
              <a:spcBef>
                <a:spcPts val="0"/>
              </a:spcBef>
              <a:spcAft>
                <a:spcPts val="0"/>
              </a:spcAft>
              <a:buSzPts val="1400"/>
              <a:buNone/>
              <a:defRPr/>
            </a:lvl2pPr>
            <a:lvl3pPr lvl="2" algn="ctr" rtl="0">
              <a:lnSpc>
                <a:spcPct val="93000"/>
              </a:lnSpc>
              <a:spcBef>
                <a:spcPts val="0"/>
              </a:spcBef>
              <a:spcAft>
                <a:spcPts val="0"/>
              </a:spcAft>
              <a:buSzPts val="1400"/>
              <a:buNone/>
              <a:defRPr/>
            </a:lvl3pPr>
            <a:lvl4pPr lvl="3" algn="ctr" rtl="0">
              <a:lnSpc>
                <a:spcPct val="93000"/>
              </a:lnSpc>
              <a:spcBef>
                <a:spcPts val="0"/>
              </a:spcBef>
              <a:spcAft>
                <a:spcPts val="0"/>
              </a:spcAft>
              <a:buSzPts val="1400"/>
              <a:buNone/>
              <a:defRPr/>
            </a:lvl4pPr>
            <a:lvl5pPr lvl="4" algn="ctr" rtl="0">
              <a:lnSpc>
                <a:spcPct val="93000"/>
              </a:lnSpc>
              <a:spcBef>
                <a:spcPts val="0"/>
              </a:spcBef>
              <a:spcAft>
                <a:spcPts val="0"/>
              </a:spcAft>
              <a:buSzPts val="1400"/>
              <a:buNone/>
              <a:defRPr/>
            </a:lvl5pPr>
            <a:lvl6pPr lvl="5" algn="ctr" rtl="0">
              <a:lnSpc>
                <a:spcPct val="93000"/>
              </a:lnSpc>
              <a:spcBef>
                <a:spcPts val="0"/>
              </a:spcBef>
              <a:spcAft>
                <a:spcPts val="0"/>
              </a:spcAft>
              <a:buSzPts val="1400"/>
              <a:buNone/>
              <a:defRPr/>
            </a:lvl6pPr>
            <a:lvl7pPr lvl="6" algn="ctr" rtl="0">
              <a:lnSpc>
                <a:spcPct val="93000"/>
              </a:lnSpc>
              <a:spcBef>
                <a:spcPts val="0"/>
              </a:spcBef>
              <a:spcAft>
                <a:spcPts val="0"/>
              </a:spcAft>
              <a:buSzPts val="1400"/>
              <a:buNone/>
              <a:defRPr/>
            </a:lvl7pPr>
            <a:lvl8pPr lvl="7" algn="ctr" rtl="0">
              <a:lnSpc>
                <a:spcPct val="93000"/>
              </a:lnSpc>
              <a:spcBef>
                <a:spcPts val="0"/>
              </a:spcBef>
              <a:spcAft>
                <a:spcPts val="0"/>
              </a:spcAft>
              <a:buSzPts val="1400"/>
              <a:buNone/>
              <a:defRPr/>
            </a:lvl8pPr>
            <a:lvl9pPr lvl="8" algn="ctr" rtl="0">
              <a:lnSpc>
                <a:spcPct val="93000"/>
              </a:lnSpc>
              <a:spcBef>
                <a:spcPts val="0"/>
              </a:spcBef>
              <a:spcAft>
                <a:spcPts val="0"/>
              </a:spcAft>
              <a:buSzPts val="1400"/>
              <a:buNone/>
              <a:defRPr/>
            </a:lvl9pPr>
          </a:lstStyle>
          <a:p>
            <a:endParaRPr/>
          </a:p>
        </p:txBody>
      </p:sp>
      <p:sp>
        <p:nvSpPr>
          <p:cNvPr id="83" name="Shape 83"/>
          <p:cNvSpPr txBox="1">
            <a:spLocks noGrp="1"/>
          </p:cNvSpPr>
          <p:nvPr>
            <p:ph type="body" idx="1"/>
          </p:nvPr>
        </p:nvSpPr>
        <p:spPr>
          <a:xfrm>
            <a:off x="687388" y="5059363"/>
            <a:ext cx="8694600" cy="1652700"/>
          </a:xfrm>
          <a:prstGeom prst="rect">
            <a:avLst/>
          </a:prstGeom>
          <a:noFill/>
          <a:ln>
            <a:noFill/>
          </a:ln>
        </p:spPr>
        <p:txBody>
          <a:bodyPr spcFirstLastPara="1" wrap="square" lIns="91425" tIns="91425" rIns="91425" bIns="91425" anchor="t" anchorCtr="0"/>
          <a:lstStyle>
            <a:lvl1pPr marL="457200" lvl="0" indent="-228600" algn="l" rtl="0">
              <a:lnSpc>
                <a:spcPct val="93000"/>
              </a:lnSpc>
              <a:spcBef>
                <a:spcPts val="1425"/>
              </a:spcBef>
              <a:spcAft>
                <a:spcPts val="0"/>
              </a:spcAft>
              <a:buSzPts val="2400"/>
              <a:buNone/>
              <a:defRPr sz="2400"/>
            </a:lvl1pPr>
            <a:lvl2pPr marL="914400" lvl="1" indent="-228600" algn="l" rtl="0">
              <a:lnSpc>
                <a:spcPct val="93000"/>
              </a:lnSpc>
              <a:spcBef>
                <a:spcPts val="1138"/>
              </a:spcBef>
              <a:spcAft>
                <a:spcPts val="0"/>
              </a:spcAft>
              <a:buSzPts val="2000"/>
              <a:buNone/>
              <a:defRPr sz="2000"/>
            </a:lvl2pPr>
            <a:lvl3pPr marL="1371600" lvl="2" indent="-228600" algn="l" rtl="0">
              <a:lnSpc>
                <a:spcPct val="93000"/>
              </a:lnSpc>
              <a:spcBef>
                <a:spcPts val="850"/>
              </a:spcBef>
              <a:spcAft>
                <a:spcPts val="0"/>
              </a:spcAft>
              <a:buSzPts val="1800"/>
              <a:buNone/>
              <a:defRPr sz="1800"/>
            </a:lvl3pPr>
            <a:lvl4pPr marL="1828800" lvl="3" indent="-228600" algn="l" rtl="0">
              <a:lnSpc>
                <a:spcPct val="93000"/>
              </a:lnSpc>
              <a:spcBef>
                <a:spcPts val="575"/>
              </a:spcBef>
              <a:spcAft>
                <a:spcPts val="0"/>
              </a:spcAft>
              <a:buSzPts val="1600"/>
              <a:buNone/>
              <a:defRPr sz="1600"/>
            </a:lvl4pPr>
            <a:lvl5pPr marL="2286000" lvl="4" indent="-228600" algn="l" rtl="0">
              <a:lnSpc>
                <a:spcPct val="93000"/>
              </a:lnSpc>
              <a:spcBef>
                <a:spcPts val="288"/>
              </a:spcBef>
              <a:spcAft>
                <a:spcPts val="0"/>
              </a:spcAft>
              <a:buSzPts val="1600"/>
              <a:buNone/>
              <a:defRPr sz="1600"/>
            </a:lvl5pPr>
            <a:lvl6pPr marL="2743200" lvl="5" indent="-228600" algn="l" rtl="0">
              <a:lnSpc>
                <a:spcPct val="90000"/>
              </a:lnSpc>
              <a:spcBef>
                <a:spcPts val="500"/>
              </a:spcBef>
              <a:spcAft>
                <a:spcPts val="0"/>
              </a:spcAft>
              <a:buClr>
                <a:schemeClr val="dk1"/>
              </a:buClr>
              <a:buSzPts val="1600"/>
              <a:buNone/>
              <a:defRPr sz="1600"/>
            </a:lvl6pPr>
            <a:lvl7pPr marL="3200400" lvl="6" indent="-228600" algn="l" rtl="0">
              <a:lnSpc>
                <a:spcPct val="90000"/>
              </a:lnSpc>
              <a:spcBef>
                <a:spcPts val="500"/>
              </a:spcBef>
              <a:spcAft>
                <a:spcPts val="0"/>
              </a:spcAft>
              <a:buClr>
                <a:schemeClr val="dk1"/>
              </a:buClr>
              <a:buSzPts val="1600"/>
              <a:buNone/>
              <a:defRPr sz="1600"/>
            </a:lvl7pPr>
            <a:lvl8pPr marL="3657600" lvl="7" indent="-228600" algn="l" rtl="0">
              <a:lnSpc>
                <a:spcPct val="90000"/>
              </a:lnSpc>
              <a:spcBef>
                <a:spcPts val="500"/>
              </a:spcBef>
              <a:spcAft>
                <a:spcPts val="0"/>
              </a:spcAft>
              <a:buClr>
                <a:schemeClr val="dk1"/>
              </a:buClr>
              <a:buSzPts val="1600"/>
              <a:buNone/>
              <a:defRPr sz="1600"/>
            </a:lvl8pPr>
            <a:lvl9pPr marL="4114800" lvl="8" indent="-228600" algn="l" rtl="0">
              <a:lnSpc>
                <a:spcPct val="90000"/>
              </a:lnSpc>
              <a:spcBef>
                <a:spcPts val="500"/>
              </a:spcBef>
              <a:spcAft>
                <a:spcPts val="0"/>
              </a:spcAft>
              <a:buClr>
                <a:schemeClr val="dk1"/>
              </a:buClr>
              <a:buSzPts val="1600"/>
              <a:buNone/>
              <a:defRPr sz="1600"/>
            </a:lvl9pPr>
          </a:lstStyle>
          <a:p>
            <a:endParaRPr/>
          </a:p>
        </p:txBody>
      </p:sp>
      <p:sp>
        <p:nvSpPr>
          <p:cNvPr id="84" name="Shape 84"/>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5" name="Shape 85"/>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6" name="Shape 86"/>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
        <p:cNvGrpSpPr/>
        <p:nvPr/>
      </p:nvGrpSpPr>
      <p:grpSpPr>
        <a:xfrm>
          <a:off x="0" y="0"/>
          <a:ext cx="0" cy="0"/>
          <a:chOff x="0" y="0"/>
          <a:chExt cx="0" cy="0"/>
        </a:xfrm>
      </p:grpSpPr>
      <p:pic>
        <p:nvPicPr>
          <p:cNvPr id="12" name="Shape 12"/>
          <p:cNvPicPr preferRelativeResize="0"/>
          <p:nvPr/>
        </p:nvPicPr>
        <p:blipFill rotWithShape="1">
          <a:blip r:embed="rId9">
            <a:alphaModFix/>
          </a:blip>
          <a:srcRect/>
          <a:stretch/>
        </p:blipFill>
        <p:spPr>
          <a:xfrm>
            <a:off x="195262" y="30162"/>
            <a:ext cx="9805989" cy="7559674"/>
          </a:xfrm>
          <a:prstGeom prst="rect">
            <a:avLst/>
          </a:prstGeom>
          <a:noFill/>
          <a:ln>
            <a:noFill/>
          </a:ln>
        </p:spPr>
      </p:pic>
      <p:sp>
        <p:nvSpPr>
          <p:cNvPr id="13" name="Shape 13"/>
          <p:cNvSpPr txBox="1">
            <a:spLocks noGrp="1"/>
          </p:cNvSpPr>
          <p:nvPr>
            <p:ph type="title"/>
          </p:nvPr>
        </p:nvSpPr>
        <p:spPr>
          <a:xfrm>
            <a:off x="503237" y="301625"/>
            <a:ext cx="9066300" cy="1257300"/>
          </a:xfrm>
          <a:prstGeom prst="rect">
            <a:avLst/>
          </a:prstGeom>
          <a:noFill/>
          <a:ln>
            <a:noFill/>
          </a:ln>
        </p:spPr>
        <p:txBody>
          <a:bodyPr spcFirstLastPara="1" wrap="square" lIns="91425" tIns="91425" rIns="91425" bIns="91425" anchor="ctr" anchorCtr="0"/>
          <a:lstStyle>
            <a:lvl1pPr marR="0" lvl="0"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1pPr>
            <a:lvl2pPr marR="0" lvl="1"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2pPr>
            <a:lvl3pPr marR="0" lvl="2"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3pPr>
            <a:lvl4pPr marR="0" lvl="3"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4pPr>
            <a:lvl5pPr marR="0" lvl="4"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5pPr>
            <a:lvl6pPr marR="0" lvl="5"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6pPr>
            <a:lvl7pPr marR="0" lvl="6"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7pPr>
            <a:lvl8pPr marR="0" lvl="7"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8pPr>
            <a:lvl9pPr marR="0" lvl="8" algn="ctr" rtl="0">
              <a:lnSpc>
                <a:spcPct val="93000"/>
              </a:lnSpc>
              <a:spcBef>
                <a:spcPts val="0"/>
              </a:spcBef>
              <a:spcAft>
                <a:spcPts val="0"/>
              </a:spcAft>
              <a:buSzPts val="1400"/>
              <a:buNone/>
              <a:defRPr sz="4400" b="0" i="0" u="none" strike="noStrike" cap="none">
                <a:solidFill>
                  <a:srgbClr val="000000"/>
                </a:solidFill>
                <a:latin typeface="Arial"/>
                <a:ea typeface="Arial"/>
                <a:cs typeface="Arial"/>
                <a:sym typeface="Arial"/>
              </a:defRPr>
            </a:lvl9pPr>
          </a:lstStyle>
          <a:p>
            <a:endParaRPr/>
          </a:p>
        </p:txBody>
      </p:sp>
      <p:sp>
        <p:nvSpPr>
          <p:cNvPr id="14" name="Shape 14"/>
          <p:cNvSpPr txBox="1">
            <a:spLocks noGrp="1"/>
          </p:cNvSpPr>
          <p:nvPr>
            <p:ph type="body" idx="1"/>
          </p:nvPr>
        </p:nvSpPr>
        <p:spPr>
          <a:xfrm>
            <a:off x="503237" y="1768475"/>
            <a:ext cx="9066300" cy="4380000"/>
          </a:xfrm>
          <a:prstGeom prst="rect">
            <a:avLst/>
          </a:prstGeom>
          <a:noFill/>
          <a:ln>
            <a:noFill/>
          </a:ln>
        </p:spPr>
        <p:txBody>
          <a:bodyPr spcFirstLastPara="1" wrap="square" lIns="91425" tIns="91425" rIns="91425" bIns="91425" anchor="t" anchorCtr="0"/>
          <a:lstStyle>
            <a:lvl1pPr marL="457200" marR="0" lvl="0" indent="-228600" algn="l" rtl="0">
              <a:lnSpc>
                <a:spcPct val="93000"/>
              </a:lnSpc>
              <a:spcBef>
                <a:spcPts val="1425"/>
              </a:spcBef>
              <a:spcAft>
                <a:spcPts val="0"/>
              </a:spcAft>
              <a:buSzPts val="1400"/>
              <a:buNone/>
              <a:defRPr sz="3200" b="0" i="0" u="none" strike="noStrike" cap="none">
                <a:solidFill>
                  <a:srgbClr val="000000"/>
                </a:solidFill>
                <a:latin typeface="Arial"/>
                <a:ea typeface="Arial"/>
                <a:cs typeface="Arial"/>
                <a:sym typeface="Arial"/>
              </a:defRPr>
            </a:lvl1pPr>
            <a:lvl2pPr marL="914400" marR="0" lvl="1" indent="-228600" algn="l" rtl="0">
              <a:lnSpc>
                <a:spcPct val="93000"/>
              </a:lnSpc>
              <a:spcBef>
                <a:spcPts val="1138"/>
              </a:spcBef>
              <a:spcAft>
                <a:spcPts val="0"/>
              </a:spcAft>
              <a:buSzPts val="1400"/>
              <a:buNone/>
              <a:defRPr sz="2800" b="0" i="0" u="none" strike="noStrike" cap="none">
                <a:solidFill>
                  <a:srgbClr val="000000"/>
                </a:solidFill>
                <a:latin typeface="Arial"/>
                <a:ea typeface="Arial"/>
                <a:cs typeface="Arial"/>
                <a:sym typeface="Arial"/>
              </a:defRPr>
            </a:lvl2pPr>
            <a:lvl3pPr marL="1371600" marR="0" lvl="2" indent="-228600" algn="l" rtl="0">
              <a:lnSpc>
                <a:spcPct val="93000"/>
              </a:lnSpc>
              <a:spcBef>
                <a:spcPts val="850"/>
              </a:spcBef>
              <a:spcAft>
                <a:spcPts val="0"/>
              </a:spcAft>
              <a:buSzPts val="1400"/>
              <a:buNone/>
              <a:defRPr sz="2400" b="0" i="0" u="none" strike="noStrike" cap="none">
                <a:solidFill>
                  <a:srgbClr val="000000"/>
                </a:solidFill>
                <a:latin typeface="Arial"/>
                <a:ea typeface="Arial"/>
                <a:cs typeface="Arial"/>
                <a:sym typeface="Arial"/>
              </a:defRPr>
            </a:lvl3pPr>
            <a:lvl4pPr marL="1828800" marR="0" lvl="3" indent="-228600" algn="l" rtl="0">
              <a:lnSpc>
                <a:spcPct val="93000"/>
              </a:lnSpc>
              <a:spcBef>
                <a:spcPts val="575"/>
              </a:spcBef>
              <a:spcAft>
                <a:spcPts val="0"/>
              </a:spcAft>
              <a:buSzPts val="1400"/>
              <a:buNone/>
              <a:defRPr sz="2000" b="0" i="0" u="none" strike="noStrike" cap="none">
                <a:solidFill>
                  <a:srgbClr val="000000"/>
                </a:solidFill>
                <a:latin typeface="Arial"/>
                <a:ea typeface="Arial"/>
                <a:cs typeface="Arial"/>
                <a:sym typeface="Arial"/>
              </a:defRPr>
            </a:lvl4pPr>
            <a:lvl5pPr marL="2286000" marR="0" lvl="4" indent="-228600" algn="l" rtl="0">
              <a:lnSpc>
                <a:spcPct val="93000"/>
              </a:lnSpc>
              <a:spcBef>
                <a:spcPts val="288"/>
              </a:spcBef>
              <a:spcAft>
                <a:spcPts val="0"/>
              </a:spcAft>
              <a:buSzPts val="1400"/>
              <a:buNone/>
              <a:defRPr sz="20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dt" idx="10"/>
          </p:nvPr>
        </p:nvSpPr>
        <p:spPr>
          <a:xfrm>
            <a:off x="3448050" y="6886575"/>
            <a:ext cx="3190800" cy="51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6" name="Shape 16"/>
          <p:cNvSpPr txBox="1">
            <a:spLocks noGrp="1"/>
          </p:cNvSpPr>
          <p:nvPr>
            <p:ph type="ftr" idx="11"/>
          </p:nvPr>
        </p:nvSpPr>
        <p:spPr>
          <a:xfrm>
            <a:off x="7227887" y="6886575"/>
            <a:ext cx="3190800" cy="5160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SzPts val="1400"/>
              <a:buNone/>
              <a:defRPr sz="1800" b="0" i="0" u="none">
                <a:solidFill>
                  <a:schemeClr val="lt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7" name="Shape 17"/>
          <p:cNvSpPr txBox="1">
            <a:spLocks noGrp="1"/>
          </p:cNvSpPr>
          <p:nvPr>
            <p:ph type="sldNum" idx="12"/>
          </p:nvPr>
        </p:nvSpPr>
        <p:spPr>
          <a:xfrm>
            <a:off x="503237" y="6886575"/>
            <a:ext cx="2343300" cy="516000"/>
          </a:xfrm>
          <a:prstGeom prst="rect">
            <a:avLst/>
          </a:prstGeom>
          <a:noFill/>
          <a:ln>
            <a:noFill/>
          </a:ln>
        </p:spPr>
        <p:txBody>
          <a:bodyPr spcFirstLastPara="1" wrap="square" lIns="0" tIns="0" rIns="0" bIns="0" anchor="t" anchorCtr="0">
            <a:noAutofit/>
          </a:bodyPr>
          <a:lstStyle>
            <a:lvl1pPr marL="0" marR="0" lvl="0"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1pPr>
            <a:lvl2pPr marL="0" marR="0" lvl="1"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2pPr>
            <a:lvl3pPr marL="0" marR="0" lvl="2"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3pPr>
            <a:lvl4pPr marL="0" marR="0" lvl="3"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4pPr>
            <a:lvl5pPr marL="0" marR="0" lvl="4"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5pPr>
            <a:lvl6pPr marL="0" marR="0" lvl="5"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6pPr>
            <a:lvl7pPr marL="0" marR="0" lvl="6"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7pPr>
            <a:lvl8pPr marL="0" marR="0" lvl="7"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8pPr>
            <a:lvl9pPr marL="0" marR="0" lvl="8" indent="0" algn="r" rtl="0">
              <a:lnSpc>
                <a:spcPct val="93000"/>
              </a:lnSpc>
              <a:spcBef>
                <a:spcPts val="0"/>
              </a:spcBef>
              <a:spcAft>
                <a:spcPts val="0"/>
              </a:spcAft>
              <a:buClr>
                <a:srgbClr val="000000"/>
              </a:buClr>
              <a:buSzPts val="1400"/>
              <a:buFont typeface="Times New Roman"/>
              <a:buNone/>
              <a:defRPr sz="1400" b="0" i="0" u="none">
                <a:solidFill>
                  <a:srgbClr val="000000"/>
                </a:solidFill>
                <a:latin typeface="Times New Roman"/>
                <a:ea typeface="Times New Roman"/>
                <a:cs typeface="Times New Roman"/>
                <a:sym typeface="Times New Roman"/>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6"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912" y="0"/>
            <a:ext cx="8240712" cy="1112837"/>
          </a:xfrm>
        </p:spPr>
        <p:txBody>
          <a:bodyPr/>
          <a:lstStyle/>
          <a:p>
            <a:r>
              <a:rPr lang="en-US" sz="3600" b="1" dirty="0">
                <a:solidFill>
                  <a:srgbClr val="002060"/>
                </a:solidFill>
                <a:latin typeface="Times New Roman" pitchFamily="18" charset="0"/>
                <a:cs typeface="Times New Roman" pitchFamily="18" charset="0"/>
              </a:rPr>
              <a:t>CENTURION UNIVERSITY OF TECHNOLOGY AND MANAGEMENT</a:t>
            </a:r>
            <a:endParaRPr lang="en-US" sz="3600" b="1" dirty="0"/>
          </a:p>
        </p:txBody>
      </p:sp>
      <p:sp>
        <p:nvSpPr>
          <p:cNvPr id="3" name="Text Placeholder 2"/>
          <p:cNvSpPr>
            <a:spLocks noGrp="1"/>
          </p:cNvSpPr>
          <p:nvPr>
            <p:ph type="body" idx="1"/>
          </p:nvPr>
        </p:nvSpPr>
        <p:spPr>
          <a:xfrm>
            <a:off x="2601912" y="1852613"/>
            <a:ext cx="7162800" cy="908100"/>
          </a:xfrm>
        </p:spPr>
        <p:txBody>
          <a:bodyPr/>
          <a:lstStyle/>
          <a:p>
            <a:endParaRPr lang="en-US" dirty="0"/>
          </a:p>
        </p:txBody>
      </p:sp>
      <p:sp>
        <p:nvSpPr>
          <p:cNvPr id="4" name="Text Placeholder 3"/>
          <p:cNvSpPr>
            <a:spLocks noGrp="1"/>
          </p:cNvSpPr>
          <p:nvPr>
            <p:ph type="body" idx="2"/>
          </p:nvPr>
        </p:nvSpPr>
        <p:spPr>
          <a:xfrm>
            <a:off x="1230312" y="5456237"/>
            <a:ext cx="4495800" cy="1366726"/>
          </a:xfrm>
        </p:spPr>
        <p:txBody>
          <a:bodyPr/>
          <a:lstStyle/>
          <a:p>
            <a:endParaRPr lang="en-US" sz="1800" dirty="0"/>
          </a:p>
        </p:txBody>
      </p:sp>
      <p:sp>
        <p:nvSpPr>
          <p:cNvPr id="5" name="Text Placeholder 4"/>
          <p:cNvSpPr>
            <a:spLocks noGrp="1"/>
          </p:cNvSpPr>
          <p:nvPr>
            <p:ph type="body" idx="3"/>
          </p:nvPr>
        </p:nvSpPr>
        <p:spPr>
          <a:xfrm>
            <a:off x="1839912" y="4367213"/>
            <a:ext cx="7548501" cy="936624"/>
          </a:xfrm>
        </p:spPr>
        <p:txBody>
          <a:bodyPr/>
          <a:lstStyle/>
          <a:p>
            <a:pPr algn="ctr"/>
            <a:r>
              <a:rPr lang="en-US" dirty="0"/>
              <a:t>ASTIGMATISM AND ITS TYPES</a:t>
            </a:r>
          </a:p>
        </p:txBody>
      </p:sp>
      <p:sp>
        <p:nvSpPr>
          <p:cNvPr id="6" name="Text Placeholder 5"/>
          <p:cNvSpPr>
            <a:spLocks noGrp="1"/>
          </p:cNvSpPr>
          <p:nvPr>
            <p:ph type="body" idx="4"/>
          </p:nvPr>
        </p:nvSpPr>
        <p:spPr>
          <a:xfrm>
            <a:off x="5726112" y="5532437"/>
            <a:ext cx="4038599" cy="1290526"/>
          </a:xfrm>
        </p:spPr>
        <p:txBody>
          <a:bodyPr/>
          <a:lstStyle/>
          <a:p>
            <a:endParaRPr lang="en-US" sz="1800" dirty="0"/>
          </a:p>
        </p:txBody>
      </p:sp>
      <p:pic>
        <p:nvPicPr>
          <p:cNvPr id="7" name="Picture 2" descr="C:\Users\DELL\Desktop\2c93dc2f-f3e5-480f-bf9e-1481790bee2e.jpg"/>
          <p:cNvPicPr>
            <a:picLocks noChangeAspect="1" noChangeArrowheads="1"/>
          </p:cNvPicPr>
          <p:nvPr/>
        </p:nvPicPr>
        <p:blipFill>
          <a:blip r:embed="rId2"/>
          <a:srcRect/>
          <a:stretch>
            <a:fillRect/>
          </a:stretch>
        </p:blipFill>
        <p:spPr bwMode="auto">
          <a:xfrm>
            <a:off x="3889440" y="1675472"/>
            <a:ext cx="3449444" cy="2438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1992312" y="274637"/>
            <a:ext cx="7396038" cy="6858000"/>
          </a:xfrm>
        </p:spPr>
        <p:txBody>
          <a:bodyPr/>
          <a:lstStyle/>
          <a:p>
            <a:endParaRPr lang="en-US" dirty="0"/>
          </a:p>
        </p:txBody>
      </p:sp>
      <p:sp>
        <p:nvSpPr>
          <p:cNvPr id="4" name="Text Placeholder 3"/>
          <p:cNvSpPr>
            <a:spLocks noGrp="1"/>
          </p:cNvSpPr>
          <p:nvPr>
            <p:ph type="body" idx="2"/>
          </p:nvPr>
        </p:nvSpPr>
        <p:spPr/>
        <p:txBody>
          <a:bodyPr/>
          <a:lstStyle/>
          <a:p>
            <a:endParaRPr lang="en-US"/>
          </a:p>
        </p:txBody>
      </p:sp>
      <p:pic>
        <p:nvPicPr>
          <p:cNvPr id="5" name="Picture 4"/>
          <p:cNvPicPr>
            <a:picLocks noChangeAspect="1"/>
          </p:cNvPicPr>
          <p:nvPr/>
        </p:nvPicPr>
        <p:blipFill>
          <a:blip r:embed="rId2"/>
          <a:stretch>
            <a:fillRect/>
          </a:stretch>
        </p:blipFill>
        <p:spPr>
          <a:xfrm>
            <a:off x="239712" y="0"/>
            <a:ext cx="9448800" cy="7559675"/>
          </a:xfrm>
          <a:prstGeom prst="rect">
            <a:avLst/>
          </a:prstGeom>
        </p:spPr>
      </p:pic>
    </p:spTree>
    <p:extLst>
      <p:ext uri="{BB962C8B-B14F-4D97-AF65-F5344CB8AC3E}">
        <p14:creationId xmlns:p14="http://schemas.microsoft.com/office/powerpoint/2010/main" xmlns="" val="3457627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TYPES OF ASTIGMATISM</a:t>
            </a:r>
          </a:p>
        </p:txBody>
      </p:sp>
      <p:sp>
        <p:nvSpPr>
          <p:cNvPr id="3" name="Text Placeholder 2"/>
          <p:cNvSpPr>
            <a:spLocks noGrp="1"/>
          </p:cNvSpPr>
          <p:nvPr>
            <p:ph type="body" idx="1"/>
          </p:nvPr>
        </p:nvSpPr>
        <p:spPr>
          <a:xfrm>
            <a:off x="2144711" y="1341437"/>
            <a:ext cx="7424825" cy="4807038"/>
          </a:xfrm>
        </p:spPr>
        <p:txBody>
          <a:bodyPr/>
          <a:lstStyle/>
          <a:p>
            <a:r>
              <a:rPr lang="en-US" sz="2800" dirty="0"/>
              <a:t>There are 2 types of astigmatism :-</a:t>
            </a:r>
          </a:p>
          <a:p>
            <a:pPr marL="742950" indent="-514350">
              <a:buFont typeface="+mj-lt"/>
              <a:buAutoNum type="arabicPeriod"/>
            </a:pPr>
            <a:r>
              <a:rPr lang="en-US" sz="2800" dirty="0"/>
              <a:t>Regular astigmatism</a:t>
            </a:r>
          </a:p>
          <a:p>
            <a:pPr marL="742950" indent="-514350">
              <a:buFont typeface="+mj-lt"/>
              <a:buAutoNum type="arabicPeriod"/>
            </a:pPr>
            <a:r>
              <a:rPr lang="en-US" sz="2800" dirty="0"/>
              <a:t>Irregular astigmatism</a:t>
            </a:r>
          </a:p>
        </p:txBody>
      </p:sp>
    </p:spTree>
    <p:extLst>
      <p:ext uri="{BB962C8B-B14F-4D97-AF65-F5344CB8AC3E}">
        <p14:creationId xmlns:p14="http://schemas.microsoft.com/office/powerpoint/2010/main" xmlns="" val="1268852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511" y="427037"/>
            <a:ext cx="7120025" cy="1447800"/>
          </a:xfrm>
        </p:spPr>
        <p:txBody>
          <a:bodyPr/>
          <a:lstStyle/>
          <a:p>
            <a:r>
              <a:rPr lang="en-US" dirty="0">
                <a:latin typeface="Times New Roman" panose="02020603050405020304" pitchFamily="18" charset="0"/>
                <a:cs typeface="Times New Roman" panose="02020603050405020304" pitchFamily="18" charset="0"/>
              </a:rPr>
              <a:t>REGULAR ASTIGMATISM</a:t>
            </a:r>
          </a:p>
        </p:txBody>
      </p:sp>
      <p:sp>
        <p:nvSpPr>
          <p:cNvPr id="3" name="Text Placeholder 2"/>
          <p:cNvSpPr>
            <a:spLocks noGrp="1"/>
          </p:cNvSpPr>
          <p:nvPr>
            <p:ph type="body" idx="1"/>
          </p:nvPr>
        </p:nvSpPr>
        <p:spPr>
          <a:xfrm>
            <a:off x="2144712" y="1951037"/>
            <a:ext cx="7424825" cy="4197438"/>
          </a:xfrm>
        </p:spPr>
        <p:txBody>
          <a:bodyPr/>
          <a:lstStyle/>
          <a:p>
            <a:pPr marL="6858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astigmatism is regular when the refractive power changes uniformly from one meridian to another.</a:t>
            </a:r>
          </a:p>
        </p:txBody>
      </p:sp>
    </p:spTree>
    <p:extLst>
      <p:ext uri="{BB962C8B-B14F-4D97-AF65-F5344CB8AC3E}">
        <p14:creationId xmlns:p14="http://schemas.microsoft.com/office/powerpoint/2010/main" xmlns="" val="387034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427037"/>
            <a:ext cx="7348626" cy="1131888"/>
          </a:xfrm>
        </p:spPr>
        <p:txBody>
          <a:bodyPr/>
          <a:lstStyle/>
          <a:p>
            <a:pPr algn="l"/>
            <a:r>
              <a:rPr lang="en-US" sz="3600" b="1" dirty="0">
                <a:latin typeface="Times New Roman" panose="02020603050405020304" pitchFamily="18" charset="0"/>
                <a:cs typeface="Times New Roman" panose="02020603050405020304" pitchFamily="18" charset="0"/>
              </a:rPr>
              <a:t>ETIOLOGY</a:t>
            </a:r>
          </a:p>
        </p:txBody>
      </p:sp>
      <p:sp>
        <p:nvSpPr>
          <p:cNvPr id="3" name="Text Placeholder 2"/>
          <p:cNvSpPr>
            <a:spLocks noGrp="1"/>
          </p:cNvSpPr>
          <p:nvPr>
            <p:ph type="body" idx="1"/>
          </p:nvPr>
        </p:nvSpPr>
        <p:spPr>
          <a:xfrm>
            <a:off x="2220911" y="1798637"/>
            <a:ext cx="7348625" cy="4349838"/>
          </a:xfrm>
        </p:spPr>
        <p:txBody>
          <a:bodyPr/>
          <a:lstStyle/>
          <a:p>
            <a:pPr marL="742950" indent="-514350">
              <a:buFont typeface="+mj-lt"/>
              <a:buAutoNum type="arabicPeriod"/>
            </a:pPr>
            <a:r>
              <a:rPr lang="en-US" dirty="0">
                <a:latin typeface="Times New Roman" panose="02020603050405020304" pitchFamily="18" charset="0"/>
                <a:cs typeface="Times New Roman" panose="02020603050405020304" pitchFamily="18" charset="0"/>
              </a:rPr>
              <a:t>Corneal astigmatism</a:t>
            </a:r>
          </a:p>
          <a:p>
            <a:pPr marL="742950" indent="-514350">
              <a:buFont typeface="+mj-lt"/>
              <a:buAutoNum type="arabicPeriod"/>
            </a:pPr>
            <a:r>
              <a:rPr lang="en-US" dirty="0">
                <a:latin typeface="Times New Roman" panose="02020603050405020304" pitchFamily="18" charset="0"/>
                <a:cs typeface="Times New Roman" panose="02020603050405020304" pitchFamily="18" charset="0"/>
              </a:rPr>
              <a:t>Lenticular astigmatism</a:t>
            </a:r>
          </a:p>
          <a:p>
            <a:pPr marL="742950" indent="-514350">
              <a:buFont typeface="+mj-lt"/>
              <a:buAutoNum type="arabicPeriod"/>
            </a:pPr>
            <a:r>
              <a:rPr lang="en-US" dirty="0">
                <a:latin typeface="Times New Roman" panose="02020603050405020304" pitchFamily="18" charset="0"/>
                <a:cs typeface="Times New Roman" panose="02020603050405020304" pitchFamily="18" charset="0"/>
              </a:rPr>
              <a:t>Retinal astigmatism</a:t>
            </a:r>
          </a:p>
        </p:txBody>
      </p:sp>
    </p:spTree>
    <p:extLst>
      <p:ext uri="{BB962C8B-B14F-4D97-AF65-F5344CB8AC3E}">
        <p14:creationId xmlns:p14="http://schemas.microsoft.com/office/powerpoint/2010/main" xmlns="" val="282919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274637"/>
            <a:ext cx="7424825" cy="1284288"/>
          </a:xfrm>
        </p:spPr>
        <p:txBody>
          <a:bodyPr/>
          <a:lstStyle/>
          <a:p>
            <a:pPr algn="l"/>
            <a:r>
              <a:rPr lang="en-US" sz="2800" b="1" dirty="0">
                <a:latin typeface="Times New Roman" panose="02020603050405020304" pitchFamily="18" charset="0"/>
                <a:cs typeface="Times New Roman" panose="02020603050405020304" pitchFamily="18" charset="0"/>
              </a:rPr>
              <a:t>Corneal astigmatism</a:t>
            </a:r>
          </a:p>
        </p:txBody>
      </p:sp>
      <p:sp>
        <p:nvSpPr>
          <p:cNvPr id="3" name="Text Placeholder 2"/>
          <p:cNvSpPr>
            <a:spLocks noGrp="1"/>
          </p:cNvSpPr>
          <p:nvPr>
            <p:ph type="body" idx="1"/>
          </p:nvPr>
        </p:nvSpPr>
        <p:spPr>
          <a:xfrm>
            <a:off x="2220911" y="1417637"/>
            <a:ext cx="7348625" cy="4730838"/>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the result of abnormality of the curvature of cornea.</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usually congenital</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Acquired corneal astigmatism is often irregular</a:t>
            </a:r>
          </a:p>
          <a:p>
            <a:pPr marL="228600" indent="0"/>
            <a:r>
              <a:rPr lang="en-US" sz="2800" dirty="0">
                <a:latin typeface="Times New Roman" panose="02020603050405020304" pitchFamily="18" charset="0"/>
                <a:cs typeface="Times New Roman" panose="02020603050405020304" pitchFamily="18" charset="0"/>
              </a:rPr>
              <a:t>Causes-</a:t>
            </a:r>
          </a:p>
          <a:p>
            <a:pPr marL="685800" indent="-457200">
              <a:buFont typeface="Wingdings" panose="05000000000000000000" pitchFamily="2" charset="2"/>
              <a:buChar char="q"/>
            </a:pPr>
            <a:r>
              <a:rPr lang="en-US" sz="2800" dirty="0" err="1">
                <a:latin typeface="Times New Roman" panose="02020603050405020304" pitchFamily="18" charset="0"/>
                <a:cs typeface="Times New Roman" panose="02020603050405020304" pitchFamily="18" charset="0"/>
              </a:rPr>
              <a:t>Congential</a:t>
            </a:r>
            <a:r>
              <a:rPr lang="en-US" sz="2800" dirty="0">
                <a:latin typeface="Times New Roman" panose="02020603050405020304" pitchFamily="18" charset="0"/>
                <a:cs typeface="Times New Roman" panose="02020603050405020304" pitchFamily="18" charset="0"/>
              </a:rPr>
              <a:t> curvature astigmatism</a:t>
            </a:r>
          </a:p>
          <a:p>
            <a:pPr marL="6858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Keratoconus</a:t>
            </a:r>
          </a:p>
          <a:p>
            <a:pPr marL="6858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Trauma to the cornea or lens</a:t>
            </a:r>
          </a:p>
          <a:p>
            <a:pPr marL="6858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After cataract operation</a:t>
            </a:r>
          </a:p>
        </p:txBody>
      </p:sp>
    </p:spTree>
    <p:extLst>
      <p:ext uri="{BB962C8B-B14F-4D97-AF65-F5344CB8AC3E}">
        <p14:creationId xmlns:p14="http://schemas.microsoft.com/office/powerpoint/2010/main" xmlns="" val="2446877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511" y="350837"/>
            <a:ext cx="7501025" cy="1208088"/>
          </a:xfrm>
        </p:spPr>
        <p:txBody>
          <a:bodyPr/>
          <a:lstStyle/>
          <a:p>
            <a:pPr algn="l"/>
            <a:r>
              <a:rPr lang="en-US" sz="2800" b="1" dirty="0">
                <a:latin typeface="Times New Roman" panose="02020603050405020304" pitchFamily="18" charset="0"/>
                <a:cs typeface="Times New Roman" panose="02020603050405020304" pitchFamily="18" charset="0"/>
              </a:rPr>
              <a:t>Lenticular astigmatism</a:t>
            </a:r>
          </a:p>
        </p:txBody>
      </p:sp>
      <p:sp>
        <p:nvSpPr>
          <p:cNvPr id="3" name="Text Placeholder 2"/>
          <p:cNvSpPr>
            <a:spLocks noGrp="1"/>
          </p:cNvSpPr>
          <p:nvPr>
            <p:ph type="body" idx="1"/>
          </p:nvPr>
        </p:nvSpPr>
        <p:spPr>
          <a:xfrm>
            <a:off x="1992311" y="1646237"/>
            <a:ext cx="7577225" cy="4502238"/>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Mainly due to -</a:t>
            </a:r>
          </a:p>
          <a:p>
            <a:pPr marL="685800" indent="-457200">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rPr>
              <a:t>Congential</a:t>
            </a:r>
            <a:r>
              <a:rPr lang="en-US" sz="2800" dirty="0">
                <a:latin typeface="Times New Roman" panose="02020603050405020304" pitchFamily="18" charset="0"/>
                <a:cs typeface="Times New Roman" panose="02020603050405020304" pitchFamily="18" charset="0"/>
              </a:rPr>
              <a:t> abnormality of lens</a:t>
            </a:r>
          </a:p>
          <a:p>
            <a:pPr marL="685800" indent="-457200">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rPr>
              <a:t>Refrative</a:t>
            </a:r>
            <a:r>
              <a:rPr lang="en-US" sz="2800" dirty="0">
                <a:latin typeface="Times New Roman" panose="02020603050405020304" pitchFamily="18" charset="0"/>
                <a:cs typeface="Times New Roman" panose="02020603050405020304" pitchFamily="18" charset="0"/>
              </a:rPr>
              <a:t> index of lens</a:t>
            </a:r>
          </a:p>
          <a:p>
            <a:pPr marL="685800" indent="-457200">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rPr>
              <a:t>Congential</a:t>
            </a:r>
            <a:r>
              <a:rPr lang="en-US" sz="2800" dirty="0">
                <a:latin typeface="Times New Roman" panose="02020603050405020304" pitchFamily="18" charset="0"/>
                <a:cs typeface="Times New Roman" panose="02020603050405020304" pitchFamily="18" charset="0"/>
              </a:rPr>
              <a:t> or traumatic </a:t>
            </a:r>
            <a:r>
              <a:rPr lang="en-US" sz="2800" dirty="0" err="1">
                <a:latin typeface="Times New Roman" panose="02020603050405020304" pitchFamily="18" charset="0"/>
                <a:cs typeface="Times New Roman" panose="02020603050405020304" pitchFamily="18" charset="0"/>
              </a:rPr>
              <a:t>sublaxation</a:t>
            </a:r>
            <a:r>
              <a:rPr lang="en-US" sz="2800" dirty="0">
                <a:latin typeface="Times New Roman" panose="02020603050405020304" pitchFamily="18" charset="0"/>
                <a:cs typeface="Times New Roman" panose="02020603050405020304" pitchFamily="18" charset="0"/>
              </a:rPr>
              <a:t> of the lens</a:t>
            </a:r>
          </a:p>
        </p:txBody>
      </p:sp>
    </p:spTree>
    <p:extLst>
      <p:ext uri="{BB962C8B-B14F-4D97-AF65-F5344CB8AC3E}">
        <p14:creationId xmlns:p14="http://schemas.microsoft.com/office/powerpoint/2010/main" xmlns="" val="2233029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350837"/>
            <a:ext cx="7424825" cy="1208088"/>
          </a:xfrm>
        </p:spPr>
        <p:txBody>
          <a:bodyPr/>
          <a:lstStyle/>
          <a:p>
            <a:pPr algn="l"/>
            <a:r>
              <a:rPr lang="en-US" sz="2800" b="1" dirty="0">
                <a:latin typeface="Times New Roman" panose="02020603050405020304" pitchFamily="18" charset="0"/>
                <a:cs typeface="Times New Roman" panose="02020603050405020304" pitchFamily="18" charset="0"/>
              </a:rPr>
              <a:t>Retinal astigmatism</a:t>
            </a:r>
          </a:p>
        </p:txBody>
      </p:sp>
      <p:sp>
        <p:nvSpPr>
          <p:cNvPr id="3" name="Text Placeholder 2"/>
          <p:cNvSpPr>
            <a:spLocks noGrp="1"/>
          </p:cNvSpPr>
          <p:nvPr>
            <p:ph type="body" idx="1"/>
          </p:nvPr>
        </p:nvSpPr>
        <p:spPr>
          <a:xfrm>
            <a:off x="2144711" y="1558925"/>
            <a:ext cx="7424826" cy="4589550"/>
          </a:xfrm>
        </p:spPr>
        <p:txBody>
          <a:bodyPr/>
          <a:lstStyle/>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Due to oblique placement of macula</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It can be corrected by visual aid</a:t>
            </a:r>
          </a:p>
        </p:txBody>
      </p:sp>
    </p:spTree>
    <p:extLst>
      <p:ext uri="{BB962C8B-B14F-4D97-AF65-F5344CB8AC3E}">
        <p14:creationId xmlns:p14="http://schemas.microsoft.com/office/powerpoint/2010/main" xmlns="" val="4591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6463" y="350837"/>
            <a:ext cx="7348626" cy="1208088"/>
          </a:xfrm>
        </p:spPr>
        <p:txBody>
          <a:bodyPr/>
          <a:lstStyle/>
          <a:p>
            <a:pPr algn="l"/>
            <a:r>
              <a:rPr lang="en-US" sz="3600" b="1" dirty="0">
                <a:latin typeface="Times New Roman" panose="02020603050405020304" pitchFamily="18" charset="0"/>
                <a:cs typeface="Times New Roman" panose="02020603050405020304" pitchFamily="18" charset="0"/>
              </a:rPr>
              <a:t>Types of regular astigmatism</a:t>
            </a:r>
          </a:p>
        </p:txBody>
      </p:sp>
      <p:sp>
        <p:nvSpPr>
          <p:cNvPr id="3" name="Text Placeholder 2"/>
          <p:cNvSpPr>
            <a:spLocks noGrp="1"/>
          </p:cNvSpPr>
          <p:nvPr>
            <p:ph type="body" idx="1"/>
          </p:nvPr>
        </p:nvSpPr>
        <p:spPr>
          <a:xfrm>
            <a:off x="2220911" y="1874837"/>
            <a:ext cx="7348625" cy="4273638"/>
          </a:xfrm>
        </p:spPr>
        <p:txBody>
          <a:bodyPr/>
          <a:lstStyle/>
          <a:p>
            <a:r>
              <a:rPr lang="en-US" sz="2800" dirty="0">
                <a:latin typeface="Times New Roman" panose="02020603050405020304" pitchFamily="18" charset="0"/>
                <a:cs typeface="Times New Roman" panose="02020603050405020304" pitchFamily="18" charset="0"/>
              </a:rPr>
              <a:t>It is subdivided into four types-</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With-the-rule astigmatism</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Against-the-rule astigmatism</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Oblique astigmatism</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Bi-oblique astigmatism</a:t>
            </a:r>
          </a:p>
        </p:txBody>
      </p:sp>
    </p:spTree>
    <p:extLst>
      <p:ext uri="{BB962C8B-B14F-4D97-AF65-F5344CB8AC3E}">
        <p14:creationId xmlns:p14="http://schemas.microsoft.com/office/powerpoint/2010/main" xmlns="" val="2639342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350837"/>
            <a:ext cx="7424825" cy="1208088"/>
          </a:xfrm>
        </p:spPr>
        <p:txBody>
          <a:bodyPr/>
          <a:lstStyle/>
          <a:p>
            <a:pPr algn="l"/>
            <a:r>
              <a:rPr lang="en-US" sz="2800" b="1" dirty="0">
                <a:latin typeface="Times New Roman" panose="02020603050405020304" pitchFamily="18" charset="0"/>
                <a:cs typeface="Times New Roman" panose="02020603050405020304" pitchFamily="18" charset="0"/>
              </a:rPr>
              <a:t>With-the-rule astigmatism</a:t>
            </a:r>
          </a:p>
        </p:txBody>
      </p:sp>
      <p:sp>
        <p:nvSpPr>
          <p:cNvPr id="3" name="Text Placeholder 2"/>
          <p:cNvSpPr>
            <a:spLocks noGrp="1"/>
          </p:cNvSpPr>
          <p:nvPr>
            <p:ph type="body" idx="1"/>
          </p:nvPr>
        </p:nvSpPr>
        <p:spPr>
          <a:xfrm>
            <a:off x="2144711" y="1558925"/>
            <a:ext cx="7424826" cy="4589550"/>
          </a:xfrm>
        </p:spPr>
        <p:txBody>
          <a:bodyPr/>
          <a:lstStyle/>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Refractive power of the vertical meridian is greatest</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vertical meridian is steepest than horizontal meridian</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Eyes see vertical lines more sharply than horizontal lines</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Requires concave cylinders                         at 180+/-20 degrees</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Or convex cylinders at                                  90+/-20 degrees</a:t>
            </a:r>
          </a:p>
        </p:txBody>
      </p:sp>
      <p:pic>
        <p:nvPicPr>
          <p:cNvPr id="4" name="Picture 3"/>
          <p:cNvPicPr>
            <a:picLocks noChangeAspect="1"/>
          </p:cNvPicPr>
          <p:nvPr/>
        </p:nvPicPr>
        <p:blipFill>
          <a:blip r:embed="rId2"/>
          <a:stretch>
            <a:fillRect/>
          </a:stretch>
        </p:blipFill>
        <p:spPr>
          <a:xfrm>
            <a:off x="6945312" y="4389437"/>
            <a:ext cx="2781300" cy="2219325"/>
          </a:xfrm>
          <a:prstGeom prst="rect">
            <a:avLst/>
          </a:prstGeom>
        </p:spPr>
      </p:pic>
    </p:spTree>
    <p:extLst>
      <p:ext uri="{BB962C8B-B14F-4D97-AF65-F5344CB8AC3E}">
        <p14:creationId xmlns:p14="http://schemas.microsoft.com/office/powerpoint/2010/main" xmlns="" val="2578472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350837"/>
            <a:ext cx="7348625" cy="1208088"/>
          </a:xfrm>
        </p:spPr>
        <p:txBody>
          <a:bodyPr/>
          <a:lstStyle/>
          <a:p>
            <a:pPr algn="l"/>
            <a:r>
              <a:rPr lang="en-US" sz="2800" b="1" dirty="0">
                <a:latin typeface="Times New Roman" panose="02020603050405020304" pitchFamily="18" charset="0"/>
                <a:cs typeface="Times New Roman" panose="02020603050405020304" pitchFamily="18" charset="0"/>
              </a:rPr>
              <a:t>Against-the-rule astigmatism</a:t>
            </a:r>
          </a:p>
        </p:txBody>
      </p:sp>
      <p:sp>
        <p:nvSpPr>
          <p:cNvPr id="3" name="Text Placeholder 2"/>
          <p:cNvSpPr>
            <a:spLocks noGrp="1"/>
          </p:cNvSpPr>
          <p:nvPr>
            <p:ph type="body" idx="1"/>
          </p:nvPr>
        </p:nvSpPr>
        <p:spPr>
          <a:xfrm>
            <a:off x="2067630" y="1722437"/>
            <a:ext cx="7392282" cy="5410201"/>
          </a:xfrm>
        </p:spPr>
        <p:txBody>
          <a:bodyPr/>
          <a:lstStyle/>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Refractive power of the horizontal meridian is greatest than the vertical meridian</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The horizontal meridian is steepest than vertical meridian</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Eyes see horizontal lines more sharply than vertical lines</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Requires concave cylinders                              at 90+/-20 degrees</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Or convex cylinders at                                180+/-20 degrees</a:t>
            </a:r>
          </a:p>
          <a:p>
            <a:endParaRPr lang="en-US" dirty="0"/>
          </a:p>
        </p:txBody>
      </p:sp>
      <p:pic>
        <p:nvPicPr>
          <p:cNvPr id="4" name="Picture 3"/>
          <p:cNvPicPr>
            <a:picLocks noChangeAspect="1"/>
          </p:cNvPicPr>
          <p:nvPr/>
        </p:nvPicPr>
        <p:blipFill>
          <a:blip r:embed="rId2"/>
          <a:stretch>
            <a:fillRect/>
          </a:stretch>
        </p:blipFill>
        <p:spPr>
          <a:xfrm>
            <a:off x="6773948" y="4427537"/>
            <a:ext cx="2781300" cy="2219325"/>
          </a:xfrm>
          <a:prstGeom prst="rect">
            <a:avLst/>
          </a:prstGeom>
        </p:spPr>
      </p:pic>
    </p:spTree>
    <p:extLst>
      <p:ext uri="{BB962C8B-B14F-4D97-AF65-F5344CB8AC3E}">
        <p14:creationId xmlns:p14="http://schemas.microsoft.com/office/powerpoint/2010/main" xmlns="" val="318083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EMETROPIA</a:t>
            </a:r>
          </a:p>
        </p:txBody>
      </p:sp>
      <p:sp>
        <p:nvSpPr>
          <p:cNvPr id="3" name="Text Placeholder 2"/>
          <p:cNvSpPr>
            <a:spLocks noGrp="1"/>
          </p:cNvSpPr>
          <p:nvPr>
            <p:ph type="body" idx="1"/>
          </p:nvPr>
        </p:nvSpPr>
        <p:spPr>
          <a:xfrm>
            <a:off x="2068511" y="1646237"/>
            <a:ext cx="7501025" cy="4502238"/>
          </a:xfrm>
        </p:spPr>
        <p:txBody>
          <a:bodyPr/>
          <a:lstStyle/>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Emetropia</a:t>
            </a:r>
            <a:r>
              <a:rPr lang="en-US" sz="2800" dirty="0">
                <a:latin typeface="Times New Roman" panose="02020603050405020304" pitchFamily="18" charset="0"/>
                <a:cs typeface="Times New Roman" panose="02020603050405020304" pitchFamily="18" charset="0"/>
              </a:rPr>
              <a:t> ( optically normal eye) can be defined as a refraction wherein the parallel ray of light coming from infinity are focused at the sensitive layer of retina with the accommodation being at rest</a:t>
            </a:r>
          </a:p>
          <a:p>
            <a:pPr marL="6858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730704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301625"/>
            <a:ext cx="7424826" cy="1257300"/>
          </a:xfrm>
        </p:spPr>
        <p:txBody>
          <a:bodyPr/>
          <a:lstStyle/>
          <a:p>
            <a:pPr algn="l"/>
            <a:r>
              <a:rPr lang="en-US" sz="2800" b="1" dirty="0">
                <a:latin typeface="Times New Roman" panose="02020603050405020304" pitchFamily="18" charset="0"/>
                <a:cs typeface="Times New Roman" panose="02020603050405020304" pitchFamily="18" charset="0"/>
              </a:rPr>
              <a:t>Oblique astigmatism</a:t>
            </a:r>
          </a:p>
        </p:txBody>
      </p:sp>
      <p:sp>
        <p:nvSpPr>
          <p:cNvPr id="3" name="Text Placeholder 2"/>
          <p:cNvSpPr>
            <a:spLocks noGrp="1"/>
          </p:cNvSpPr>
          <p:nvPr>
            <p:ph type="body" idx="1"/>
          </p:nvPr>
        </p:nvSpPr>
        <p:spPr>
          <a:xfrm>
            <a:off x="2144711" y="1558925"/>
            <a:ext cx="7424825" cy="4589550"/>
          </a:xfrm>
        </p:spPr>
        <p:txBody>
          <a:bodyPr/>
          <a:lstStyle/>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In which the two principal meridian lies somewhere between the axis defining either with-the-rule or against-the-rule astigmatism</a:t>
            </a:r>
          </a:p>
          <a:p>
            <a:pPr marL="685800" indent="-457200">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Complementary ( 45 in one </a:t>
            </a:r>
            <a:r>
              <a:rPr lang="en-US" sz="2800" dirty="0" err="1">
                <a:latin typeface="Times New Roman" panose="02020603050405020304" pitchFamily="18" charset="0"/>
                <a:cs typeface="Times New Roman" panose="02020603050405020304" pitchFamily="18" charset="0"/>
              </a:rPr>
              <a:t>merdian</a:t>
            </a:r>
            <a:r>
              <a:rPr lang="en-US" sz="2800" dirty="0">
                <a:latin typeface="Times New Roman" panose="02020603050405020304" pitchFamily="18" charset="0"/>
                <a:cs typeface="Times New Roman" panose="02020603050405020304" pitchFamily="18" charset="0"/>
              </a:rPr>
              <a:t>, 135 in other meridian) </a:t>
            </a:r>
          </a:p>
        </p:txBody>
      </p:sp>
      <p:pic>
        <p:nvPicPr>
          <p:cNvPr id="4" name="Picture 3"/>
          <p:cNvPicPr>
            <a:picLocks noChangeAspect="1"/>
          </p:cNvPicPr>
          <p:nvPr/>
        </p:nvPicPr>
        <p:blipFill>
          <a:blip r:embed="rId2"/>
          <a:stretch>
            <a:fillRect/>
          </a:stretch>
        </p:blipFill>
        <p:spPr>
          <a:xfrm>
            <a:off x="3821112" y="4389437"/>
            <a:ext cx="3200400" cy="2438400"/>
          </a:xfrm>
          <a:prstGeom prst="rect">
            <a:avLst/>
          </a:prstGeom>
        </p:spPr>
      </p:pic>
    </p:spTree>
    <p:extLst>
      <p:ext uri="{BB962C8B-B14F-4D97-AF65-F5344CB8AC3E}">
        <p14:creationId xmlns:p14="http://schemas.microsoft.com/office/powerpoint/2010/main" xmlns="" val="1588505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301625"/>
            <a:ext cx="7424825" cy="1257300"/>
          </a:xfrm>
        </p:spPr>
        <p:txBody>
          <a:bodyPr/>
          <a:lstStyle/>
          <a:p>
            <a:pPr algn="l"/>
            <a:r>
              <a:rPr lang="en-US" sz="2800" b="1" dirty="0">
                <a:latin typeface="Times New Roman" panose="02020603050405020304" pitchFamily="18" charset="0"/>
                <a:cs typeface="Times New Roman" panose="02020603050405020304" pitchFamily="18" charset="0"/>
              </a:rPr>
              <a:t>Bi-oblique astigmatism</a:t>
            </a:r>
          </a:p>
        </p:txBody>
      </p:sp>
      <p:sp>
        <p:nvSpPr>
          <p:cNvPr id="3" name="Text Placeholder 2"/>
          <p:cNvSpPr>
            <a:spLocks noGrp="1"/>
          </p:cNvSpPr>
          <p:nvPr>
            <p:ph type="body" idx="1"/>
          </p:nvPr>
        </p:nvSpPr>
        <p:spPr>
          <a:xfrm>
            <a:off x="2144710" y="1646237"/>
            <a:ext cx="7086601" cy="5624600"/>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Principal meridian are not at right angle </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One at 30 , other at 100</a:t>
            </a:r>
          </a:p>
          <a:p>
            <a:pPr marL="228600" indent="0"/>
            <a:endParaRPr lang="en-US" dirty="0"/>
          </a:p>
        </p:txBody>
      </p:sp>
    </p:spTree>
    <p:extLst>
      <p:ext uri="{BB962C8B-B14F-4D97-AF65-F5344CB8AC3E}">
        <p14:creationId xmlns:p14="http://schemas.microsoft.com/office/powerpoint/2010/main" xmlns="" val="1461096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274637"/>
            <a:ext cx="7348626" cy="1284288"/>
          </a:xfrm>
        </p:spPr>
        <p:txBody>
          <a:bodyPr/>
          <a:lstStyle/>
          <a:p>
            <a:pPr algn="l"/>
            <a:r>
              <a:rPr lang="en-US" sz="3200" b="1" dirty="0">
                <a:latin typeface="Times New Roman" panose="02020603050405020304" pitchFamily="18" charset="0"/>
                <a:cs typeface="Times New Roman" panose="02020603050405020304" pitchFamily="18" charset="0"/>
              </a:rPr>
              <a:t>Optics of regular astigmatism</a:t>
            </a:r>
          </a:p>
        </p:txBody>
      </p:sp>
      <p:sp>
        <p:nvSpPr>
          <p:cNvPr id="3" name="Text Placeholder 2"/>
          <p:cNvSpPr>
            <a:spLocks noGrp="1"/>
          </p:cNvSpPr>
          <p:nvPr>
            <p:ph type="body" idx="1"/>
          </p:nvPr>
        </p:nvSpPr>
        <p:spPr>
          <a:xfrm>
            <a:off x="2220911" y="1558925"/>
            <a:ext cx="7348625" cy="5954712"/>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Light entering the eye cannot converge to a point focus but form focal lines</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Configuration of rays refracted from astigmatic surface-( strums </a:t>
            </a:r>
            <a:r>
              <a:rPr lang="en-US" sz="2800" dirty="0" err="1">
                <a:latin typeface="Times New Roman" panose="02020603050405020304" pitchFamily="18" charset="0"/>
                <a:cs typeface="Times New Roman" panose="02020603050405020304" pitchFamily="18" charset="0"/>
              </a:rPr>
              <a:t>conoid</a:t>
            </a:r>
            <a:r>
              <a:rPr lang="en-US" sz="2800" dirty="0">
                <a:latin typeface="Times New Roman" panose="02020603050405020304" pitchFamily="18" charset="0"/>
                <a:cs typeface="Times New Roman" panose="02020603050405020304" pitchFamily="18" charset="0"/>
              </a:rPr>
              <a:t>)</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Lens with the cylinder produces as astigmatic focus contain vertical lines, corresponding to the focus of the horizontal principal meridian and horizontal focal line corresponding to the focus of the vertical principal meridian.</a:t>
            </a:r>
          </a:p>
        </p:txBody>
      </p:sp>
    </p:spTree>
    <p:extLst>
      <p:ext uri="{BB962C8B-B14F-4D97-AF65-F5344CB8AC3E}">
        <p14:creationId xmlns:p14="http://schemas.microsoft.com/office/powerpoint/2010/main" xmlns="" val="3282400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274637"/>
            <a:ext cx="7348625" cy="457200"/>
          </a:xfrm>
        </p:spPr>
        <p:txBody>
          <a:bodyPr/>
          <a:lstStyle/>
          <a:p>
            <a:r>
              <a:rPr lang="en-US" sz="2800" dirty="0"/>
              <a:t/>
            </a:r>
            <a:br>
              <a:rPr lang="en-US" sz="2800" dirty="0"/>
            </a:br>
            <a:endParaRPr lang="en-US" sz="2800" dirty="0"/>
          </a:p>
        </p:txBody>
      </p:sp>
      <p:sp>
        <p:nvSpPr>
          <p:cNvPr id="3" name="Text Placeholder 2"/>
          <p:cNvSpPr>
            <a:spLocks noGrp="1"/>
          </p:cNvSpPr>
          <p:nvPr>
            <p:ph type="body" idx="1"/>
          </p:nvPr>
        </p:nvSpPr>
        <p:spPr>
          <a:xfrm>
            <a:off x="2068512" y="427037"/>
            <a:ext cx="7501024" cy="6248400"/>
          </a:xfrm>
        </p:spPr>
        <p:txBody>
          <a:bodyPr/>
          <a:lstStyle/>
          <a:p>
            <a:pPr marL="5715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region between these two lines in known as </a:t>
            </a:r>
            <a:r>
              <a:rPr lang="en-US" sz="2800" dirty="0" err="1">
                <a:latin typeface="Times New Roman" panose="02020603050405020304" pitchFamily="18" charset="0"/>
                <a:cs typeface="Times New Roman" panose="02020603050405020304" pitchFamily="18" charset="0"/>
              </a:rPr>
              <a:t>conoid</a:t>
            </a:r>
            <a:r>
              <a:rPr lang="en-US" sz="2800" dirty="0">
                <a:latin typeface="Times New Roman" panose="02020603050405020304" pitchFamily="18" charset="0"/>
                <a:cs typeface="Times New Roman" panose="02020603050405020304" pitchFamily="18" charset="0"/>
              </a:rPr>
              <a:t> of strums.</a:t>
            </a:r>
          </a:p>
          <a:p>
            <a:pPr marL="5715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At the dioptric mid point between these two focal line , the astigmatism focus forms a circular patch known as circle of </a:t>
            </a:r>
            <a:r>
              <a:rPr lang="en-US" sz="2800" dirty="0" err="1">
                <a:latin typeface="Times New Roman" panose="02020603050405020304" pitchFamily="18" charset="0"/>
                <a:cs typeface="Times New Roman" panose="02020603050405020304" pitchFamily="18" charset="0"/>
              </a:rPr>
              <a:t>atleast</a:t>
            </a:r>
            <a:r>
              <a:rPr lang="en-US" sz="2800" dirty="0">
                <a:latin typeface="Times New Roman" panose="02020603050405020304" pitchFamily="18" charset="0"/>
                <a:cs typeface="Times New Roman" panose="02020603050405020304" pitchFamily="18" charset="0"/>
              </a:rPr>
              <a:t> confusion </a:t>
            </a:r>
            <a:r>
              <a:rPr lang="en-US" sz="2400" dirty="0"/>
              <a:t>.</a:t>
            </a:r>
          </a:p>
        </p:txBody>
      </p:sp>
      <p:pic>
        <p:nvPicPr>
          <p:cNvPr id="4" name="Picture 3"/>
          <p:cNvPicPr>
            <a:picLocks noChangeAspect="1"/>
          </p:cNvPicPr>
          <p:nvPr/>
        </p:nvPicPr>
        <p:blipFill>
          <a:blip r:embed="rId2"/>
          <a:stretch>
            <a:fillRect/>
          </a:stretch>
        </p:blipFill>
        <p:spPr>
          <a:xfrm>
            <a:off x="3287712" y="3475037"/>
            <a:ext cx="4667250" cy="2847975"/>
          </a:xfrm>
          <a:prstGeom prst="rect">
            <a:avLst/>
          </a:prstGeom>
        </p:spPr>
      </p:pic>
    </p:spTree>
    <p:extLst>
      <p:ext uri="{BB962C8B-B14F-4D97-AF65-F5344CB8AC3E}">
        <p14:creationId xmlns:p14="http://schemas.microsoft.com/office/powerpoint/2010/main" xmlns="" val="1085876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638831">
            <a:off x="1971818" y="2924297"/>
            <a:ext cx="7043825" cy="1143000"/>
          </a:xfrm>
        </p:spPr>
        <p:txBody>
          <a:bodyPr/>
          <a:lstStyle/>
          <a:p>
            <a:r>
              <a:rPr lang="en-US" b="1" dirty="0">
                <a:latin typeface="Times New Roman" panose="02020603050405020304" pitchFamily="18" charset="0"/>
                <a:cs typeface="Times New Roman" panose="02020603050405020304" pitchFamily="18" charset="0"/>
              </a:rPr>
              <a:t>REFRACTIVE TYPES OF ASTIGMATISM</a:t>
            </a:r>
          </a:p>
        </p:txBody>
      </p:sp>
      <p:sp>
        <p:nvSpPr>
          <p:cNvPr id="3" name="Text Placeholder 2"/>
          <p:cNvSpPr>
            <a:spLocks noGrp="1"/>
          </p:cNvSpPr>
          <p:nvPr>
            <p:ph type="body" idx="1"/>
          </p:nvPr>
        </p:nvSpPr>
        <p:spPr>
          <a:xfrm>
            <a:off x="3605961" y="6218238"/>
            <a:ext cx="4426038" cy="533400"/>
          </a:xfrm>
        </p:spPr>
        <p:txBody>
          <a:bodyPr/>
          <a:lstStyle/>
          <a:p>
            <a:endParaRPr lang="en-US" dirty="0"/>
          </a:p>
        </p:txBody>
      </p:sp>
    </p:spTree>
    <p:extLst>
      <p:ext uri="{BB962C8B-B14F-4D97-AF65-F5344CB8AC3E}">
        <p14:creationId xmlns:p14="http://schemas.microsoft.com/office/powerpoint/2010/main" xmlns="" val="1864117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198437"/>
            <a:ext cx="7348625" cy="1360488"/>
          </a:xfrm>
        </p:spPr>
        <p:txBody>
          <a:bodyPr/>
          <a:lstStyle/>
          <a:p>
            <a:endParaRPr lang="en-US" dirty="0"/>
          </a:p>
        </p:txBody>
      </p:sp>
      <p:sp>
        <p:nvSpPr>
          <p:cNvPr id="3" name="Text Placeholder 2"/>
          <p:cNvSpPr>
            <a:spLocks noGrp="1"/>
          </p:cNvSpPr>
          <p:nvPr>
            <p:ph type="body" idx="1"/>
          </p:nvPr>
        </p:nvSpPr>
        <p:spPr>
          <a:xfrm>
            <a:off x="2220911" y="731837"/>
            <a:ext cx="7348626" cy="6827838"/>
          </a:xfrm>
        </p:spPr>
        <p:txBody>
          <a:bodyPr/>
          <a:lstStyle/>
          <a:p>
            <a:pPr marL="228600" indent="0"/>
            <a:r>
              <a:rPr lang="en-US" sz="2800" dirty="0"/>
              <a:t>a) </a:t>
            </a:r>
            <a:r>
              <a:rPr lang="en-US" sz="2800" b="1" dirty="0">
                <a:latin typeface="Times New Roman" panose="02020603050405020304" pitchFamily="18" charset="0"/>
                <a:cs typeface="Times New Roman" panose="02020603050405020304" pitchFamily="18" charset="0"/>
              </a:rPr>
              <a:t>Simple </a:t>
            </a:r>
            <a:r>
              <a:rPr lang="en-US" sz="2800" b="1" dirty="0" err="1">
                <a:latin typeface="Times New Roman" panose="02020603050405020304" pitchFamily="18" charset="0"/>
                <a:cs typeface="Times New Roman" panose="02020603050405020304" pitchFamily="18" charset="0"/>
              </a:rPr>
              <a:t>hypermetropia</a:t>
            </a:r>
            <a:r>
              <a:rPr lang="en-US" sz="2800" b="1" dirty="0">
                <a:latin typeface="Times New Roman" panose="02020603050405020304" pitchFamily="18" charset="0"/>
                <a:cs typeface="Times New Roman" panose="02020603050405020304" pitchFamily="18" charset="0"/>
              </a:rPr>
              <a:t> astigmatism</a:t>
            </a:r>
          </a:p>
          <a:p>
            <a:pPr marL="228600" indent="0"/>
            <a:r>
              <a:rPr lang="en-US" sz="2800" dirty="0">
                <a:latin typeface="Times New Roman" panose="02020603050405020304" pitchFamily="18" charset="0"/>
                <a:cs typeface="Times New Roman" panose="02020603050405020304" pitchFamily="18" charset="0"/>
              </a:rPr>
              <a:t>When refracted rays from one meridian takes focus on the retina and the refracted rays from other meridian takes focus behind the retina.</a:t>
            </a:r>
          </a:p>
          <a:p>
            <a:pPr marL="228600" indent="0"/>
            <a:endParaRPr lang="en-US" sz="2800" dirty="0">
              <a:latin typeface="Times New Roman" panose="02020603050405020304" pitchFamily="18" charset="0"/>
              <a:cs typeface="Times New Roman" panose="02020603050405020304" pitchFamily="18" charset="0"/>
            </a:endParaRPr>
          </a:p>
          <a:p>
            <a:pPr marL="228600" indent="0"/>
            <a:endParaRPr lang="en-US" sz="2800" dirty="0">
              <a:latin typeface="Times New Roman" panose="02020603050405020304" pitchFamily="18" charset="0"/>
              <a:cs typeface="Times New Roman" panose="02020603050405020304" pitchFamily="18" charset="0"/>
            </a:endParaRPr>
          </a:p>
          <a:p>
            <a:pPr marL="228600" indent="0"/>
            <a:endParaRPr lang="en-US" sz="2800" dirty="0">
              <a:latin typeface="Times New Roman" panose="02020603050405020304" pitchFamily="18" charset="0"/>
              <a:cs typeface="Times New Roman" panose="02020603050405020304" pitchFamily="18" charset="0"/>
            </a:endParaRPr>
          </a:p>
          <a:p>
            <a:pPr marL="228600" indent="0"/>
            <a:r>
              <a:rPr lang="en-US" sz="2800" dirty="0">
                <a:latin typeface="Times New Roman" panose="02020603050405020304" pitchFamily="18" charset="0"/>
                <a:cs typeface="Times New Roman" panose="02020603050405020304" pitchFamily="18" charset="0"/>
              </a:rPr>
              <a:t>b) </a:t>
            </a:r>
            <a:r>
              <a:rPr lang="en-US" sz="2800" b="1" dirty="0">
                <a:latin typeface="Times New Roman" panose="02020603050405020304" pitchFamily="18" charset="0"/>
                <a:cs typeface="Times New Roman" panose="02020603050405020304" pitchFamily="18" charset="0"/>
              </a:rPr>
              <a:t>Simple myopic astigmatism</a:t>
            </a:r>
          </a:p>
          <a:p>
            <a:pPr marL="228600" indent="0"/>
            <a:r>
              <a:rPr lang="en-US" sz="2800" dirty="0">
                <a:latin typeface="Times New Roman" panose="02020603050405020304" pitchFamily="18" charset="0"/>
                <a:cs typeface="Times New Roman" panose="02020603050405020304" pitchFamily="18" charset="0"/>
              </a:rPr>
              <a:t>When refracted rays from one meridian takes focus on the retina and                                           refracted rays from                                                    one meridian takes                                          focus in front of the                                               retina</a:t>
            </a:r>
          </a:p>
        </p:txBody>
      </p:sp>
      <p:pic>
        <p:nvPicPr>
          <p:cNvPr id="4" name="Picture 3"/>
          <p:cNvPicPr>
            <a:picLocks noChangeAspect="1"/>
          </p:cNvPicPr>
          <p:nvPr/>
        </p:nvPicPr>
        <p:blipFill>
          <a:blip r:embed="rId2"/>
          <a:stretch>
            <a:fillRect/>
          </a:stretch>
        </p:blipFill>
        <p:spPr>
          <a:xfrm>
            <a:off x="5906335" y="5608637"/>
            <a:ext cx="3562350" cy="1647825"/>
          </a:xfrm>
          <a:prstGeom prst="rect">
            <a:avLst/>
          </a:prstGeom>
        </p:spPr>
      </p:pic>
      <p:pic>
        <p:nvPicPr>
          <p:cNvPr id="5" name="Picture 4"/>
          <p:cNvPicPr>
            <a:picLocks noChangeAspect="1"/>
          </p:cNvPicPr>
          <p:nvPr/>
        </p:nvPicPr>
        <p:blipFill>
          <a:blip r:embed="rId3"/>
          <a:stretch>
            <a:fillRect/>
          </a:stretch>
        </p:blipFill>
        <p:spPr>
          <a:xfrm>
            <a:off x="3947794" y="2903694"/>
            <a:ext cx="3286125" cy="1466850"/>
          </a:xfrm>
          <a:prstGeom prst="rect">
            <a:avLst/>
          </a:prstGeom>
        </p:spPr>
      </p:pic>
    </p:spTree>
    <p:extLst>
      <p:ext uri="{BB962C8B-B14F-4D97-AF65-F5344CB8AC3E}">
        <p14:creationId xmlns:p14="http://schemas.microsoft.com/office/powerpoint/2010/main" xmlns="" val="32648912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2220911" y="1722437"/>
            <a:ext cx="7348625" cy="4426038"/>
          </a:xfrm>
        </p:spPr>
        <p:txBody>
          <a:bodyPr/>
          <a:lstStyle/>
          <a:p>
            <a:r>
              <a:rPr lang="en-US" sz="2800" dirty="0">
                <a:latin typeface="Times New Roman" panose="02020603050405020304" pitchFamily="18" charset="0"/>
                <a:cs typeface="Times New Roman" panose="02020603050405020304" pitchFamily="18" charset="0"/>
              </a:rPr>
              <a:t>c) </a:t>
            </a:r>
            <a:r>
              <a:rPr lang="en-US" sz="2800" b="1" dirty="0">
                <a:latin typeface="Times New Roman" panose="02020603050405020304" pitchFamily="18" charset="0"/>
                <a:cs typeface="Times New Roman" panose="02020603050405020304" pitchFamily="18" charset="0"/>
              </a:rPr>
              <a:t>Compound </a:t>
            </a:r>
            <a:r>
              <a:rPr lang="en-US" sz="2800" b="1" dirty="0" err="1">
                <a:latin typeface="Times New Roman" panose="02020603050405020304" pitchFamily="18" charset="0"/>
                <a:cs typeface="Times New Roman" panose="02020603050405020304" pitchFamily="18" charset="0"/>
              </a:rPr>
              <a:t>hypermetropic</a:t>
            </a:r>
            <a:r>
              <a:rPr lang="en-US" sz="2800" b="1" dirty="0">
                <a:latin typeface="Times New Roman" panose="02020603050405020304" pitchFamily="18" charset="0"/>
                <a:cs typeface="Times New Roman" panose="02020603050405020304" pitchFamily="18" charset="0"/>
              </a:rPr>
              <a:t> astigmatism</a:t>
            </a:r>
          </a:p>
          <a:p>
            <a:r>
              <a:rPr lang="en-US" sz="2800" dirty="0">
                <a:latin typeface="Times New Roman" panose="02020603050405020304" pitchFamily="18" charset="0"/>
                <a:cs typeface="Times New Roman" panose="02020603050405020304" pitchFamily="18" charset="0"/>
              </a:rPr>
              <a:t>  In this condition of astigmatism refracted rays from both the meridians take focus behind the retina</a:t>
            </a:r>
          </a:p>
          <a:p>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d) </a:t>
            </a:r>
            <a:r>
              <a:rPr lang="en-US" sz="2800" b="1" dirty="0">
                <a:latin typeface="Times New Roman" panose="02020603050405020304" pitchFamily="18" charset="0"/>
                <a:cs typeface="Times New Roman" panose="02020603050405020304" pitchFamily="18" charset="0"/>
              </a:rPr>
              <a:t>Compound myopic astigmatism </a:t>
            </a:r>
          </a:p>
          <a:p>
            <a:r>
              <a:rPr lang="en-US" sz="2800" dirty="0">
                <a:latin typeface="Times New Roman" panose="02020603050405020304" pitchFamily="18" charset="0"/>
                <a:cs typeface="Times New Roman" panose="02020603050405020304" pitchFamily="18" charset="0"/>
              </a:rPr>
              <a:t>  In this condition of astigmatism refracted rays from both meridians take focus in front of retia</a:t>
            </a:r>
          </a:p>
        </p:txBody>
      </p:sp>
      <p:pic>
        <p:nvPicPr>
          <p:cNvPr id="4" name="Picture 3"/>
          <p:cNvPicPr>
            <a:picLocks noChangeAspect="1"/>
          </p:cNvPicPr>
          <p:nvPr/>
        </p:nvPicPr>
        <p:blipFill>
          <a:blip r:embed="rId2"/>
          <a:stretch>
            <a:fillRect/>
          </a:stretch>
        </p:blipFill>
        <p:spPr>
          <a:xfrm>
            <a:off x="5435599" y="3435393"/>
            <a:ext cx="2867025" cy="1000125"/>
          </a:xfrm>
          <a:prstGeom prst="rect">
            <a:avLst/>
          </a:prstGeom>
        </p:spPr>
      </p:pic>
      <p:pic>
        <p:nvPicPr>
          <p:cNvPr id="5" name="Picture 4"/>
          <p:cNvPicPr>
            <a:picLocks noChangeAspect="1"/>
          </p:cNvPicPr>
          <p:nvPr/>
        </p:nvPicPr>
        <p:blipFill>
          <a:blip r:embed="rId3"/>
          <a:stretch>
            <a:fillRect/>
          </a:stretch>
        </p:blipFill>
        <p:spPr>
          <a:xfrm>
            <a:off x="4583112" y="6148474"/>
            <a:ext cx="2590800" cy="1060363"/>
          </a:xfrm>
          <a:prstGeom prst="rect">
            <a:avLst/>
          </a:prstGeom>
        </p:spPr>
      </p:pic>
    </p:spTree>
    <p:extLst>
      <p:ext uri="{BB962C8B-B14F-4D97-AF65-F5344CB8AC3E}">
        <p14:creationId xmlns:p14="http://schemas.microsoft.com/office/powerpoint/2010/main" xmlns="" val="1785996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a:xfrm>
            <a:off x="2220911" y="1646237"/>
            <a:ext cx="7348625" cy="4502238"/>
          </a:xfrm>
        </p:spPr>
        <p:txBody>
          <a:bodyPr/>
          <a:lstStyle/>
          <a:p>
            <a:r>
              <a:rPr lang="en-US" sz="2800" dirty="0">
                <a:latin typeface="Times New Roman" panose="02020603050405020304" pitchFamily="18" charset="0"/>
                <a:cs typeface="Times New Roman" panose="02020603050405020304" pitchFamily="18" charset="0"/>
              </a:rPr>
              <a:t>e) </a:t>
            </a:r>
            <a:r>
              <a:rPr lang="en-US" sz="2800" b="1" dirty="0">
                <a:latin typeface="Times New Roman" panose="02020603050405020304" pitchFamily="18" charset="0"/>
                <a:cs typeface="Times New Roman" panose="02020603050405020304" pitchFamily="18" charset="0"/>
              </a:rPr>
              <a:t>Mixed astigmatism-</a:t>
            </a:r>
          </a:p>
          <a:p>
            <a:r>
              <a:rPr lang="en-US" sz="2800" dirty="0">
                <a:latin typeface="Times New Roman" panose="02020603050405020304" pitchFamily="18" charset="0"/>
                <a:cs typeface="Times New Roman" panose="02020603050405020304" pitchFamily="18" charset="0"/>
              </a:rPr>
              <a:t>  When refracted rays from one meridian take focus in front of retina and the refracted rays from other meridian take focus behind the retina</a:t>
            </a:r>
          </a:p>
        </p:txBody>
      </p:sp>
      <p:pic>
        <p:nvPicPr>
          <p:cNvPr id="4" name="Picture 3"/>
          <p:cNvPicPr>
            <a:picLocks noChangeAspect="1"/>
          </p:cNvPicPr>
          <p:nvPr/>
        </p:nvPicPr>
        <p:blipFill>
          <a:blip r:embed="rId2"/>
          <a:stretch>
            <a:fillRect/>
          </a:stretch>
        </p:blipFill>
        <p:spPr>
          <a:xfrm>
            <a:off x="3914022" y="4160837"/>
            <a:ext cx="4783889" cy="1847850"/>
          </a:xfrm>
          <a:prstGeom prst="rect">
            <a:avLst/>
          </a:prstGeom>
        </p:spPr>
      </p:pic>
    </p:spTree>
    <p:extLst>
      <p:ext uri="{BB962C8B-B14F-4D97-AF65-F5344CB8AC3E}">
        <p14:creationId xmlns:p14="http://schemas.microsoft.com/office/powerpoint/2010/main" xmlns="" val="27002800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4711" y="274637"/>
            <a:ext cx="7424826" cy="1284288"/>
          </a:xfrm>
        </p:spPr>
        <p:txBody>
          <a:bodyPr/>
          <a:lstStyle/>
          <a:p>
            <a:r>
              <a:rPr lang="en-US" b="1" dirty="0">
                <a:latin typeface="Times New Roman" panose="02020603050405020304" pitchFamily="18" charset="0"/>
                <a:cs typeface="Times New Roman" panose="02020603050405020304" pitchFamily="18" charset="0"/>
              </a:rPr>
              <a:t>IRREGULAR ASTIGMATISM</a:t>
            </a:r>
          </a:p>
        </p:txBody>
      </p:sp>
      <p:sp>
        <p:nvSpPr>
          <p:cNvPr id="3" name="Text Placeholder 2"/>
          <p:cNvSpPr>
            <a:spLocks noGrp="1"/>
          </p:cNvSpPr>
          <p:nvPr>
            <p:ph type="body" idx="1"/>
          </p:nvPr>
        </p:nvSpPr>
        <p:spPr>
          <a:xfrm>
            <a:off x="2144711" y="1646237"/>
            <a:ext cx="7424825" cy="4502238"/>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Irregular difference in curvature or refractive index of the optic components or misalignment of any optical component may lead to irregularity.</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is often the result of trauma, pterygium, corneal scars and complications of refractive surgery</a:t>
            </a:r>
            <a:r>
              <a:rPr lang="en-US" dirty="0">
                <a:latin typeface="Times New Roman" panose="02020603050405020304" pitchFamily="18" charset="0"/>
                <a:cs typeface="Times New Roman" panose="02020603050405020304" pitchFamily="18" charset="0"/>
              </a:rPr>
              <a:t>.</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Another not uncommon condition is conical cornea ( keratoconus</a:t>
            </a:r>
            <a:r>
              <a:rPr lang="en-US" sz="2800" dirty="0"/>
              <a:t>)</a:t>
            </a:r>
          </a:p>
        </p:txBody>
      </p:sp>
    </p:spTree>
    <p:extLst>
      <p:ext uri="{BB962C8B-B14F-4D97-AF65-F5344CB8AC3E}">
        <p14:creationId xmlns:p14="http://schemas.microsoft.com/office/powerpoint/2010/main" xmlns="" val="477767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SYMPTOMS</a:t>
            </a:r>
          </a:p>
        </p:txBody>
      </p:sp>
      <p:sp>
        <p:nvSpPr>
          <p:cNvPr id="3" name="Text Placeholder 2"/>
          <p:cNvSpPr>
            <a:spLocks noGrp="1"/>
          </p:cNvSpPr>
          <p:nvPr>
            <p:ph type="body" idx="1"/>
          </p:nvPr>
        </p:nvSpPr>
        <p:spPr>
          <a:xfrm>
            <a:off x="2297112" y="1558925"/>
            <a:ext cx="7272425" cy="4430713"/>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Distorted vision at distance and near</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Letter confusion </a:t>
            </a:r>
          </a:p>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Asthenopia</a:t>
            </a:r>
            <a:r>
              <a:rPr lang="en-US" sz="2800" dirty="0">
                <a:latin typeface="Times New Roman" panose="02020603050405020304" pitchFamily="18" charset="0"/>
                <a:cs typeface="Times New Roman" panose="02020603050405020304" pitchFamily="18" charset="0"/>
              </a:rPr>
              <a:t> or ocular fatigue</a:t>
            </a:r>
          </a:p>
          <a:p>
            <a:pPr marL="685800" indent="-457200">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 Due to constantly squirting to clear up distorted vision </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Tilting of head</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Squinting  </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Burning and itching</a:t>
            </a:r>
          </a:p>
        </p:txBody>
      </p:sp>
      <p:pic>
        <p:nvPicPr>
          <p:cNvPr id="4" name="Picture 3"/>
          <p:cNvPicPr>
            <a:picLocks noChangeAspect="1"/>
          </p:cNvPicPr>
          <p:nvPr/>
        </p:nvPicPr>
        <p:blipFill>
          <a:blip r:embed="rId2"/>
          <a:stretch>
            <a:fillRect/>
          </a:stretch>
        </p:blipFill>
        <p:spPr>
          <a:xfrm>
            <a:off x="6259512" y="5532437"/>
            <a:ext cx="1123950" cy="1028700"/>
          </a:xfrm>
          <a:prstGeom prst="rect">
            <a:avLst/>
          </a:prstGeom>
        </p:spPr>
      </p:pic>
      <p:pic>
        <p:nvPicPr>
          <p:cNvPr id="5" name="Picture 4"/>
          <p:cNvPicPr>
            <a:picLocks noChangeAspect="1"/>
          </p:cNvPicPr>
          <p:nvPr/>
        </p:nvPicPr>
        <p:blipFill>
          <a:blip r:embed="rId3"/>
          <a:stretch>
            <a:fillRect/>
          </a:stretch>
        </p:blipFill>
        <p:spPr>
          <a:xfrm>
            <a:off x="7540711" y="4049553"/>
            <a:ext cx="1381125" cy="1390650"/>
          </a:xfrm>
          <a:prstGeom prst="rect">
            <a:avLst/>
          </a:prstGeom>
        </p:spPr>
      </p:pic>
      <p:pic>
        <p:nvPicPr>
          <p:cNvPr id="6" name="Picture 5"/>
          <p:cNvPicPr>
            <a:picLocks noChangeAspect="1"/>
          </p:cNvPicPr>
          <p:nvPr/>
        </p:nvPicPr>
        <p:blipFill>
          <a:blip r:embed="rId4"/>
          <a:stretch>
            <a:fillRect/>
          </a:stretch>
        </p:blipFill>
        <p:spPr>
          <a:xfrm>
            <a:off x="8145549" y="2255837"/>
            <a:ext cx="1552575" cy="1295400"/>
          </a:xfrm>
          <a:prstGeom prst="rect">
            <a:avLst/>
          </a:prstGeom>
        </p:spPr>
      </p:pic>
    </p:spTree>
    <p:extLst>
      <p:ext uri="{BB962C8B-B14F-4D97-AF65-F5344CB8AC3E}">
        <p14:creationId xmlns:p14="http://schemas.microsoft.com/office/powerpoint/2010/main" xmlns="" val="1833253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AMETROPIA</a:t>
            </a:r>
          </a:p>
        </p:txBody>
      </p:sp>
      <p:sp>
        <p:nvSpPr>
          <p:cNvPr id="3" name="Text Placeholder 2"/>
          <p:cNvSpPr>
            <a:spLocks noGrp="1"/>
          </p:cNvSpPr>
          <p:nvPr>
            <p:ph type="body" idx="1"/>
          </p:nvPr>
        </p:nvSpPr>
        <p:spPr>
          <a:xfrm>
            <a:off x="2297111" y="1646237"/>
            <a:ext cx="7272425" cy="4502238"/>
          </a:xfrm>
        </p:spPr>
        <p:txBody>
          <a:bodyPr/>
          <a:lstStyle/>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Ametropia</a:t>
            </a:r>
            <a:r>
              <a:rPr lang="en-US" sz="2800" dirty="0">
                <a:latin typeface="Times New Roman" panose="02020603050405020304" pitchFamily="18" charset="0"/>
                <a:cs typeface="Times New Roman" panose="02020603050405020304" pitchFamily="18" charset="0"/>
              </a:rPr>
              <a:t> is defined as a state of refraction wherein parallel rays of light coming from infinity ( with accommodation is at rest) are focused either </a:t>
            </a:r>
            <a:r>
              <a:rPr lang="en-US" sz="2800" dirty="0" err="1">
                <a:latin typeface="Times New Roman" panose="02020603050405020304" pitchFamily="18" charset="0"/>
                <a:cs typeface="Times New Roman" panose="02020603050405020304" pitchFamily="18" charset="0"/>
              </a:rPr>
              <a:t>infront</a:t>
            </a:r>
            <a:r>
              <a:rPr lang="en-US" sz="2800" dirty="0">
                <a:latin typeface="Times New Roman" panose="02020603050405020304" pitchFamily="18" charset="0"/>
                <a:cs typeface="Times New Roman" panose="02020603050405020304" pitchFamily="18" charset="0"/>
              </a:rPr>
              <a:t> or behind the sensitive layer of retina , in one or both the meridian</a:t>
            </a:r>
            <a:r>
              <a:rPr lang="en-US" dirty="0"/>
              <a:t>.</a:t>
            </a:r>
          </a:p>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Ametropia</a:t>
            </a:r>
            <a:r>
              <a:rPr lang="en-US" sz="2800" dirty="0">
                <a:latin typeface="Times New Roman" panose="02020603050405020304" pitchFamily="18" charset="0"/>
                <a:cs typeface="Times New Roman" panose="02020603050405020304" pitchFamily="18" charset="0"/>
              </a:rPr>
              <a:t> includes the following-</a:t>
            </a:r>
          </a:p>
          <a:p>
            <a:pPr marL="685800" indent="-45720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Myopia</a:t>
            </a:r>
          </a:p>
          <a:p>
            <a:pPr marL="685800" indent="-457200">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rPr>
              <a:t>Hypermetropia</a:t>
            </a:r>
            <a:endParaRPr lang="en-US" sz="2800" dirty="0">
              <a:latin typeface="Times New Roman" panose="02020603050405020304" pitchFamily="18" charset="0"/>
              <a:cs typeface="Times New Roman" panose="02020603050405020304" pitchFamily="18" charset="0"/>
            </a:endParaRPr>
          </a:p>
          <a:p>
            <a:pPr marL="685800" indent="-45720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Astigmatism</a:t>
            </a:r>
          </a:p>
          <a:p>
            <a:pPr marL="228600" indent="0"/>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469989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SIGN</a:t>
            </a:r>
          </a:p>
        </p:txBody>
      </p:sp>
      <p:sp>
        <p:nvSpPr>
          <p:cNvPr id="3" name="Text Placeholder 2"/>
          <p:cNvSpPr>
            <a:spLocks noGrp="1"/>
          </p:cNvSpPr>
          <p:nvPr>
            <p:ph type="body" idx="1"/>
          </p:nvPr>
        </p:nvSpPr>
        <p:spPr>
          <a:xfrm>
            <a:off x="2068511" y="1646237"/>
            <a:ext cx="7501025" cy="4502238"/>
          </a:xfrm>
        </p:spPr>
        <p:txBody>
          <a:bodyPr/>
          <a:lstStyle/>
          <a:p>
            <a:pPr marL="685800" indent="-457200">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Decreased visual acuities at distance and near</a:t>
            </a:r>
          </a:p>
        </p:txBody>
      </p:sp>
    </p:spTree>
    <p:extLst>
      <p:ext uri="{BB962C8B-B14F-4D97-AF65-F5344CB8AC3E}">
        <p14:creationId xmlns:p14="http://schemas.microsoft.com/office/powerpoint/2010/main" xmlns="" val="2316394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7111" y="350837"/>
            <a:ext cx="7272425" cy="1208088"/>
          </a:xfrm>
        </p:spPr>
        <p:txBody>
          <a:bodyPr/>
          <a:lstStyle/>
          <a:p>
            <a:r>
              <a:rPr lang="en-US" b="1" dirty="0">
                <a:latin typeface="Times New Roman" panose="02020603050405020304" pitchFamily="18" charset="0"/>
                <a:cs typeface="Times New Roman" panose="02020603050405020304" pitchFamily="18" charset="0"/>
              </a:rPr>
              <a:t>CLINICAL TYPES</a:t>
            </a:r>
          </a:p>
        </p:txBody>
      </p:sp>
      <p:sp>
        <p:nvSpPr>
          <p:cNvPr id="3" name="Text Placeholder 2"/>
          <p:cNvSpPr>
            <a:spLocks noGrp="1"/>
          </p:cNvSpPr>
          <p:nvPr>
            <p:ph type="body" idx="1"/>
          </p:nvPr>
        </p:nvSpPr>
        <p:spPr>
          <a:xfrm>
            <a:off x="2220912" y="1558925"/>
            <a:ext cx="7348624" cy="4543512"/>
          </a:xfrm>
        </p:spPr>
        <p:txBody>
          <a:bodyPr/>
          <a:lstStyle/>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Visual acuity tests - distance and near</a:t>
            </a:r>
          </a:p>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Autorefraction</a:t>
            </a:r>
            <a:endParaRPr lang="en-US" sz="2800" dirty="0">
              <a:latin typeface="Times New Roman" panose="02020603050405020304" pitchFamily="18" charset="0"/>
              <a:cs typeface="Times New Roman" panose="02020603050405020304" pitchFamily="18" charset="0"/>
            </a:endParaRPr>
          </a:p>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Keratometry</a:t>
            </a:r>
            <a:endParaRPr lang="en-US" sz="2800" dirty="0">
              <a:latin typeface="Times New Roman" panose="02020603050405020304" pitchFamily="18" charset="0"/>
              <a:cs typeface="Times New Roman" panose="02020603050405020304" pitchFamily="18" charset="0"/>
            </a:endParaRP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Retinoscopy</a:t>
            </a:r>
          </a:p>
          <a:p>
            <a:pPr marL="685800" indent="-45720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Most reliable source of information for cylinder power and axis</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Monocular subjective refraction , including Jackson cross cylinder</a:t>
            </a:r>
          </a:p>
        </p:txBody>
      </p:sp>
    </p:spTree>
    <p:extLst>
      <p:ext uri="{BB962C8B-B14F-4D97-AF65-F5344CB8AC3E}">
        <p14:creationId xmlns:p14="http://schemas.microsoft.com/office/powerpoint/2010/main" xmlns="" val="600523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latin typeface="Times New Roman" panose="02020603050405020304" pitchFamily="18" charset="0"/>
                <a:cs typeface="Times New Roman" panose="02020603050405020304" pitchFamily="18" charset="0"/>
              </a:rPr>
              <a:t>        MANAGEMENT</a:t>
            </a:r>
            <a:endParaRPr lang="en-US"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2068512" y="1558925"/>
            <a:ext cx="7391400" cy="4899339"/>
          </a:xfrm>
        </p:spPr>
        <p:txBody>
          <a:bodyPr/>
          <a:lstStyle/>
          <a:p>
            <a:pPr marL="685800" indent="-457200">
              <a:buFont typeface="Arial" panose="020B0604020202020204" pitchFamily="34" charset="0"/>
              <a:buChar char="•"/>
            </a:pPr>
            <a:r>
              <a:rPr lang="en-US" sz="2800" dirty="0" err="1">
                <a:latin typeface="Times New Roman" panose="02020603050405020304" pitchFamily="18" charset="0"/>
                <a:cs typeface="Times New Roman" panose="02020603050405020304" pitchFamily="18" charset="0"/>
              </a:rPr>
              <a:t>Cylinderical</a:t>
            </a:r>
            <a:r>
              <a:rPr lang="en-US" sz="2800" dirty="0">
                <a:latin typeface="Times New Roman" panose="02020603050405020304" pitchFamily="18" charset="0"/>
                <a:cs typeface="Times New Roman" panose="02020603050405020304" pitchFamily="18" charset="0"/>
              </a:rPr>
              <a:t> lenses and </a:t>
            </a:r>
            <a:r>
              <a:rPr lang="en-US" sz="2800" dirty="0" err="1">
                <a:latin typeface="Times New Roman" panose="02020603050405020304" pitchFamily="18" charset="0"/>
                <a:cs typeface="Times New Roman" panose="02020603050405020304" pitchFamily="18" charset="0"/>
              </a:rPr>
              <a:t>spherocylindrical</a:t>
            </a:r>
            <a:r>
              <a:rPr lang="en-US" sz="2800" dirty="0">
                <a:latin typeface="Times New Roman" panose="02020603050405020304" pitchFamily="18" charset="0"/>
                <a:cs typeface="Times New Roman" panose="02020603050405020304" pitchFamily="18" charset="0"/>
              </a:rPr>
              <a:t> lenses in spectacles and contact lenses for simple astigmatism and compound astigmatism, respectively.</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Refractive surgery</a:t>
            </a:r>
          </a:p>
          <a:p>
            <a:pPr marL="685800" indent="-45720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Photorefractive keratectomy (PRK)</a:t>
            </a:r>
          </a:p>
          <a:p>
            <a:pPr marL="685800" indent="-457200">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Laser in-situ </a:t>
            </a:r>
            <a:r>
              <a:rPr lang="en-US" sz="2800" dirty="0" err="1">
                <a:latin typeface="Times New Roman" panose="02020603050405020304" pitchFamily="18" charset="0"/>
                <a:cs typeface="Times New Roman" panose="02020603050405020304" pitchFamily="18" charset="0"/>
              </a:rPr>
              <a:t>keratomileusis</a:t>
            </a:r>
            <a:r>
              <a:rPr lang="en-US" sz="2800" dirty="0">
                <a:latin typeface="Times New Roman" panose="02020603050405020304" pitchFamily="18" charset="0"/>
                <a:cs typeface="Times New Roman" panose="02020603050405020304" pitchFamily="18" charset="0"/>
              </a:rPr>
              <a:t> (LASIK)</a:t>
            </a:r>
          </a:p>
        </p:txBody>
      </p:sp>
      <p:pic>
        <p:nvPicPr>
          <p:cNvPr id="4" name="Picture 3"/>
          <p:cNvPicPr>
            <a:picLocks noChangeAspect="1"/>
          </p:cNvPicPr>
          <p:nvPr/>
        </p:nvPicPr>
        <p:blipFill>
          <a:blip r:embed="rId2"/>
          <a:stretch>
            <a:fillRect/>
          </a:stretch>
        </p:blipFill>
        <p:spPr>
          <a:xfrm>
            <a:off x="3135312" y="5456237"/>
            <a:ext cx="3657600" cy="1905000"/>
          </a:xfrm>
          <a:prstGeom prst="rect">
            <a:avLst/>
          </a:prstGeom>
        </p:spPr>
      </p:pic>
    </p:spTree>
    <p:extLst>
      <p:ext uri="{BB962C8B-B14F-4D97-AF65-F5344CB8AC3E}">
        <p14:creationId xmlns:p14="http://schemas.microsoft.com/office/powerpoint/2010/main" xmlns="" val="19377660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4230" y="2789237"/>
            <a:ext cx="7823447" cy="1367019"/>
          </a:xfrm>
        </p:spPr>
        <p:txBody>
          <a:bodyPr/>
          <a:lstStyle/>
          <a:p>
            <a:r>
              <a:rPr lang="en-US" dirty="0"/>
              <a:t>THANKS FOR YOUR ATTENTION </a:t>
            </a:r>
          </a:p>
        </p:txBody>
      </p:sp>
      <p:sp>
        <p:nvSpPr>
          <p:cNvPr id="3" name="Text Placeholder 2"/>
          <p:cNvSpPr>
            <a:spLocks noGrp="1"/>
          </p:cNvSpPr>
          <p:nvPr>
            <p:ph type="body" idx="1"/>
          </p:nvPr>
        </p:nvSpPr>
        <p:spPr>
          <a:xfrm>
            <a:off x="8316911" y="5608637"/>
            <a:ext cx="1252625" cy="539838"/>
          </a:xfrm>
        </p:spPr>
        <p:txBody>
          <a:bodyPr/>
          <a:lstStyle/>
          <a:p>
            <a:endParaRPr lang="en-US" dirty="0"/>
          </a:p>
        </p:txBody>
      </p:sp>
    </p:spTree>
    <p:extLst>
      <p:ext uri="{BB962C8B-B14F-4D97-AF65-F5344CB8AC3E}">
        <p14:creationId xmlns:p14="http://schemas.microsoft.com/office/powerpoint/2010/main" xmlns="" val="3794315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911" y="350837"/>
            <a:ext cx="7348626" cy="1208088"/>
          </a:xfrm>
        </p:spPr>
        <p:txBody>
          <a:bodyPr/>
          <a:lstStyle/>
          <a:p>
            <a:pPr algn="l"/>
            <a:r>
              <a:rPr lang="en-US" sz="3200" b="1" dirty="0">
                <a:latin typeface="Times New Roman" panose="02020603050405020304" pitchFamily="18" charset="0"/>
                <a:cs typeface="Times New Roman" panose="02020603050405020304" pitchFamily="18" charset="0"/>
              </a:rPr>
              <a:t>Components</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of </a:t>
            </a:r>
            <a:r>
              <a:rPr lang="en-US" sz="3200" b="1" dirty="0" err="1">
                <a:latin typeface="Times New Roman" panose="02020603050405020304" pitchFamily="18" charset="0"/>
                <a:cs typeface="Times New Roman" panose="02020603050405020304" pitchFamily="18" charset="0"/>
              </a:rPr>
              <a:t>ametropia</a:t>
            </a:r>
            <a:endParaRPr lang="en-US" sz="3200" b="1"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2220911" y="1798637"/>
            <a:ext cx="7348625" cy="4349838"/>
          </a:xfrm>
        </p:spPr>
        <p:txBody>
          <a:bodyPr/>
          <a:lstStyle/>
          <a:p>
            <a:r>
              <a:rPr lang="en-US" sz="2800" dirty="0">
                <a:latin typeface="Times New Roman" panose="02020603050405020304" pitchFamily="18" charset="0"/>
                <a:cs typeface="Times New Roman" panose="02020603050405020304" pitchFamily="18" charset="0"/>
              </a:rPr>
              <a:t>The overall refractive state of the eye is determined by four component:</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Corneal power ( ranges from 40 to 45 D , mean 43.0 D )</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Anterior chamber depth ( mean 3.4 mm )</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Crystalline lens power ( ranges from 15 to 20D in its </a:t>
            </a:r>
            <a:r>
              <a:rPr lang="en-US" sz="2800" dirty="0" err="1">
                <a:latin typeface="Times New Roman" panose="02020603050405020304" pitchFamily="18" charset="0"/>
                <a:cs typeface="Times New Roman" panose="02020603050405020304" pitchFamily="18" charset="0"/>
              </a:rPr>
              <a:t>nonaccomodative</a:t>
            </a:r>
            <a:r>
              <a:rPr lang="en-US" sz="2800" dirty="0">
                <a:latin typeface="Times New Roman" panose="02020603050405020304" pitchFamily="18" charset="0"/>
                <a:cs typeface="Times New Roman" panose="02020603050405020304" pitchFamily="18" charset="0"/>
              </a:rPr>
              <a:t> state ) and</a:t>
            </a:r>
          </a:p>
          <a:p>
            <a:pPr marL="6858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Axial length ( mean 24 mm )</a:t>
            </a:r>
          </a:p>
          <a:p>
            <a:endParaRPr lang="en-US" dirty="0"/>
          </a:p>
        </p:txBody>
      </p:sp>
    </p:spTree>
    <p:extLst>
      <p:ext uri="{BB962C8B-B14F-4D97-AF65-F5344CB8AC3E}">
        <p14:creationId xmlns:p14="http://schemas.microsoft.com/office/powerpoint/2010/main" xmlns="" val="265285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069621">
            <a:off x="1845285" y="2282238"/>
            <a:ext cx="7196225" cy="1772365"/>
          </a:xfrm>
        </p:spPr>
        <p:txBody>
          <a:bodyPr/>
          <a:lstStyle/>
          <a:p>
            <a:r>
              <a:rPr lang="en-US" sz="6600" b="1" dirty="0">
                <a:solidFill>
                  <a:srgbClr val="C00000"/>
                </a:solidFill>
                <a:latin typeface="Times New Roman" panose="02020603050405020304" pitchFamily="18" charset="0"/>
                <a:cs typeface="Times New Roman" panose="02020603050405020304" pitchFamily="18" charset="0"/>
              </a:rPr>
              <a:t>ASTIGMATISM</a:t>
            </a:r>
          </a:p>
        </p:txBody>
      </p:sp>
      <p:sp>
        <p:nvSpPr>
          <p:cNvPr id="3" name="Text Placeholder 2"/>
          <p:cNvSpPr>
            <a:spLocks noGrp="1"/>
          </p:cNvSpPr>
          <p:nvPr>
            <p:ph type="body" idx="1"/>
          </p:nvPr>
        </p:nvSpPr>
        <p:spPr>
          <a:xfrm>
            <a:off x="6335711" y="5913437"/>
            <a:ext cx="3233825" cy="235038"/>
          </a:xfrm>
        </p:spPr>
        <p:txBody>
          <a:bodyPr/>
          <a:lstStyle/>
          <a:p>
            <a:endParaRPr lang="en-US" dirty="0"/>
          </a:p>
        </p:txBody>
      </p:sp>
    </p:spTree>
    <p:extLst>
      <p:ext uri="{BB962C8B-B14F-4D97-AF65-F5344CB8AC3E}">
        <p14:creationId xmlns:p14="http://schemas.microsoft.com/office/powerpoint/2010/main" xmlns="" val="311602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2144711" y="274637"/>
            <a:ext cx="7424825" cy="1284288"/>
          </a:xfrm>
          <a:prstGeom prst="rect">
            <a:avLst/>
          </a:prstGeom>
          <a:noFill/>
          <a:ln>
            <a:noFill/>
          </a:ln>
        </p:spPr>
        <p:txBody>
          <a:bodyPr spcFirstLastPara="1" wrap="square" lIns="0" tIns="0" rIns="0" bIns="0" anchor="ctr" anchorCtr="0">
            <a:noAutofit/>
          </a:bodyPr>
          <a:lstStyle/>
          <a:p>
            <a:pPr marL="0" lvl="0" indent="0" rtl="0">
              <a:lnSpc>
                <a:spcPct val="93000"/>
              </a:lnSpc>
              <a:spcBef>
                <a:spcPts val="0"/>
              </a:spcBef>
              <a:spcAft>
                <a:spcPts val="0"/>
              </a:spcAft>
              <a:buNone/>
            </a:pPr>
            <a:r>
              <a:rPr lang="en-US" b="1" dirty="0">
                <a:solidFill>
                  <a:srgbClr val="000000"/>
                </a:solidFill>
                <a:latin typeface="Times New Roman" panose="02020603050405020304" pitchFamily="18" charset="0"/>
                <a:cs typeface="Times New Roman" panose="02020603050405020304" pitchFamily="18" charset="0"/>
                <a:sym typeface="Arial"/>
              </a:rPr>
              <a:t>DEFINITION</a:t>
            </a:r>
            <a:endParaRPr b="1" dirty="0">
              <a:solidFill>
                <a:srgbClr val="000000"/>
              </a:solidFill>
              <a:latin typeface="Times New Roman" panose="02020603050405020304" pitchFamily="18" charset="0"/>
              <a:cs typeface="Times New Roman" panose="02020603050405020304" pitchFamily="18" charset="0"/>
              <a:sym typeface="Arial"/>
            </a:endParaRPr>
          </a:p>
        </p:txBody>
      </p:sp>
      <p:sp>
        <p:nvSpPr>
          <p:cNvPr id="104" name="Shape 104"/>
          <p:cNvSpPr txBox="1">
            <a:spLocks noGrp="1"/>
          </p:cNvSpPr>
          <p:nvPr>
            <p:ph type="body" idx="1"/>
          </p:nvPr>
        </p:nvSpPr>
        <p:spPr>
          <a:xfrm>
            <a:off x="2144711" y="1417637"/>
            <a:ext cx="7424826" cy="4730838"/>
          </a:xfrm>
          <a:prstGeom prst="rect">
            <a:avLst/>
          </a:prstGeom>
          <a:noFill/>
          <a:ln>
            <a:noFill/>
          </a:ln>
        </p:spPr>
        <p:txBody>
          <a:bodyPr spcFirstLastPara="1" wrap="square" lIns="0" tIns="28425" rIns="0" bIns="0" anchor="t" anchorCtr="0">
            <a:noAutofit/>
          </a:bodyPr>
          <a:lstStyle/>
          <a:p>
            <a:pPr marR="0" lvl="0" indent="-457200" rtl="0">
              <a:lnSpc>
                <a:spcPct val="93000"/>
              </a:lnSpc>
              <a:spcBef>
                <a:spcPts val="0"/>
              </a:spcBef>
              <a:spcAft>
                <a:spcPts val="0"/>
              </a:spcAft>
              <a:buFont typeface="Wingdings" panose="05000000000000000000" pitchFamily="2" charset="2"/>
              <a:buChar char="§"/>
            </a:pPr>
            <a:r>
              <a:rPr lang="en-US" sz="2800" dirty="0">
                <a:solidFill>
                  <a:srgbClr val="000000"/>
                </a:solidFill>
                <a:latin typeface="Arial"/>
                <a:ea typeface="Arial"/>
                <a:cs typeface="Arial"/>
                <a:sym typeface="Arial"/>
              </a:rPr>
              <a:t>Astigmatis</a:t>
            </a:r>
            <a:r>
              <a:rPr lang="en-US" sz="2800" dirty="0"/>
              <a:t>m is a type of refractive error where in the refraction varies in the different meridian</a:t>
            </a:r>
            <a:r>
              <a:rPr lang="en-US" sz="2800" dirty="0">
                <a:solidFill>
                  <a:srgbClr val="000000"/>
                </a:solidFill>
                <a:latin typeface="Arial"/>
                <a:ea typeface="Arial"/>
                <a:cs typeface="Arial"/>
                <a:sym typeface="Arial"/>
              </a:rPr>
              <a:t>.</a:t>
            </a:r>
          </a:p>
          <a:p>
            <a:pPr marR="0" lvl="0" indent="-457200" rtl="0">
              <a:lnSpc>
                <a:spcPct val="93000"/>
              </a:lnSpc>
              <a:spcBef>
                <a:spcPts val="0"/>
              </a:spcBef>
              <a:spcAft>
                <a:spcPts val="0"/>
              </a:spcAft>
              <a:buFont typeface="Wingdings" panose="05000000000000000000" pitchFamily="2" charset="2"/>
              <a:buChar char="§"/>
            </a:pPr>
            <a:endParaRPr lang="en-US" sz="2800" dirty="0"/>
          </a:p>
          <a:p>
            <a:pPr marR="0" lvl="0" indent="-457200" rtl="0">
              <a:lnSpc>
                <a:spcPct val="93000"/>
              </a:lnSpc>
              <a:spcBef>
                <a:spcPts val="0"/>
              </a:spcBef>
              <a:spcAft>
                <a:spcPts val="0"/>
              </a:spcAft>
              <a:buFont typeface="Wingdings" panose="05000000000000000000" pitchFamily="2" charset="2"/>
              <a:buChar char="§"/>
            </a:pPr>
            <a:r>
              <a:rPr lang="en-US" sz="2800" dirty="0">
                <a:solidFill>
                  <a:srgbClr val="000000"/>
                </a:solidFill>
                <a:latin typeface="Arial"/>
                <a:ea typeface="Arial"/>
                <a:cs typeface="Arial"/>
                <a:sym typeface="Arial"/>
              </a:rPr>
              <a:t>Astigmatism is a defect in which light entering the eye is unable to be brought to a single focus on retina resulting in blurred vision at all distance .</a:t>
            </a:r>
          </a:p>
          <a:p>
            <a:pPr marR="0" lvl="0" indent="-457200" rtl="0">
              <a:lnSpc>
                <a:spcPct val="93000"/>
              </a:lnSpc>
              <a:spcBef>
                <a:spcPts val="0"/>
              </a:spcBef>
              <a:spcAft>
                <a:spcPts val="0"/>
              </a:spcAft>
              <a:buFont typeface="Wingdings" panose="05000000000000000000" pitchFamily="2" charset="2"/>
              <a:buChar char="§"/>
            </a:pPr>
            <a:endParaRPr lang="en-US" sz="2800" dirty="0"/>
          </a:p>
          <a:p>
            <a:pPr marR="0" lvl="0" indent="-457200" rtl="0">
              <a:lnSpc>
                <a:spcPct val="93000"/>
              </a:lnSpc>
              <a:spcBef>
                <a:spcPts val="0"/>
              </a:spcBef>
              <a:spcAft>
                <a:spcPts val="0"/>
              </a:spcAft>
              <a:buFont typeface="Wingdings" panose="05000000000000000000" pitchFamily="2" charset="2"/>
              <a:buChar char="§"/>
            </a:pPr>
            <a:endParaRPr lang="en-US" sz="2800"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2068512" y="579437"/>
            <a:ext cx="7501024" cy="3124200"/>
          </a:xfrm>
          <a:prstGeom prst="rect">
            <a:avLst/>
          </a:prstGeom>
          <a:noFill/>
          <a:ln>
            <a:noFill/>
          </a:ln>
        </p:spPr>
        <p:txBody>
          <a:bodyPr spcFirstLastPara="1" wrap="square" lIns="0" tIns="0" rIns="0" bIns="0" anchor="ctr" anchorCtr="0">
            <a:noAutofit/>
          </a:bodyPr>
          <a:lstStyle/>
          <a:p>
            <a:pPr marL="457200" lvl="0" indent="-457200" algn="l">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It simply means that there is a variation and disturbance in the shape of the cornea or lens . It is usually due to an –</a:t>
            </a:r>
            <a:endParaRPr sz="2800" dirty="0">
              <a:solidFill>
                <a:srgbClr val="000000"/>
              </a:solidFill>
              <a:sym typeface="Arial"/>
            </a:endParaRPr>
          </a:p>
        </p:txBody>
      </p:sp>
      <p:sp>
        <p:nvSpPr>
          <p:cNvPr id="110" name="Shape 110"/>
          <p:cNvSpPr txBox="1">
            <a:spLocks noGrp="1"/>
          </p:cNvSpPr>
          <p:nvPr>
            <p:ph type="body" idx="1"/>
          </p:nvPr>
        </p:nvSpPr>
        <p:spPr>
          <a:xfrm>
            <a:off x="2220912" y="3246437"/>
            <a:ext cx="7162800" cy="3176992"/>
          </a:xfrm>
          <a:prstGeom prst="rect">
            <a:avLst/>
          </a:prstGeom>
          <a:noFill/>
          <a:ln>
            <a:noFill/>
          </a:ln>
        </p:spPr>
        <p:txBody>
          <a:bodyPr spcFirstLastPara="1" wrap="square" lIns="0" tIns="28425" rIns="0" bIns="0" anchor="t" anchorCtr="0">
            <a:noAutofit/>
          </a:bodyPr>
          <a:lstStyle/>
          <a:p>
            <a:pPr marR="0" lvl="0" indent="-457200" algn="l" rtl="0">
              <a:lnSpc>
                <a:spcPct val="93000"/>
              </a:lnSpc>
              <a:spcBef>
                <a:spcPts val="0"/>
              </a:spcBef>
              <a:spcAft>
                <a:spcPts val="0"/>
              </a:spcAft>
              <a:buFont typeface="Wingdings" panose="05000000000000000000" pitchFamily="2" charset="2"/>
              <a:buChar char="Ø"/>
            </a:pPr>
            <a:r>
              <a:rPr lang="en-US" sz="2800" dirty="0">
                <a:solidFill>
                  <a:srgbClr val="FF0000"/>
                </a:solidFill>
                <a:latin typeface="Times New Roman" panose="02020603050405020304" pitchFamily="18" charset="0"/>
                <a:cs typeface="Times New Roman" panose="02020603050405020304" pitchFamily="18" charset="0"/>
                <a:sym typeface="Arial"/>
              </a:rPr>
              <a:t>Irregularly shaped cornea</a:t>
            </a:r>
          </a:p>
          <a:p>
            <a:pPr marR="0" lvl="0" indent="-457200" algn="l" rtl="0">
              <a:lnSpc>
                <a:spcPct val="93000"/>
              </a:lnSpc>
              <a:spcBef>
                <a:spcPts val="0"/>
              </a:spcBef>
              <a:spcAft>
                <a:spcPts val="0"/>
              </a:spcAft>
              <a:buFont typeface="Wingdings" panose="05000000000000000000" pitchFamily="2" charset="2"/>
              <a:buChar char="Ø"/>
            </a:pPr>
            <a:r>
              <a:rPr lang="en-US" sz="2800" dirty="0">
                <a:solidFill>
                  <a:srgbClr val="FF0000"/>
                </a:solidFill>
                <a:latin typeface="Times New Roman" panose="02020603050405020304" pitchFamily="18" charset="0"/>
                <a:cs typeface="Times New Roman" panose="02020603050405020304" pitchFamily="18" charset="0"/>
              </a:rPr>
              <a:t>Scarring of the cornea</a:t>
            </a:r>
          </a:p>
          <a:p>
            <a:pPr marR="0" lvl="0" indent="-457200" algn="l" rtl="0">
              <a:lnSpc>
                <a:spcPct val="93000"/>
              </a:lnSpc>
              <a:spcBef>
                <a:spcPts val="0"/>
              </a:spcBef>
              <a:spcAft>
                <a:spcPts val="0"/>
              </a:spcAft>
              <a:buFont typeface="Wingdings" panose="05000000000000000000" pitchFamily="2" charset="2"/>
              <a:buChar char="Ø"/>
            </a:pPr>
            <a:r>
              <a:rPr lang="en-US" sz="2800" dirty="0">
                <a:solidFill>
                  <a:srgbClr val="FF0000"/>
                </a:solidFill>
                <a:latin typeface="Times New Roman" panose="02020603050405020304" pitchFamily="18" charset="0"/>
                <a:cs typeface="Times New Roman" panose="02020603050405020304" pitchFamily="18" charset="0"/>
              </a:rPr>
              <a:t>Abnormalities in the crystalline lens</a:t>
            </a:r>
          </a:p>
          <a:p>
            <a:pPr marL="0" marR="0" lvl="0" indent="0" algn="l" rtl="0">
              <a:lnSpc>
                <a:spcPct val="93000"/>
              </a:lnSpc>
              <a:spcBef>
                <a:spcPts val="0"/>
              </a:spcBef>
              <a:spcAft>
                <a:spcPts val="0"/>
              </a:spcAft>
            </a:pPr>
            <a:endParaRPr sz="2800" dirty="0">
              <a:solidFill>
                <a:srgbClr val="FF0000"/>
              </a:solidFill>
              <a:latin typeface="Times New Roman" panose="02020603050405020304" pitchFamily="18" charset="0"/>
              <a:cs typeface="Times New Roman" panose="02020603050405020304" pitchFamily="18" charset="0"/>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2144711" y="579437"/>
            <a:ext cx="7424825" cy="1752600"/>
          </a:xfrm>
          <a:prstGeom prst="rect">
            <a:avLst/>
          </a:prstGeom>
          <a:noFill/>
          <a:ln>
            <a:noFill/>
          </a:ln>
        </p:spPr>
        <p:txBody>
          <a:bodyPr spcFirstLastPara="1" wrap="square" lIns="0" tIns="0" rIns="0" bIns="0" anchor="ctr" anchorCtr="0">
            <a:noAutofit/>
          </a:bodyPr>
          <a:lstStyle/>
          <a:p>
            <a:pPr marL="457200" lvl="0" indent="-457200" algn="l" rtl="0">
              <a:lnSpc>
                <a:spcPct val="93000"/>
              </a:lnSpc>
              <a:spcBef>
                <a:spcPts val="0"/>
              </a:spcBef>
              <a:spcAft>
                <a:spcPts val="0"/>
              </a:spcAft>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sym typeface="Arial"/>
              </a:rPr>
              <a:t>Some eyes condition are seen along with astigmatism as -</a:t>
            </a:r>
            <a:endParaRPr sz="2800" dirty="0">
              <a:solidFill>
                <a:srgbClr val="000000"/>
              </a:solidFill>
              <a:latin typeface="Times New Roman" panose="02020603050405020304" pitchFamily="18" charset="0"/>
              <a:cs typeface="Times New Roman" panose="02020603050405020304" pitchFamily="18" charset="0"/>
              <a:sym typeface="Arial"/>
            </a:endParaRPr>
          </a:p>
        </p:txBody>
      </p:sp>
      <p:sp>
        <p:nvSpPr>
          <p:cNvPr id="116" name="Shape 116"/>
          <p:cNvSpPr txBox="1">
            <a:spLocks noGrp="1"/>
          </p:cNvSpPr>
          <p:nvPr>
            <p:ph type="body" idx="1"/>
          </p:nvPr>
        </p:nvSpPr>
        <p:spPr>
          <a:xfrm>
            <a:off x="2068512" y="2179637"/>
            <a:ext cx="7501025" cy="3968838"/>
          </a:xfrm>
          <a:prstGeom prst="rect">
            <a:avLst/>
          </a:prstGeom>
          <a:noFill/>
          <a:ln>
            <a:noFill/>
          </a:ln>
        </p:spPr>
        <p:txBody>
          <a:bodyPr spcFirstLastPara="1" wrap="square" lIns="0" tIns="28425" rIns="0" bIns="0" anchor="t" anchorCtr="0">
            <a:noAutofit/>
          </a:bodyPr>
          <a:lstStyle/>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rPr>
              <a:t>N</a:t>
            </a:r>
            <a:r>
              <a:rPr lang="en-US" sz="2800" dirty="0">
                <a:solidFill>
                  <a:srgbClr val="FFC000"/>
                </a:solidFill>
                <a:latin typeface="Times New Roman" panose="02020603050405020304" pitchFamily="18" charset="0"/>
                <a:cs typeface="Times New Roman" panose="02020603050405020304" pitchFamily="18" charset="0"/>
                <a:sym typeface="Arial"/>
              </a:rPr>
              <a:t>ystagmus</a:t>
            </a:r>
          </a:p>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rPr>
              <a:t>Cataract</a:t>
            </a:r>
          </a:p>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sym typeface="Arial"/>
              </a:rPr>
              <a:t>Ptosis</a:t>
            </a:r>
          </a:p>
          <a:p>
            <a:pPr marR="0" lvl="0" indent="-457200" algn="l" rtl="0">
              <a:lnSpc>
                <a:spcPct val="93000"/>
              </a:lnSpc>
              <a:spcBef>
                <a:spcPts val="0"/>
              </a:spcBef>
              <a:spcAft>
                <a:spcPts val="0"/>
              </a:spcAft>
              <a:buFont typeface="Wingdings" panose="05000000000000000000" pitchFamily="2" charset="2"/>
              <a:buChar char="v"/>
            </a:pPr>
            <a:r>
              <a:rPr lang="en-US" sz="2800" dirty="0" err="1">
                <a:solidFill>
                  <a:srgbClr val="FFC000"/>
                </a:solidFill>
                <a:latin typeface="Times New Roman" panose="02020603050405020304" pitchFamily="18" charset="0"/>
                <a:cs typeface="Times New Roman" panose="02020603050405020304" pitchFamily="18" charset="0"/>
              </a:rPr>
              <a:t>Retinis</a:t>
            </a:r>
            <a:r>
              <a:rPr lang="en-US" sz="2800" dirty="0">
                <a:solidFill>
                  <a:srgbClr val="FFC000"/>
                </a:solidFill>
                <a:latin typeface="Times New Roman" panose="02020603050405020304" pitchFamily="18" charset="0"/>
                <a:cs typeface="Times New Roman" panose="02020603050405020304" pitchFamily="18" charset="0"/>
              </a:rPr>
              <a:t> </a:t>
            </a:r>
            <a:r>
              <a:rPr lang="en-US" sz="2800" dirty="0" err="1">
                <a:solidFill>
                  <a:srgbClr val="FFC000"/>
                </a:solidFill>
                <a:latin typeface="Times New Roman" panose="02020603050405020304" pitchFamily="18" charset="0"/>
                <a:cs typeface="Times New Roman" panose="02020603050405020304" pitchFamily="18" charset="0"/>
              </a:rPr>
              <a:t>pigmentosa</a:t>
            </a:r>
            <a:endParaRPr lang="en-US" sz="2800" dirty="0">
              <a:solidFill>
                <a:srgbClr val="FFC000"/>
              </a:solidFill>
              <a:latin typeface="Times New Roman" panose="02020603050405020304" pitchFamily="18" charset="0"/>
              <a:cs typeface="Times New Roman" panose="02020603050405020304" pitchFamily="18" charset="0"/>
            </a:endParaRPr>
          </a:p>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rPr>
              <a:t>Albinism</a:t>
            </a:r>
          </a:p>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sym typeface="Arial"/>
              </a:rPr>
              <a:t>Inflammation</a:t>
            </a:r>
          </a:p>
          <a:p>
            <a:pPr marR="0" lvl="0" indent="-457200" algn="l" rtl="0">
              <a:lnSpc>
                <a:spcPct val="93000"/>
              </a:lnSpc>
              <a:spcBef>
                <a:spcPts val="0"/>
              </a:spcBef>
              <a:spcAft>
                <a:spcPts val="0"/>
              </a:spcAft>
              <a:buFont typeface="Wingdings" panose="05000000000000000000" pitchFamily="2" charset="2"/>
              <a:buChar char="v"/>
            </a:pPr>
            <a:r>
              <a:rPr lang="en-US" sz="2800" dirty="0">
                <a:solidFill>
                  <a:srgbClr val="FFC000"/>
                </a:solidFill>
                <a:latin typeface="Times New Roman" panose="02020603050405020304" pitchFamily="18" charset="0"/>
                <a:cs typeface="Times New Roman" panose="02020603050405020304" pitchFamily="18" charset="0"/>
              </a:rPr>
              <a:t>Degeneration</a:t>
            </a:r>
          </a:p>
          <a:p>
            <a:pPr marL="0" marR="0" lvl="0" indent="0" algn="l" rtl="0">
              <a:lnSpc>
                <a:spcPct val="93000"/>
              </a:lnSpc>
              <a:spcBef>
                <a:spcPts val="0"/>
              </a:spcBef>
              <a:spcAft>
                <a:spcPts val="0"/>
              </a:spcAft>
            </a:pPr>
            <a:endParaRPr sz="2800" dirty="0">
              <a:solidFill>
                <a:srgbClr val="000000"/>
              </a:solidFill>
              <a:latin typeface="Times New Roman" panose="02020603050405020304" pitchFamily="18" charset="0"/>
              <a:cs typeface="Times New Roman" panose="02020603050405020304" pitchFamily="18" charset="0"/>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713324">
            <a:off x="905141" y="2716667"/>
            <a:ext cx="9174611" cy="1043882"/>
          </a:xfrm>
        </p:spPr>
        <p:txBody>
          <a:bodyPr/>
          <a:lstStyle/>
          <a:p>
            <a:r>
              <a:rPr lang="en-US" sz="6000" b="1" dirty="0">
                <a:latin typeface="Times New Roman" panose="02020603050405020304" pitchFamily="18" charset="0"/>
                <a:cs typeface="Times New Roman" panose="02020603050405020304" pitchFamily="18" charset="0"/>
              </a:rPr>
              <a:t>CLASSIFICATION</a:t>
            </a:r>
          </a:p>
        </p:txBody>
      </p:sp>
      <p:sp>
        <p:nvSpPr>
          <p:cNvPr id="3" name="Text Placeholder 2"/>
          <p:cNvSpPr>
            <a:spLocks noGrp="1"/>
          </p:cNvSpPr>
          <p:nvPr>
            <p:ph type="body" idx="1"/>
          </p:nvPr>
        </p:nvSpPr>
        <p:spPr>
          <a:xfrm flipH="1">
            <a:off x="9569536" y="5761037"/>
            <a:ext cx="45719" cy="387438"/>
          </a:xfrm>
        </p:spPr>
        <p:txBody>
          <a:bodyPr/>
          <a:lstStyle/>
          <a:p>
            <a:endParaRPr lang="en-US" dirty="0"/>
          </a:p>
        </p:txBody>
      </p:sp>
    </p:spTree>
    <p:extLst>
      <p:ext uri="{BB962C8B-B14F-4D97-AF65-F5344CB8AC3E}">
        <p14:creationId xmlns:p14="http://schemas.microsoft.com/office/powerpoint/2010/main" xmlns="" val="71947431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926</Words>
  <Application>Microsoft Office PowerPoint</Application>
  <PresentationFormat>Custom</PresentationFormat>
  <Paragraphs>134</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CENTURION UNIVERSITY OF TECHNOLOGY AND MANAGEMENT</vt:lpstr>
      <vt:lpstr>EMETROPIA</vt:lpstr>
      <vt:lpstr>AMETROPIA</vt:lpstr>
      <vt:lpstr>Components of ametropia</vt:lpstr>
      <vt:lpstr>ASTIGMATISM</vt:lpstr>
      <vt:lpstr>DEFINITION</vt:lpstr>
      <vt:lpstr>It simply means that there is a variation and disturbance in the shape of the cornea or lens . It is usually due to an –</vt:lpstr>
      <vt:lpstr>Some eyes condition are seen along with astigmatism as -</vt:lpstr>
      <vt:lpstr>CLASSIFICATION</vt:lpstr>
      <vt:lpstr>Slide 10</vt:lpstr>
      <vt:lpstr>TYPES OF ASTIGMATISM</vt:lpstr>
      <vt:lpstr>REGULAR ASTIGMATISM</vt:lpstr>
      <vt:lpstr>ETIOLOGY</vt:lpstr>
      <vt:lpstr>Corneal astigmatism</vt:lpstr>
      <vt:lpstr>Lenticular astigmatism</vt:lpstr>
      <vt:lpstr>Retinal astigmatism</vt:lpstr>
      <vt:lpstr>Types of regular astigmatism</vt:lpstr>
      <vt:lpstr>With-the-rule astigmatism</vt:lpstr>
      <vt:lpstr>Against-the-rule astigmatism</vt:lpstr>
      <vt:lpstr>Oblique astigmatism</vt:lpstr>
      <vt:lpstr>Bi-oblique astigmatism</vt:lpstr>
      <vt:lpstr>Optics of regular astigmatism</vt:lpstr>
      <vt:lpstr> </vt:lpstr>
      <vt:lpstr>REFRACTIVE TYPES OF ASTIGMATISM</vt:lpstr>
      <vt:lpstr>Slide 25</vt:lpstr>
      <vt:lpstr>Slide 26</vt:lpstr>
      <vt:lpstr>Slide 27</vt:lpstr>
      <vt:lpstr>IRREGULAR ASTIGMATISM</vt:lpstr>
      <vt:lpstr>SYMPTOMS</vt:lpstr>
      <vt:lpstr>SIGN</vt:lpstr>
      <vt:lpstr>CLINICAL TYPES</vt:lpstr>
      <vt:lpstr>        MANAGEMENT</vt:lpstr>
      <vt:lpstr>THANKS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citc</cp:lastModifiedBy>
  <cp:revision>31</cp:revision>
  <dcterms:modified xsi:type="dcterms:W3CDTF">2020-06-19T12:05:02Z</dcterms:modified>
</cp:coreProperties>
</file>