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72" r:id="rId5"/>
    <p:sldId id="271" r:id="rId6"/>
    <p:sldId id="273" r:id="rId7"/>
    <p:sldId id="274" r:id="rId8"/>
    <p:sldId id="268" r:id="rId9"/>
    <p:sldId id="276" r:id="rId10"/>
    <p:sldId id="269" r:id="rId11"/>
    <p:sldId id="275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5" autoAdjust="0"/>
    <p:restoredTop sz="86355" autoAdjust="0"/>
  </p:normalViewPr>
  <p:slideViewPr>
    <p:cSldViewPr>
      <p:cViewPr varScale="1">
        <p:scale>
          <a:sx n="64" d="100"/>
          <a:sy n="64" d="100"/>
        </p:scale>
        <p:origin x="180" y="7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-229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7/24/2020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7/24/2020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accesspub.org/ijha/article/504" TargetMode="External"/><Relationship Id="rId2" Type="http://schemas.openxmlformats.org/officeDocument/2006/relationships/hyperlink" Target="https://www.lkouniv.ac.in/site/writereaddata/siteContent/202003241550009472kamyani_vajpayee_volar_pad_formatio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FINGERPRINTING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Biological basis of fingerprints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Formation of ridges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patterns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97" y="1981200"/>
            <a:ext cx="6952232" cy="3352800"/>
          </a:xfrm>
        </p:spPr>
      </p:pic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www.lkouniv.ac.in/site/writereaddata/siteContent/202003241550009472kamyani_vajpayee_volar_pad_formation.pdf</a:t>
            </a:r>
            <a:endParaRPr lang="en-GB" dirty="0" smtClean="0"/>
          </a:p>
          <a:p>
            <a:pPr lvl="1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openaccesspub.org/ijha/article/504</a:t>
            </a:r>
            <a:endParaRPr lang="en-GB" dirty="0" smtClean="0"/>
          </a:p>
          <a:p>
            <a:pPr lvl="1"/>
            <a:r>
              <a:rPr lang="en-US" dirty="0" smtClean="0"/>
              <a:t>The fingerprint Sourcebook.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68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basis of fingerprints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952999" cy="4267200"/>
          </a:xfrm>
        </p:spPr>
        <p:txBody>
          <a:bodyPr>
            <a:normAutofit fontScale="92500"/>
          </a:bodyPr>
          <a:lstStyle/>
          <a:p>
            <a:r>
              <a:rPr lang="en-GB" dirty="0"/>
              <a:t>Proliferation of cells in the lower zone of epidermis resulted in projections in the dermis as regular spaced </a:t>
            </a:r>
            <a:r>
              <a:rPr lang="en-GB" dirty="0" smtClean="0"/>
              <a:t>thickenings(PR).</a:t>
            </a:r>
          </a:p>
          <a:p>
            <a:r>
              <a:rPr lang="en-GB" dirty="0" smtClean="0"/>
              <a:t>The dermis also projects </a:t>
            </a:r>
            <a:r>
              <a:rPr lang="en-GB" dirty="0"/>
              <a:t>upwards into the epidermal hollows, </a:t>
            </a:r>
            <a:r>
              <a:rPr lang="en-GB" dirty="0" smtClean="0"/>
              <a:t>known as </a:t>
            </a:r>
            <a:r>
              <a:rPr lang="en-GB" dirty="0"/>
              <a:t>dermal papillae. </a:t>
            </a:r>
            <a:r>
              <a:rPr lang="en-GB" dirty="0" smtClean="0"/>
              <a:t>It results in elevations </a:t>
            </a:r>
            <a:r>
              <a:rPr lang="en-GB" dirty="0"/>
              <a:t>on the surface of the skin known as epidermal ridges. </a:t>
            </a:r>
            <a:endParaRPr lang="en-GB" dirty="0" smtClean="0"/>
          </a:p>
          <a:p>
            <a:r>
              <a:rPr lang="en-GB" dirty="0" smtClean="0"/>
              <a:t>As fingerprints </a:t>
            </a:r>
            <a:r>
              <a:rPr lang="en-GB" dirty="0"/>
              <a:t>patterns are </a:t>
            </a:r>
            <a:r>
              <a:rPr lang="en-GB" dirty="0" smtClean="0"/>
              <a:t>due to dermal papillae, </a:t>
            </a:r>
            <a:r>
              <a:rPr lang="en-GB" dirty="0"/>
              <a:t>the pattern cannot be destroyed by superficial skin injuries. </a:t>
            </a:r>
            <a:endParaRPr lang="en-GB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612" y="1976907"/>
            <a:ext cx="3144579" cy="2971800"/>
          </a:xfrm>
        </p:spPr>
      </p:pic>
      <p:sp>
        <p:nvSpPr>
          <p:cNvPr id="7" name="TextBox 6"/>
          <p:cNvSpPr txBox="1"/>
          <p:nvPr/>
        </p:nvSpPr>
        <p:spPr>
          <a:xfrm>
            <a:off x="7313612" y="5029200"/>
            <a:ext cx="3144033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Structure of friction ridge skin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Ridges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Ridge formation starts between 10</a:t>
            </a:r>
            <a:r>
              <a:rPr lang="en-US" baseline="30000" dirty="0"/>
              <a:t>th</a:t>
            </a:r>
            <a:r>
              <a:rPr lang="en-US" dirty="0"/>
              <a:t> to 16</a:t>
            </a:r>
            <a:r>
              <a:rPr lang="en-US" baseline="30000" dirty="0"/>
              <a:t>th</a:t>
            </a:r>
            <a:r>
              <a:rPr lang="en-US" dirty="0"/>
              <a:t> week of development.</a:t>
            </a:r>
          </a:p>
          <a:p>
            <a:r>
              <a:rPr lang="en-US" dirty="0"/>
              <a:t>Ridges are formed through volar pads that starts appearing on fingertips, palmar regions and soles between 7-8weeks</a:t>
            </a:r>
            <a:r>
              <a:rPr lang="en-US" dirty="0" smtClean="0"/>
              <a:t>.</a:t>
            </a:r>
            <a:endParaRPr lang="en-GB" dirty="0"/>
          </a:p>
          <a:p>
            <a:r>
              <a:rPr lang="en-GB" dirty="0" smtClean="0"/>
              <a:t>At </a:t>
            </a:r>
            <a:r>
              <a:rPr lang="en-GB" dirty="0"/>
              <a:t>10</a:t>
            </a:r>
            <a:r>
              <a:rPr lang="en-GB" baseline="30000" dirty="0"/>
              <a:t>th</a:t>
            </a:r>
            <a:r>
              <a:rPr lang="en-GB" dirty="0"/>
              <a:t> week, embryonal volar skin consists of the layered </a:t>
            </a:r>
            <a:r>
              <a:rPr lang="en-GB" dirty="0" smtClean="0"/>
              <a:t>epidermis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eriderm (outside)</a:t>
            </a:r>
          </a:p>
          <a:p>
            <a:pPr lvl="1"/>
            <a:r>
              <a:rPr lang="en-GB" dirty="0" smtClean="0"/>
              <a:t>Intermediate layer ( middle) </a:t>
            </a:r>
          </a:p>
          <a:p>
            <a:pPr lvl="1"/>
            <a:r>
              <a:rPr lang="en-GB" dirty="0" smtClean="0"/>
              <a:t>Basal </a:t>
            </a:r>
            <a:r>
              <a:rPr lang="en-GB" dirty="0"/>
              <a:t>layer </a:t>
            </a:r>
            <a:r>
              <a:rPr lang="en-GB" dirty="0" smtClean="0"/>
              <a:t>(at the interface </a:t>
            </a:r>
            <a:r>
              <a:rPr lang="en-GB" dirty="0"/>
              <a:t>of </a:t>
            </a:r>
            <a:r>
              <a:rPr lang="en-GB" dirty="0" smtClean="0"/>
              <a:t> dermis)</a:t>
            </a:r>
            <a:endParaRPr lang="en-US" dirty="0" smtClean="0"/>
          </a:p>
          <a:p>
            <a:pPr marL="301752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5902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812" y="2514600"/>
            <a:ext cx="3911001" cy="2362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412" y="2514600"/>
            <a:ext cx="3632961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98612" y="5029200"/>
            <a:ext cx="39624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Distribution of volar pads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237412" y="5867400"/>
            <a:ext cx="3657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Appearance and regression of volar pads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73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676400"/>
            <a:ext cx="4648199" cy="46482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/>
              <a:t> week </a:t>
            </a:r>
            <a:r>
              <a:rPr lang="en-GB" dirty="0" smtClean="0"/>
              <a:t>: basal layer of epidermis becomes </a:t>
            </a:r>
            <a:r>
              <a:rPr lang="en-GB" dirty="0"/>
              <a:t>undulated, </a:t>
            </a:r>
            <a:r>
              <a:rPr lang="en-GB" dirty="0" smtClean="0"/>
              <a:t>and </a:t>
            </a:r>
            <a:r>
              <a:rPr lang="en-GB" dirty="0"/>
              <a:t>form folds of the epidermis into </a:t>
            </a:r>
            <a:r>
              <a:rPr lang="en-GB" dirty="0" smtClean="0"/>
              <a:t>dermis ( </a:t>
            </a:r>
            <a:r>
              <a:rPr lang="en-GB" u="sng" dirty="0" smtClean="0"/>
              <a:t>primary ridges</a:t>
            </a:r>
            <a:r>
              <a:rPr lang="en-GB" dirty="0" smtClean="0"/>
              <a:t>) which </a:t>
            </a:r>
            <a:r>
              <a:rPr lang="en-GB" dirty="0"/>
              <a:t>establish the future surface </a:t>
            </a:r>
            <a:r>
              <a:rPr lang="en-GB" dirty="0" smtClean="0"/>
              <a:t>patterns.</a:t>
            </a:r>
          </a:p>
          <a:p>
            <a:r>
              <a:rPr lang="en-GB" dirty="0" smtClean="0"/>
              <a:t>Become </a:t>
            </a:r>
            <a:r>
              <a:rPr lang="en-GB" dirty="0"/>
              <a:t>well pronounced at the 16</a:t>
            </a:r>
            <a:r>
              <a:rPr lang="en-GB" baseline="30000" dirty="0"/>
              <a:t>th</a:t>
            </a:r>
            <a:r>
              <a:rPr lang="en-GB" dirty="0"/>
              <a:t> week.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primary ridges </a:t>
            </a:r>
            <a:r>
              <a:rPr lang="en-GB" dirty="0" smtClean="0"/>
              <a:t>experiences  </a:t>
            </a:r>
            <a:r>
              <a:rPr lang="en-GB" dirty="0"/>
              <a:t>growth in two directions</a:t>
            </a:r>
            <a:r>
              <a:rPr lang="en-GB" dirty="0" smtClean="0"/>
              <a:t>: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ownward </a:t>
            </a:r>
            <a:r>
              <a:rPr lang="en-GB" dirty="0"/>
              <a:t>penetration of the sweat </a:t>
            </a:r>
            <a:r>
              <a:rPr lang="en-GB" dirty="0" smtClean="0"/>
              <a:t>glands</a:t>
            </a:r>
          </a:p>
          <a:p>
            <a:pPr lvl="1"/>
            <a:r>
              <a:rPr lang="en-GB" dirty="0" smtClean="0"/>
              <a:t>Upward </a:t>
            </a:r>
            <a:r>
              <a:rPr lang="en-GB" dirty="0"/>
              <a:t>push of new cell growth. </a:t>
            </a:r>
            <a:endParaRPr lang="en-GB" dirty="0" smtClean="0"/>
          </a:p>
          <a:p>
            <a:r>
              <a:rPr lang="en-GB" dirty="0" smtClean="0"/>
              <a:t>Secondary </a:t>
            </a:r>
            <a:r>
              <a:rPr lang="en-GB" dirty="0"/>
              <a:t>ridges </a:t>
            </a:r>
            <a:r>
              <a:rPr lang="en-GB" dirty="0" smtClean="0"/>
              <a:t>(15-17 weeks) appear </a:t>
            </a:r>
            <a:r>
              <a:rPr lang="en-GB" dirty="0"/>
              <a:t>between the primary </a:t>
            </a:r>
            <a:r>
              <a:rPr lang="en-GB" dirty="0" smtClean="0"/>
              <a:t>ridges. These </a:t>
            </a:r>
            <a:r>
              <a:rPr lang="en-GB" dirty="0"/>
              <a:t>are also cell </a:t>
            </a:r>
            <a:r>
              <a:rPr lang="en-GB" dirty="0" smtClean="0"/>
              <a:t>proliferations of </a:t>
            </a:r>
            <a:r>
              <a:rPr lang="en-GB" dirty="0"/>
              <a:t>the basal </a:t>
            </a:r>
            <a:r>
              <a:rPr lang="en-GB" dirty="0" smtClean="0"/>
              <a:t>epidermis and continue to mature from </a:t>
            </a:r>
          </a:p>
          <a:p>
            <a:r>
              <a:rPr lang="en-GB" dirty="0" smtClean="0"/>
              <a:t>It is mirrored </a:t>
            </a:r>
            <a:r>
              <a:rPr lang="en-GB" dirty="0"/>
              <a:t>on the surface of friction ridge skin as the </a:t>
            </a:r>
            <a:r>
              <a:rPr lang="en-GB" dirty="0" smtClean="0"/>
              <a:t>furrows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812" y="2438400"/>
            <a:ext cx="4267200" cy="2035098"/>
          </a:xfrm>
        </p:spPr>
      </p:pic>
      <p:sp>
        <p:nvSpPr>
          <p:cNvPr id="8" name="TextBox 7"/>
          <p:cNvSpPr txBox="1"/>
          <p:nvPr/>
        </p:nvSpPr>
        <p:spPr>
          <a:xfrm>
            <a:off x="6627812" y="4648200"/>
            <a:ext cx="43434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Due to differential growth of intermediate layer and dermis, compressive stress acts on basal layer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4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12" y="2257424"/>
            <a:ext cx="3832404" cy="269557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212" y="2228850"/>
            <a:ext cx="3685467" cy="2752725"/>
          </a:xfrm>
        </p:spPr>
      </p:pic>
      <p:sp>
        <p:nvSpPr>
          <p:cNvPr id="7" name="TextBox 6"/>
          <p:cNvSpPr txBox="1"/>
          <p:nvPr/>
        </p:nvSpPr>
        <p:spPr>
          <a:xfrm>
            <a:off x="6780212" y="5105400"/>
            <a:ext cx="3657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Onset of secondary ridge formation between maturing PR (16wk)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79612" y="5105400"/>
            <a:ext cx="3886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Undulations in basal layer results in the formation of primary ridges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47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711" y="1905000"/>
            <a:ext cx="4447701" cy="4378960"/>
          </a:xfr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4635740"/>
              </p:ext>
            </p:extLst>
          </p:nvPr>
        </p:nvGraphicFramePr>
        <p:xfrm>
          <a:off x="6246813" y="1905000"/>
          <a:ext cx="5029199" cy="43789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990599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Diagram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Undifferentiated friction ridge skin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Initiation of </a:t>
                      </a:r>
                      <a:r>
                        <a:rPr lang="en-US" sz="1600" baseline="0" dirty="0" smtClean="0"/>
                        <a:t> PR formation at epidermal and dermal border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</a:t>
                      </a:r>
                      <a:r>
                        <a:rPr lang="en-US" sz="1600" baseline="0" dirty="0" smtClean="0"/>
                        <a:t> increases in depth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Skin growth separating</a:t>
                      </a:r>
                      <a:r>
                        <a:rPr lang="en-US" sz="1600" baseline="0" dirty="0" smtClean="0"/>
                        <a:t> existing primary ridges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PR growth between existing PR,</a:t>
                      </a:r>
                      <a:r>
                        <a:rPr lang="en-US" sz="1600" baseline="0" dirty="0" smtClean="0"/>
                        <a:t> sweat ducts are forming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initiation of SR in between PR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Maturation</a:t>
                      </a:r>
                      <a:r>
                        <a:rPr lang="en-US" sz="1600" baseline="0" dirty="0" smtClean="0"/>
                        <a:t> of SR along with surface ridge appearance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Entire system</a:t>
                      </a:r>
                      <a:r>
                        <a:rPr lang="en-US" sz="1600" baseline="0" dirty="0" smtClean="0"/>
                        <a:t> begins maturation process 24wks.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51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Primary </a:t>
            </a:r>
            <a:r>
              <a:rPr lang="en-GB" dirty="0" smtClean="0"/>
              <a:t>ridge formation </a:t>
            </a:r>
            <a:r>
              <a:rPr lang="en-GB" dirty="0"/>
              <a:t>s</a:t>
            </a:r>
            <a:r>
              <a:rPr lang="en-GB" dirty="0" smtClean="0"/>
              <a:t>tarts at</a:t>
            </a:r>
          </a:p>
          <a:p>
            <a:pPr lvl="1"/>
            <a:r>
              <a:rPr lang="en-GB" dirty="0" smtClean="0"/>
              <a:t>Middle </a:t>
            </a:r>
            <a:r>
              <a:rPr lang="en-GB" dirty="0"/>
              <a:t>of volar pad (which is called the ridge anlage) </a:t>
            </a:r>
            <a:r>
              <a:rPr lang="en-GB" dirty="0" smtClean="0"/>
              <a:t>(coincides with </a:t>
            </a:r>
            <a:r>
              <a:rPr lang="en-GB" dirty="0" err="1" smtClean="0"/>
              <a:t>center</a:t>
            </a:r>
            <a:r>
              <a:rPr lang="en-GB" dirty="0" smtClean="0"/>
              <a:t> of whorl/loop)</a:t>
            </a:r>
          </a:p>
          <a:p>
            <a:pPr lvl="1"/>
            <a:r>
              <a:rPr lang="en-GB" dirty="0" smtClean="0"/>
              <a:t>Along </a:t>
            </a:r>
            <a:r>
              <a:rPr lang="en-GB" dirty="0"/>
              <a:t>nail furrow, </a:t>
            </a:r>
            <a:endParaRPr lang="en-GB" dirty="0" smtClean="0"/>
          </a:p>
          <a:p>
            <a:pPr lvl="1"/>
            <a:r>
              <a:rPr lang="en-GB" dirty="0" smtClean="0"/>
              <a:t>Along </a:t>
            </a:r>
            <a:r>
              <a:rPr lang="en-GB" dirty="0"/>
              <a:t>the interphalangeal flexion creases. </a:t>
            </a:r>
            <a:r>
              <a:rPr lang="en-GB" dirty="0" smtClean="0"/>
              <a:t>(at later stages)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The location </a:t>
            </a:r>
            <a:r>
              <a:rPr lang="en-GB" dirty="0"/>
              <a:t>where these ridge systems </a:t>
            </a:r>
            <a:r>
              <a:rPr lang="en-GB" dirty="0" smtClean="0"/>
              <a:t>meet, forms </a:t>
            </a:r>
            <a:r>
              <a:rPr lang="en-GB" dirty="0" err="1" smtClean="0"/>
              <a:t>triradii</a:t>
            </a:r>
            <a:r>
              <a:rPr lang="en-GB" dirty="0" smtClean="0"/>
              <a:t>/ delta.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This forms complete </a:t>
            </a:r>
            <a:r>
              <a:rPr lang="en-GB" dirty="0"/>
              <a:t>fingerprints </a:t>
            </a:r>
            <a:r>
              <a:rPr lang="en-GB" dirty="0" smtClean="0"/>
              <a:t>pattern.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812" y="2286000"/>
            <a:ext cx="4266860" cy="2819400"/>
          </a:xfrm>
        </p:spPr>
      </p:pic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412" y="1752600"/>
            <a:ext cx="6779559" cy="3810000"/>
          </a:xfrm>
        </p:spPr>
      </p:pic>
      <p:sp>
        <p:nvSpPr>
          <p:cNvPr id="9" name="TextBox 8"/>
          <p:cNvSpPr txBox="1"/>
          <p:nvPr/>
        </p:nvSpPr>
        <p:spPr>
          <a:xfrm>
            <a:off x="3046412" y="5638800"/>
            <a:ext cx="67818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Stages in spread of epidermal ridges and formation of delta/</a:t>
            </a:r>
            <a:r>
              <a:rPr lang="en-US" dirty="0" err="1" smtClean="0"/>
              <a:t>triradii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18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176</TotalTime>
  <Words>319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Consolas</vt:lpstr>
      <vt:lpstr>Corbel</vt:lpstr>
      <vt:lpstr>Wingdings</vt:lpstr>
      <vt:lpstr>Chalkboard 16x9</vt:lpstr>
      <vt:lpstr>BASICS OF FINGERPRINTING</vt:lpstr>
      <vt:lpstr>Biological basis of fingerprints</vt:lpstr>
      <vt:lpstr>Formation of Ridges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Different patterns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FINGERPRINTING</dc:title>
  <dc:creator>Shruti Rajwar</dc:creator>
  <cp:lastModifiedBy>Shruti Rajwar</cp:lastModifiedBy>
  <cp:revision>14</cp:revision>
  <dcterms:created xsi:type="dcterms:W3CDTF">2020-07-23T16:42:00Z</dcterms:created>
  <dcterms:modified xsi:type="dcterms:W3CDTF">2020-07-24T10:10:47Z</dcterms:modified>
</cp:coreProperties>
</file>