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4" r:id="rId1"/>
  </p:sldMasterIdLst>
  <p:sldIdLst>
    <p:sldId id="256" r:id="rId2"/>
    <p:sldId id="289" r:id="rId3"/>
    <p:sldId id="288" r:id="rId4"/>
    <p:sldId id="266" r:id="rId5"/>
    <p:sldId id="267" r:id="rId6"/>
    <p:sldId id="268" r:id="rId7"/>
    <p:sldId id="269" r:id="rId8"/>
    <p:sldId id="257" r:id="rId9"/>
    <p:sldId id="258" r:id="rId10"/>
    <p:sldId id="259" r:id="rId11"/>
    <p:sldId id="283" r:id="rId12"/>
    <p:sldId id="260" r:id="rId13"/>
    <p:sldId id="284" r:id="rId14"/>
    <p:sldId id="261" r:id="rId15"/>
    <p:sldId id="262" r:id="rId16"/>
    <p:sldId id="285" r:id="rId17"/>
    <p:sldId id="263" r:id="rId18"/>
    <p:sldId id="286" r:id="rId19"/>
    <p:sldId id="264" r:id="rId20"/>
    <p:sldId id="287" r:id="rId21"/>
    <p:sldId id="265" r:id="rId22"/>
    <p:sldId id="270" r:id="rId23"/>
    <p:sldId id="271" r:id="rId24"/>
    <p:sldId id="272" r:id="rId25"/>
    <p:sldId id="273" r:id="rId26"/>
    <p:sldId id="274" r:id="rId27"/>
    <p:sldId id="277" r:id="rId28"/>
    <p:sldId id="278" r:id="rId29"/>
    <p:sldId id="279" r:id="rId30"/>
    <p:sldId id="280" r:id="rId31"/>
    <p:sldId id="281" r:id="rId32"/>
    <p:sldId id="282" r:id="rId33"/>
    <p:sldId id="276" r:id="rId34"/>
    <p:sldId id="275" r:id="rId3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68" autoAdjust="0"/>
    <p:restoredTop sz="94660"/>
  </p:normalViewPr>
  <p:slideViewPr>
    <p:cSldViewPr>
      <p:cViewPr>
        <p:scale>
          <a:sx n="50" d="100"/>
          <a:sy n="50" d="100"/>
        </p:scale>
        <p:origin x="-2064" y="-6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endParaRPr lang="en-US"/>
          </a:p>
        </p:txBody>
      </p:sp>
      <p:sp>
        <p:nvSpPr>
          <p:cNvPr id="7" name="Footer Placeholder 18"/>
          <p:cNvSpPr>
            <a:spLocks noGrp="1"/>
          </p:cNvSpPr>
          <p:nvPr>
            <p:ph type="ftr" sz="quarter" idx="11"/>
          </p:nvPr>
        </p:nvSpPr>
        <p:spPr/>
        <p:txBody>
          <a:bodyPr/>
          <a:lstStyle>
            <a:lvl1pPr>
              <a:defRPr/>
            </a:lvl1pPr>
          </a:lstStyle>
          <a:p>
            <a:pPr>
              <a:defRPr/>
            </a:pPr>
            <a:endParaRPr lang="en-US"/>
          </a:p>
        </p:txBody>
      </p:sp>
      <p:sp>
        <p:nvSpPr>
          <p:cNvPr id="8" name="Slide Number Placeholder 26"/>
          <p:cNvSpPr>
            <a:spLocks noGrp="1"/>
          </p:cNvSpPr>
          <p:nvPr>
            <p:ph type="sldNum" sz="quarter" idx="12"/>
          </p:nvPr>
        </p:nvSpPr>
        <p:spPr/>
        <p:txBody>
          <a:bodyPr/>
          <a:lstStyle>
            <a:lvl1pPr>
              <a:defRPr/>
            </a:lvl1pPr>
          </a:lstStyle>
          <a:p>
            <a:pPr>
              <a:defRPr/>
            </a:pPr>
            <a:fld id="{FCA2A973-6848-4B5A-B767-BA201B35F6F6}" type="slidenum">
              <a:rPr lang="en-US"/>
              <a:pPr>
                <a:defRPr/>
              </a:pPr>
              <a:t>‹#›</a:t>
            </a:fld>
            <a:endParaRPr lang="en-US"/>
          </a:p>
        </p:txBody>
      </p:sp>
    </p:spTree>
    <p:extLst>
      <p:ext uri="{BB962C8B-B14F-4D97-AF65-F5344CB8AC3E}">
        <p14:creationId xmlns:p14="http://schemas.microsoft.com/office/powerpoint/2010/main" val="62326925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EAE567B-1622-46CE-8BBD-CC5AEB780EDC}" type="slidenum">
              <a:rPr lang="en-US"/>
              <a:pPr>
                <a:defRPr/>
              </a:pPr>
              <a:t>‹#›</a:t>
            </a:fld>
            <a:endParaRPr lang="en-US"/>
          </a:p>
        </p:txBody>
      </p:sp>
    </p:spTree>
    <p:extLst>
      <p:ext uri="{BB962C8B-B14F-4D97-AF65-F5344CB8AC3E}">
        <p14:creationId xmlns:p14="http://schemas.microsoft.com/office/powerpoint/2010/main" val="2774168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8B04B4A-3E9B-4FC8-A8BF-482876D57DE1}" type="slidenum">
              <a:rPr lang="en-US"/>
              <a:pPr>
                <a:defRPr/>
              </a:pPr>
              <a:t>‹#›</a:t>
            </a:fld>
            <a:endParaRPr lang="en-US"/>
          </a:p>
        </p:txBody>
      </p:sp>
    </p:spTree>
    <p:extLst>
      <p:ext uri="{BB962C8B-B14F-4D97-AF65-F5344CB8AC3E}">
        <p14:creationId xmlns:p14="http://schemas.microsoft.com/office/powerpoint/2010/main" val="3807835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74BEA64-71CB-4027-B0B1-65D9CC418C90}" type="slidenum">
              <a:rPr lang="en-US"/>
              <a:pPr>
                <a:defRPr/>
              </a:pPr>
              <a:t>‹#›</a:t>
            </a:fld>
            <a:endParaRPr lang="en-US"/>
          </a:p>
        </p:txBody>
      </p:sp>
    </p:spTree>
    <p:extLst>
      <p:ext uri="{BB962C8B-B14F-4D97-AF65-F5344CB8AC3E}">
        <p14:creationId xmlns:p14="http://schemas.microsoft.com/office/powerpoint/2010/main" val="1383263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3E8ACF71-FEBA-4127-8EA6-893983DEC542}" type="slidenum">
              <a:rPr lang="en-US"/>
              <a:pPr>
                <a:defRPr/>
              </a:pPr>
              <a:t>‹#›</a:t>
            </a:fld>
            <a:endParaRPr lang="en-US"/>
          </a:p>
        </p:txBody>
      </p:sp>
    </p:spTree>
    <p:extLst>
      <p:ext uri="{BB962C8B-B14F-4D97-AF65-F5344CB8AC3E}">
        <p14:creationId xmlns:p14="http://schemas.microsoft.com/office/powerpoint/2010/main" val="16286316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BCAAB47-ED69-4550-AE10-83512EB80C80}" type="slidenum">
              <a:rPr lang="en-US"/>
              <a:pPr>
                <a:defRPr/>
              </a:pPr>
              <a:t>‹#›</a:t>
            </a:fld>
            <a:endParaRPr lang="en-US"/>
          </a:p>
        </p:txBody>
      </p:sp>
    </p:spTree>
    <p:extLst>
      <p:ext uri="{BB962C8B-B14F-4D97-AF65-F5344CB8AC3E}">
        <p14:creationId xmlns:p14="http://schemas.microsoft.com/office/powerpoint/2010/main" val="401077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4C9B7A1F-C385-4E9D-AE1E-32230BD0CF20}" type="slidenum">
              <a:rPr lang="en-US"/>
              <a:pPr>
                <a:defRPr/>
              </a:pPr>
              <a:t>‹#›</a:t>
            </a:fld>
            <a:endParaRPr lang="en-US"/>
          </a:p>
        </p:txBody>
      </p:sp>
    </p:spTree>
    <p:extLst>
      <p:ext uri="{BB962C8B-B14F-4D97-AF65-F5344CB8AC3E}">
        <p14:creationId xmlns:p14="http://schemas.microsoft.com/office/powerpoint/2010/main" val="466758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94677A73-98AB-425F-9DB3-671C19FAAA17}" type="slidenum">
              <a:rPr lang="en-US"/>
              <a:pPr>
                <a:defRPr/>
              </a:pPr>
              <a:t>‹#›</a:t>
            </a:fld>
            <a:endParaRPr lang="en-US"/>
          </a:p>
        </p:txBody>
      </p:sp>
    </p:spTree>
    <p:extLst>
      <p:ext uri="{BB962C8B-B14F-4D97-AF65-F5344CB8AC3E}">
        <p14:creationId xmlns:p14="http://schemas.microsoft.com/office/powerpoint/2010/main" val="6481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79853D1C-6596-44E8-B8CC-EAB9AF674FAA}" type="slidenum">
              <a:rPr lang="en-US"/>
              <a:pPr>
                <a:defRPr/>
              </a:pPr>
              <a:t>‹#›</a:t>
            </a:fld>
            <a:endParaRPr lang="en-US"/>
          </a:p>
        </p:txBody>
      </p:sp>
    </p:spTree>
    <p:extLst>
      <p:ext uri="{BB962C8B-B14F-4D97-AF65-F5344CB8AC3E}">
        <p14:creationId xmlns:p14="http://schemas.microsoft.com/office/powerpoint/2010/main" val="2717188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C2C67131-B8C2-4DAD-932D-DE888733E876}" type="slidenum">
              <a:rPr lang="en-US"/>
              <a:pPr>
                <a:defRPr/>
              </a:pPr>
              <a:t>‹#›</a:t>
            </a:fld>
            <a:endParaRPr lang="en-US"/>
          </a:p>
        </p:txBody>
      </p:sp>
    </p:spTree>
    <p:extLst>
      <p:ext uri="{BB962C8B-B14F-4D97-AF65-F5344CB8AC3E}">
        <p14:creationId xmlns:p14="http://schemas.microsoft.com/office/powerpoint/2010/main" val="672731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CC6477D-622F-4A31-B2DE-7170FF6978C1}" type="slidenum">
              <a:rPr lang="en-US"/>
              <a:pPr>
                <a:defRPr/>
              </a:pPr>
              <a:t>‹#›</a:t>
            </a:fld>
            <a:endParaRPr lang="en-US"/>
          </a:p>
        </p:txBody>
      </p:sp>
    </p:spTree>
    <p:extLst>
      <p:ext uri="{BB962C8B-B14F-4D97-AF65-F5344CB8AC3E}">
        <p14:creationId xmlns:p14="http://schemas.microsoft.com/office/powerpoint/2010/main" val="4219194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1028" name="Title Placeholder 8"/>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endParaRPr 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3D36063A-115A-4DD3-99C5-256D3CB8DCD1}"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975" r:id="rId1"/>
    <p:sldLayoutId id="2147483969" r:id="rId2"/>
    <p:sldLayoutId id="2147483976" r:id="rId3"/>
    <p:sldLayoutId id="2147483970" r:id="rId4"/>
    <p:sldLayoutId id="2147483977" r:id="rId5"/>
    <p:sldLayoutId id="2147483971" r:id="rId6"/>
    <p:sldLayoutId id="2147483972" r:id="rId7"/>
    <p:sldLayoutId id="2147483978" r:id="rId8"/>
    <p:sldLayoutId id="2147483979" r:id="rId9"/>
    <p:sldLayoutId id="2147483973" r:id="rId10"/>
    <p:sldLayoutId id="2147483974" r:id="rId11"/>
  </p:sldLayoutIdLst>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969696"/>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80808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communitydoor.qld.gov.au/resources" TargetMode="External"/><Relationship Id="rId2" Type="http://schemas.openxmlformats.org/officeDocument/2006/relationships/hyperlink" Target="http://www.hodu.com/barriers.s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47663" y="1203325"/>
            <a:ext cx="9144000" cy="5410200"/>
          </a:xfrm>
          <a:ln>
            <a:miter lim="800000"/>
            <a:headEnd/>
            <a:tailEnd/>
          </a:ln>
        </p:spPr>
        <p:txBody>
          <a:bodyPr>
            <a:normAutofit/>
          </a:bodyPr>
          <a:lstStyle/>
          <a:p>
            <a:pPr eaLnBrk="1" fontAlgn="auto" hangingPunct="1">
              <a:spcAft>
                <a:spcPts val="0"/>
              </a:spcAft>
              <a:defRPr/>
            </a:pPr>
            <a:r>
              <a:rPr smtClean="0"/>
              <a:t>BARRIERS TO MESSAGES</a:t>
            </a:r>
            <a:br>
              <a:rPr smtClean="0"/>
            </a:br>
            <a:r>
              <a:rPr smtClean="0"/>
              <a:t/>
            </a:r>
            <a:br>
              <a:rPr smtClean="0"/>
            </a:br>
            <a:r>
              <a:rPr smtClean="0"/>
              <a:t/>
            </a:r>
            <a:br>
              <a:rPr smtClean="0"/>
            </a:br>
            <a:endParaRPr/>
          </a:p>
        </p:txBody>
      </p:sp>
      <p:sp>
        <p:nvSpPr>
          <p:cNvPr id="7171" name="Rectangle 3"/>
          <p:cNvSpPr>
            <a:spLocks noGrp="1" noChangeArrowheads="1"/>
          </p:cNvSpPr>
          <p:nvPr>
            <p:ph type="subTitle" idx="1"/>
          </p:nvPr>
        </p:nvSpPr>
        <p:spPr>
          <a:xfrm>
            <a:off x="0" y="0"/>
            <a:ext cx="9144000" cy="1371600"/>
          </a:xfrm>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838200"/>
          </a:xfrm>
        </p:spPr>
        <p:txBody>
          <a:bodyPr>
            <a:normAutofit fontScale="90000"/>
          </a:bodyPr>
          <a:lstStyle/>
          <a:p>
            <a:pPr eaLnBrk="1" fontAlgn="auto" hangingPunct="1">
              <a:spcAft>
                <a:spcPts val="0"/>
              </a:spcAft>
              <a:defRPr/>
            </a:pPr>
            <a:r>
              <a:rPr lang="en-US" sz="3200" dirty="0" smtClean="0"/>
              <a:t>                      PERCEPTUAL </a:t>
            </a:r>
            <a:r>
              <a:rPr lang="en-US" sz="3200" dirty="0"/>
              <a:t>BARRIERS</a:t>
            </a:r>
            <a:br>
              <a:rPr lang="en-US" sz="3200" dirty="0"/>
            </a:br>
            <a:endParaRPr lang="en-US" sz="3200" dirty="0"/>
          </a:p>
        </p:txBody>
      </p:sp>
      <p:sp>
        <p:nvSpPr>
          <p:cNvPr id="16387" name="Rectangle 3"/>
          <p:cNvSpPr>
            <a:spLocks noGrp="1" noChangeArrowheads="1"/>
          </p:cNvSpPr>
          <p:nvPr>
            <p:ph idx="1"/>
          </p:nvPr>
        </p:nvSpPr>
        <p:spPr>
          <a:xfrm>
            <a:off x="0" y="609600"/>
            <a:ext cx="9144000" cy="5562600"/>
          </a:xfrm>
        </p:spPr>
        <p:txBody>
          <a:bodyPr/>
          <a:lstStyle/>
          <a:p>
            <a:pPr eaLnBrk="1" hangingPunct="1">
              <a:lnSpc>
                <a:spcPct val="80000"/>
              </a:lnSpc>
              <a:buFontTx/>
              <a:buNone/>
            </a:pPr>
            <a:r>
              <a:rPr lang="en-US" sz="2800" smtClean="0"/>
              <a:t>The problem with communicating with others is that we all see the world differently. </a:t>
            </a:r>
          </a:p>
          <a:p>
            <a:pPr eaLnBrk="1" hangingPunct="1">
              <a:lnSpc>
                <a:spcPct val="80000"/>
              </a:lnSpc>
              <a:buFontTx/>
              <a:buNone/>
            </a:pPr>
            <a:endParaRPr lang="en-US" sz="2800" smtClean="0"/>
          </a:p>
          <a:p>
            <a:pPr eaLnBrk="1" hangingPunct="1">
              <a:lnSpc>
                <a:spcPct val="80000"/>
              </a:lnSpc>
              <a:buFontTx/>
              <a:buNone/>
            </a:pPr>
            <a:r>
              <a:rPr lang="en-US" sz="2800" smtClean="0"/>
              <a:t>The following anecdote is a reminder of how our thoughts, assumptions and perceptions shape our own realities.</a:t>
            </a:r>
          </a:p>
          <a:p>
            <a:pPr eaLnBrk="1" hangingPunct="1">
              <a:lnSpc>
                <a:spcPct val="80000"/>
              </a:lnSpc>
              <a:buFontTx/>
              <a:buNone/>
            </a:pPr>
            <a:endParaRPr lang="en-US" sz="2800" smtClean="0"/>
          </a:p>
          <a:p>
            <a:pPr eaLnBrk="1" hangingPunct="1">
              <a:lnSpc>
                <a:spcPct val="80000"/>
              </a:lnSpc>
            </a:pPr>
            <a:r>
              <a:rPr lang="en-US" sz="2800" smtClean="0"/>
              <a:t>A traveller was walking down a road when he met a man from the next town. "Excuse me," he said. "I am hoping to stay in the next town tonight. Can you tell me what the townspeople are like?“</a:t>
            </a:r>
          </a:p>
          <a:p>
            <a:pPr eaLnBrk="1" hangingPunct="1">
              <a:lnSpc>
                <a:spcPct val="80000"/>
              </a:lnSpc>
            </a:pPr>
            <a:endParaRPr lang="en-US" sz="2800" smtClean="0"/>
          </a:p>
          <a:p>
            <a:pPr eaLnBrk="1" hangingPunct="1">
              <a:lnSpc>
                <a:spcPct val="80000"/>
              </a:lnSpc>
            </a:pPr>
            <a:r>
              <a:rPr lang="en-US" sz="2800" smtClean="0"/>
              <a:t>"Well," said the townsman, "how did you find the people in the last town you visited?"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p:nvPr>
        </p:nvSpPr>
        <p:spPr/>
        <p:txBody>
          <a:bodyPr/>
          <a:lstStyle/>
          <a:p>
            <a:pPr eaLnBrk="1" hangingPunct="1"/>
            <a:r>
              <a:rPr lang="en-US" smtClean="0"/>
              <a:t>Cont…..</a:t>
            </a:r>
          </a:p>
        </p:txBody>
      </p:sp>
      <p:sp>
        <p:nvSpPr>
          <p:cNvPr id="17411" name="Rectangle 3"/>
          <p:cNvSpPr>
            <a:spLocks noGrp="1"/>
          </p:cNvSpPr>
          <p:nvPr>
            <p:ph type="body" idx="1"/>
          </p:nvPr>
        </p:nvSpPr>
        <p:spPr/>
        <p:txBody>
          <a:bodyPr/>
          <a:lstStyle/>
          <a:p>
            <a:pPr eaLnBrk="1" hangingPunct="1">
              <a:lnSpc>
                <a:spcPct val="80000"/>
              </a:lnSpc>
            </a:pPr>
            <a:r>
              <a:rPr lang="en-US" sz="2800" smtClean="0"/>
              <a:t>"Oh, they were an irascible bunch. Kept to themselves. Took me for a fool. Over-charged me for what I got. Gave me very poor service.“</a:t>
            </a:r>
          </a:p>
          <a:p>
            <a:pPr eaLnBrk="1" hangingPunct="1">
              <a:lnSpc>
                <a:spcPct val="80000"/>
              </a:lnSpc>
            </a:pPr>
            <a:endParaRPr lang="en-US" sz="2800" smtClean="0"/>
          </a:p>
          <a:p>
            <a:pPr eaLnBrk="1" hangingPunct="1">
              <a:lnSpc>
                <a:spcPct val="80000"/>
              </a:lnSpc>
            </a:pPr>
            <a:endParaRPr lang="en-US" sz="2800" smtClean="0"/>
          </a:p>
          <a:p>
            <a:pPr eaLnBrk="1" hangingPunct="1">
              <a:lnSpc>
                <a:spcPct val="80000"/>
              </a:lnSpc>
            </a:pPr>
            <a:endParaRPr lang="en-US" sz="2800" smtClean="0"/>
          </a:p>
          <a:p>
            <a:pPr eaLnBrk="1" hangingPunct="1">
              <a:lnSpc>
                <a:spcPct val="80000"/>
              </a:lnSpc>
            </a:pPr>
            <a:r>
              <a:rPr lang="en-US" sz="2800" smtClean="0"/>
              <a:t>"Well, then," said the townsman, "you'll find them pretty much the same here."</a:t>
            </a:r>
          </a:p>
          <a:p>
            <a:pPr eaLnBrk="1" hangingPunct="1">
              <a:buFont typeface="Wingdings 2" pitchFamily="18" charset="2"/>
              <a:buNone/>
            </a:pPr>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62000" y="228600"/>
            <a:ext cx="7696200" cy="1143000"/>
          </a:xfrm>
        </p:spPr>
        <p:txBody>
          <a:bodyPr/>
          <a:lstStyle/>
          <a:p>
            <a:pPr eaLnBrk="1" hangingPunct="1"/>
            <a:r>
              <a:rPr lang="en-US" smtClean="0"/>
              <a:t>EMOTIONAL BARRIERS</a:t>
            </a:r>
          </a:p>
        </p:txBody>
      </p:sp>
      <p:sp>
        <p:nvSpPr>
          <p:cNvPr id="18435" name="Rectangle 3"/>
          <p:cNvSpPr>
            <a:spLocks noGrp="1" noChangeArrowheads="1"/>
          </p:cNvSpPr>
          <p:nvPr>
            <p:ph idx="1"/>
          </p:nvPr>
        </p:nvSpPr>
        <p:spPr>
          <a:xfrm>
            <a:off x="0" y="1219200"/>
            <a:ext cx="8915400" cy="5638800"/>
          </a:xfrm>
        </p:spPr>
        <p:txBody>
          <a:bodyPr/>
          <a:lstStyle/>
          <a:p>
            <a:pPr eaLnBrk="1" hangingPunct="1">
              <a:lnSpc>
                <a:spcPct val="70000"/>
              </a:lnSpc>
              <a:buFontTx/>
              <a:buNone/>
            </a:pPr>
            <a:endParaRPr lang="en-US" sz="2800" b="1" smtClean="0"/>
          </a:p>
          <a:p>
            <a:pPr eaLnBrk="1" hangingPunct="1">
              <a:lnSpc>
                <a:spcPct val="70000"/>
              </a:lnSpc>
              <a:buFontTx/>
              <a:buNone/>
            </a:pPr>
            <a:r>
              <a:rPr lang="en-US" sz="2800" smtClean="0"/>
              <a:t>One of the chief barriers to open and free communications is the emotional barrier. It is comprised mainly of fear, mistrust and suspicion. The roots of our emotional mistrust of others lie in our childhood and infancy when we were taught to be careful what we said to others.</a:t>
            </a:r>
          </a:p>
          <a:p>
            <a:pPr eaLnBrk="1" hangingPunct="1">
              <a:lnSpc>
                <a:spcPct val="70000"/>
              </a:lnSpc>
              <a:buFontTx/>
              <a:buNone/>
            </a:pPr>
            <a:endParaRPr lang="en-US" sz="2800" smtClean="0"/>
          </a:p>
          <a:p>
            <a:pPr eaLnBrk="1" hangingPunct="1">
              <a:lnSpc>
                <a:spcPct val="70000"/>
              </a:lnSpc>
              <a:buFontTx/>
              <a:buNone/>
            </a:pPr>
            <a:r>
              <a:rPr lang="en-US" sz="2800" smtClean="0"/>
              <a:t> </a:t>
            </a:r>
            <a:endParaRPr lang="en-US" sz="2800" i="1" smtClean="0"/>
          </a:p>
          <a:p>
            <a:pPr eaLnBrk="1" hangingPunct="1">
              <a:lnSpc>
                <a:spcPct val="70000"/>
              </a:lnSpc>
            </a:pPr>
            <a:r>
              <a:rPr lang="en-US" sz="2800" i="1" smtClean="0"/>
              <a:t>"Mind your P's and Q's"; "Don't speak until you're spoken to"; "Children should be seen and not heard"</a:t>
            </a:r>
            <a:r>
              <a:rPr lang="en-US" sz="2800" smtClean="0"/>
              <a:t>. As a result many people hold back from communicating their thoughts and feelings to others.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p:txBody>
          <a:bodyPr/>
          <a:lstStyle/>
          <a:p>
            <a:pPr eaLnBrk="1" hangingPunct="1"/>
            <a:r>
              <a:rPr lang="en-US" smtClean="0"/>
              <a:t>Cont….</a:t>
            </a:r>
          </a:p>
        </p:txBody>
      </p:sp>
      <p:sp>
        <p:nvSpPr>
          <p:cNvPr id="19459" name="Rectangle 3"/>
          <p:cNvSpPr>
            <a:spLocks noGrp="1"/>
          </p:cNvSpPr>
          <p:nvPr>
            <p:ph type="body" idx="1"/>
          </p:nvPr>
        </p:nvSpPr>
        <p:spPr/>
        <p:txBody>
          <a:bodyPr/>
          <a:lstStyle/>
          <a:p>
            <a:pPr eaLnBrk="1" hangingPunct="1">
              <a:lnSpc>
                <a:spcPct val="70000"/>
              </a:lnSpc>
            </a:pPr>
            <a:endParaRPr lang="en-US" sz="2800" smtClean="0"/>
          </a:p>
          <a:p>
            <a:pPr eaLnBrk="1" hangingPunct="1">
              <a:lnSpc>
                <a:spcPct val="70000"/>
              </a:lnSpc>
            </a:pPr>
            <a:endParaRPr lang="en-US" sz="2800" smtClean="0"/>
          </a:p>
          <a:p>
            <a:pPr eaLnBrk="1" hangingPunct="1">
              <a:lnSpc>
                <a:spcPct val="70000"/>
              </a:lnSpc>
            </a:pPr>
            <a:endParaRPr lang="en-US" sz="2800" smtClean="0"/>
          </a:p>
          <a:p>
            <a:pPr eaLnBrk="1" hangingPunct="1">
              <a:lnSpc>
                <a:spcPct val="70000"/>
              </a:lnSpc>
            </a:pPr>
            <a:r>
              <a:rPr lang="en-US" sz="2800" smtClean="0"/>
              <a:t>They feel vulnerable. While some caution may be wise in certain relationships, excessive fear of what others might think of us can stunt our development as effective communicators and our ability to form meaningful relationships. </a:t>
            </a:r>
          </a:p>
          <a:p>
            <a:pPr eaLnBrk="1" hangingPunct="1">
              <a:buFont typeface="Wingdings 2" pitchFamily="18" charset="2"/>
              <a:buNone/>
            </a:pPr>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0"/>
            <a:ext cx="7772400" cy="1066800"/>
          </a:xfrm>
        </p:spPr>
        <p:txBody>
          <a:bodyPr/>
          <a:lstStyle/>
          <a:p>
            <a:pPr eaLnBrk="1" hangingPunct="1"/>
            <a:r>
              <a:rPr lang="en-US" smtClean="0"/>
              <a:t>     CULTURAL BARRIERS</a:t>
            </a:r>
          </a:p>
        </p:txBody>
      </p:sp>
      <p:sp>
        <p:nvSpPr>
          <p:cNvPr id="20483" name="Rectangle 3"/>
          <p:cNvSpPr>
            <a:spLocks noGrp="1" noChangeArrowheads="1"/>
          </p:cNvSpPr>
          <p:nvPr>
            <p:ph idx="1"/>
          </p:nvPr>
        </p:nvSpPr>
        <p:spPr>
          <a:xfrm>
            <a:off x="0" y="1066800"/>
            <a:ext cx="9144000" cy="5791200"/>
          </a:xfrm>
        </p:spPr>
        <p:txBody>
          <a:bodyPr/>
          <a:lstStyle/>
          <a:p>
            <a:pPr eaLnBrk="1" hangingPunct="1">
              <a:lnSpc>
                <a:spcPct val="90000"/>
              </a:lnSpc>
            </a:pPr>
            <a:endParaRPr lang="en-US" sz="2800" b="1" smtClean="0"/>
          </a:p>
          <a:p>
            <a:pPr eaLnBrk="1" hangingPunct="1">
              <a:lnSpc>
                <a:spcPct val="90000"/>
              </a:lnSpc>
            </a:pPr>
            <a:r>
              <a:rPr lang="en-US" sz="2800" smtClean="0"/>
              <a:t>When we join a group and wish to remain in it, sooner or later we need to adopt the behaviour patterns of the group. These are the behaviours that the group accept as signs of belonging. </a:t>
            </a:r>
          </a:p>
          <a:p>
            <a:pPr eaLnBrk="1" hangingPunct="1">
              <a:lnSpc>
                <a:spcPct val="90000"/>
              </a:lnSpc>
            </a:pPr>
            <a:r>
              <a:rPr lang="en-US" sz="2800" smtClean="0"/>
              <a:t>The group rewards such behaviour through acts of recognition, approval and inclusion. In groups which are happy to accept you, and where you are happy to conform, there is a mutuality of interest and a high level of win-win contact. </a:t>
            </a:r>
          </a:p>
          <a:p>
            <a:pPr eaLnBrk="1" hangingPunct="1">
              <a:lnSpc>
                <a:spcPct val="90000"/>
              </a:lnSpc>
            </a:pPr>
            <a:r>
              <a:rPr lang="en-US" sz="2800" smtClean="0"/>
              <a:t>Where, however, there are barriers to your membership of a group, a high level of game-playing replaces good communication. </a:t>
            </a:r>
            <a:endParaRPr lang="en-US" sz="2800" b="1" smtClean="0"/>
          </a:p>
          <a:p>
            <a:pPr eaLnBrk="1" hangingPunct="1">
              <a:lnSpc>
                <a:spcPct val="90000"/>
              </a:lnSpc>
            </a:pPr>
            <a:endParaRPr lang="en-US" sz="2800" b="1" smtClean="0"/>
          </a:p>
          <a:p>
            <a:pPr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0"/>
            <a:ext cx="7772400" cy="1295400"/>
          </a:xfrm>
        </p:spPr>
        <p:txBody>
          <a:bodyPr/>
          <a:lstStyle/>
          <a:p>
            <a:pPr eaLnBrk="1" hangingPunct="1"/>
            <a:r>
              <a:rPr lang="en-US" smtClean="0"/>
              <a:t>LANGUAGE BARRIERS</a:t>
            </a:r>
          </a:p>
        </p:txBody>
      </p:sp>
      <p:sp>
        <p:nvSpPr>
          <p:cNvPr id="21507" name="Rectangle 3"/>
          <p:cNvSpPr>
            <a:spLocks noGrp="1" noChangeArrowheads="1"/>
          </p:cNvSpPr>
          <p:nvPr>
            <p:ph idx="1"/>
          </p:nvPr>
        </p:nvSpPr>
        <p:spPr>
          <a:xfrm>
            <a:off x="0" y="1066800"/>
            <a:ext cx="9144000" cy="5410200"/>
          </a:xfrm>
        </p:spPr>
        <p:txBody>
          <a:bodyPr/>
          <a:lstStyle/>
          <a:p>
            <a:pPr eaLnBrk="1" hangingPunct="1">
              <a:lnSpc>
                <a:spcPct val="80000"/>
              </a:lnSpc>
            </a:pPr>
            <a:endParaRPr lang="en-US" sz="2800" smtClean="0"/>
          </a:p>
          <a:p>
            <a:pPr eaLnBrk="1" hangingPunct="1">
              <a:lnSpc>
                <a:spcPct val="80000"/>
              </a:lnSpc>
            </a:pPr>
            <a:r>
              <a:rPr lang="en-US" sz="2800" smtClean="0"/>
              <a:t>Language that describes what we want to say in our terms may present barriers to others who are not familiar with our expressions, buzz-words and jargon.</a:t>
            </a:r>
          </a:p>
          <a:p>
            <a:pPr eaLnBrk="1" hangingPunct="1">
              <a:lnSpc>
                <a:spcPct val="80000"/>
              </a:lnSpc>
            </a:pPr>
            <a:endParaRPr lang="en-US" sz="2800" smtClean="0"/>
          </a:p>
          <a:p>
            <a:pPr eaLnBrk="1" hangingPunct="1">
              <a:lnSpc>
                <a:spcPct val="80000"/>
              </a:lnSpc>
            </a:pPr>
            <a:endParaRPr lang="en-US" sz="2800" smtClean="0"/>
          </a:p>
          <a:p>
            <a:pPr eaLnBrk="1" hangingPunct="1">
              <a:lnSpc>
                <a:spcPct val="80000"/>
              </a:lnSpc>
              <a:buFont typeface="Wingdings 2" pitchFamily="18" charset="2"/>
              <a:buNone/>
            </a:pPr>
            <a:r>
              <a:rPr lang="en-US" sz="2800" smtClean="0"/>
              <a:t> </a:t>
            </a:r>
          </a:p>
          <a:p>
            <a:pPr eaLnBrk="1" hangingPunct="1">
              <a:lnSpc>
                <a:spcPct val="80000"/>
              </a:lnSpc>
            </a:pPr>
            <a:r>
              <a:rPr lang="en-US" sz="2800" smtClean="0"/>
              <a:t>One of the more chilling memories of the Cold War was the threat by the Soviet leader Nikita Khruschev saying to the Americans at the United Nations: "We will bury you!" This was taken to mean a threat of nuclear annihilation.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pPr eaLnBrk="1" hangingPunct="1"/>
            <a:r>
              <a:rPr lang="en-US" smtClean="0"/>
              <a:t>Cont…..</a:t>
            </a:r>
          </a:p>
        </p:txBody>
      </p:sp>
      <p:sp>
        <p:nvSpPr>
          <p:cNvPr id="22531" name="Rectangle 3"/>
          <p:cNvSpPr>
            <a:spLocks noGrp="1"/>
          </p:cNvSpPr>
          <p:nvPr>
            <p:ph type="body" idx="1"/>
          </p:nvPr>
        </p:nvSpPr>
        <p:spPr/>
        <p:txBody>
          <a:bodyPr/>
          <a:lstStyle/>
          <a:p>
            <a:pPr eaLnBrk="1" hangingPunct="1">
              <a:lnSpc>
                <a:spcPct val="80000"/>
              </a:lnSpc>
            </a:pPr>
            <a:endParaRPr lang="en-US" sz="2800" smtClean="0"/>
          </a:p>
          <a:p>
            <a:pPr eaLnBrk="1" hangingPunct="1">
              <a:lnSpc>
                <a:spcPct val="80000"/>
              </a:lnSpc>
            </a:pPr>
            <a:endParaRPr lang="en-US" sz="2800" smtClean="0"/>
          </a:p>
          <a:p>
            <a:pPr eaLnBrk="1" hangingPunct="1">
              <a:lnSpc>
                <a:spcPct val="80000"/>
              </a:lnSpc>
            </a:pPr>
            <a:endParaRPr lang="en-US" sz="2800" smtClean="0"/>
          </a:p>
          <a:p>
            <a:pPr eaLnBrk="1" hangingPunct="1">
              <a:lnSpc>
                <a:spcPct val="80000"/>
              </a:lnSpc>
            </a:pPr>
            <a:r>
              <a:rPr lang="en-US" sz="2800" smtClean="0"/>
              <a:t>However, a more accurate reading of Khruschev's words would have been: "We will overtake you!" meaning economic superiority. It was not just the language, but the fear and suspicion that the West had of the Soviet Union that led to the more alarmist and sinister interpretation. </a:t>
            </a:r>
          </a:p>
          <a:p>
            <a:pPr eaLnBrk="1" hangingPunct="1"/>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0"/>
            <a:ext cx="7772400" cy="914400"/>
          </a:xfrm>
        </p:spPr>
        <p:txBody>
          <a:bodyPr/>
          <a:lstStyle/>
          <a:p>
            <a:pPr eaLnBrk="1" hangingPunct="1"/>
            <a:r>
              <a:rPr lang="en-US" smtClean="0"/>
              <a:t>GENDER BARRIERS</a:t>
            </a:r>
          </a:p>
        </p:txBody>
      </p:sp>
      <p:sp>
        <p:nvSpPr>
          <p:cNvPr id="23555" name="Rectangle 3"/>
          <p:cNvSpPr>
            <a:spLocks noGrp="1" noChangeArrowheads="1"/>
          </p:cNvSpPr>
          <p:nvPr>
            <p:ph idx="1"/>
          </p:nvPr>
        </p:nvSpPr>
        <p:spPr>
          <a:xfrm>
            <a:off x="0" y="762000"/>
            <a:ext cx="9144000" cy="6096000"/>
          </a:xfrm>
        </p:spPr>
        <p:txBody>
          <a:bodyPr/>
          <a:lstStyle/>
          <a:p>
            <a:pPr eaLnBrk="1" hangingPunct="1">
              <a:lnSpc>
                <a:spcPct val="80000"/>
              </a:lnSpc>
              <a:buFontTx/>
              <a:buNone/>
            </a:pPr>
            <a:endParaRPr lang="en-US" sz="2800" smtClean="0"/>
          </a:p>
          <a:p>
            <a:pPr eaLnBrk="1" hangingPunct="1">
              <a:lnSpc>
                <a:spcPct val="80000"/>
              </a:lnSpc>
              <a:buFontTx/>
              <a:buNone/>
            </a:pPr>
            <a:r>
              <a:rPr lang="en-US" sz="2800" smtClean="0"/>
              <a:t>There are distinct differences between the speech patterns in a man and those in a woman. A woman speaks between 22,000 and 25,000 words a day whereas a man speaks between 7,000 and 10,000. In childhood, girls speak earlier than boys and at the age of three, have a vocabulary twice that of boys. </a:t>
            </a:r>
          </a:p>
          <a:p>
            <a:pPr eaLnBrk="1" hangingPunct="1">
              <a:lnSpc>
                <a:spcPct val="80000"/>
              </a:lnSpc>
              <a:buFontTx/>
              <a:buNone/>
            </a:pPr>
            <a:endParaRPr lang="en-US" sz="2800" smtClean="0"/>
          </a:p>
          <a:p>
            <a:pPr eaLnBrk="1" hangingPunct="1">
              <a:lnSpc>
                <a:spcPct val="80000"/>
              </a:lnSpc>
              <a:buFontTx/>
              <a:buNone/>
            </a:pPr>
            <a:endParaRPr lang="en-US" sz="2800" smtClean="0"/>
          </a:p>
          <a:p>
            <a:pPr eaLnBrk="1" hangingPunct="1">
              <a:lnSpc>
                <a:spcPct val="80000"/>
              </a:lnSpc>
            </a:pPr>
            <a:r>
              <a:rPr lang="en-US" sz="2800" smtClean="0"/>
              <a:t>The reason for this lies in the wiring of a man's and woman's brains. When a man talks, his speech is located in the left side of the brain but in no specific area. When a woman talks, the speech is located in both hemispheres and in two specific locations.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pPr eaLnBrk="1" hangingPunct="1"/>
            <a:r>
              <a:rPr lang="en-US" smtClean="0"/>
              <a:t>Cont…..</a:t>
            </a:r>
          </a:p>
        </p:txBody>
      </p:sp>
      <p:sp>
        <p:nvSpPr>
          <p:cNvPr id="24579" name="Rectangle 3"/>
          <p:cNvSpPr>
            <a:spLocks noGrp="1"/>
          </p:cNvSpPr>
          <p:nvPr>
            <p:ph type="body" idx="1"/>
          </p:nvPr>
        </p:nvSpPr>
        <p:spPr/>
        <p:txBody>
          <a:bodyPr/>
          <a:lstStyle/>
          <a:p>
            <a:pPr eaLnBrk="1" hangingPunct="1">
              <a:lnSpc>
                <a:spcPct val="80000"/>
              </a:lnSpc>
            </a:pPr>
            <a:r>
              <a:rPr lang="en-US" sz="2800" smtClean="0"/>
              <a:t>This means that a man talks in a linear, logical and compartmentalised way, features of left-brain thinking; whereas a woman talks more freely mixing logic and emotion, features of both sides of the brain. It also explains why women talk for much longer than men each day. </a:t>
            </a:r>
          </a:p>
          <a:p>
            <a:pPr eaLnBrk="1" hangingPunct="1">
              <a:buFont typeface="Wingdings 2" pitchFamily="18" charset="2"/>
              <a:buNone/>
            </a:pPr>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0"/>
            <a:ext cx="7772400" cy="1143000"/>
          </a:xfrm>
        </p:spPr>
        <p:txBody>
          <a:bodyPr/>
          <a:lstStyle/>
          <a:p>
            <a:pPr eaLnBrk="1" hangingPunct="1"/>
            <a:r>
              <a:rPr lang="en-US" smtClean="0"/>
              <a:t>INTERPERSONAL BARRIERS</a:t>
            </a:r>
          </a:p>
        </p:txBody>
      </p:sp>
      <p:sp>
        <p:nvSpPr>
          <p:cNvPr id="25603" name="Rectangle 3"/>
          <p:cNvSpPr>
            <a:spLocks noGrp="1" noChangeArrowheads="1"/>
          </p:cNvSpPr>
          <p:nvPr>
            <p:ph idx="1"/>
          </p:nvPr>
        </p:nvSpPr>
        <p:spPr>
          <a:xfrm>
            <a:off x="0" y="1295400"/>
            <a:ext cx="9144000" cy="5334000"/>
          </a:xfrm>
        </p:spPr>
        <p:txBody>
          <a:bodyPr/>
          <a:lstStyle/>
          <a:p>
            <a:pPr eaLnBrk="1" hangingPunct="1">
              <a:lnSpc>
                <a:spcPct val="70000"/>
              </a:lnSpc>
              <a:buFontTx/>
              <a:buNone/>
            </a:pPr>
            <a:r>
              <a:rPr lang="en-US" sz="2400" smtClean="0"/>
              <a:t>There are six levels at which people can distance themselves from one another: </a:t>
            </a:r>
          </a:p>
          <a:p>
            <a:pPr eaLnBrk="1" hangingPunct="1">
              <a:lnSpc>
                <a:spcPct val="70000"/>
              </a:lnSpc>
              <a:buFontTx/>
              <a:buNone/>
            </a:pPr>
            <a:endParaRPr lang="en-US" sz="2400" smtClean="0"/>
          </a:p>
          <a:p>
            <a:pPr eaLnBrk="1" hangingPunct="1">
              <a:lnSpc>
                <a:spcPct val="70000"/>
              </a:lnSpc>
            </a:pPr>
            <a:r>
              <a:rPr lang="en-US" sz="2400" b="1" smtClean="0"/>
              <a:t>Withdrawal</a:t>
            </a:r>
            <a:r>
              <a:rPr lang="en-US" sz="2400" smtClean="0"/>
              <a:t> is an absence of interpersonal contact. It is both refusal to be in touch and time alone.</a:t>
            </a:r>
          </a:p>
          <a:p>
            <a:pPr eaLnBrk="1" hangingPunct="1">
              <a:lnSpc>
                <a:spcPct val="70000"/>
              </a:lnSpc>
            </a:pPr>
            <a:endParaRPr lang="en-US" sz="2400" smtClean="0"/>
          </a:p>
          <a:p>
            <a:pPr eaLnBrk="1" hangingPunct="1">
              <a:lnSpc>
                <a:spcPct val="70000"/>
              </a:lnSpc>
            </a:pPr>
            <a:endParaRPr lang="en-US" sz="2400" smtClean="0"/>
          </a:p>
          <a:p>
            <a:pPr eaLnBrk="1" hangingPunct="1">
              <a:lnSpc>
                <a:spcPct val="70000"/>
              </a:lnSpc>
            </a:pPr>
            <a:endParaRPr lang="en-US" sz="2400" smtClean="0"/>
          </a:p>
          <a:p>
            <a:pPr eaLnBrk="1" hangingPunct="1">
              <a:lnSpc>
                <a:spcPct val="70000"/>
              </a:lnSpc>
            </a:pPr>
            <a:r>
              <a:rPr lang="en-US" sz="2400" b="1" smtClean="0"/>
              <a:t>Rituals</a:t>
            </a:r>
            <a:r>
              <a:rPr lang="en-US" sz="2400" smtClean="0"/>
              <a:t> are meaningless, repetitive routines devoid of real contact.</a:t>
            </a:r>
          </a:p>
          <a:p>
            <a:pPr eaLnBrk="1" hangingPunct="1">
              <a:lnSpc>
                <a:spcPct val="70000"/>
              </a:lnSpc>
            </a:pPr>
            <a:endParaRPr lang="en-US" sz="2400" smtClean="0"/>
          </a:p>
          <a:p>
            <a:pPr eaLnBrk="1" hangingPunct="1">
              <a:lnSpc>
                <a:spcPct val="70000"/>
              </a:lnSpc>
            </a:pPr>
            <a:endParaRPr lang="en-US" sz="2400" smtClean="0"/>
          </a:p>
          <a:p>
            <a:pPr eaLnBrk="1" hangingPunct="1">
              <a:lnSpc>
                <a:spcPct val="70000"/>
              </a:lnSpc>
            </a:pPr>
            <a:r>
              <a:rPr lang="en-US" sz="2400" b="1" smtClean="0"/>
              <a:t>Pastimes</a:t>
            </a:r>
            <a:r>
              <a:rPr lang="en-US" sz="2400" smtClean="0"/>
              <a:t> fill up time with others in social but superficial activities.</a:t>
            </a:r>
          </a:p>
          <a:p>
            <a:pPr eaLnBrk="1" hangingPunct="1">
              <a:lnSpc>
                <a:spcPct val="70000"/>
              </a:lnSpc>
            </a:pPr>
            <a:endParaRPr lang="en-US" sz="2400" smtClean="0"/>
          </a:p>
          <a:p>
            <a:pPr eaLnBrk="1" hangingPunct="1">
              <a:lnSpc>
                <a:spcPct val="70000"/>
              </a:lnSpc>
              <a:buFont typeface="Wingdings 2" pitchFamily="18" charset="2"/>
              <a:buNone/>
            </a:pPr>
            <a:endParaRPr lang="en-US" sz="2400" smtClean="0"/>
          </a:p>
          <a:p>
            <a:pPr eaLnBrk="1" hangingPunct="1">
              <a:lnSpc>
                <a:spcPct val="70000"/>
              </a:lnSpc>
            </a:pPr>
            <a:endParaRPr lang="en-US" sz="2400" smtClean="0"/>
          </a:p>
          <a:p>
            <a:pPr eaLnBrk="1" hangingPunct="1">
              <a:lnSpc>
                <a:spcPct val="70000"/>
              </a:lnSpc>
            </a:pPr>
            <a:endParaRPr lang="en-US" sz="2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p:txBody>
          <a:bodyPr/>
          <a:lstStyle/>
          <a:p>
            <a:endParaRPr lang="en-US" smtClean="0"/>
          </a:p>
        </p:txBody>
      </p:sp>
      <p:sp>
        <p:nvSpPr>
          <p:cNvPr id="8195" name="Rectangle 3"/>
          <p:cNvSpPr>
            <a:spLocks noGrp="1"/>
          </p:cNvSpPr>
          <p:nvPr>
            <p:ph type="body" idx="4294967295"/>
          </p:nvPr>
        </p:nvSpPr>
        <p:spPr/>
        <p:txBody>
          <a:bodyPr/>
          <a:lstStyle/>
          <a:p>
            <a:r>
              <a:rPr lang="en-US" smtClean="0"/>
              <a:t>Barriers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pPr eaLnBrk="1" hangingPunct="1"/>
            <a:endParaRPr lang="en-US" smtClean="0"/>
          </a:p>
        </p:txBody>
      </p:sp>
      <p:sp>
        <p:nvSpPr>
          <p:cNvPr id="26627" name="Rectangle 3"/>
          <p:cNvSpPr>
            <a:spLocks noGrp="1"/>
          </p:cNvSpPr>
          <p:nvPr>
            <p:ph type="body" idx="1"/>
          </p:nvPr>
        </p:nvSpPr>
        <p:spPr/>
        <p:txBody>
          <a:bodyPr/>
          <a:lstStyle/>
          <a:p>
            <a:pPr eaLnBrk="1" hangingPunct="1">
              <a:lnSpc>
                <a:spcPct val="70000"/>
              </a:lnSpc>
            </a:pPr>
            <a:r>
              <a:rPr lang="en-US" sz="2400" b="1" smtClean="0"/>
              <a:t>Working</a:t>
            </a:r>
            <a:r>
              <a:rPr lang="en-US" sz="2400" smtClean="0"/>
              <a:t> activities are those tasks which follow the rules and procedures of contact but no more.</a:t>
            </a:r>
          </a:p>
          <a:p>
            <a:pPr eaLnBrk="1" hangingPunct="1">
              <a:lnSpc>
                <a:spcPct val="70000"/>
              </a:lnSpc>
            </a:pPr>
            <a:endParaRPr lang="en-US" sz="2400" smtClean="0"/>
          </a:p>
          <a:p>
            <a:pPr eaLnBrk="1" hangingPunct="1">
              <a:lnSpc>
                <a:spcPct val="70000"/>
              </a:lnSpc>
            </a:pPr>
            <a:endParaRPr lang="en-US" sz="2400" smtClean="0"/>
          </a:p>
          <a:p>
            <a:pPr eaLnBrk="1" hangingPunct="1">
              <a:lnSpc>
                <a:spcPct val="70000"/>
              </a:lnSpc>
            </a:pPr>
            <a:endParaRPr lang="en-US" sz="2400" smtClean="0"/>
          </a:p>
          <a:p>
            <a:pPr eaLnBrk="1" hangingPunct="1">
              <a:lnSpc>
                <a:spcPct val="70000"/>
              </a:lnSpc>
            </a:pPr>
            <a:r>
              <a:rPr lang="en-US" sz="2400" b="1" smtClean="0"/>
              <a:t>Games</a:t>
            </a:r>
            <a:r>
              <a:rPr lang="en-US" sz="2400" smtClean="0"/>
              <a:t> are subtle, manipulative interactions which are about winning and losing. They include "rackets" and "stamps".</a:t>
            </a:r>
          </a:p>
          <a:p>
            <a:pPr eaLnBrk="1" hangingPunct="1">
              <a:lnSpc>
                <a:spcPct val="70000"/>
              </a:lnSpc>
            </a:pPr>
            <a:endParaRPr lang="en-US" sz="2400" smtClean="0"/>
          </a:p>
          <a:p>
            <a:pPr eaLnBrk="1" hangingPunct="1">
              <a:lnSpc>
                <a:spcPct val="70000"/>
              </a:lnSpc>
            </a:pPr>
            <a:endParaRPr lang="en-US" sz="2400" smtClean="0"/>
          </a:p>
          <a:p>
            <a:pPr eaLnBrk="1" hangingPunct="1">
              <a:lnSpc>
                <a:spcPct val="70000"/>
              </a:lnSpc>
            </a:pPr>
            <a:endParaRPr lang="en-US" sz="2400" smtClean="0"/>
          </a:p>
          <a:p>
            <a:pPr eaLnBrk="1" hangingPunct="1">
              <a:lnSpc>
                <a:spcPct val="70000"/>
              </a:lnSpc>
            </a:pPr>
            <a:r>
              <a:rPr lang="en-US" sz="2400" b="1" smtClean="0"/>
              <a:t>Closeness</a:t>
            </a:r>
            <a:r>
              <a:rPr lang="en-US" sz="2400" smtClean="0"/>
              <a:t> is the aim of interpersonal contact where there is a high level of honesty and acceptance of yourself and others.</a:t>
            </a:r>
          </a:p>
          <a:p>
            <a:pPr eaLnBrk="1" hangingPunct="1">
              <a:buFont typeface="Wingdings 2" pitchFamily="18" charset="2"/>
              <a:buNone/>
            </a:pPr>
            <a:endParaRPr lang="en-US" sz="24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HOW TO BREAK BARRIERS</a:t>
            </a:r>
          </a:p>
        </p:txBody>
      </p:sp>
      <p:sp>
        <p:nvSpPr>
          <p:cNvPr id="27651" name="Rectangle 3"/>
          <p:cNvSpPr>
            <a:spLocks noGrp="1" noChangeArrowheads="1"/>
          </p:cNvSpPr>
          <p:nvPr>
            <p:ph idx="1"/>
          </p:nvPr>
        </p:nvSpPr>
        <p:spPr/>
        <p:txBody>
          <a:bodyPr/>
          <a:lstStyle/>
          <a:p>
            <a:pPr eaLnBrk="1" hangingPunct="1"/>
            <a:r>
              <a:rPr lang="en-US" smtClean="0"/>
              <a:t>Working on improving your communications is a broad-brush activity. You have to change your thoughts, your feelings, and your physical connections.</a:t>
            </a:r>
          </a:p>
          <a:p>
            <a:pPr eaLnBrk="1" hangingPunct="1"/>
            <a:r>
              <a:rPr lang="en-US" smtClean="0"/>
              <a:t>That way, you can break down the barriers that get in your way and start building relationships that really work. </a:t>
            </a:r>
          </a:p>
          <a:p>
            <a:pPr eaLnBrk="1" hangingPunct="1"/>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t>GOOD MESSAGE MUST BE</a:t>
            </a:r>
            <a:endParaRPr lang="en-IN" smtClean="0"/>
          </a:p>
        </p:txBody>
      </p:sp>
      <p:sp>
        <p:nvSpPr>
          <p:cNvPr id="28675" name="Content Placeholder 2"/>
          <p:cNvSpPr>
            <a:spLocks noGrp="1"/>
          </p:cNvSpPr>
          <p:nvPr>
            <p:ph idx="1"/>
          </p:nvPr>
        </p:nvSpPr>
        <p:spPr/>
        <p:txBody>
          <a:bodyPr/>
          <a:lstStyle/>
          <a:p>
            <a:pPr eaLnBrk="1" hangingPunct="1"/>
            <a:r>
              <a:rPr lang="en-IN" smtClean="0"/>
              <a:t>Clear understandable by the audience </a:t>
            </a:r>
          </a:p>
          <a:p>
            <a:pPr eaLnBrk="1" hangingPunct="1">
              <a:buFont typeface="Wingdings 2" pitchFamily="18" charset="2"/>
              <a:buNone/>
            </a:pPr>
            <a:endParaRPr lang="en-IN" smtClean="0"/>
          </a:p>
          <a:p>
            <a:pPr eaLnBrk="1" hangingPunct="1"/>
            <a:r>
              <a:rPr lang="en-IN" smtClean="0"/>
              <a:t>In line with the mental social  economic &amp; physical capabilities of the audience</a:t>
            </a:r>
          </a:p>
          <a:p>
            <a:pPr eaLnBrk="1" hangingPunct="1"/>
            <a:r>
              <a:rPr lang="en-IN" smtClean="0"/>
              <a:t>Specific –no relevant material</a:t>
            </a:r>
          </a:p>
          <a:p>
            <a:pPr eaLnBrk="1" hangingPunct="1"/>
            <a:r>
              <a:rPr lang="en-IN" smtClean="0"/>
              <a:t>Simply stated –covering few pertinent points at a time</a:t>
            </a:r>
          </a:p>
          <a:p>
            <a:pPr eaLnBrk="1" hangingPunct="1">
              <a:buFont typeface="Wingdings 2" pitchFamily="18" charset="2"/>
              <a:buNone/>
            </a:pPr>
            <a:endParaRPr lang="en-IN" smtClean="0"/>
          </a:p>
          <a:p>
            <a:pPr eaLnBrk="1" hangingPunct="1"/>
            <a:endParaRPr lang="en-IN"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304800"/>
            <a:ext cx="7772400" cy="838200"/>
          </a:xfrm>
        </p:spPr>
        <p:txBody>
          <a:bodyPr/>
          <a:lstStyle/>
          <a:p>
            <a:pPr eaLnBrk="1" hangingPunct="1"/>
            <a:r>
              <a:rPr lang="en-US" smtClean="0"/>
              <a:t>CONT………</a:t>
            </a:r>
            <a:endParaRPr lang="en-IN" smtClean="0"/>
          </a:p>
        </p:txBody>
      </p:sp>
      <p:sp>
        <p:nvSpPr>
          <p:cNvPr id="29699" name="Content Placeholder 2"/>
          <p:cNvSpPr>
            <a:spLocks noGrp="1"/>
          </p:cNvSpPr>
          <p:nvPr>
            <p:ph idx="1"/>
          </p:nvPr>
        </p:nvSpPr>
        <p:spPr>
          <a:xfrm>
            <a:off x="685800" y="1752600"/>
            <a:ext cx="7772400" cy="4648200"/>
          </a:xfrm>
        </p:spPr>
        <p:txBody>
          <a:bodyPr/>
          <a:lstStyle/>
          <a:p>
            <a:pPr eaLnBrk="1" hangingPunct="1"/>
            <a:r>
              <a:rPr lang="en-IN" smtClean="0"/>
              <a:t>Accurate</a:t>
            </a:r>
          </a:p>
          <a:p>
            <a:pPr eaLnBrk="1" hangingPunct="1"/>
            <a:endParaRPr lang="en-IN" smtClean="0"/>
          </a:p>
          <a:p>
            <a:pPr eaLnBrk="1" hangingPunct="1"/>
            <a:r>
              <a:rPr lang="en-IN" smtClean="0"/>
              <a:t>Timely</a:t>
            </a:r>
          </a:p>
          <a:p>
            <a:pPr eaLnBrk="1" hangingPunct="1"/>
            <a:endParaRPr lang="en-IN" smtClean="0"/>
          </a:p>
          <a:p>
            <a:pPr eaLnBrk="1" hangingPunct="1"/>
            <a:r>
              <a:rPr lang="en-IN" smtClean="0"/>
              <a:t>Supported by factual material covering both sides of the argument</a:t>
            </a:r>
          </a:p>
          <a:p>
            <a:pPr eaLnBrk="1" hangingPunct="1"/>
            <a:endParaRPr lang="en-IN" smtClean="0"/>
          </a:p>
          <a:p>
            <a:pPr eaLnBrk="1" hangingPunct="1"/>
            <a:r>
              <a:rPr lang="en-IN" smtClean="0"/>
              <a:t>appropriate to channel selected</a:t>
            </a:r>
          </a:p>
          <a:p>
            <a:pPr eaLnBrk="1" hangingPunct="1">
              <a:buFont typeface="Wingdings 2" pitchFamily="18" charset="2"/>
              <a:buNone/>
            </a:pPr>
            <a:endParaRPr lang="en-IN"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CONT……</a:t>
            </a:r>
            <a:endParaRPr lang="en-IN" smtClean="0"/>
          </a:p>
        </p:txBody>
      </p:sp>
      <p:sp>
        <p:nvSpPr>
          <p:cNvPr id="30723" name="Content Placeholder 2"/>
          <p:cNvSpPr>
            <a:spLocks noGrp="1"/>
          </p:cNvSpPr>
          <p:nvPr>
            <p:ph idx="1"/>
          </p:nvPr>
        </p:nvSpPr>
        <p:spPr/>
        <p:txBody>
          <a:bodyPr/>
          <a:lstStyle/>
          <a:p>
            <a:pPr eaLnBrk="1" hangingPunct="1"/>
            <a:r>
              <a:rPr lang="en-IN" smtClean="0"/>
              <a:t>appealing &amp;attractive to the  audience </a:t>
            </a:r>
          </a:p>
          <a:p>
            <a:pPr eaLnBrk="1" hangingPunct="1"/>
            <a:endParaRPr lang="en-IN" smtClean="0"/>
          </a:p>
          <a:p>
            <a:pPr eaLnBrk="1" hangingPunct="1"/>
            <a:r>
              <a:rPr lang="en-IN" smtClean="0"/>
              <a:t>Applicable</a:t>
            </a:r>
          </a:p>
          <a:p>
            <a:pPr eaLnBrk="1" hangingPunct="1"/>
            <a:endParaRPr lang="en-IN" smtClean="0"/>
          </a:p>
          <a:p>
            <a:pPr eaLnBrk="1" hangingPunct="1"/>
            <a:r>
              <a:rPr lang="en-IN" smtClean="0"/>
              <a:t>Adequate</a:t>
            </a:r>
          </a:p>
          <a:p>
            <a:pPr eaLnBrk="1" hangingPunct="1"/>
            <a:endParaRPr lang="en-IN" smtClean="0"/>
          </a:p>
          <a:p>
            <a:pPr eaLnBrk="1" hangingPunct="1"/>
            <a:r>
              <a:rPr lang="en-IN" smtClean="0"/>
              <a:t>manageable</a:t>
            </a:r>
          </a:p>
          <a:p>
            <a:pPr eaLnBrk="1" hangingPunct="1"/>
            <a:endParaRPr lang="en-IN"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POOR COMMUNICATION MESSAGE LEADS TO..</a:t>
            </a:r>
            <a:endParaRPr lang="en-IN" dirty="0"/>
          </a:p>
        </p:txBody>
      </p:sp>
      <p:sp>
        <p:nvSpPr>
          <p:cNvPr id="31747" name="Content Placeholder 2"/>
          <p:cNvSpPr>
            <a:spLocks noGrp="1"/>
          </p:cNvSpPr>
          <p:nvPr>
            <p:ph idx="1"/>
          </p:nvPr>
        </p:nvSpPr>
        <p:spPr/>
        <p:txBody>
          <a:bodyPr/>
          <a:lstStyle/>
          <a:p>
            <a:pPr eaLnBrk="1" hangingPunct="1"/>
            <a:r>
              <a:rPr lang="en-IN" smtClean="0"/>
              <a:t> Fail to deliver message from the supporting content or subject matter</a:t>
            </a:r>
          </a:p>
          <a:p>
            <a:pPr eaLnBrk="1" hangingPunct="1"/>
            <a:endParaRPr lang="en-IN" smtClean="0"/>
          </a:p>
          <a:p>
            <a:pPr eaLnBrk="1" hangingPunct="1"/>
            <a:r>
              <a:rPr lang="en-IN" smtClean="0"/>
              <a:t> Fail to clearly seperate the clear to prepare &amp; organise their message properly</a:t>
            </a:r>
          </a:p>
          <a:p>
            <a:pPr eaLnBrk="1" hangingPunct="1"/>
            <a:endParaRPr lang="en-IN" smtClean="0"/>
          </a:p>
          <a:p>
            <a:pPr eaLnBrk="1" hangingPunct="1"/>
            <a:r>
              <a:rPr lang="en-IN" smtClean="0"/>
              <a:t>Use inaccurate symbols</a:t>
            </a:r>
          </a:p>
          <a:p>
            <a:pPr eaLnBrk="1" hangingPunct="1"/>
            <a:endParaRPr lang="en-IN"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smtClean="0"/>
              <a:t>Contd……</a:t>
            </a:r>
            <a:endParaRPr lang="en-IN" smtClean="0"/>
          </a:p>
        </p:txBody>
      </p:sp>
      <p:sp>
        <p:nvSpPr>
          <p:cNvPr id="32771" name="Content Placeholder 2"/>
          <p:cNvSpPr>
            <a:spLocks noGrp="1"/>
          </p:cNvSpPr>
          <p:nvPr>
            <p:ph idx="1"/>
          </p:nvPr>
        </p:nvSpPr>
        <p:spPr/>
        <p:txBody>
          <a:bodyPr/>
          <a:lstStyle/>
          <a:p>
            <a:pPr eaLnBrk="1" hangingPunct="1"/>
            <a:r>
              <a:rPr lang="en-IN" smtClean="0"/>
              <a:t> Fail to select messages that are in line with the felt needs of the audience.</a:t>
            </a:r>
          </a:p>
          <a:p>
            <a:pPr eaLnBrk="1" hangingPunct="1"/>
            <a:r>
              <a:rPr lang="en-IN" smtClean="0"/>
              <a:t> Fail to present the message objectively</a:t>
            </a:r>
          </a:p>
          <a:p>
            <a:pPr eaLnBrk="1" hangingPunct="1"/>
            <a:r>
              <a:rPr lang="en-IN" smtClean="0"/>
              <a:t> Fail to view message from standpoint of the audience;</a:t>
            </a:r>
          </a:p>
          <a:p>
            <a:pPr eaLnBrk="1" hangingPunct="1"/>
            <a:r>
              <a:rPr lang="en-US" smtClean="0"/>
              <a:t>Fail to time the message properly with in a programme</a:t>
            </a:r>
            <a:endParaRPr lang="en-IN"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z="3200" smtClean="0"/>
              <a:t>HOW TO OVERCOME MESSAGE BARRIERS</a:t>
            </a:r>
            <a:endParaRPr lang="en-IN" sz="3200" smtClean="0"/>
          </a:p>
        </p:txBody>
      </p:sp>
      <p:sp>
        <p:nvSpPr>
          <p:cNvPr id="3" name="Content Placeholder 2"/>
          <p:cNvSpPr>
            <a:spLocks noGrp="1"/>
          </p:cNvSpPr>
          <p:nvPr>
            <p:ph idx="1"/>
          </p:nvPr>
        </p:nvSpPr>
        <p:spPr/>
        <p:txBody>
          <a:bodyPr>
            <a:normAutofit fontScale="92500" lnSpcReduction="10000"/>
          </a:bodyPr>
          <a:lstStyle/>
          <a:p>
            <a:pPr marL="420624" indent="-384048" eaLnBrk="1" fontAlgn="auto" hangingPunct="1">
              <a:spcAft>
                <a:spcPts val="0"/>
              </a:spcAft>
              <a:buFont typeface="Wingdings 2"/>
              <a:buChar char=""/>
              <a:defRPr/>
            </a:pPr>
            <a:r>
              <a:rPr lang="en-IN" dirty="0" smtClean="0"/>
              <a:t>Incorrect filtering</a:t>
            </a:r>
          </a:p>
          <a:p>
            <a:pPr marL="420624" indent="-384048" eaLnBrk="1" fontAlgn="auto" hangingPunct="1">
              <a:spcAft>
                <a:spcPts val="0"/>
              </a:spcAft>
              <a:buFont typeface="Wingdings 2"/>
              <a:buChar char=""/>
              <a:defRPr/>
            </a:pPr>
            <a:endParaRPr lang="en-IN" dirty="0" smtClean="0"/>
          </a:p>
          <a:p>
            <a:pPr marL="420624" indent="-384048" eaLnBrk="1" fontAlgn="auto" hangingPunct="1">
              <a:spcAft>
                <a:spcPts val="0"/>
              </a:spcAft>
              <a:buFont typeface="Wingdings 2"/>
              <a:buChar char=""/>
              <a:defRPr/>
            </a:pPr>
            <a:r>
              <a:rPr lang="en-US" dirty="0" smtClean="0"/>
              <a:t>Language Barriers</a:t>
            </a:r>
          </a:p>
          <a:p>
            <a:pPr marL="420624" indent="-384048" eaLnBrk="1" fontAlgn="auto" hangingPunct="1">
              <a:spcAft>
                <a:spcPts val="0"/>
              </a:spcAft>
              <a:buFont typeface="Wingdings 2"/>
              <a:buNone/>
              <a:defRPr/>
            </a:pPr>
            <a:endParaRPr lang="en-US" dirty="0" smtClean="0"/>
          </a:p>
          <a:p>
            <a:pPr marL="420624" indent="-384048" eaLnBrk="1" fontAlgn="auto" hangingPunct="1">
              <a:spcAft>
                <a:spcPts val="0"/>
              </a:spcAft>
              <a:buFont typeface="Wingdings 2"/>
              <a:buChar char=""/>
              <a:defRPr/>
            </a:pPr>
            <a:r>
              <a:rPr lang="en-IN" dirty="0" smtClean="0"/>
              <a:t>Poor listening</a:t>
            </a:r>
          </a:p>
          <a:p>
            <a:pPr marL="420624" indent="-384048" eaLnBrk="1" fontAlgn="auto" hangingPunct="1">
              <a:spcAft>
                <a:spcPts val="0"/>
              </a:spcAft>
              <a:buFont typeface="Wingdings 2"/>
              <a:buChar char=""/>
              <a:defRPr/>
            </a:pPr>
            <a:endParaRPr lang="en-IN" dirty="0" smtClean="0"/>
          </a:p>
          <a:p>
            <a:pPr marL="420624" indent="-384048" eaLnBrk="1" fontAlgn="auto" hangingPunct="1">
              <a:spcAft>
                <a:spcPts val="0"/>
              </a:spcAft>
              <a:buFont typeface="Wingdings 2"/>
              <a:buChar char=""/>
              <a:defRPr/>
            </a:pPr>
            <a:r>
              <a:rPr lang="en-IN" dirty="0" smtClean="0"/>
              <a:t>Differing emotional states</a:t>
            </a:r>
          </a:p>
          <a:p>
            <a:pPr marL="420624" indent="-384048" eaLnBrk="1" fontAlgn="auto" hangingPunct="1">
              <a:spcAft>
                <a:spcPts val="0"/>
              </a:spcAft>
              <a:buFont typeface="Wingdings 2"/>
              <a:buChar char=""/>
              <a:defRPr/>
            </a:pPr>
            <a:endParaRPr lang="en-IN" dirty="0" smtClean="0"/>
          </a:p>
          <a:p>
            <a:pPr marL="420624" indent="-384048" eaLnBrk="1" fontAlgn="auto" hangingPunct="1">
              <a:spcAft>
                <a:spcPts val="0"/>
              </a:spcAft>
              <a:buFont typeface="Wingdings 2"/>
              <a:buChar char=""/>
              <a:defRPr/>
            </a:pPr>
            <a:r>
              <a:rPr lang="en-IN" dirty="0" smtClean="0"/>
              <a:t>Differing backgrounds</a:t>
            </a:r>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sz="4000" smtClean="0"/>
              <a:t>      INCORRECT     FILTERING</a:t>
            </a:r>
            <a:endParaRPr lang="en-IN" sz="4000" smtClean="0"/>
          </a:p>
        </p:txBody>
      </p:sp>
      <p:sp>
        <p:nvSpPr>
          <p:cNvPr id="34819" name="Content Placeholder 2"/>
          <p:cNvSpPr>
            <a:spLocks noGrp="1"/>
          </p:cNvSpPr>
          <p:nvPr>
            <p:ph idx="1"/>
          </p:nvPr>
        </p:nvSpPr>
        <p:spPr/>
        <p:txBody>
          <a:bodyPr/>
          <a:lstStyle/>
          <a:p>
            <a:pPr eaLnBrk="1" hangingPunct="1">
              <a:buFont typeface="Wingdings 2" pitchFamily="18" charset="2"/>
              <a:buNone/>
            </a:pPr>
            <a:r>
              <a:rPr lang="en-IN" smtClean="0"/>
              <a:t>To overcome filtering barriers, try to establish more than one communication channel, eliminate as many intermediaries as possible, and decrease distortion by condensing message information to the bare essentials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smtClean="0"/>
              <a:t>    LANGUAGE BARRIERS </a:t>
            </a:r>
            <a:endParaRPr lang="en-IN" smtClean="0"/>
          </a:p>
        </p:txBody>
      </p:sp>
      <p:sp>
        <p:nvSpPr>
          <p:cNvPr id="35843" name="Content Placeholder 2"/>
          <p:cNvSpPr>
            <a:spLocks noGrp="1"/>
          </p:cNvSpPr>
          <p:nvPr>
            <p:ph idx="1"/>
          </p:nvPr>
        </p:nvSpPr>
        <p:spPr/>
        <p:txBody>
          <a:bodyPr/>
          <a:lstStyle/>
          <a:p>
            <a:pPr eaLnBrk="1" hangingPunct="1">
              <a:buFont typeface="Wingdings 2" pitchFamily="18" charset="2"/>
              <a:buNone/>
            </a:pPr>
            <a:r>
              <a:rPr lang="en-IN" smtClean="0"/>
              <a:t>To overcome language barriers, use the most specific and accurate words possible. Always try to use words your audience will understand. Increase the accuracy of your messages by using language that describes rather than evaluates and by presenting observable facts, events, and circumstances.</a:t>
            </a:r>
          </a:p>
          <a:p>
            <a:pPr eaLnBrk="1" hangingPunct="1"/>
            <a:endParaRPr lang="en-IN"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0"/>
            <a:ext cx="9144000" cy="990600"/>
          </a:xfrm>
        </p:spPr>
        <p:txBody>
          <a:bodyPr/>
          <a:lstStyle/>
          <a:p>
            <a:pPr eaLnBrk="1" hangingPunct="1"/>
            <a:r>
              <a:rPr lang="en-US" smtClean="0"/>
              <a:t>                   CONTENTS</a:t>
            </a:r>
            <a:endParaRPr lang="en-IN" smtClean="0"/>
          </a:p>
        </p:txBody>
      </p:sp>
      <p:sp>
        <p:nvSpPr>
          <p:cNvPr id="9219" name="Content Placeholder 2"/>
          <p:cNvSpPr>
            <a:spLocks noGrp="1"/>
          </p:cNvSpPr>
          <p:nvPr>
            <p:ph idx="1"/>
          </p:nvPr>
        </p:nvSpPr>
        <p:spPr>
          <a:xfrm>
            <a:off x="0" y="838200"/>
            <a:ext cx="9144000" cy="6019800"/>
          </a:xfrm>
        </p:spPr>
        <p:txBody>
          <a:bodyPr/>
          <a:lstStyle/>
          <a:p>
            <a:pPr eaLnBrk="1" hangingPunct="1"/>
            <a:r>
              <a:rPr lang="en-US" sz="2800" smtClean="0"/>
              <a:t>Definition for barriers </a:t>
            </a:r>
          </a:p>
          <a:p>
            <a:pPr eaLnBrk="1" hangingPunct="1"/>
            <a:r>
              <a:rPr lang="en-IN" sz="2800" b="1" smtClean="0"/>
              <a:t> Barriers related to the message</a:t>
            </a:r>
          </a:p>
          <a:p>
            <a:pPr eaLnBrk="1" hangingPunct="1"/>
            <a:r>
              <a:rPr lang="en-US" sz="2800" smtClean="0"/>
              <a:t> Internal barriers</a:t>
            </a:r>
          </a:p>
          <a:p>
            <a:pPr eaLnBrk="1" hangingPunct="1"/>
            <a:r>
              <a:rPr lang="en-IN" sz="2800" b="1" smtClean="0"/>
              <a:t> External barriers</a:t>
            </a:r>
          </a:p>
          <a:p>
            <a:pPr eaLnBrk="1" hangingPunct="1"/>
            <a:r>
              <a:rPr lang="en-IN" sz="2800" b="1" smtClean="0"/>
              <a:t> </a:t>
            </a:r>
            <a:r>
              <a:rPr lang="en-US" sz="2800" b="1" smtClean="0"/>
              <a:t>Seven  Barriers  to  Great  Messages</a:t>
            </a:r>
          </a:p>
          <a:p>
            <a:pPr eaLnBrk="1" hangingPunct="1"/>
            <a:r>
              <a:rPr lang="en-US" sz="2800" smtClean="0"/>
              <a:t>How to break barriers</a:t>
            </a:r>
          </a:p>
          <a:p>
            <a:pPr eaLnBrk="1" hangingPunct="1"/>
            <a:r>
              <a:rPr lang="en-US" sz="2800" smtClean="0"/>
              <a:t>Good message must be..</a:t>
            </a:r>
          </a:p>
          <a:p>
            <a:pPr eaLnBrk="1" hangingPunct="1"/>
            <a:r>
              <a:rPr lang="en-US" sz="2800" smtClean="0"/>
              <a:t>Poor communication message leads to..</a:t>
            </a:r>
          </a:p>
          <a:p>
            <a:pPr eaLnBrk="1" hangingPunct="1"/>
            <a:r>
              <a:rPr lang="en-US" sz="2800" smtClean="0"/>
              <a:t>How to overcome message barriers</a:t>
            </a:r>
          </a:p>
          <a:p>
            <a:pPr eaLnBrk="1" hangingPunct="1"/>
            <a:r>
              <a:rPr lang="en-US" sz="2800" smtClean="0"/>
              <a:t>Reference</a:t>
            </a:r>
          </a:p>
          <a:p>
            <a:pPr eaLnBrk="1" hangingPunct="1">
              <a:buFont typeface="Wingdings 2" pitchFamily="18" charset="2"/>
              <a:buNone/>
            </a:pPr>
            <a:r>
              <a:rPr lang="en-IN" sz="2800" smtClean="0"/>
              <a:t/>
            </a:r>
            <a:br>
              <a:rPr lang="en-IN" sz="2800" smtClean="0"/>
            </a:br>
            <a:endParaRPr lang="en-US" sz="2800" smtClean="0"/>
          </a:p>
          <a:p>
            <a:pPr eaLnBrk="1" hangingPunct="1"/>
            <a:endParaRPr lang="en-IN" sz="280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smtClean="0"/>
              <a:t>          POOR LISTENING</a:t>
            </a:r>
            <a:endParaRPr lang="en-IN" smtClean="0"/>
          </a:p>
        </p:txBody>
      </p:sp>
      <p:sp>
        <p:nvSpPr>
          <p:cNvPr id="36867" name="Content Placeholder 2"/>
          <p:cNvSpPr>
            <a:spLocks noGrp="1"/>
          </p:cNvSpPr>
          <p:nvPr>
            <p:ph idx="1"/>
          </p:nvPr>
        </p:nvSpPr>
        <p:spPr/>
        <p:txBody>
          <a:bodyPr/>
          <a:lstStyle/>
          <a:p>
            <a:pPr eaLnBrk="1" hangingPunct="1">
              <a:buFont typeface="Wingdings 2" pitchFamily="18" charset="2"/>
              <a:buNone/>
            </a:pPr>
            <a:r>
              <a:rPr lang="en-IN" smtClean="0"/>
              <a:t>To overcome barriers, paraphrase what you have understood, try to view the situation through the eyes of other speakers and resist jumping to conclusions. Clarify meaning by asking non-threatening questions, and listen without interrupting</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smtClean="0"/>
              <a:t>   EMOTIONAL BARRIERS</a:t>
            </a:r>
            <a:endParaRPr lang="en-IN" smtClean="0"/>
          </a:p>
        </p:txBody>
      </p:sp>
      <p:sp>
        <p:nvSpPr>
          <p:cNvPr id="37891" name="Content Placeholder 2"/>
          <p:cNvSpPr>
            <a:spLocks noGrp="1"/>
          </p:cNvSpPr>
          <p:nvPr>
            <p:ph idx="1"/>
          </p:nvPr>
        </p:nvSpPr>
        <p:spPr/>
        <p:txBody>
          <a:bodyPr/>
          <a:lstStyle/>
          <a:p>
            <a:pPr eaLnBrk="1" hangingPunct="1">
              <a:buFont typeface="Wingdings 2" pitchFamily="18" charset="2"/>
              <a:buNone/>
            </a:pPr>
            <a:r>
              <a:rPr lang="en-IN" smtClean="0"/>
              <a:t>To overcome emotional barriers, be aware of the feelings that arise in your self and in others as you communicate, and attempt to control them. Most important, be alert to the greater potential for misunderstanding that accompanies emotional messages.</a:t>
            </a:r>
          </a:p>
          <a:p>
            <a:pPr eaLnBrk="1" hangingPunct="1"/>
            <a:endParaRPr lang="en-IN"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smtClean="0"/>
              <a:t>DIFFERING BACKGROUNDS</a:t>
            </a:r>
            <a:endParaRPr lang="en-IN" smtClean="0"/>
          </a:p>
        </p:txBody>
      </p:sp>
      <p:sp>
        <p:nvSpPr>
          <p:cNvPr id="38915" name="Content Placeholder 2"/>
          <p:cNvSpPr>
            <a:spLocks noGrp="1"/>
          </p:cNvSpPr>
          <p:nvPr>
            <p:ph idx="1"/>
          </p:nvPr>
        </p:nvSpPr>
        <p:spPr/>
        <p:txBody>
          <a:bodyPr/>
          <a:lstStyle/>
          <a:p>
            <a:pPr eaLnBrk="1" hangingPunct="1">
              <a:buFont typeface="Wingdings 2" pitchFamily="18" charset="2"/>
              <a:buNone/>
            </a:pPr>
            <a:r>
              <a:rPr lang="en-IN" smtClean="0"/>
              <a:t>To overcome the barriers associated with differing backgrounds, avoid projecting your own background or culture onto others. Clarify your own and understand the background of others, spheres of knowledge, personalities and perceptions and don’t assume that certain behaviours mean the same thing to everyone.</a:t>
            </a:r>
          </a:p>
          <a:p>
            <a:pPr eaLnBrk="1" hangingPunct="1"/>
            <a:endParaRPr lang="en-IN"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t>REFERENCE</a:t>
            </a:r>
            <a:endParaRPr lang="en-IN" smtClean="0"/>
          </a:p>
        </p:txBody>
      </p:sp>
      <p:sp>
        <p:nvSpPr>
          <p:cNvPr id="39939" name="Content Placeholder 2"/>
          <p:cNvSpPr>
            <a:spLocks noGrp="1"/>
          </p:cNvSpPr>
          <p:nvPr>
            <p:ph idx="1"/>
          </p:nvPr>
        </p:nvSpPr>
        <p:spPr>
          <a:xfrm>
            <a:off x="457200" y="1600200"/>
            <a:ext cx="8001000" cy="4525963"/>
          </a:xfrm>
        </p:spPr>
        <p:txBody>
          <a:bodyPr/>
          <a:lstStyle/>
          <a:p>
            <a:pPr eaLnBrk="1" hangingPunct="1"/>
            <a:r>
              <a:rPr lang="en-US" smtClean="0">
                <a:hlinkClick r:id="rId2"/>
              </a:rPr>
              <a:t>http://www.hodu.com/barriers.shtml</a:t>
            </a:r>
            <a:endParaRPr lang="en-US" smtClean="0"/>
          </a:p>
          <a:p>
            <a:pPr eaLnBrk="1" hangingPunct="1"/>
            <a:endParaRPr lang="en-US" smtClean="0"/>
          </a:p>
          <a:p>
            <a:pPr eaLnBrk="1" hangingPunct="1"/>
            <a:r>
              <a:rPr lang="en-US" smtClean="0"/>
              <a:t>EXTENSION COMMUNICATION &amp; MANAGEMENT-  G.L.RAY</a:t>
            </a:r>
          </a:p>
          <a:p>
            <a:pPr eaLnBrk="1" hangingPunct="1"/>
            <a:endParaRPr lang="en-US" smtClean="0"/>
          </a:p>
          <a:p>
            <a:pPr eaLnBrk="1" hangingPunct="1"/>
            <a:r>
              <a:rPr lang="en-IN" smtClean="0">
                <a:hlinkClick r:id="rId3"/>
              </a:rPr>
              <a:t>http://communitydoor.qld.gov.au/resources</a:t>
            </a:r>
            <a:endParaRPr lang="en-IN" smtClean="0"/>
          </a:p>
          <a:p>
            <a:pPr eaLnBrk="1" hangingPunct="1">
              <a:buFont typeface="Wingdings 2" pitchFamily="18" charset="2"/>
              <a:buNone/>
            </a:pPr>
            <a:endParaRPr lang="en-IN" smtClean="0"/>
          </a:p>
          <a:p>
            <a:pPr eaLnBrk="1" hangingPunct="1"/>
            <a:r>
              <a:rPr lang="en-IN" smtClean="0"/>
              <a:t>http://ezinearticles.com</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endParaRPr lang="en-IN" smtClean="0"/>
          </a:p>
        </p:txBody>
      </p:sp>
      <p:sp>
        <p:nvSpPr>
          <p:cNvPr id="40963" name="Content Placeholder 2"/>
          <p:cNvSpPr>
            <a:spLocks noGrp="1"/>
          </p:cNvSpPr>
          <p:nvPr>
            <p:ph idx="1"/>
          </p:nvPr>
        </p:nvSpPr>
        <p:spPr/>
        <p:txBody>
          <a:bodyPr/>
          <a:lstStyle/>
          <a:p>
            <a:pPr eaLnBrk="1" hangingPunct="1"/>
            <a:endParaRPr lang="en-US" sz="4400" smtClean="0"/>
          </a:p>
          <a:p>
            <a:pPr eaLnBrk="1" hangingPunct="1">
              <a:buFont typeface="Wingdings 2" pitchFamily="18" charset="2"/>
              <a:buNone/>
            </a:pPr>
            <a:r>
              <a:rPr lang="en-US" sz="4400" smtClean="0"/>
              <a:t>              </a:t>
            </a:r>
          </a:p>
          <a:p>
            <a:pPr eaLnBrk="1" hangingPunct="1">
              <a:buFont typeface="Wingdings 2" pitchFamily="18" charset="2"/>
              <a:buNone/>
            </a:pPr>
            <a:r>
              <a:rPr lang="en-US" sz="4400" smtClean="0"/>
              <a:t>                 THANK YOU</a:t>
            </a:r>
            <a:endParaRPr lang="en-IN" sz="4400" smtClean="0"/>
          </a:p>
          <a:p>
            <a:pPr eaLnBrk="1" hangingPunct="1"/>
            <a:endParaRPr lang="en-IN" sz="4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DEFINITION FOR BARRIERS </a:t>
            </a:r>
            <a:endParaRPr lang="en-IN" smtClean="0"/>
          </a:p>
        </p:txBody>
      </p:sp>
      <p:sp>
        <p:nvSpPr>
          <p:cNvPr id="10243" name="Content Placeholder 2"/>
          <p:cNvSpPr>
            <a:spLocks noGrp="1"/>
          </p:cNvSpPr>
          <p:nvPr>
            <p:ph idx="1"/>
          </p:nvPr>
        </p:nvSpPr>
        <p:spPr/>
        <p:txBody>
          <a:bodyPr/>
          <a:lstStyle/>
          <a:p>
            <a:pPr eaLnBrk="1" hangingPunct="1"/>
            <a:r>
              <a:rPr lang="en-IN" smtClean="0"/>
              <a:t>A communication barrier is anything that prevents you from receiving and understanding the messages others use to convey their information, ideas and thoughts. These barriers may be related to the message, internal barriers related to thoughts and feelings, or external barriers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IN" sz="4000" b="1" smtClean="0"/>
              <a:t>  Barriers related to the message</a:t>
            </a:r>
            <a:endParaRPr lang="en-IN" sz="4000" smtClean="0"/>
          </a:p>
        </p:txBody>
      </p:sp>
      <p:sp>
        <p:nvSpPr>
          <p:cNvPr id="11267" name="Content Placeholder 2"/>
          <p:cNvSpPr>
            <a:spLocks noGrp="1"/>
          </p:cNvSpPr>
          <p:nvPr>
            <p:ph idx="1"/>
          </p:nvPr>
        </p:nvSpPr>
        <p:spPr/>
        <p:txBody>
          <a:bodyPr/>
          <a:lstStyle/>
          <a:p>
            <a:pPr eaLnBrk="1" hangingPunct="1">
              <a:buFont typeface="Wingdings 2" pitchFamily="18" charset="2"/>
              <a:buNone/>
            </a:pPr>
            <a:endParaRPr lang="en-IN" b="1" smtClean="0"/>
          </a:p>
          <a:p>
            <a:pPr eaLnBrk="1" hangingPunct="1">
              <a:buFont typeface="Wingdings 2" pitchFamily="18" charset="2"/>
              <a:buNone/>
            </a:pPr>
            <a:r>
              <a:rPr lang="en-IN" b="1" smtClean="0"/>
              <a:t>It includes,	</a:t>
            </a:r>
            <a:endParaRPr lang="en-IN" smtClean="0"/>
          </a:p>
          <a:p>
            <a:pPr eaLnBrk="1" hangingPunct="1"/>
            <a:r>
              <a:rPr lang="en-IN" smtClean="0"/>
              <a:t>lengthy or disorganised messages </a:t>
            </a:r>
          </a:p>
          <a:p>
            <a:pPr eaLnBrk="1" hangingPunct="1"/>
            <a:r>
              <a:rPr lang="en-IN" smtClean="0"/>
              <a:t>complex or ambiguous language </a:t>
            </a:r>
          </a:p>
          <a:p>
            <a:pPr eaLnBrk="1" hangingPunct="1"/>
            <a:r>
              <a:rPr lang="en-IN" smtClean="0"/>
              <a:t>inconsistent body language </a:t>
            </a:r>
          </a:p>
          <a:p>
            <a:pPr eaLnBrk="1" hangingPunct="1"/>
            <a:r>
              <a:rPr lang="en-IN" smtClean="0"/>
              <a:t>disregard for specific needs.</a:t>
            </a:r>
          </a:p>
          <a:p>
            <a:pPr eaLnBrk="1" hangingPunct="1"/>
            <a:endParaRPr lang="en-IN"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      INTERNAL BARRIERS</a:t>
            </a:r>
            <a:endParaRPr lang="en-IN" smtClean="0"/>
          </a:p>
        </p:txBody>
      </p:sp>
      <p:sp>
        <p:nvSpPr>
          <p:cNvPr id="12291" name="Content Placeholder 2"/>
          <p:cNvSpPr>
            <a:spLocks noGrp="1"/>
          </p:cNvSpPr>
          <p:nvPr>
            <p:ph idx="1"/>
          </p:nvPr>
        </p:nvSpPr>
        <p:spPr/>
        <p:txBody>
          <a:bodyPr/>
          <a:lstStyle/>
          <a:p>
            <a:pPr eaLnBrk="1" hangingPunct="1"/>
            <a:r>
              <a:rPr lang="en-IN" smtClean="0"/>
              <a:t>Fatigue </a:t>
            </a:r>
          </a:p>
          <a:p>
            <a:pPr eaLnBrk="1" hangingPunct="1"/>
            <a:r>
              <a:rPr lang="en-IN" smtClean="0"/>
              <a:t>Disinterest </a:t>
            </a:r>
          </a:p>
          <a:p>
            <a:pPr eaLnBrk="1" hangingPunct="1"/>
            <a:r>
              <a:rPr lang="en-IN" smtClean="0"/>
              <a:t>Poor listening skills </a:t>
            </a:r>
          </a:p>
          <a:p>
            <a:pPr eaLnBrk="1" hangingPunct="1"/>
            <a:r>
              <a:rPr lang="en-IN" smtClean="0"/>
              <a:t>Past experiences with the client </a:t>
            </a:r>
          </a:p>
          <a:p>
            <a:pPr eaLnBrk="1" hangingPunct="1"/>
            <a:r>
              <a:rPr lang="en-IN" smtClean="0"/>
              <a:t>Home or work problems </a:t>
            </a:r>
          </a:p>
          <a:p>
            <a:pPr eaLnBrk="1" hangingPunct="1"/>
            <a:r>
              <a:rPr lang="en-IN" smtClean="0"/>
              <a:t>Poor listening skills.</a:t>
            </a:r>
          </a:p>
          <a:p>
            <a:pPr eaLnBrk="1" hangingPunct="1"/>
            <a:endParaRPr lang="en-IN"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IN" sz="6000" b="1" dirty="0" smtClean="0"/>
              <a:t>     External </a:t>
            </a:r>
            <a:r>
              <a:rPr lang="en-IN" sz="6000" b="1" dirty="0"/>
              <a:t>barriers </a:t>
            </a:r>
            <a:r>
              <a:rPr lang="en-IN" sz="6000" dirty="0"/>
              <a:t/>
            </a:r>
            <a:br>
              <a:rPr lang="en-IN" sz="6000" dirty="0"/>
            </a:br>
            <a:endParaRPr lang="en-IN" dirty="0"/>
          </a:p>
        </p:txBody>
      </p:sp>
      <p:sp>
        <p:nvSpPr>
          <p:cNvPr id="13315" name="Content Placeholder 2"/>
          <p:cNvSpPr>
            <a:spLocks noGrp="1"/>
          </p:cNvSpPr>
          <p:nvPr>
            <p:ph idx="1"/>
          </p:nvPr>
        </p:nvSpPr>
        <p:spPr/>
        <p:txBody>
          <a:bodyPr/>
          <a:lstStyle/>
          <a:p>
            <a:pPr eaLnBrk="1" hangingPunct="1"/>
            <a:r>
              <a:rPr lang="en-IN" smtClean="0"/>
              <a:t>Noise and other distractions </a:t>
            </a:r>
          </a:p>
          <a:p>
            <a:pPr eaLnBrk="1" hangingPunct="1"/>
            <a:endParaRPr lang="en-IN" smtClean="0"/>
          </a:p>
          <a:p>
            <a:pPr eaLnBrk="1" hangingPunct="1"/>
            <a:r>
              <a:rPr lang="en-IN" smtClean="0"/>
              <a:t>Unpleasant environment </a:t>
            </a:r>
          </a:p>
          <a:p>
            <a:pPr eaLnBrk="1" hangingPunct="1"/>
            <a:endParaRPr lang="en-IN" smtClean="0"/>
          </a:p>
          <a:p>
            <a:pPr eaLnBrk="1" hangingPunct="1"/>
            <a:r>
              <a:rPr lang="en-IN" smtClean="0"/>
              <a:t>Problems with technology or equipment.</a:t>
            </a:r>
          </a:p>
          <a:p>
            <a:pPr eaLnBrk="1" hangingPunct="1"/>
            <a:endParaRPr lang="en-IN"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b="1" dirty="0"/>
              <a:t>Seven </a:t>
            </a:r>
            <a:r>
              <a:rPr lang="en-US" sz="4000" b="1" dirty="0" smtClean="0"/>
              <a:t> Barriers  to  Great  Messages</a:t>
            </a:r>
            <a:r>
              <a:rPr lang="en-US" sz="4000" b="1" dirty="0"/>
              <a:t/>
            </a:r>
            <a:br>
              <a:rPr lang="en-US" sz="4000" b="1" dirty="0"/>
            </a:br>
            <a:endParaRPr lang="en-US" sz="4000" b="1" dirty="0"/>
          </a:p>
        </p:txBody>
      </p:sp>
      <p:sp>
        <p:nvSpPr>
          <p:cNvPr id="14339" name="Rectangle 3"/>
          <p:cNvSpPr>
            <a:spLocks noGrp="1" noChangeArrowheads="1"/>
          </p:cNvSpPr>
          <p:nvPr>
            <p:ph idx="1"/>
          </p:nvPr>
        </p:nvSpPr>
        <p:spPr/>
        <p:txBody>
          <a:bodyPr/>
          <a:lstStyle/>
          <a:p>
            <a:pPr eaLnBrk="1" hangingPunct="1"/>
            <a:r>
              <a:rPr lang="en-US" b="1" smtClean="0"/>
              <a:t>1. Physical barriers</a:t>
            </a:r>
          </a:p>
          <a:p>
            <a:pPr eaLnBrk="1" hangingPunct="1"/>
            <a:r>
              <a:rPr lang="en-US" b="1" smtClean="0"/>
              <a:t>2. Perceptual barriers</a:t>
            </a:r>
          </a:p>
          <a:p>
            <a:pPr eaLnBrk="1" hangingPunct="1"/>
            <a:r>
              <a:rPr lang="en-US" b="1" smtClean="0"/>
              <a:t>3. Emotional barriers</a:t>
            </a:r>
          </a:p>
          <a:p>
            <a:pPr eaLnBrk="1" hangingPunct="1"/>
            <a:r>
              <a:rPr lang="en-US" b="1" smtClean="0"/>
              <a:t>4. Cultural barriers</a:t>
            </a:r>
          </a:p>
          <a:p>
            <a:pPr eaLnBrk="1" hangingPunct="1"/>
            <a:r>
              <a:rPr lang="en-US" b="1" smtClean="0"/>
              <a:t>5. Language barriers</a:t>
            </a:r>
          </a:p>
          <a:p>
            <a:pPr eaLnBrk="1" hangingPunct="1"/>
            <a:r>
              <a:rPr lang="en-US" b="1" smtClean="0"/>
              <a:t>6. Gender barriers</a:t>
            </a:r>
          </a:p>
          <a:p>
            <a:pPr eaLnBrk="1" hangingPunct="1"/>
            <a:r>
              <a:rPr lang="en-US" b="1" smtClean="0"/>
              <a:t>7.Interpersonal barriers</a:t>
            </a:r>
          </a:p>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533400"/>
            <a:ext cx="9144000" cy="1295400"/>
          </a:xfrm>
        </p:spPr>
        <p:txBody>
          <a:bodyPr/>
          <a:lstStyle/>
          <a:p>
            <a:pPr eaLnBrk="1" hangingPunct="1"/>
            <a:r>
              <a:rPr lang="en-US" smtClean="0">
                <a:latin typeface="Tahoma" pitchFamily="34" charset="0"/>
              </a:rPr>
              <a:t>            PHYSICAL BARRIERS</a:t>
            </a:r>
          </a:p>
        </p:txBody>
      </p:sp>
      <p:sp>
        <p:nvSpPr>
          <p:cNvPr id="15363" name="Rectangle 3"/>
          <p:cNvSpPr>
            <a:spLocks noGrp="1" noChangeArrowheads="1"/>
          </p:cNvSpPr>
          <p:nvPr>
            <p:ph idx="1"/>
          </p:nvPr>
        </p:nvSpPr>
        <p:spPr>
          <a:xfrm>
            <a:off x="685800" y="1828800"/>
            <a:ext cx="7772400" cy="4114800"/>
          </a:xfrm>
        </p:spPr>
        <p:txBody>
          <a:bodyPr/>
          <a:lstStyle/>
          <a:p>
            <a:pPr eaLnBrk="1" hangingPunct="1">
              <a:lnSpc>
                <a:spcPct val="90000"/>
              </a:lnSpc>
              <a:buFontTx/>
              <a:buNone/>
            </a:pPr>
            <a:endParaRPr lang="en-US" sz="2800" b="1" smtClean="0"/>
          </a:p>
          <a:p>
            <a:pPr eaLnBrk="1" hangingPunct="1">
              <a:lnSpc>
                <a:spcPct val="90000"/>
              </a:lnSpc>
              <a:buFontTx/>
              <a:buNone/>
            </a:pPr>
            <a:r>
              <a:rPr lang="en-US" sz="2800" smtClean="0"/>
              <a:t>Physical barriers in the workplace include: </a:t>
            </a:r>
          </a:p>
          <a:p>
            <a:pPr eaLnBrk="1" hangingPunct="1">
              <a:lnSpc>
                <a:spcPct val="90000"/>
              </a:lnSpc>
              <a:buFontTx/>
              <a:buNone/>
            </a:pPr>
            <a:r>
              <a:rPr lang="en-US" sz="2800" smtClean="0"/>
              <a:t>1.  Marked out territories, empires and fiefdoms into which strangers are not allowed.</a:t>
            </a:r>
          </a:p>
          <a:p>
            <a:pPr eaLnBrk="1" hangingPunct="1">
              <a:lnSpc>
                <a:spcPct val="90000"/>
              </a:lnSpc>
              <a:buFontTx/>
              <a:buNone/>
            </a:pPr>
            <a:r>
              <a:rPr lang="en-US" sz="2800" smtClean="0"/>
              <a:t>2.  Closed office doors, barrier screens, separate areas for people of different status.</a:t>
            </a:r>
          </a:p>
          <a:p>
            <a:pPr eaLnBrk="1" hangingPunct="1">
              <a:lnSpc>
                <a:spcPct val="90000"/>
              </a:lnSpc>
              <a:buFontTx/>
              <a:buNone/>
            </a:pPr>
            <a:r>
              <a:rPr lang="en-US" sz="2800" smtClean="0"/>
              <a:t>3. Large working areas or working in one unit that is physically separate from others. </a:t>
            </a:r>
          </a:p>
          <a:p>
            <a:pPr eaLnBrk="1" hangingPunct="1">
              <a:lnSpc>
                <a:spcPct val="90000"/>
              </a:lnSpc>
              <a:buFontTx/>
              <a:buNone/>
            </a:pPr>
            <a:r>
              <a:rPr lang="en-US" sz="280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202</TotalTime>
  <Words>1518</Words>
  <Application>Microsoft Office PowerPoint</Application>
  <PresentationFormat>On-screen Show (4:3)</PresentationFormat>
  <Paragraphs>190</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Times New Roman</vt:lpstr>
      <vt:lpstr>Arial</vt:lpstr>
      <vt:lpstr>Franklin Gothic Book</vt:lpstr>
      <vt:lpstr>Wingdings 2</vt:lpstr>
      <vt:lpstr>Calibri</vt:lpstr>
      <vt:lpstr>Tahoma</vt:lpstr>
      <vt:lpstr>Technic</vt:lpstr>
      <vt:lpstr>BARRIERS TO MESSAGES   </vt:lpstr>
      <vt:lpstr>PowerPoint Presentation</vt:lpstr>
      <vt:lpstr>                   CONTENTS</vt:lpstr>
      <vt:lpstr>DEFINITION FOR BARRIERS </vt:lpstr>
      <vt:lpstr>  Barriers related to the message</vt:lpstr>
      <vt:lpstr>      INTERNAL BARRIERS</vt:lpstr>
      <vt:lpstr>     External barriers  </vt:lpstr>
      <vt:lpstr>Seven  Barriers  to  Great  Messages </vt:lpstr>
      <vt:lpstr>            PHYSICAL BARRIERS</vt:lpstr>
      <vt:lpstr>                      PERCEPTUAL BARRIERS </vt:lpstr>
      <vt:lpstr>Cont…..</vt:lpstr>
      <vt:lpstr>EMOTIONAL BARRIERS</vt:lpstr>
      <vt:lpstr>Cont….</vt:lpstr>
      <vt:lpstr>     CULTURAL BARRIERS</vt:lpstr>
      <vt:lpstr>LANGUAGE BARRIERS</vt:lpstr>
      <vt:lpstr>Cont…..</vt:lpstr>
      <vt:lpstr>GENDER BARRIERS</vt:lpstr>
      <vt:lpstr>Cont…..</vt:lpstr>
      <vt:lpstr>INTERPERSONAL BARRIERS</vt:lpstr>
      <vt:lpstr>PowerPoint Presentation</vt:lpstr>
      <vt:lpstr>HOW TO BREAK BARRIERS</vt:lpstr>
      <vt:lpstr>GOOD MESSAGE MUST BE</vt:lpstr>
      <vt:lpstr>CONT………</vt:lpstr>
      <vt:lpstr>CONT……</vt:lpstr>
      <vt:lpstr>POOR COMMUNICATION MESSAGE LEADS TO..</vt:lpstr>
      <vt:lpstr>Contd……</vt:lpstr>
      <vt:lpstr>HOW TO OVERCOME MESSAGE BARRIERS</vt:lpstr>
      <vt:lpstr>      INCORRECT     FILTERING</vt:lpstr>
      <vt:lpstr>    LANGUAGE BARRIERS </vt:lpstr>
      <vt:lpstr>          POOR LISTENING</vt:lpstr>
      <vt:lpstr>   EMOTIONAL BARRIERS</vt:lpstr>
      <vt:lpstr>DIFFERING BACKGROUNDS</vt:lpstr>
      <vt:lpstr>REFERENCE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Chinmaya Nanda</cp:lastModifiedBy>
  <cp:revision>8</cp:revision>
  <dcterms:created xsi:type="dcterms:W3CDTF">1601-01-01T00:00:00Z</dcterms:created>
  <dcterms:modified xsi:type="dcterms:W3CDTF">2018-12-08T17:49:54Z</dcterms:modified>
</cp:coreProperties>
</file>