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070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FFC000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bg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FFC000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5/6/2021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FFC000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5/6/2021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5/6/2021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84884" y="550926"/>
            <a:ext cx="7174230" cy="513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FFC000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02332" y="1148842"/>
            <a:ext cx="6856730" cy="19030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bg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dsco.nic.in/forms/Default.aspx" TargetMode="External"/><Relationship Id="rId2" Type="http://schemas.openxmlformats.org/officeDocument/2006/relationships/hyperlink" Target="https://fda.maharashtra.gov.in/Aboutus.aspx" TargetMode="External"/><Relationship Id="rId1" Type="http://schemas.openxmlformats.org/officeDocument/2006/relationships/slideLayout" Target="../slideLayouts/slideLayout5.xml"/><Relationship Id="rId5" Type="http://schemas.openxmlformats.org/officeDocument/2006/relationships/hyperlink" Target="http://www.nppaindia.nic.in/" TargetMode="External"/><Relationship Id="rId4" Type="http://schemas.openxmlformats.org/officeDocument/2006/relationships/hyperlink" Target="https://en.wikipedia.org/wiki/Drug_Controller_General_of_India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15544" y="4165219"/>
            <a:ext cx="850392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20" dirty="0">
                <a:solidFill>
                  <a:srgbClr val="C00000"/>
                </a:solidFill>
                <a:latin typeface="Carlito"/>
                <a:cs typeface="Carlito"/>
              </a:rPr>
              <a:t>Central </a:t>
            </a:r>
            <a:r>
              <a:rPr sz="4000" spc="-5" dirty="0">
                <a:solidFill>
                  <a:srgbClr val="C00000"/>
                </a:solidFill>
                <a:latin typeface="Carlito"/>
                <a:cs typeface="Carlito"/>
              </a:rPr>
              <a:t>and </a:t>
            </a:r>
            <a:r>
              <a:rPr sz="4000" spc="-30" dirty="0">
                <a:solidFill>
                  <a:srgbClr val="C00000"/>
                </a:solidFill>
                <a:latin typeface="Carlito"/>
                <a:cs typeface="Carlito"/>
              </a:rPr>
              <a:t>State </a:t>
            </a:r>
            <a:r>
              <a:rPr sz="4000" spc="-10" dirty="0">
                <a:solidFill>
                  <a:srgbClr val="C00000"/>
                </a:solidFill>
                <a:latin typeface="Carlito"/>
                <a:cs typeface="Carlito"/>
              </a:rPr>
              <a:t>Drug </a:t>
            </a:r>
            <a:r>
              <a:rPr sz="4000" spc="-15" dirty="0">
                <a:solidFill>
                  <a:srgbClr val="C00000"/>
                </a:solidFill>
                <a:latin typeface="Carlito"/>
                <a:cs typeface="Carlito"/>
              </a:rPr>
              <a:t>Regulatory </a:t>
            </a:r>
            <a:r>
              <a:rPr sz="4000" spc="-5" dirty="0">
                <a:solidFill>
                  <a:srgbClr val="C00000"/>
                </a:solidFill>
                <a:latin typeface="Carlito"/>
                <a:cs typeface="Carlito"/>
              </a:rPr>
              <a:t>Bodies</a:t>
            </a:r>
            <a:endParaRPr sz="40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28545" y="510286"/>
            <a:ext cx="633539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5" dirty="0"/>
              <a:t>Central </a:t>
            </a:r>
            <a:r>
              <a:rPr spc="-5" dirty="0"/>
              <a:t>Drug </a:t>
            </a:r>
            <a:r>
              <a:rPr spc="-35" dirty="0"/>
              <a:t>Laboratory, </a:t>
            </a:r>
            <a:r>
              <a:rPr spc="-30" dirty="0"/>
              <a:t>Kolkata</a:t>
            </a:r>
            <a:r>
              <a:rPr spc="25" dirty="0"/>
              <a:t> </a:t>
            </a:r>
            <a:r>
              <a:rPr spc="-5" dirty="0"/>
              <a:t>(CDL)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02332" y="1148842"/>
            <a:ext cx="6859270" cy="47199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6985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5" dirty="0">
                <a:solidFill>
                  <a:srgbClr val="FFFFFF"/>
                </a:solidFill>
                <a:latin typeface="Carlito"/>
                <a:cs typeface="Carlito"/>
              </a:rPr>
              <a:t>Statutory </a:t>
            </a:r>
            <a:r>
              <a:rPr sz="2800" spc="-5" dirty="0">
                <a:solidFill>
                  <a:srgbClr val="FFFFFF"/>
                </a:solidFill>
                <a:latin typeface="Carlito"/>
                <a:cs typeface="Carlito"/>
              </a:rPr>
              <a:t>Lab. Of </a:t>
            </a:r>
            <a:r>
              <a:rPr sz="2800" spc="-60" dirty="0">
                <a:solidFill>
                  <a:srgbClr val="FFFFFF"/>
                </a:solidFill>
                <a:latin typeface="Carlito"/>
                <a:cs typeface="Carlito"/>
              </a:rPr>
              <a:t>Gov. </a:t>
            </a:r>
            <a:r>
              <a:rPr sz="2800" spc="-5" dirty="0">
                <a:solidFill>
                  <a:srgbClr val="FFFFFF"/>
                </a:solidFill>
                <a:latin typeface="Carlito"/>
                <a:cs typeface="Carlito"/>
              </a:rPr>
              <a:t>Of India </a:t>
            </a:r>
            <a:r>
              <a:rPr sz="2800" spc="-15" dirty="0">
                <a:solidFill>
                  <a:srgbClr val="FFFFFF"/>
                </a:solidFill>
                <a:latin typeface="Carlito"/>
                <a:cs typeface="Carlito"/>
              </a:rPr>
              <a:t>over </a:t>
            </a:r>
            <a:r>
              <a:rPr sz="2800" spc="-20" dirty="0">
                <a:solidFill>
                  <a:srgbClr val="FFFFFF"/>
                </a:solidFill>
                <a:latin typeface="Carlito"/>
                <a:cs typeface="Carlito"/>
              </a:rPr>
              <a:t>control  </a:t>
            </a:r>
            <a:r>
              <a:rPr sz="2800" spc="-5" dirty="0">
                <a:solidFill>
                  <a:srgbClr val="FFFFFF"/>
                </a:solidFill>
                <a:latin typeface="Carlito"/>
                <a:cs typeface="Carlito"/>
              </a:rPr>
              <a:t>of </a:t>
            </a:r>
            <a:r>
              <a:rPr sz="2800" spc="-10" dirty="0">
                <a:solidFill>
                  <a:srgbClr val="FFFFFF"/>
                </a:solidFill>
                <a:latin typeface="Carlito"/>
                <a:cs typeface="Carlito"/>
              </a:rPr>
              <a:t>Drug </a:t>
            </a:r>
            <a:r>
              <a:rPr sz="2800" spc="-5" dirty="0">
                <a:solidFill>
                  <a:srgbClr val="FFFFFF"/>
                </a:solidFill>
                <a:latin typeface="Carlito"/>
                <a:cs typeface="Carlito"/>
              </a:rPr>
              <a:t>&amp; </a:t>
            </a:r>
            <a:r>
              <a:rPr sz="2800" spc="-10" dirty="0">
                <a:solidFill>
                  <a:srgbClr val="FFFFFF"/>
                </a:solidFill>
                <a:latin typeface="Carlito"/>
                <a:cs typeface="Carlito"/>
              </a:rPr>
              <a:t>cosmetics </a:t>
            </a:r>
            <a:r>
              <a:rPr sz="2800" spc="-5" dirty="0">
                <a:solidFill>
                  <a:srgbClr val="FFFFFF"/>
                </a:solidFill>
                <a:latin typeface="Carlito"/>
                <a:cs typeface="Carlito"/>
              </a:rPr>
              <a:t>act,</a:t>
            </a:r>
            <a:r>
              <a:rPr sz="2800" spc="7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rlito"/>
                <a:cs typeface="Carlito"/>
              </a:rPr>
              <a:t>1940</a:t>
            </a:r>
            <a:endParaRPr sz="2800">
              <a:latin typeface="Carlito"/>
              <a:cs typeface="Carlito"/>
            </a:endParaRPr>
          </a:p>
          <a:p>
            <a:pPr marL="12700" marR="3924935">
              <a:lnSpc>
                <a:spcPct val="12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5" dirty="0">
                <a:solidFill>
                  <a:srgbClr val="FFFFFF"/>
                </a:solidFill>
                <a:latin typeface="Carlito"/>
                <a:cs typeface="Carlito"/>
              </a:rPr>
              <a:t>Oldest </a:t>
            </a:r>
            <a:r>
              <a:rPr sz="2800" spc="-5" dirty="0">
                <a:solidFill>
                  <a:srgbClr val="FFFFFF"/>
                </a:solidFill>
                <a:latin typeface="Carlito"/>
                <a:cs typeface="Carlito"/>
              </a:rPr>
              <a:t>QC lab. </a:t>
            </a:r>
            <a:r>
              <a:rPr sz="2800" spc="-5" dirty="0">
                <a:solidFill>
                  <a:srgbClr val="FFC000"/>
                </a:solidFill>
                <a:latin typeface="Carlito"/>
                <a:cs typeface="Carlito"/>
              </a:rPr>
              <a:t> </a:t>
            </a:r>
            <a:r>
              <a:rPr sz="2800" spc="-15" dirty="0">
                <a:solidFill>
                  <a:srgbClr val="FFC000"/>
                </a:solidFill>
                <a:latin typeface="Carlito"/>
                <a:cs typeface="Carlito"/>
              </a:rPr>
              <a:t>Statutory</a:t>
            </a:r>
            <a:r>
              <a:rPr sz="2800" spc="-20" dirty="0">
                <a:solidFill>
                  <a:srgbClr val="FFC000"/>
                </a:solidFill>
                <a:latin typeface="Carlito"/>
                <a:cs typeface="Carlito"/>
              </a:rPr>
              <a:t> </a:t>
            </a:r>
            <a:r>
              <a:rPr sz="2800" spc="-10" dirty="0">
                <a:solidFill>
                  <a:srgbClr val="FFC000"/>
                </a:solidFill>
                <a:latin typeface="Carlito"/>
                <a:cs typeface="Carlito"/>
              </a:rPr>
              <a:t>Functions:</a:t>
            </a:r>
            <a:endParaRPr sz="2800">
              <a:latin typeface="Carlito"/>
              <a:cs typeface="Carlito"/>
            </a:endParaRPr>
          </a:p>
          <a:p>
            <a:pPr marL="355600" marR="6985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FFFFFF"/>
                </a:solidFill>
                <a:latin typeface="Carlito"/>
                <a:cs typeface="Carlito"/>
              </a:rPr>
              <a:t>analytical QC of majority of imported </a:t>
            </a:r>
            <a:r>
              <a:rPr sz="2800" spc="-10" dirty="0">
                <a:solidFill>
                  <a:srgbClr val="FFFFFF"/>
                </a:solidFill>
                <a:latin typeface="Carlito"/>
                <a:cs typeface="Carlito"/>
              </a:rPr>
              <a:t>drugs  </a:t>
            </a:r>
            <a:r>
              <a:rPr sz="2800" spc="-15" dirty="0">
                <a:solidFill>
                  <a:srgbClr val="FFFFFF"/>
                </a:solidFill>
                <a:latin typeface="Carlito"/>
                <a:cs typeface="Carlito"/>
              </a:rPr>
              <a:t>available </a:t>
            </a:r>
            <a:r>
              <a:rPr sz="2800" spc="-10" dirty="0">
                <a:solidFill>
                  <a:srgbClr val="FFFFFF"/>
                </a:solidFill>
                <a:latin typeface="Carlito"/>
                <a:cs typeface="Carlito"/>
              </a:rPr>
              <a:t>in </a:t>
            </a:r>
            <a:r>
              <a:rPr sz="2800" spc="-5" dirty="0">
                <a:solidFill>
                  <a:srgbClr val="FFFFFF"/>
                </a:solidFill>
                <a:latin typeface="Carlito"/>
                <a:cs typeface="Carlito"/>
              </a:rPr>
              <a:t>Indian</a:t>
            </a:r>
            <a:r>
              <a:rPr sz="2800" spc="3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arlito"/>
                <a:cs typeface="Carlito"/>
              </a:rPr>
              <a:t>market.</a:t>
            </a:r>
            <a:endParaRPr sz="2800">
              <a:latin typeface="Carlito"/>
              <a:cs typeface="Carlito"/>
            </a:endParaRPr>
          </a:p>
          <a:p>
            <a:pPr marL="355600" marR="6985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  <a:tab pos="948055" algn="l"/>
                <a:tab pos="1408430" algn="l"/>
                <a:tab pos="2378075" algn="l"/>
                <a:tab pos="2785110" algn="l"/>
                <a:tab pos="4373245" algn="l"/>
                <a:tab pos="6577330" algn="l"/>
              </a:tabLst>
            </a:pPr>
            <a:r>
              <a:rPr sz="2800" spc="-5" dirty="0">
                <a:solidFill>
                  <a:srgbClr val="FFFFFF"/>
                </a:solidFill>
                <a:latin typeface="Carlito"/>
                <a:cs typeface="Carlito"/>
              </a:rPr>
              <a:t>QC	of	</a:t>
            </a:r>
            <a:r>
              <a:rPr sz="2800" spc="-10" dirty="0">
                <a:solidFill>
                  <a:srgbClr val="FFFFFF"/>
                </a:solidFill>
                <a:latin typeface="Carlito"/>
                <a:cs typeface="Carlito"/>
              </a:rPr>
              <a:t>dr</a:t>
            </a:r>
            <a:r>
              <a:rPr sz="2800" dirty="0">
                <a:solidFill>
                  <a:srgbClr val="FFFFFF"/>
                </a:solidFill>
                <a:latin typeface="Carlito"/>
                <a:cs typeface="Carlito"/>
              </a:rPr>
              <a:t>u</a:t>
            </a:r>
            <a:r>
              <a:rPr sz="2800" spc="-5" dirty="0">
                <a:solidFill>
                  <a:srgbClr val="FFFFFF"/>
                </a:solidFill>
                <a:latin typeface="Carlito"/>
                <a:cs typeface="Carlito"/>
              </a:rPr>
              <a:t>gs</a:t>
            </a:r>
            <a:r>
              <a:rPr sz="2800" dirty="0">
                <a:solidFill>
                  <a:srgbClr val="FFFFFF"/>
                </a:solidFill>
                <a:latin typeface="Carlito"/>
                <a:cs typeface="Carlito"/>
              </a:rPr>
              <a:t>	</a:t>
            </a:r>
            <a:r>
              <a:rPr sz="2800" spc="-5" dirty="0">
                <a:solidFill>
                  <a:srgbClr val="FFFFFF"/>
                </a:solidFill>
                <a:latin typeface="Carlito"/>
                <a:cs typeface="Carlito"/>
              </a:rPr>
              <a:t>&amp;</a:t>
            </a:r>
            <a:r>
              <a:rPr sz="2800" dirty="0">
                <a:solidFill>
                  <a:srgbClr val="FFFFFF"/>
                </a:solidFill>
                <a:latin typeface="Carlito"/>
                <a:cs typeface="Carlito"/>
              </a:rPr>
              <a:t>	</a:t>
            </a:r>
            <a:r>
              <a:rPr sz="2800" spc="-25" dirty="0">
                <a:solidFill>
                  <a:srgbClr val="FFFFFF"/>
                </a:solidFill>
                <a:latin typeface="Carlito"/>
                <a:cs typeface="Carlito"/>
              </a:rPr>
              <a:t>c</a:t>
            </a:r>
            <a:r>
              <a:rPr sz="2800" spc="-10" dirty="0">
                <a:solidFill>
                  <a:srgbClr val="FFFFFF"/>
                </a:solidFill>
                <a:latin typeface="Carlito"/>
                <a:cs typeface="Carlito"/>
              </a:rPr>
              <a:t>o</a:t>
            </a:r>
            <a:r>
              <a:rPr sz="2800" spc="5" dirty="0">
                <a:solidFill>
                  <a:srgbClr val="FFFFFF"/>
                </a:solidFill>
                <a:latin typeface="Carlito"/>
                <a:cs typeface="Carlito"/>
              </a:rPr>
              <a:t>s</a:t>
            </a:r>
            <a:r>
              <a:rPr sz="2800" spc="-5" dirty="0">
                <a:solidFill>
                  <a:srgbClr val="FFFFFF"/>
                </a:solidFill>
                <a:latin typeface="Carlito"/>
                <a:cs typeface="Carlito"/>
              </a:rPr>
              <a:t>m</a:t>
            </a:r>
            <a:r>
              <a:rPr sz="2800" spc="-20" dirty="0">
                <a:solidFill>
                  <a:srgbClr val="FFFFFF"/>
                </a:solidFill>
                <a:latin typeface="Carlito"/>
                <a:cs typeface="Carlito"/>
              </a:rPr>
              <a:t>e</a:t>
            </a:r>
            <a:r>
              <a:rPr sz="2800" spc="-5" dirty="0">
                <a:solidFill>
                  <a:srgbClr val="FFFFFF"/>
                </a:solidFill>
                <a:latin typeface="Carlito"/>
                <a:cs typeface="Carlito"/>
              </a:rPr>
              <a:t>tics</a:t>
            </a:r>
            <a:r>
              <a:rPr sz="2800" dirty="0">
                <a:solidFill>
                  <a:srgbClr val="FFFFFF"/>
                </a:solidFill>
                <a:latin typeface="Carlito"/>
                <a:cs typeface="Carlito"/>
              </a:rPr>
              <a:t>	m</a:t>
            </a:r>
            <a:r>
              <a:rPr sz="2800" spc="-5" dirty="0">
                <a:solidFill>
                  <a:srgbClr val="FFFFFF"/>
                </a:solidFill>
                <a:latin typeface="Carlito"/>
                <a:cs typeface="Carlito"/>
              </a:rPr>
              <a:t>an</a:t>
            </a:r>
            <a:r>
              <a:rPr sz="2800" dirty="0">
                <a:solidFill>
                  <a:srgbClr val="FFFFFF"/>
                </a:solidFill>
                <a:latin typeface="Carlito"/>
                <a:cs typeface="Carlito"/>
              </a:rPr>
              <a:t>u</a:t>
            </a:r>
            <a:r>
              <a:rPr sz="2800" spc="-70" dirty="0">
                <a:solidFill>
                  <a:srgbClr val="FFFFFF"/>
                </a:solidFill>
                <a:latin typeface="Carlito"/>
                <a:cs typeface="Carlito"/>
              </a:rPr>
              <a:t>f</a:t>
            </a:r>
            <a:r>
              <a:rPr sz="2800" spc="-5" dirty="0">
                <a:solidFill>
                  <a:srgbClr val="FFFFFF"/>
                </a:solidFill>
                <a:latin typeface="Carlito"/>
                <a:cs typeface="Carlito"/>
              </a:rPr>
              <a:t>a</a:t>
            </a:r>
            <a:r>
              <a:rPr sz="2800" dirty="0">
                <a:solidFill>
                  <a:srgbClr val="FFFFFF"/>
                </a:solidFill>
                <a:latin typeface="Carlito"/>
                <a:cs typeface="Carlito"/>
              </a:rPr>
              <a:t>c</a:t>
            </a:r>
            <a:r>
              <a:rPr sz="2800" spc="-5" dirty="0">
                <a:solidFill>
                  <a:srgbClr val="FFFFFF"/>
                </a:solidFill>
                <a:latin typeface="Carlito"/>
                <a:cs typeface="Carlito"/>
              </a:rPr>
              <a:t>tu</a:t>
            </a:r>
            <a:r>
              <a:rPr sz="2800" spc="-40" dirty="0">
                <a:solidFill>
                  <a:srgbClr val="FFFFFF"/>
                </a:solidFill>
                <a:latin typeface="Carlito"/>
                <a:cs typeface="Carlito"/>
              </a:rPr>
              <a:t>r</a:t>
            </a:r>
            <a:r>
              <a:rPr sz="2800" spc="-5" dirty="0">
                <a:solidFill>
                  <a:srgbClr val="FFFFFF"/>
                </a:solidFill>
                <a:latin typeface="Carlito"/>
                <a:cs typeface="Carlito"/>
              </a:rPr>
              <a:t>ed</a:t>
            </a:r>
            <a:r>
              <a:rPr sz="2800" dirty="0">
                <a:solidFill>
                  <a:srgbClr val="FFFFFF"/>
                </a:solidFill>
                <a:latin typeface="Carlito"/>
                <a:cs typeface="Carlito"/>
              </a:rPr>
              <a:t>	</a:t>
            </a:r>
            <a:r>
              <a:rPr sz="2800" spc="-15" dirty="0">
                <a:solidFill>
                  <a:srgbClr val="FFFFFF"/>
                </a:solidFill>
                <a:latin typeface="Carlito"/>
                <a:cs typeface="Carlito"/>
              </a:rPr>
              <a:t>in  </a:t>
            </a:r>
            <a:r>
              <a:rPr sz="2800" spc="-5" dirty="0">
                <a:solidFill>
                  <a:srgbClr val="FFFFFF"/>
                </a:solidFill>
                <a:latin typeface="Carlito"/>
                <a:cs typeface="Carlito"/>
              </a:rPr>
              <a:t>India.</a:t>
            </a:r>
            <a:endParaRPr sz="2800">
              <a:latin typeface="Carlito"/>
              <a:cs typeface="Carlito"/>
            </a:endParaRPr>
          </a:p>
          <a:p>
            <a:pPr marL="355600" marR="508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4965" algn="l"/>
                <a:tab pos="355600" algn="l"/>
                <a:tab pos="1509395" algn="l"/>
                <a:tab pos="2061210" algn="l"/>
                <a:tab pos="3644900" algn="l"/>
                <a:tab pos="5220335" algn="l"/>
                <a:tab pos="5731510" algn="l"/>
              </a:tabLst>
            </a:pPr>
            <a:r>
              <a:rPr sz="2800" spc="-5" dirty="0">
                <a:solidFill>
                  <a:srgbClr val="FFFFFF"/>
                </a:solidFill>
                <a:latin typeface="Carlito"/>
                <a:cs typeface="Carlito"/>
              </a:rPr>
              <a:t>Acting	as	appe</a:t>
            </a:r>
            <a:r>
              <a:rPr sz="2800" spc="-25" dirty="0">
                <a:solidFill>
                  <a:srgbClr val="FFFFFF"/>
                </a:solidFill>
                <a:latin typeface="Carlito"/>
                <a:cs typeface="Carlito"/>
              </a:rPr>
              <a:t>l</a:t>
            </a:r>
            <a:r>
              <a:rPr sz="2800" spc="-5" dirty="0">
                <a:solidFill>
                  <a:srgbClr val="FFFFFF"/>
                </a:solidFill>
                <a:latin typeface="Carlito"/>
                <a:cs typeface="Carlito"/>
              </a:rPr>
              <a:t>l</a:t>
            </a:r>
            <a:r>
              <a:rPr sz="2800" spc="-35" dirty="0">
                <a:solidFill>
                  <a:srgbClr val="FFFFFF"/>
                </a:solidFill>
                <a:latin typeface="Carlito"/>
                <a:cs typeface="Carlito"/>
              </a:rPr>
              <a:t>at</a:t>
            </a:r>
            <a:r>
              <a:rPr sz="2800" spc="-5" dirty="0">
                <a:solidFill>
                  <a:srgbClr val="FFFFFF"/>
                </a:solidFill>
                <a:latin typeface="Carlito"/>
                <a:cs typeface="Carlito"/>
              </a:rPr>
              <a:t>e</a:t>
            </a:r>
            <a:r>
              <a:rPr sz="2800" dirty="0">
                <a:solidFill>
                  <a:srgbClr val="FFFFFF"/>
                </a:solidFill>
                <a:latin typeface="Carlito"/>
                <a:cs typeface="Carlito"/>
              </a:rPr>
              <a:t>	</a:t>
            </a:r>
            <a:r>
              <a:rPr sz="2800" spc="-5" dirty="0">
                <a:solidFill>
                  <a:srgbClr val="FFFFFF"/>
                </a:solidFill>
                <a:latin typeface="Carlito"/>
                <a:cs typeface="Carlito"/>
              </a:rPr>
              <a:t>autho</a:t>
            </a:r>
            <a:r>
              <a:rPr sz="2800" spc="-20" dirty="0">
                <a:solidFill>
                  <a:srgbClr val="FFFFFF"/>
                </a:solidFill>
                <a:latin typeface="Carlito"/>
                <a:cs typeface="Carlito"/>
              </a:rPr>
              <a:t>r</a:t>
            </a:r>
            <a:r>
              <a:rPr sz="2800" spc="-5" dirty="0">
                <a:solidFill>
                  <a:srgbClr val="FFFFFF"/>
                </a:solidFill>
                <a:latin typeface="Carlito"/>
                <a:cs typeface="Carlito"/>
              </a:rPr>
              <a:t>ity</a:t>
            </a:r>
            <a:r>
              <a:rPr sz="2800" dirty="0">
                <a:solidFill>
                  <a:srgbClr val="FFFFFF"/>
                </a:solidFill>
                <a:latin typeface="Carlito"/>
                <a:cs typeface="Carlito"/>
              </a:rPr>
              <a:t>	</a:t>
            </a:r>
            <a:r>
              <a:rPr sz="2800" spc="-10" dirty="0">
                <a:solidFill>
                  <a:srgbClr val="FFFFFF"/>
                </a:solidFill>
                <a:latin typeface="Carlito"/>
                <a:cs typeface="Carlito"/>
              </a:rPr>
              <a:t>i</a:t>
            </a:r>
            <a:r>
              <a:rPr sz="2800" spc="-5" dirty="0">
                <a:solidFill>
                  <a:srgbClr val="FFFFFF"/>
                </a:solidFill>
                <a:latin typeface="Carlito"/>
                <a:cs typeface="Carlito"/>
              </a:rPr>
              <a:t>n</a:t>
            </a:r>
            <a:r>
              <a:rPr sz="2800" dirty="0">
                <a:solidFill>
                  <a:srgbClr val="FFFFFF"/>
                </a:solidFill>
                <a:latin typeface="Carlito"/>
                <a:cs typeface="Carlito"/>
              </a:rPr>
              <a:t>	</a:t>
            </a:r>
            <a:r>
              <a:rPr sz="2800" spc="-5" dirty="0">
                <a:solidFill>
                  <a:srgbClr val="FFFFFF"/>
                </a:solidFill>
                <a:latin typeface="Carlito"/>
                <a:cs typeface="Carlito"/>
              </a:rPr>
              <a:t>m</a:t>
            </a:r>
            <a:r>
              <a:rPr sz="2800" spc="-30" dirty="0">
                <a:solidFill>
                  <a:srgbClr val="FFFFFF"/>
                </a:solidFill>
                <a:latin typeface="Carlito"/>
                <a:cs typeface="Carlito"/>
              </a:rPr>
              <a:t>a</a:t>
            </a:r>
            <a:r>
              <a:rPr sz="2800" spc="-45" dirty="0">
                <a:solidFill>
                  <a:srgbClr val="FFFFFF"/>
                </a:solidFill>
                <a:latin typeface="Carlito"/>
                <a:cs typeface="Carlito"/>
              </a:rPr>
              <a:t>t</a:t>
            </a:r>
            <a:r>
              <a:rPr sz="2800" spc="-35" dirty="0">
                <a:solidFill>
                  <a:srgbClr val="FFFFFF"/>
                </a:solidFill>
                <a:latin typeface="Carlito"/>
                <a:cs typeface="Carlito"/>
              </a:rPr>
              <a:t>t</a:t>
            </a:r>
            <a:r>
              <a:rPr sz="2800" spc="-5" dirty="0">
                <a:solidFill>
                  <a:srgbClr val="FFFFFF"/>
                </a:solidFill>
                <a:latin typeface="Carlito"/>
                <a:cs typeface="Carlito"/>
              </a:rPr>
              <a:t>e</a:t>
            </a:r>
            <a:r>
              <a:rPr sz="2800" spc="-60" dirty="0">
                <a:solidFill>
                  <a:srgbClr val="FFFFFF"/>
                </a:solidFill>
                <a:latin typeface="Carlito"/>
                <a:cs typeface="Carlito"/>
              </a:rPr>
              <a:t>r</a:t>
            </a:r>
            <a:r>
              <a:rPr sz="2800" spc="-5" dirty="0">
                <a:solidFill>
                  <a:srgbClr val="FFFFFF"/>
                </a:solidFill>
                <a:latin typeface="Carlito"/>
                <a:cs typeface="Carlito"/>
              </a:rPr>
              <a:t>s  </a:t>
            </a:r>
            <a:r>
              <a:rPr sz="2800" spc="-15" dirty="0">
                <a:solidFill>
                  <a:srgbClr val="FFFFFF"/>
                </a:solidFill>
                <a:latin typeface="Carlito"/>
                <a:cs typeface="Carlito"/>
              </a:rPr>
              <a:t>relating to </a:t>
            </a:r>
            <a:r>
              <a:rPr sz="2800" spc="-10" dirty="0">
                <a:solidFill>
                  <a:srgbClr val="FFFFFF"/>
                </a:solidFill>
                <a:latin typeface="Carlito"/>
                <a:cs typeface="Carlito"/>
              </a:rPr>
              <a:t>quality </a:t>
            </a:r>
            <a:r>
              <a:rPr sz="2800" spc="-5" dirty="0">
                <a:solidFill>
                  <a:srgbClr val="FFFFFF"/>
                </a:solidFill>
                <a:latin typeface="Carlito"/>
                <a:cs typeface="Carlito"/>
              </a:rPr>
              <a:t>of</a:t>
            </a:r>
            <a:r>
              <a:rPr sz="2800" spc="5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rlito"/>
                <a:cs typeface="Carlito"/>
              </a:rPr>
              <a:t>drugs.</a:t>
            </a:r>
            <a:endParaRPr sz="2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44244" y="307415"/>
            <a:ext cx="7066915" cy="5891530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15"/>
              </a:spcBef>
            </a:pPr>
            <a:r>
              <a:rPr sz="2600" spc="-5" dirty="0">
                <a:solidFill>
                  <a:srgbClr val="FFC000"/>
                </a:solidFill>
                <a:latin typeface="Carlito"/>
                <a:cs typeface="Carlito"/>
              </a:rPr>
              <a:t>Other</a:t>
            </a:r>
            <a:r>
              <a:rPr sz="2600" spc="-30" dirty="0">
                <a:solidFill>
                  <a:srgbClr val="FFC000"/>
                </a:solidFill>
                <a:latin typeface="Carlito"/>
                <a:cs typeface="Carlito"/>
              </a:rPr>
              <a:t> </a:t>
            </a:r>
            <a:r>
              <a:rPr sz="2600" spc="-5" dirty="0">
                <a:solidFill>
                  <a:srgbClr val="FFC000"/>
                </a:solidFill>
                <a:latin typeface="Carlito"/>
                <a:cs typeface="Carlito"/>
              </a:rPr>
              <a:t>functions:</a:t>
            </a:r>
            <a:endParaRPr sz="2600">
              <a:latin typeface="Carlito"/>
              <a:cs typeface="Carlito"/>
            </a:endParaRPr>
          </a:p>
          <a:p>
            <a:pPr marL="355600" marR="5080" indent="-342900">
              <a:lnSpc>
                <a:spcPts val="2810"/>
              </a:lnSpc>
              <a:spcBef>
                <a:spcPts val="6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600" spc="-5" dirty="0">
                <a:solidFill>
                  <a:srgbClr val="FFFFFF"/>
                </a:solidFill>
                <a:latin typeface="Carlito"/>
                <a:cs typeface="Carlito"/>
              </a:rPr>
              <a:t>Collection, </a:t>
            </a:r>
            <a:r>
              <a:rPr sz="2600" spc="-20" dirty="0">
                <a:solidFill>
                  <a:srgbClr val="FFFFFF"/>
                </a:solidFill>
                <a:latin typeface="Carlito"/>
                <a:cs typeface="Carlito"/>
              </a:rPr>
              <a:t>storage, </a:t>
            </a:r>
            <a:r>
              <a:rPr sz="2600" spc="-5" dirty="0">
                <a:solidFill>
                  <a:srgbClr val="FFFFFF"/>
                </a:solidFill>
                <a:latin typeface="Carlito"/>
                <a:cs typeface="Carlito"/>
              </a:rPr>
              <a:t>distribution of International  </a:t>
            </a:r>
            <a:r>
              <a:rPr sz="2600" spc="-10" dirty="0">
                <a:solidFill>
                  <a:srgbClr val="FFFFFF"/>
                </a:solidFill>
                <a:latin typeface="Carlito"/>
                <a:cs typeface="Carlito"/>
              </a:rPr>
              <a:t>Standards, </a:t>
            </a:r>
            <a:r>
              <a:rPr sz="2600" spc="-5" dirty="0">
                <a:solidFill>
                  <a:srgbClr val="FFFFFF"/>
                </a:solidFill>
                <a:latin typeface="Carlito"/>
                <a:cs typeface="Carlito"/>
              </a:rPr>
              <a:t>Int. </a:t>
            </a:r>
            <a:r>
              <a:rPr sz="2600" spc="-20" dirty="0">
                <a:solidFill>
                  <a:srgbClr val="FFFFFF"/>
                </a:solidFill>
                <a:latin typeface="Carlito"/>
                <a:cs typeface="Carlito"/>
              </a:rPr>
              <a:t>reference </a:t>
            </a:r>
            <a:r>
              <a:rPr sz="2600" spc="-10" dirty="0">
                <a:solidFill>
                  <a:srgbClr val="FFFFFF"/>
                </a:solidFill>
                <a:latin typeface="Carlito"/>
                <a:cs typeface="Carlito"/>
              </a:rPr>
              <a:t>preparation </a:t>
            </a:r>
            <a:r>
              <a:rPr sz="2600" spc="-5" dirty="0">
                <a:solidFill>
                  <a:srgbClr val="FFFFFF"/>
                </a:solidFill>
                <a:latin typeface="Carlito"/>
                <a:cs typeface="Carlito"/>
              </a:rPr>
              <a:t>of drugs </a:t>
            </a:r>
            <a:r>
              <a:rPr sz="2600" dirty="0">
                <a:solidFill>
                  <a:srgbClr val="FFFFFF"/>
                </a:solidFill>
                <a:latin typeface="Carlito"/>
                <a:cs typeface="Carlito"/>
              </a:rPr>
              <a:t>and  </a:t>
            </a:r>
            <a:r>
              <a:rPr sz="2600" spc="-25" dirty="0">
                <a:solidFill>
                  <a:srgbClr val="FFFFFF"/>
                </a:solidFill>
                <a:latin typeface="Carlito"/>
                <a:cs typeface="Carlito"/>
              </a:rPr>
              <a:t>p’ceutical </a:t>
            </a:r>
            <a:r>
              <a:rPr sz="2600" spc="-10" dirty="0">
                <a:solidFill>
                  <a:srgbClr val="FFFFFF"/>
                </a:solidFill>
                <a:latin typeface="Carlito"/>
                <a:cs typeface="Carlito"/>
              </a:rPr>
              <a:t>substances.</a:t>
            </a:r>
            <a:endParaRPr sz="26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2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600" spc="-25" dirty="0">
                <a:solidFill>
                  <a:srgbClr val="FFFFFF"/>
                </a:solidFill>
                <a:latin typeface="Carlito"/>
                <a:cs typeface="Carlito"/>
              </a:rPr>
              <a:t>Training </a:t>
            </a:r>
            <a:r>
              <a:rPr sz="2600" spc="-10" dirty="0">
                <a:solidFill>
                  <a:srgbClr val="FFFFFF"/>
                </a:solidFill>
                <a:latin typeface="Carlito"/>
                <a:cs typeface="Carlito"/>
              </a:rPr>
              <a:t>to </a:t>
            </a:r>
            <a:r>
              <a:rPr sz="2600" spc="-5" dirty="0">
                <a:solidFill>
                  <a:srgbClr val="FFFFFF"/>
                </a:solidFill>
                <a:latin typeface="Carlito"/>
                <a:cs typeface="Carlito"/>
              </a:rPr>
              <a:t>drug</a:t>
            </a:r>
            <a:r>
              <a:rPr sz="2600" spc="-3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arlito"/>
                <a:cs typeface="Carlito"/>
              </a:rPr>
              <a:t>analyst.</a:t>
            </a:r>
            <a:endParaRPr sz="2600">
              <a:latin typeface="Carlito"/>
              <a:cs typeface="Carlito"/>
            </a:endParaRPr>
          </a:p>
          <a:p>
            <a:pPr marL="355600" marR="165100" indent="-342900">
              <a:lnSpc>
                <a:spcPts val="2810"/>
              </a:lnSpc>
              <a:spcBef>
                <a:spcPts val="6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600" spc="-25" dirty="0">
                <a:solidFill>
                  <a:srgbClr val="FFFFFF"/>
                </a:solidFill>
                <a:latin typeface="Carlito"/>
                <a:cs typeface="Carlito"/>
              </a:rPr>
              <a:t>Training </a:t>
            </a:r>
            <a:r>
              <a:rPr sz="2600" spc="-15" dirty="0">
                <a:solidFill>
                  <a:srgbClr val="FFFFFF"/>
                </a:solidFill>
                <a:latin typeface="Carlito"/>
                <a:cs typeface="Carlito"/>
              </a:rPr>
              <a:t>to </a:t>
            </a:r>
            <a:r>
              <a:rPr sz="2600" spc="-5" dirty="0">
                <a:solidFill>
                  <a:srgbClr val="FFFFFF"/>
                </a:solidFill>
                <a:latin typeface="Carlito"/>
                <a:cs typeface="Carlito"/>
              </a:rPr>
              <a:t>WHO </a:t>
            </a:r>
            <a:r>
              <a:rPr sz="2600" spc="-15" dirty="0">
                <a:solidFill>
                  <a:srgbClr val="FFFFFF"/>
                </a:solidFill>
                <a:latin typeface="Carlito"/>
                <a:cs typeface="Carlito"/>
              </a:rPr>
              <a:t>fellows </a:t>
            </a:r>
            <a:r>
              <a:rPr sz="2600" spc="-10" dirty="0">
                <a:solidFill>
                  <a:srgbClr val="FFFFFF"/>
                </a:solidFill>
                <a:latin typeface="Carlito"/>
                <a:cs typeface="Carlito"/>
              </a:rPr>
              <a:t>from abroad </a:t>
            </a:r>
            <a:r>
              <a:rPr sz="2600" spc="-5" dirty="0">
                <a:solidFill>
                  <a:srgbClr val="FFFFFF"/>
                </a:solidFill>
                <a:latin typeface="Carlito"/>
                <a:cs typeface="Carlito"/>
              </a:rPr>
              <a:t>on modern  methods of drug</a:t>
            </a:r>
            <a:r>
              <a:rPr sz="2600" spc="-4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arlito"/>
                <a:cs typeface="Carlito"/>
              </a:rPr>
              <a:t>analysis.</a:t>
            </a:r>
            <a:endParaRPr sz="26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sz="2600" spc="-5" dirty="0">
                <a:solidFill>
                  <a:srgbClr val="FFC000"/>
                </a:solidFill>
                <a:latin typeface="Carlito"/>
                <a:cs typeface="Carlito"/>
              </a:rPr>
              <a:t>Other</a:t>
            </a:r>
            <a:r>
              <a:rPr sz="2600" spc="-25" dirty="0">
                <a:solidFill>
                  <a:srgbClr val="FFC000"/>
                </a:solidFill>
                <a:latin typeface="Carlito"/>
                <a:cs typeface="Carlito"/>
              </a:rPr>
              <a:t> </a:t>
            </a:r>
            <a:r>
              <a:rPr sz="2600" spc="-10" dirty="0">
                <a:solidFill>
                  <a:srgbClr val="FFC000"/>
                </a:solidFill>
                <a:latin typeface="Carlito"/>
                <a:cs typeface="Carlito"/>
              </a:rPr>
              <a:t>laboratories:</a:t>
            </a:r>
            <a:endParaRPr sz="26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31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600" dirty="0">
                <a:solidFill>
                  <a:srgbClr val="FFFFFF"/>
                </a:solidFill>
                <a:latin typeface="Carlito"/>
                <a:cs typeface="Carlito"/>
              </a:rPr>
              <a:t>CDTL,</a:t>
            </a:r>
            <a:r>
              <a:rPr sz="2600" spc="-4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600" dirty="0">
                <a:solidFill>
                  <a:srgbClr val="FFFFFF"/>
                </a:solidFill>
                <a:latin typeface="Carlito"/>
                <a:cs typeface="Carlito"/>
              </a:rPr>
              <a:t>Mumbai</a:t>
            </a:r>
            <a:endParaRPr sz="26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31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600" dirty="0">
                <a:solidFill>
                  <a:srgbClr val="FFFFFF"/>
                </a:solidFill>
                <a:latin typeface="Carlito"/>
                <a:cs typeface="Carlito"/>
              </a:rPr>
              <a:t>CDTL, </a:t>
            </a:r>
            <a:r>
              <a:rPr sz="2600" spc="-40" dirty="0">
                <a:solidFill>
                  <a:srgbClr val="FFFFFF"/>
                </a:solidFill>
                <a:latin typeface="Carlito"/>
                <a:cs typeface="Carlito"/>
              </a:rPr>
              <a:t>Tamil</a:t>
            </a:r>
            <a:r>
              <a:rPr sz="2600" spc="-4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arlito"/>
                <a:cs typeface="Carlito"/>
              </a:rPr>
              <a:t>nadu</a:t>
            </a:r>
            <a:endParaRPr sz="26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31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600" dirty="0">
                <a:solidFill>
                  <a:srgbClr val="FFFFFF"/>
                </a:solidFill>
                <a:latin typeface="Carlito"/>
                <a:cs typeface="Carlito"/>
              </a:rPr>
              <a:t>CDTL,</a:t>
            </a:r>
            <a:r>
              <a:rPr sz="2600" spc="-10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600" spc="-15" dirty="0">
                <a:solidFill>
                  <a:srgbClr val="FFFFFF"/>
                </a:solidFill>
                <a:latin typeface="Carlito"/>
                <a:cs typeface="Carlito"/>
              </a:rPr>
              <a:t>Hydrabad</a:t>
            </a:r>
            <a:endParaRPr sz="26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31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600" dirty="0">
                <a:solidFill>
                  <a:srgbClr val="FFFFFF"/>
                </a:solidFill>
                <a:latin typeface="Carlito"/>
                <a:cs typeface="Carlito"/>
              </a:rPr>
              <a:t>RDTL,</a:t>
            </a:r>
            <a:r>
              <a:rPr sz="2600" spc="-10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rlito"/>
                <a:cs typeface="Carlito"/>
              </a:rPr>
              <a:t>Guhawati</a:t>
            </a:r>
            <a:endParaRPr sz="26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31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600" dirty="0">
                <a:solidFill>
                  <a:srgbClr val="FFFFFF"/>
                </a:solidFill>
                <a:latin typeface="Carlito"/>
                <a:cs typeface="Carlito"/>
              </a:rPr>
              <a:t>RDTL,</a:t>
            </a:r>
            <a:r>
              <a:rPr sz="2600" spc="-4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rlito"/>
                <a:cs typeface="Carlito"/>
              </a:rPr>
              <a:t>Chandigarh</a:t>
            </a:r>
            <a:endParaRPr sz="26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31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600" spc="5" dirty="0">
                <a:solidFill>
                  <a:srgbClr val="FFFFFF"/>
                </a:solidFill>
                <a:latin typeface="Carlito"/>
                <a:cs typeface="Carlito"/>
              </a:rPr>
              <a:t>CDL,</a:t>
            </a:r>
            <a:r>
              <a:rPr sz="2600" spc="-3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rlito"/>
                <a:cs typeface="Carlito"/>
              </a:rPr>
              <a:t>Kasauli</a:t>
            </a:r>
            <a:endParaRPr sz="2600">
              <a:latin typeface="Carlito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335523" y="2825495"/>
            <a:ext cx="3209544" cy="19857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19600" y="5001766"/>
            <a:ext cx="2950463" cy="18242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02332" y="550926"/>
            <a:ext cx="670814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Indian </a:t>
            </a:r>
            <a:r>
              <a:rPr dirty="0"/>
              <a:t>Pharmacopoeial</a:t>
            </a:r>
            <a:r>
              <a:rPr spc="-50" dirty="0"/>
              <a:t> </a:t>
            </a:r>
            <a:r>
              <a:rPr spc="-5" dirty="0"/>
              <a:t>Commission(IPC)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02332" y="1078738"/>
            <a:ext cx="6861175" cy="4544695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355600" marR="7620" indent="-342900" algn="just">
              <a:lnSpc>
                <a:spcPct val="80000"/>
              </a:lnSpc>
              <a:spcBef>
                <a:spcPts val="725"/>
              </a:spcBef>
              <a:buFont typeface="Arial"/>
              <a:buChar char="•"/>
              <a:tabLst>
                <a:tab pos="355600" algn="l"/>
              </a:tabLst>
            </a:pPr>
            <a:r>
              <a:rPr sz="2600" spc="-5" dirty="0">
                <a:solidFill>
                  <a:srgbClr val="F1F1F1"/>
                </a:solidFill>
                <a:latin typeface="Carlito"/>
                <a:cs typeface="Carlito"/>
              </a:rPr>
              <a:t>Autonomous </a:t>
            </a:r>
            <a:r>
              <a:rPr sz="2600" spc="-10" dirty="0">
                <a:solidFill>
                  <a:srgbClr val="F1F1F1"/>
                </a:solidFill>
                <a:latin typeface="Carlito"/>
                <a:cs typeface="Carlito"/>
              </a:rPr>
              <a:t>institute under </a:t>
            </a:r>
            <a:r>
              <a:rPr sz="2600" spc="-55" dirty="0">
                <a:solidFill>
                  <a:srgbClr val="F1F1F1"/>
                </a:solidFill>
                <a:latin typeface="Carlito"/>
                <a:cs typeface="Carlito"/>
              </a:rPr>
              <a:t>MHFW, </a:t>
            </a:r>
            <a:r>
              <a:rPr sz="2600" spc="-65" dirty="0">
                <a:solidFill>
                  <a:srgbClr val="F1F1F1"/>
                </a:solidFill>
                <a:latin typeface="Carlito"/>
                <a:cs typeface="Carlito"/>
              </a:rPr>
              <a:t>Gov. </a:t>
            </a:r>
            <a:r>
              <a:rPr sz="2600" spc="-10" dirty="0">
                <a:solidFill>
                  <a:srgbClr val="F1F1F1"/>
                </a:solidFill>
                <a:latin typeface="Carlito"/>
                <a:cs typeface="Carlito"/>
              </a:rPr>
              <a:t>of  </a:t>
            </a:r>
            <a:r>
              <a:rPr sz="2600" dirty="0">
                <a:solidFill>
                  <a:srgbClr val="F1F1F1"/>
                </a:solidFill>
                <a:latin typeface="Carlito"/>
                <a:cs typeface="Carlito"/>
              </a:rPr>
              <a:t>India</a:t>
            </a:r>
            <a:endParaRPr sz="2600">
              <a:latin typeface="Carlito"/>
              <a:cs typeface="Carlito"/>
            </a:endParaRPr>
          </a:p>
          <a:p>
            <a:pPr marL="355600" marR="7620" indent="-342900" algn="just">
              <a:lnSpc>
                <a:spcPct val="80000"/>
              </a:lnSpc>
              <a:spcBef>
                <a:spcPts val="625"/>
              </a:spcBef>
              <a:buFont typeface="Arial"/>
              <a:buChar char="•"/>
              <a:tabLst>
                <a:tab pos="355600" algn="l"/>
              </a:tabLst>
            </a:pPr>
            <a:r>
              <a:rPr sz="2600" spc="-10" dirty="0">
                <a:solidFill>
                  <a:srgbClr val="F1F1F1"/>
                </a:solidFill>
                <a:latin typeface="Carlito"/>
                <a:cs typeface="Carlito"/>
              </a:rPr>
              <a:t>Dedicated </a:t>
            </a:r>
            <a:r>
              <a:rPr sz="2600" spc="-15" dirty="0">
                <a:solidFill>
                  <a:srgbClr val="F1F1F1"/>
                </a:solidFill>
                <a:latin typeface="Carlito"/>
                <a:cs typeface="Carlito"/>
              </a:rPr>
              <a:t>to </a:t>
            </a:r>
            <a:r>
              <a:rPr sz="2600" spc="-10" dirty="0">
                <a:solidFill>
                  <a:srgbClr val="F1F1F1"/>
                </a:solidFill>
                <a:latin typeface="Carlito"/>
                <a:cs typeface="Carlito"/>
              </a:rPr>
              <a:t>settings of </a:t>
            </a:r>
            <a:r>
              <a:rPr sz="2600" spc="-15" dirty="0">
                <a:solidFill>
                  <a:srgbClr val="F1F1F1"/>
                </a:solidFill>
                <a:latin typeface="Carlito"/>
                <a:cs typeface="Carlito"/>
              </a:rPr>
              <a:t>std. </a:t>
            </a:r>
            <a:r>
              <a:rPr sz="2600" spc="-5" dirty="0">
                <a:solidFill>
                  <a:srgbClr val="F1F1F1"/>
                </a:solidFill>
                <a:latin typeface="Carlito"/>
                <a:cs typeface="Carlito"/>
              </a:rPr>
              <a:t>of drugs, </a:t>
            </a:r>
            <a:r>
              <a:rPr sz="2600" spc="-25" dirty="0">
                <a:solidFill>
                  <a:srgbClr val="F1F1F1"/>
                </a:solidFill>
                <a:latin typeface="Carlito"/>
                <a:cs typeface="Carlito"/>
              </a:rPr>
              <a:t>p’ceuticals  </a:t>
            </a:r>
            <a:r>
              <a:rPr sz="2600" dirty="0">
                <a:solidFill>
                  <a:srgbClr val="F1F1F1"/>
                </a:solidFill>
                <a:latin typeface="Carlito"/>
                <a:cs typeface="Carlito"/>
              </a:rPr>
              <a:t>and </a:t>
            </a:r>
            <a:r>
              <a:rPr sz="2600" spc="-5" dirty="0">
                <a:solidFill>
                  <a:srgbClr val="F1F1F1"/>
                </a:solidFill>
                <a:latin typeface="Carlito"/>
                <a:cs typeface="Carlito"/>
              </a:rPr>
              <a:t>healthcare devices </a:t>
            </a:r>
            <a:r>
              <a:rPr sz="2600" spc="-10" dirty="0">
                <a:solidFill>
                  <a:srgbClr val="F1F1F1"/>
                </a:solidFill>
                <a:latin typeface="Carlito"/>
                <a:cs typeface="Carlito"/>
              </a:rPr>
              <a:t>besides </a:t>
            </a:r>
            <a:r>
              <a:rPr sz="2600" spc="-5" dirty="0">
                <a:solidFill>
                  <a:srgbClr val="F1F1F1"/>
                </a:solidFill>
                <a:latin typeface="Carlito"/>
                <a:cs typeface="Carlito"/>
              </a:rPr>
              <a:t>providing </a:t>
            </a:r>
            <a:r>
              <a:rPr sz="2600" spc="-60" dirty="0">
                <a:solidFill>
                  <a:srgbClr val="F1F1F1"/>
                </a:solidFill>
                <a:latin typeface="Carlito"/>
                <a:cs typeface="Carlito"/>
              </a:rPr>
              <a:t>Ref.  </a:t>
            </a:r>
            <a:r>
              <a:rPr sz="2600" spc="-10" dirty="0">
                <a:solidFill>
                  <a:srgbClr val="F1F1F1"/>
                </a:solidFill>
                <a:latin typeface="Carlito"/>
                <a:cs typeface="Carlito"/>
              </a:rPr>
              <a:t>Standards </a:t>
            </a:r>
            <a:r>
              <a:rPr sz="2600" dirty="0">
                <a:solidFill>
                  <a:srgbClr val="F1F1F1"/>
                </a:solidFill>
                <a:latin typeface="Carlito"/>
                <a:cs typeface="Carlito"/>
              </a:rPr>
              <a:t>and</a:t>
            </a:r>
            <a:r>
              <a:rPr sz="2600" spc="-20" dirty="0">
                <a:solidFill>
                  <a:srgbClr val="F1F1F1"/>
                </a:solidFill>
                <a:latin typeface="Carlito"/>
                <a:cs typeface="Carlito"/>
              </a:rPr>
              <a:t> </a:t>
            </a:r>
            <a:r>
              <a:rPr sz="2600" spc="-25" dirty="0">
                <a:solidFill>
                  <a:srgbClr val="F1F1F1"/>
                </a:solidFill>
                <a:latin typeface="Carlito"/>
                <a:cs typeface="Carlito"/>
              </a:rPr>
              <a:t>Training.</a:t>
            </a:r>
            <a:endParaRPr sz="2600">
              <a:latin typeface="Carlito"/>
              <a:cs typeface="Carlito"/>
            </a:endParaRPr>
          </a:p>
          <a:p>
            <a:pPr marL="355600" marR="5715" indent="-342900" algn="just">
              <a:lnSpc>
                <a:spcPct val="80000"/>
              </a:lnSpc>
              <a:spcBef>
                <a:spcPts val="625"/>
              </a:spcBef>
              <a:buFont typeface="Arial"/>
              <a:buChar char="•"/>
              <a:tabLst>
                <a:tab pos="355600" algn="l"/>
              </a:tabLst>
            </a:pPr>
            <a:r>
              <a:rPr sz="2600" spc="-114" dirty="0">
                <a:solidFill>
                  <a:srgbClr val="F1F1F1"/>
                </a:solidFill>
                <a:latin typeface="Carlito"/>
                <a:cs typeface="Carlito"/>
              </a:rPr>
              <a:t>To </a:t>
            </a:r>
            <a:r>
              <a:rPr sz="2600" spc="-10" dirty="0">
                <a:solidFill>
                  <a:srgbClr val="F1F1F1"/>
                </a:solidFill>
                <a:latin typeface="Carlito"/>
                <a:cs typeface="Carlito"/>
              </a:rPr>
              <a:t>develop </a:t>
            </a:r>
            <a:r>
              <a:rPr sz="2600" spc="-15" dirty="0">
                <a:solidFill>
                  <a:srgbClr val="F1F1F1"/>
                </a:solidFill>
                <a:latin typeface="Carlito"/>
                <a:cs typeface="Carlito"/>
              </a:rPr>
              <a:t>comprehensive </a:t>
            </a:r>
            <a:r>
              <a:rPr sz="2600" spc="-10" dirty="0">
                <a:solidFill>
                  <a:srgbClr val="F1F1F1"/>
                </a:solidFill>
                <a:latin typeface="Carlito"/>
                <a:cs typeface="Carlito"/>
              </a:rPr>
              <a:t>monographs </a:t>
            </a:r>
            <a:r>
              <a:rPr sz="2600" spc="-25" dirty="0">
                <a:solidFill>
                  <a:srgbClr val="F1F1F1"/>
                </a:solidFill>
                <a:latin typeface="Carlito"/>
                <a:cs typeface="Carlito"/>
              </a:rPr>
              <a:t>for  </a:t>
            </a:r>
            <a:r>
              <a:rPr sz="2600" spc="-5" dirty="0">
                <a:solidFill>
                  <a:srgbClr val="F1F1F1"/>
                </a:solidFill>
                <a:latin typeface="Carlito"/>
                <a:cs typeface="Carlito"/>
              </a:rPr>
              <a:t>drugs </a:t>
            </a:r>
            <a:r>
              <a:rPr sz="2600" spc="-10" dirty="0">
                <a:solidFill>
                  <a:srgbClr val="F1F1F1"/>
                </a:solidFill>
                <a:latin typeface="Carlito"/>
                <a:cs typeface="Carlito"/>
              </a:rPr>
              <a:t>included </a:t>
            </a:r>
            <a:r>
              <a:rPr sz="2600" dirty="0">
                <a:solidFill>
                  <a:srgbClr val="F1F1F1"/>
                </a:solidFill>
                <a:latin typeface="Carlito"/>
                <a:cs typeface="Carlito"/>
              </a:rPr>
              <a:t>in IP including </a:t>
            </a:r>
            <a:r>
              <a:rPr sz="2600" spc="-5" dirty="0">
                <a:solidFill>
                  <a:srgbClr val="F1F1F1"/>
                </a:solidFill>
                <a:latin typeface="Carlito"/>
                <a:cs typeface="Carlito"/>
              </a:rPr>
              <a:t>API, </a:t>
            </a:r>
            <a:r>
              <a:rPr sz="2600" spc="-15" dirty="0">
                <a:solidFill>
                  <a:srgbClr val="F1F1F1"/>
                </a:solidFill>
                <a:latin typeface="Carlito"/>
                <a:cs typeface="Carlito"/>
              </a:rPr>
              <a:t>Excipients  </a:t>
            </a:r>
            <a:r>
              <a:rPr sz="2600" spc="-5" dirty="0">
                <a:solidFill>
                  <a:srgbClr val="F1F1F1"/>
                </a:solidFill>
                <a:latin typeface="Carlito"/>
                <a:cs typeface="Carlito"/>
              </a:rPr>
              <a:t>and </a:t>
            </a:r>
            <a:r>
              <a:rPr sz="2600" spc="-10" dirty="0">
                <a:solidFill>
                  <a:srgbClr val="F1F1F1"/>
                </a:solidFill>
                <a:latin typeface="Carlito"/>
                <a:cs typeface="Carlito"/>
              </a:rPr>
              <a:t>dosage</a:t>
            </a:r>
            <a:r>
              <a:rPr sz="2600" spc="-25" dirty="0">
                <a:solidFill>
                  <a:srgbClr val="F1F1F1"/>
                </a:solidFill>
                <a:latin typeface="Carlito"/>
                <a:cs typeface="Carlito"/>
              </a:rPr>
              <a:t> </a:t>
            </a:r>
            <a:r>
              <a:rPr sz="2600" spc="-15" dirty="0">
                <a:solidFill>
                  <a:srgbClr val="F1F1F1"/>
                </a:solidFill>
                <a:latin typeface="Carlito"/>
                <a:cs typeface="Carlito"/>
              </a:rPr>
              <a:t>forms.</a:t>
            </a:r>
            <a:endParaRPr sz="2600">
              <a:latin typeface="Carlito"/>
              <a:cs typeface="Carlito"/>
            </a:endParaRPr>
          </a:p>
          <a:p>
            <a:pPr marL="355600" marR="6350" indent="-342900" algn="just">
              <a:lnSpc>
                <a:spcPts val="2500"/>
              </a:lnSpc>
              <a:spcBef>
                <a:spcPts val="600"/>
              </a:spcBef>
              <a:buFont typeface="Arial"/>
              <a:buChar char="•"/>
              <a:tabLst>
                <a:tab pos="355600" algn="l"/>
              </a:tabLst>
            </a:pPr>
            <a:r>
              <a:rPr sz="2600" spc="-114" dirty="0">
                <a:solidFill>
                  <a:srgbClr val="F1F1F1"/>
                </a:solidFill>
                <a:latin typeface="Carlito"/>
                <a:cs typeface="Carlito"/>
              </a:rPr>
              <a:t>To </a:t>
            </a:r>
            <a:r>
              <a:rPr sz="2600" spc="-10" dirty="0">
                <a:solidFill>
                  <a:srgbClr val="F1F1F1"/>
                </a:solidFill>
                <a:latin typeface="Carlito"/>
                <a:cs typeface="Carlito"/>
              </a:rPr>
              <a:t>accord </a:t>
            </a:r>
            <a:r>
              <a:rPr sz="2600" spc="-5" dirty="0">
                <a:solidFill>
                  <a:srgbClr val="F1F1F1"/>
                </a:solidFill>
                <a:latin typeface="Carlito"/>
                <a:cs typeface="Carlito"/>
              </a:rPr>
              <a:t>priority </a:t>
            </a:r>
            <a:r>
              <a:rPr sz="2600" spc="-15" dirty="0">
                <a:solidFill>
                  <a:srgbClr val="F1F1F1"/>
                </a:solidFill>
                <a:latin typeface="Carlito"/>
                <a:cs typeface="Carlito"/>
              </a:rPr>
              <a:t>to </a:t>
            </a:r>
            <a:r>
              <a:rPr sz="2600" spc="-5" dirty="0">
                <a:solidFill>
                  <a:srgbClr val="F1F1F1"/>
                </a:solidFill>
                <a:latin typeface="Carlito"/>
                <a:cs typeface="Carlito"/>
              </a:rPr>
              <a:t>monographs of drugs </a:t>
            </a:r>
            <a:r>
              <a:rPr sz="2600" dirty="0">
                <a:solidFill>
                  <a:srgbClr val="F1F1F1"/>
                </a:solidFill>
                <a:latin typeface="Carlito"/>
                <a:cs typeface="Carlito"/>
              </a:rPr>
              <a:t>in the  </a:t>
            </a:r>
            <a:r>
              <a:rPr sz="2600" spc="-5" dirty="0">
                <a:solidFill>
                  <a:srgbClr val="F1F1F1"/>
                </a:solidFill>
                <a:latin typeface="Carlito"/>
                <a:cs typeface="Carlito"/>
              </a:rPr>
              <a:t>National </a:t>
            </a:r>
            <a:r>
              <a:rPr sz="2600" spc="-10" dirty="0">
                <a:solidFill>
                  <a:srgbClr val="F1F1F1"/>
                </a:solidFill>
                <a:latin typeface="Carlito"/>
                <a:cs typeface="Carlito"/>
              </a:rPr>
              <a:t>Essential </a:t>
            </a:r>
            <a:r>
              <a:rPr sz="2600" dirty="0">
                <a:solidFill>
                  <a:srgbClr val="F1F1F1"/>
                </a:solidFill>
                <a:latin typeface="Carlito"/>
                <a:cs typeface="Carlito"/>
              </a:rPr>
              <a:t>Drug </a:t>
            </a:r>
            <a:r>
              <a:rPr sz="2600" spc="-10" dirty="0">
                <a:solidFill>
                  <a:srgbClr val="F1F1F1"/>
                </a:solidFill>
                <a:latin typeface="Carlito"/>
                <a:cs typeface="Carlito"/>
              </a:rPr>
              <a:t>List </a:t>
            </a:r>
            <a:r>
              <a:rPr sz="2600" dirty="0">
                <a:solidFill>
                  <a:srgbClr val="F1F1F1"/>
                </a:solidFill>
                <a:latin typeface="Carlito"/>
                <a:cs typeface="Carlito"/>
              </a:rPr>
              <a:t>&amp; their </a:t>
            </a:r>
            <a:r>
              <a:rPr sz="2600" spc="-10" dirty="0">
                <a:solidFill>
                  <a:srgbClr val="F1F1F1"/>
                </a:solidFill>
                <a:latin typeface="Carlito"/>
                <a:cs typeface="Carlito"/>
              </a:rPr>
              <a:t>dosage  </a:t>
            </a:r>
            <a:r>
              <a:rPr sz="2600" spc="-15" dirty="0">
                <a:solidFill>
                  <a:srgbClr val="F1F1F1"/>
                </a:solidFill>
                <a:latin typeface="Carlito"/>
                <a:cs typeface="Carlito"/>
              </a:rPr>
              <a:t>forms.</a:t>
            </a:r>
            <a:endParaRPr sz="2600">
              <a:latin typeface="Carlito"/>
              <a:cs typeface="Carlito"/>
            </a:endParaRPr>
          </a:p>
          <a:p>
            <a:pPr marL="355600" marR="5080" indent="-342900" algn="just">
              <a:lnSpc>
                <a:spcPts val="2500"/>
              </a:lnSpc>
              <a:spcBef>
                <a:spcPts val="615"/>
              </a:spcBef>
              <a:buFont typeface="Arial"/>
              <a:buChar char="•"/>
              <a:tabLst>
                <a:tab pos="355600" algn="l"/>
              </a:tabLst>
            </a:pPr>
            <a:r>
              <a:rPr sz="2600" spc="-114" dirty="0">
                <a:solidFill>
                  <a:srgbClr val="F1F1F1"/>
                </a:solidFill>
                <a:latin typeface="Carlito"/>
                <a:cs typeface="Carlito"/>
              </a:rPr>
              <a:t>To </a:t>
            </a:r>
            <a:r>
              <a:rPr sz="2600" spc="-10" dirty="0">
                <a:solidFill>
                  <a:srgbClr val="F1F1F1"/>
                </a:solidFill>
                <a:latin typeface="Carlito"/>
                <a:cs typeface="Carlito"/>
              </a:rPr>
              <a:t>accelerate process </a:t>
            </a:r>
            <a:r>
              <a:rPr sz="2600" spc="-5" dirty="0">
                <a:solidFill>
                  <a:srgbClr val="F1F1F1"/>
                </a:solidFill>
                <a:latin typeface="Carlito"/>
                <a:cs typeface="Carlito"/>
              </a:rPr>
              <a:t>of </a:t>
            </a:r>
            <a:r>
              <a:rPr sz="2600" spc="-10" dirty="0">
                <a:solidFill>
                  <a:srgbClr val="F1F1F1"/>
                </a:solidFill>
                <a:latin typeface="Carlito"/>
                <a:cs typeface="Carlito"/>
              </a:rPr>
              <a:t>preparation,  </a:t>
            </a:r>
            <a:r>
              <a:rPr sz="2600" spc="-5" dirty="0">
                <a:solidFill>
                  <a:srgbClr val="F1F1F1"/>
                </a:solidFill>
                <a:latin typeface="Carlito"/>
                <a:cs typeface="Carlito"/>
              </a:rPr>
              <a:t>certification, distribution of </a:t>
            </a:r>
            <a:r>
              <a:rPr sz="2600" dirty="0">
                <a:solidFill>
                  <a:srgbClr val="F1F1F1"/>
                </a:solidFill>
                <a:latin typeface="Carlito"/>
                <a:cs typeface="Carlito"/>
              </a:rPr>
              <a:t>IP </a:t>
            </a:r>
            <a:r>
              <a:rPr sz="2600" spc="-20" dirty="0">
                <a:solidFill>
                  <a:srgbClr val="F1F1F1"/>
                </a:solidFill>
                <a:latin typeface="Carlito"/>
                <a:cs typeface="Carlito"/>
              </a:rPr>
              <a:t>reference</a:t>
            </a:r>
            <a:r>
              <a:rPr sz="2600" spc="-75" dirty="0">
                <a:solidFill>
                  <a:srgbClr val="F1F1F1"/>
                </a:solidFill>
                <a:latin typeface="Carlito"/>
                <a:cs typeface="Carlito"/>
              </a:rPr>
              <a:t> </a:t>
            </a:r>
            <a:r>
              <a:rPr sz="2600" dirty="0">
                <a:solidFill>
                  <a:srgbClr val="F1F1F1"/>
                </a:solidFill>
                <a:latin typeface="Carlito"/>
                <a:cs typeface="Carlito"/>
              </a:rPr>
              <a:t>sub.</a:t>
            </a:r>
            <a:endParaRPr sz="26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02332" y="550926"/>
            <a:ext cx="646239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DCGI </a:t>
            </a:r>
            <a:r>
              <a:rPr spc="-5" dirty="0"/>
              <a:t>(Drug </a:t>
            </a:r>
            <a:r>
              <a:rPr spc="-10" dirty="0"/>
              <a:t>Controller General </a:t>
            </a:r>
            <a:r>
              <a:rPr spc="-5" dirty="0"/>
              <a:t>of</a:t>
            </a:r>
            <a:r>
              <a:rPr spc="5" dirty="0"/>
              <a:t> </a:t>
            </a:r>
            <a:r>
              <a:rPr spc="-5" dirty="0"/>
              <a:t>India)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02332" y="1148842"/>
            <a:ext cx="6806565" cy="30981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  <a:tab pos="2344420" algn="l"/>
              </a:tabLst>
            </a:pPr>
            <a:r>
              <a:rPr sz="2800" spc="-10" dirty="0">
                <a:solidFill>
                  <a:srgbClr val="FFFFFF"/>
                </a:solidFill>
                <a:latin typeface="Carlito"/>
                <a:cs typeface="Carlito"/>
              </a:rPr>
              <a:t>Drug </a:t>
            </a:r>
            <a:r>
              <a:rPr sz="2800" spc="-15" dirty="0">
                <a:solidFill>
                  <a:srgbClr val="FFFFFF"/>
                </a:solidFill>
                <a:latin typeface="Carlito"/>
                <a:cs typeface="Carlito"/>
              </a:rPr>
              <a:t>Controller General </a:t>
            </a:r>
            <a:r>
              <a:rPr sz="2800" spc="-5" dirty="0">
                <a:solidFill>
                  <a:srgbClr val="FFFFFF"/>
                </a:solidFill>
                <a:latin typeface="Carlito"/>
                <a:cs typeface="Carlito"/>
              </a:rPr>
              <a:t>of </a:t>
            </a:r>
            <a:r>
              <a:rPr sz="2800" spc="-10" dirty="0">
                <a:solidFill>
                  <a:srgbClr val="FFFFFF"/>
                </a:solidFill>
                <a:latin typeface="Carlito"/>
                <a:cs typeface="Carlito"/>
              </a:rPr>
              <a:t>India under </a:t>
            </a:r>
            <a:r>
              <a:rPr sz="2800" spc="-5" dirty="0">
                <a:solidFill>
                  <a:srgbClr val="FFFFFF"/>
                </a:solidFill>
                <a:latin typeface="Carlito"/>
                <a:cs typeface="Carlito"/>
              </a:rPr>
              <a:t>the  </a:t>
            </a:r>
            <a:r>
              <a:rPr sz="2800" spc="-10" dirty="0">
                <a:solidFill>
                  <a:srgbClr val="FFFFFF"/>
                </a:solidFill>
                <a:latin typeface="Carlito"/>
                <a:cs typeface="Carlito"/>
              </a:rPr>
              <a:t>gamut </a:t>
            </a:r>
            <a:r>
              <a:rPr sz="2800" spc="-5" dirty="0">
                <a:solidFill>
                  <a:srgbClr val="FFFFFF"/>
                </a:solidFill>
                <a:latin typeface="Carlito"/>
                <a:cs typeface="Carlito"/>
              </a:rPr>
              <a:t>of </a:t>
            </a:r>
            <a:r>
              <a:rPr sz="2800" spc="-20" dirty="0">
                <a:solidFill>
                  <a:srgbClr val="FFFFFF"/>
                </a:solidFill>
                <a:latin typeface="Carlito"/>
                <a:cs typeface="Carlito"/>
              </a:rPr>
              <a:t>Central </a:t>
            </a:r>
            <a:r>
              <a:rPr sz="2800" spc="-10" dirty="0">
                <a:solidFill>
                  <a:srgbClr val="FFFFFF"/>
                </a:solidFill>
                <a:latin typeface="Carlito"/>
                <a:cs typeface="Carlito"/>
              </a:rPr>
              <a:t>Drugs </a:t>
            </a:r>
            <a:r>
              <a:rPr sz="2800" spc="-15" dirty="0">
                <a:solidFill>
                  <a:srgbClr val="FFFFFF"/>
                </a:solidFill>
                <a:latin typeface="Carlito"/>
                <a:cs typeface="Carlito"/>
              </a:rPr>
              <a:t>Standard </a:t>
            </a:r>
            <a:r>
              <a:rPr sz="2800" spc="-20" dirty="0">
                <a:solidFill>
                  <a:srgbClr val="FFFFFF"/>
                </a:solidFill>
                <a:latin typeface="Carlito"/>
                <a:cs typeface="Carlito"/>
              </a:rPr>
              <a:t>Control  Organization	</a:t>
            </a:r>
            <a:r>
              <a:rPr sz="2800" spc="-5" dirty="0">
                <a:solidFill>
                  <a:srgbClr val="FFFFFF"/>
                </a:solidFill>
                <a:latin typeface="Carlito"/>
                <a:cs typeface="Carlito"/>
              </a:rPr>
              <a:t>is </a:t>
            </a:r>
            <a:r>
              <a:rPr sz="2800" spc="-10" dirty="0">
                <a:solidFill>
                  <a:srgbClr val="FFFFFF"/>
                </a:solidFill>
                <a:latin typeface="Carlito"/>
                <a:cs typeface="Carlito"/>
              </a:rPr>
              <a:t>responsible </a:t>
            </a:r>
            <a:r>
              <a:rPr sz="2800" spc="-25" dirty="0">
                <a:solidFill>
                  <a:srgbClr val="FFFFFF"/>
                </a:solidFill>
                <a:latin typeface="Carlito"/>
                <a:cs typeface="Carlito"/>
              </a:rPr>
              <a:t>for </a:t>
            </a:r>
            <a:r>
              <a:rPr sz="2800" spc="-15" dirty="0">
                <a:solidFill>
                  <a:srgbClr val="FFFFFF"/>
                </a:solidFill>
                <a:latin typeface="Carlito"/>
                <a:cs typeface="Carlito"/>
              </a:rPr>
              <a:t>approval </a:t>
            </a:r>
            <a:r>
              <a:rPr sz="2800" spc="-10" dirty="0">
                <a:solidFill>
                  <a:srgbClr val="FFFFFF"/>
                </a:solidFill>
                <a:latin typeface="Carlito"/>
                <a:cs typeface="Carlito"/>
              </a:rPr>
              <a:t>of  </a:t>
            </a:r>
            <a:r>
              <a:rPr sz="2800" spc="-5" dirty="0">
                <a:solidFill>
                  <a:srgbClr val="FFFFFF"/>
                </a:solidFill>
                <a:latin typeface="Carlito"/>
                <a:cs typeface="Carlito"/>
              </a:rPr>
              <a:t>licenses of </a:t>
            </a:r>
            <a:r>
              <a:rPr sz="2800" spc="-10" dirty="0">
                <a:solidFill>
                  <a:srgbClr val="FFFFFF"/>
                </a:solidFill>
                <a:latin typeface="Carlito"/>
                <a:cs typeface="Carlito"/>
              </a:rPr>
              <a:t>specified </a:t>
            </a:r>
            <a:r>
              <a:rPr sz="2800" spc="-15" dirty="0">
                <a:solidFill>
                  <a:srgbClr val="FFFFFF"/>
                </a:solidFill>
                <a:latin typeface="Carlito"/>
                <a:cs typeface="Carlito"/>
              </a:rPr>
              <a:t>categories </a:t>
            </a:r>
            <a:r>
              <a:rPr sz="2800" spc="-5" dirty="0">
                <a:solidFill>
                  <a:srgbClr val="FFFFFF"/>
                </a:solidFill>
                <a:latin typeface="Carlito"/>
                <a:cs typeface="Carlito"/>
              </a:rPr>
              <a:t>of </a:t>
            </a:r>
            <a:r>
              <a:rPr sz="2800" spc="-10" dirty="0">
                <a:solidFill>
                  <a:srgbClr val="FFFFFF"/>
                </a:solidFill>
                <a:latin typeface="Carlito"/>
                <a:cs typeface="Carlito"/>
              </a:rPr>
              <a:t>drugs such  </a:t>
            </a:r>
            <a:r>
              <a:rPr sz="2800" spc="-5" dirty="0">
                <a:solidFill>
                  <a:srgbClr val="FFFFFF"/>
                </a:solidFill>
                <a:latin typeface="Carlito"/>
                <a:cs typeface="Carlito"/>
              </a:rPr>
              <a:t>as </a:t>
            </a:r>
            <a:r>
              <a:rPr sz="2800" spc="-10" dirty="0">
                <a:solidFill>
                  <a:srgbClr val="FFFFFF"/>
                </a:solidFill>
                <a:latin typeface="Carlito"/>
                <a:cs typeface="Carlito"/>
              </a:rPr>
              <a:t>blood </a:t>
            </a:r>
            <a:r>
              <a:rPr sz="2800" spc="-5" dirty="0">
                <a:solidFill>
                  <a:srgbClr val="FFFFFF"/>
                </a:solidFill>
                <a:latin typeface="Carlito"/>
                <a:cs typeface="Carlito"/>
              </a:rPr>
              <a:t>and </a:t>
            </a:r>
            <a:r>
              <a:rPr sz="2800" spc="-10" dirty="0">
                <a:solidFill>
                  <a:srgbClr val="FFFFFF"/>
                </a:solidFill>
                <a:latin typeface="Carlito"/>
                <a:cs typeface="Carlito"/>
              </a:rPr>
              <a:t>blood </a:t>
            </a:r>
            <a:r>
              <a:rPr sz="2800" spc="-15" dirty="0">
                <a:solidFill>
                  <a:srgbClr val="FFFFFF"/>
                </a:solidFill>
                <a:latin typeface="Carlito"/>
                <a:cs typeface="Carlito"/>
              </a:rPr>
              <a:t>products, </a:t>
            </a:r>
            <a:r>
              <a:rPr sz="2800" spc="-5" dirty="0">
                <a:solidFill>
                  <a:srgbClr val="FFFFFF"/>
                </a:solidFill>
                <a:latin typeface="Carlito"/>
                <a:cs typeface="Carlito"/>
              </a:rPr>
              <a:t>IV </a:t>
            </a:r>
            <a:r>
              <a:rPr sz="2800" spc="-10" dirty="0">
                <a:solidFill>
                  <a:srgbClr val="FFFFFF"/>
                </a:solidFill>
                <a:latin typeface="Carlito"/>
                <a:cs typeface="Carlito"/>
              </a:rPr>
              <a:t>fluids,  vaccines </a:t>
            </a:r>
            <a:r>
              <a:rPr sz="2800" spc="-5" dirty="0">
                <a:solidFill>
                  <a:srgbClr val="FFFFFF"/>
                </a:solidFill>
                <a:latin typeface="Carlito"/>
                <a:cs typeface="Carlito"/>
              </a:rPr>
              <a:t>and </a:t>
            </a:r>
            <a:r>
              <a:rPr sz="2800" spc="-25" dirty="0">
                <a:solidFill>
                  <a:srgbClr val="FFFFFF"/>
                </a:solidFill>
                <a:latin typeface="Carlito"/>
                <a:cs typeface="Carlito"/>
              </a:rPr>
              <a:t>sera </a:t>
            </a:r>
            <a:r>
              <a:rPr sz="2800" spc="-5" dirty="0">
                <a:solidFill>
                  <a:srgbClr val="FFFFFF"/>
                </a:solidFill>
                <a:latin typeface="Carlito"/>
                <a:cs typeface="Carlito"/>
              </a:rPr>
              <a:t>in</a:t>
            </a:r>
            <a:r>
              <a:rPr sz="2800" spc="7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arlito"/>
                <a:cs typeface="Carlito"/>
              </a:rPr>
              <a:t>India.</a:t>
            </a:r>
            <a:endParaRPr sz="28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5" dirty="0">
                <a:solidFill>
                  <a:srgbClr val="FFFFFF"/>
                </a:solidFill>
                <a:latin typeface="Carlito"/>
                <a:cs typeface="Carlito"/>
              </a:rPr>
              <a:t>Present DCGI </a:t>
            </a:r>
            <a:r>
              <a:rPr sz="2800" spc="-5" dirty="0">
                <a:solidFill>
                  <a:srgbClr val="FFFFFF"/>
                </a:solidFill>
                <a:latin typeface="Carlito"/>
                <a:cs typeface="Carlito"/>
              </a:rPr>
              <a:t>is </a:t>
            </a:r>
            <a:r>
              <a:rPr sz="2800" spc="-100" dirty="0">
                <a:solidFill>
                  <a:srgbClr val="FFFFFF"/>
                </a:solidFill>
                <a:latin typeface="Carlito"/>
                <a:cs typeface="Carlito"/>
              </a:rPr>
              <a:t>Dr. </a:t>
            </a:r>
            <a:r>
              <a:rPr sz="2800" spc="-5" dirty="0">
                <a:solidFill>
                  <a:srgbClr val="FFFFFF"/>
                </a:solidFill>
                <a:latin typeface="Carlito"/>
                <a:cs typeface="Carlito"/>
              </a:rPr>
              <a:t>G. N.</a:t>
            </a:r>
            <a:r>
              <a:rPr sz="2800" spc="19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rlito"/>
                <a:cs typeface="Carlito"/>
              </a:rPr>
              <a:t>Singh</a:t>
            </a:r>
            <a:endParaRPr sz="28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081015" y="4344923"/>
            <a:ext cx="4062983" cy="25130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02332" y="550926"/>
            <a:ext cx="403542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Responsibilities </a:t>
            </a:r>
            <a:r>
              <a:rPr spc="-5" dirty="0"/>
              <a:t>of</a:t>
            </a:r>
            <a:r>
              <a:rPr spc="35" dirty="0"/>
              <a:t> </a:t>
            </a:r>
            <a:r>
              <a:rPr spc="-10" dirty="0"/>
              <a:t>DCGI: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96897" y="1078738"/>
            <a:ext cx="7165340" cy="4940935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355600" marR="6985" indent="-342900" algn="just">
              <a:lnSpc>
                <a:spcPct val="80000"/>
              </a:lnSpc>
              <a:spcBef>
                <a:spcPts val="725"/>
              </a:spcBef>
              <a:buFont typeface="Arial"/>
              <a:buChar char="•"/>
              <a:tabLst>
                <a:tab pos="355600" algn="l"/>
              </a:tabLst>
            </a:pPr>
            <a:r>
              <a:rPr sz="2600" spc="-10" dirty="0">
                <a:solidFill>
                  <a:srgbClr val="FFFFFF"/>
                </a:solidFill>
                <a:latin typeface="Carlito"/>
                <a:cs typeface="Carlito"/>
              </a:rPr>
              <a:t>DCGI </a:t>
            </a:r>
            <a:r>
              <a:rPr sz="2600" spc="-20" dirty="0">
                <a:solidFill>
                  <a:srgbClr val="FFFFFF"/>
                </a:solidFill>
                <a:latin typeface="Carlito"/>
                <a:cs typeface="Carlito"/>
              </a:rPr>
              <a:t>lay </a:t>
            </a:r>
            <a:r>
              <a:rPr sz="2600" spc="-5" dirty="0">
                <a:solidFill>
                  <a:srgbClr val="FFFFFF"/>
                </a:solidFill>
                <a:latin typeface="Carlito"/>
                <a:cs typeface="Carlito"/>
              </a:rPr>
              <a:t>down </a:t>
            </a:r>
            <a:r>
              <a:rPr sz="2600" dirty="0">
                <a:solidFill>
                  <a:srgbClr val="FFFFFF"/>
                </a:solidFill>
                <a:latin typeface="Carlito"/>
                <a:cs typeface="Carlito"/>
              </a:rPr>
              <a:t>the </a:t>
            </a:r>
            <a:r>
              <a:rPr sz="2600" spc="-10" dirty="0">
                <a:solidFill>
                  <a:srgbClr val="FFFFFF"/>
                </a:solidFill>
                <a:latin typeface="Carlito"/>
                <a:cs typeface="Carlito"/>
              </a:rPr>
              <a:t>standard </a:t>
            </a:r>
            <a:r>
              <a:rPr sz="2600" dirty="0">
                <a:solidFill>
                  <a:srgbClr val="FFFFFF"/>
                </a:solidFill>
                <a:latin typeface="Carlito"/>
                <a:cs typeface="Carlito"/>
              </a:rPr>
              <a:t>and </a:t>
            </a:r>
            <a:r>
              <a:rPr sz="2600" spc="-5" dirty="0">
                <a:solidFill>
                  <a:srgbClr val="FFFFFF"/>
                </a:solidFill>
                <a:latin typeface="Carlito"/>
                <a:cs typeface="Carlito"/>
              </a:rPr>
              <a:t>quality </a:t>
            </a:r>
            <a:r>
              <a:rPr sz="2600" spc="-10" dirty="0">
                <a:solidFill>
                  <a:srgbClr val="FFFFFF"/>
                </a:solidFill>
                <a:latin typeface="Carlito"/>
                <a:cs typeface="Carlito"/>
              </a:rPr>
              <a:t>of  </a:t>
            </a:r>
            <a:r>
              <a:rPr sz="2600" spc="-5" dirty="0">
                <a:solidFill>
                  <a:srgbClr val="FFFFFF"/>
                </a:solidFill>
                <a:latin typeface="Carlito"/>
                <a:cs typeface="Carlito"/>
              </a:rPr>
              <a:t>manufacturing, selling, </a:t>
            </a:r>
            <a:r>
              <a:rPr sz="2600" dirty="0">
                <a:solidFill>
                  <a:srgbClr val="FFFFFF"/>
                </a:solidFill>
                <a:latin typeface="Carlito"/>
                <a:cs typeface="Carlito"/>
              </a:rPr>
              <a:t>import and </a:t>
            </a:r>
            <a:r>
              <a:rPr sz="2600" spc="-5" dirty="0">
                <a:solidFill>
                  <a:srgbClr val="FFFFFF"/>
                </a:solidFill>
                <a:latin typeface="Carlito"/>
                <a:cs typeface="Carlito"/>
              </a:rPr>
              <a:t>distribution </a:t>
            </a:r>
            <a:r>
              <a:rPr sz="2600" spc="-10" dirty="0">
                <a:solidFill>
                  <a:srgbClr val="FFFFFF"/>
                </a:solidFill>
                <a:latin typeface="Carlito"/>
                <a:cs typeface="Carlito"/>
              </a:rPr>
              <a:t>of  </a:t>
            </a:r>
            <a:r>
              <a:rPr sz="2600" spc="-5" dirty="0">
                <a:solidFill>
                  <a:srgbClr val="FFFFFF"/>
                </a:solidFill>
                <a:latin typeface="Carlito"/>
                <a:cs typeface="Carlito"/>
              </a:rPr>
              <a:t>drugs </a:t>
            </a:r>
            <a:r>
              <a:rPr sz="2600" dirty="0">
                <a:solidFill>
                  <a:srgbClr val="FFFFFF"/>
                </a:solidFill>
                <a:latin typeface="Carlito"/>
                <a:cs typeface="Carlito"/>
              </a:rPr>
              <a:t>in</a:t>
            </a:r>
            <a:r>
              <a:rPr sz="2600" spc="-2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600" dirty="0">
                <a:solidFill>
                  <a:srgbClr val="FFFFFF"/>
                </a:solidFill>
                <a:latin typeface="Carlito"/>
                <a:cs typeface="Carlito"/>
              </a:rPr>
              <a:t>India.</a:t>
            </a:r>
            <a:endParaRPr sz="2600">
              <a:latin typeface="Carlito"/>
              <a:cs typeface="Carlito"/>
            </a:endParaRPr>
          </a:p>
          <a:p>
            <a:pPr marL="355600" marR="6350" indent="-342900" algn="just">
              <a:lnSpc>
                <a:spcPct val="80000"/>
              </a:lnSpc>
              <a:spcBef>
                <a:spcPts val="630"/>
              </a:spcBef>
              <a:buFont typeface="Arial"/>
              <a:buChar char="•"/>
              <a:tabLst>
                <a:tab pos="355600" algn="l"/>
              </a:tabLst>
            </a:pPr>
            <a:r>
              <a:rPr sz="2600" dirty="0">
                <a:solidFill>
                  <a:srgbClr val="FFFFFF"/>
                </a:solidFill>
                <a:latin typeface="Carlito"/>
                <a:cs typeface="Carlito"/>
              </a:rPr>
              <a:t>Acting </a:t>
            </a:r>
            <a:r>
              <a:rPr sz="2600" spc="-5" dirty="0">
                <a:solidFill>
                  <a:srgbClr val="FFFFFF"/>
                </a:solidFill>
                <a:latin typeface="Carlito"/>
                <a:cs typeface="Carlito"/>
              </a:rPr>
              <a:t>as </a:t>
            </a:r>
            <a:r>
              <a:rPr sz="2600" spc="-10" dirty="0">
                <a:solidFill>
                  <a:srgbClr val="FFFFFF"/>
                </a:solidFill>
                <a:latin typeface="Carlito"/>
                <a:cs typeface="Carlito"/>
              </a:rPr>
              <a:t>appellate </a:t>
            </a:r>
            <a:r>
              <a:rPr sz="2600" dirty="0">
                <a:solidFill>
                  <a:srgbClr val="FFFFFF"/>
                </a:solidFill>
                <a:latin typeface="Carlito"/>
                <a:cs typeface="Carlito"/>
              </a:rPr>
              <a:t>authority in </a:t>
            </a:r>
            <a:r>
              <a:rPr sz="2600" spc="-5" dirty="0">
                <a:solidFill>
                  <a:srgbClr val="FFFFFF"/>
                </a:solidFill>
                <a:latin typeface="Carlito"/>
                <a:cs typeface="Carlito"/>
              </a:rPr>
              <a:t>case of </a:t>
            </a:r>
            <a:r>
              <a:rPr sz="2600" spc="-15" dirty="0">
                <a:solidFill>
                  <a:srgbClr val="FFFFFF"/>
                </a:solidFill>
                <a:latin typeface="Carlito"/>
                <a:cs typeface="Carlito"/>
              </a:rPr>
              <a:t>any  </a:t>
            </a:r>
            <a:r>
              <a:rPr sz="2600" spc="-5" dirty="0">
                <a:solidFill>
                  <a:srgbClr val="FFFFFF"/>
                </a:solidFill>
                <a:latin typeface="Carlito"/>
                <a:cs typeface="Carlito"/>
              </a:rPr>
              <a:t>dispute </a:t>
            </a:r>
            <a:r>
              <a:rPr sz="2600" spc="-15" dirty="0">
                <a:solidFill>
                  <a:srgbClr val="FFFFFF"/>
                </a:solidFill>
                <a:latin typeface="Carlito"/>
                <a:cs typeface="Carlito"/>
              </a:rPr>
              <a:t>regarding </a:t>
            </a:r>
            <a:r>
              <a:rPr sz="2600" dirty="0">
                <a:solidFill>
                  <a:srgbClr val="FFFFFF"/>
                </a:solidFill>
                <a:latin typeface="Carlito"/>
                <a:cs typeface="Carlito"/>
              </a:rPr>
              <a:t>the </a:t>
            </a:r>
            <a:r>
              <a:rPr sz="2600" spc="-5" dirty="0">
                <a:solidFill>
                  <a:srgbClr val="FFFFFF"/>
                </a:solidFill>
                <a:latin typeface="Carlito"/>
                <a:cs typeface="Carlito"/>
              </a:rPr>
              <a:t>quality of</a:t>
            </a:r>
            <a:r>
              <a:rPr sz="2600" spc="-6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arlito"/>
                <a:cs typeface="Carlito"/>
              </a:rPr>
              <a:t>drugs.</a:t>
            </a:r>
            <a:endParaRPr sz="2600">
              <a:latin typeface="Carlito"/>
              <a:cs typeface="Carlito"/>
            </a:endParaRPr>
          </a:p>
          <a:p>
            <a:pPr marL="355600" marR="6985" indent="-342900" algn="just">
              <a:lnSpc>
                <a:spcPct val="80000"/>
              </a:lnSpc>
              <a:spcBef>
                <a:spcPts val="625"/>
              </a:spcBef>
              <a:buFont typeface="Arial"/>
              <a:buChar char="•"/>
              <a:tabLst>
                <a:tab pos="355600" algn="l"/>
              </a:tabLst>
            </a:pPr>
            <a:r>
              <a:rPr sz="2600" spc="-15" dirty="0">
                <a:solidFill>
                  <a:srgbClr val="FFFFFF"/>
                </a:solidFill>
                <a:latin typeface="Carlito"/>
                <a:cs typeface="Carlito"/>
              </a:rPr>
              <a:t>Preparation</a:t>
            </a:r>
            <a:r>
              <a:rPr sz="2600" spc="55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600" dirty="0">
                <a:solidFill>
                  <a:srgbClr val="FFFFFF"/>
                </a:solidFill>
                <a:latin typeface="Carlito"/>
                <a:cs typeface="Carlito"/>
              </a:rPr>
              <a:t>and </a:t>
            </a:r>
            <a:r>
              <a:rPr sz="2600" spc="-5" dirty="0">
                <a:solidFill>
                  <a:srgbClr val="FFFFFF"/>
                </a:solidFill>
                <a:latin typeface="Carlito"/>
                <a:cs typeface="Carlito"/>
              </a:rPr>
              <a:t>maintenance of national  </a:t>
            </a:r>
            <a:r>
              <a:rPr sz="2600" spc="-20" dirty="0">
                <a:solidFill>
                  <a:srgbClr val="FFFFFF"/>
                </a:solidFill>
                <a:latin typeface="Carlito"/>
                <a:cs typeface="Carlito"/>
              </a:rPr>
              <a:t>reference</a:t>
            </a:r>
            <a:r>
              <a:rPr sz="2600" spc="-5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rlito"/>
                <a:cs typeface="Carlito"/>
              </a:rPr>
              <a:t>standard.</a:t>
            </a:r>
            <a:endParaRPr sz="2600">
              <a:latin typeface="Carlito"/>
              <a:cs typeface="Carlito"/>
            </a:endParaRPr>
          </a:p>
          <a:p>
            <a:pPr marL="355600" marR="5715" indent="-342900" algn="just">
              <a:lnSpc>
                <a:spcPct val="80000"/>
              </a:lnSpc>
              <a:spcBef>
                <a:spcPts val="625"/>
              </a:spcBef>
              <a:buFont typeface="Arial"/>
              <a:buChar char="•"/>
              <a:tabLst>
                <a:tab pos="355600" algn="l"/>
              </a:tabLst>
            </a:pPr>
            <a:r>
              <a:rPr sz="2600" spc="-114" dirty="0">
                <a:solidFill>
                  <a:srgbClr val="FFFFFF"/>
                </a:solidFill>
                <a:latin typeface="Carlito"/>
                <a:cs typeface="Carlito"/>
              </a:rPr>
              <a:t>To </a:t>
            </a:r>
            <a:r>
              <a:rPr sz="2600" spc="-5" dirty="0">
                <a:solidFill>
                  <a:srgbClr val="FFFFFF"/>
                </a:solidFill>
                <a:latin typeface="Carlito"/>
                <a:cs typeface="Carlito"/>
              </a:rPr>
              <a:t>bring about </a:t>
            </a:r>
            <a:r>
              <a:rPr sz="2600" dirty="0">
                <a:solidFill>
                  <a:srgbClr val="FFFFFF"/>
                </a:solidFill>
                <a:latin typeface="Carlito"/>
                <a:cs typeface="Carlito"/>
              </a:rPr>
              <a:t>the </a:t>
            </a:r>
            <a:r>
              <a:rPr sz="2600" spc="-10" dirty="0">
                <a:solidFill>
                  <a:srgbClr val="FFFFFF"/>
                </a:solidFill>
                <a:latin typeface="Carlito"/>
                <a:cs typeface="Carlito"/>
              </a:rPr>
              <a:t>uniformity </a:t>
            </a:r>
            <a:r>
              <a:rPr sz="2600" dirty="0">
                <a:solidFill>
                  <a:srgbClr val="FFFFFF"/>
                </a:solidFill>
                <a:latin typeface="Carlito"/>
                <a:cs typeface="Carlito"/>
              </a:rPr>
              <a:t>in the </a:t>
            </a:r>
            <a:r>
              <a:rPr sz="2600" spc="-20" dirty="0">
                <a:solidFill>
                  <a:srgbClr val="FFFFFF"/>
                </a:solidFill>
                <a:latin typeface="Carlito"/>
                <a:cs typeface="Carlito"/>
              </a:rPr>
              <a:t>enforcement  </a:t>
            </a:r>
            <a:r>
              <a:rPr sz="2600" spc="-5" dirty="0">
                <a:solidFill>
                  <a:srgbClr val="FFFFFF"/>
                </a:solidFill>
                <a:latin typeface="Carlito"/>
                <a:cs typeface="Carlito"/>
              </a:rPr>
              <a:t>of </a:t>
            </a:r>
            <a:r>
              <a:rPr sz="2600" dirty="0">
                <a:solidFill>
                  <a:srgbClr val="FFFFFF"/>
                </a:solidFill>
                <a:latin typeface="Carlito"/>
                <a:cs typeface="Carlito"/>
              </a:rPr>
              <a:t>the Drugs and </a:t>
            </a:r>
            <a:r>
              <a:rPr sz="2600" spc="-5" dirty="0">
                <a:solidFill>
                  <a:srgbClr val="FFFFFF"/>
                </a:solidFill>
                <a:latin typeface="Carlito"/>
                <a:cs typeface="Carlito"/>
              </a:rPr>
              <a:t>Cosmetics</a:t>
            </a:r>
            <a:r>
              <a:rPr sz="2600" spc="-6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600" dirty="0">
                <a:solidFill>
                  <a:srgbClr val="FFFFFF"/>
                </a:solidFill>
                <a:latin typeface="Carlito"/>
                <a:cs typeface="Carlito"/>
              </a:rPr>
              <a:t>Act.</a:t>
            </a:r>
            <a:endParaRPr sz="2600">
              <a:latin typeface="Carlito"/>
              <a:cs typeface="Carlito"/>
            </a:endParaRPr>
          </a:p>
          <a:p>
            <a:pPr marL="355600" marR="5080" indent="-342900" algn="just">
              <a:lnSpc>
                <a:spcPct val="80000"/>
              </a:lnSpc>
              <a:spcBef>
                <a:spcPts val="625"/>
              </a:spcBef>
              <a:buFont typeface="Arial"/>
              <a:buChar char="•"/>
              <a:tabLst>
                <a:tab pos="355600" algn="l"/>
              </a:tabLst>
            </a:pPr>
            <a:r>
              <a:rPr sz="2600" spc="-25" dirty="0">
                <a:solidFill>
                  <a:srgbClr val="FFFFFF"/>
                </a:solidFill>
                <a:latin typeface="Carlito"/>
                <a:cs typeface="Carlito"/>
              </a:rPr>
              <a:t>Training </a:t>
            </a:r>
            <a:r>
              <a:rPr sz="2600" spc="-5" dirty="0">
                <a:solidFill>
                  <a:srgbClr val="FFFFFF"/>
                </a:solidFill>
                <a:latin typeface="Carlito"/>
                <a:cs typeface="Carlito"/>
              </a:rPr>
              <a:t>of </a:t>
            </a:r>
            <a:r>
              <a:rPr sz="2600" dirty="0">
                <a:solidFill>
                  <a:srgbClr val="FFFFFF"/>
                </a:solidFill>
                <a:latin typeface="Carlito"/>
                <a:cs typeface="Carlito"/>
              </a:rPr>
              <a:t>Drug </a:t>
            </a:r>
            <a:r>
              <a:rPr sz="2600" spc="-10" dirty="0">
                <a:solidFill>
                  <a:srgbClr val="FFFFFF"/>
                </a:solidFill>
                <a:latin typeface="Carlito"/>
                <a:cs typeface="Carlito"/>
              </a:rPr>
              <a:t>Analysts deputed </a:t>
            </a:r>
            <a:r>
              <a:rPr sz="2600" spc="-15" dirty="0">
                <a:solidFill>
                  <a:srgbClr val="FFFFFF"/>
                </a:solidFill>
                <a:latin typeface="Carlito"/>
                <a:cs typeface="Carlito"/>
              </a:rPr>
              <a:t>by </a:t>
            </a:r>
            <a:r>
              <a:rPr sz="2600" spc="-20" dirty="0">
                <a:solidFill>
                  <a:srgbClr val="FFFFFF"/>
                </a:solidFill>
                <a:latin typeface="Carlito"/>
                <a:cs typeface="Carlito"/>
              </a:rPr>
              <a:t>State </a:t>
            </a:r>
            <a:r>
              <a:rPr sz="2600" spc="-5" dirty="0">
                <a:solidFill>
                  <a:srgbClr val="FFFFFF"/>
                </a:solidFill>
                <a:latin typeface="Carlito"/>
                <a:cs typeface="Carlito"/>
              </a:rPr>
              <a:t>Drug  </a:t>
            </a:r>
            <a:r>
              <a:rPr sz="2600" spc="-10" dirty="0">
                <a:solidFill>
                  <a:srgbClr val="FFFFFF"/>
                </a:solidFill>
                <a:latin typeface="Carlito"/>
                <a:cs typeface="Carlito"/>
              </a:rPr>
              <a:t>Control Laboratories </a:t>
            </a:r>
            <a:r>
              <a:rPr sz="2600" dirty="0">
                <a:solidFill>
                  <a:srgbClr val="FFFFFF"/>
                </a:solidFill>
                <a:latin typeface="Carlito"/>
                <a:cs typeface="Carlito"/>
              </a:rPr>
              <a:t>and </a:t>
            </a:r>
            <a:r>
              <a:rPr sz="2600" spc="-5" dirty="0">
                <a:solidFill>
                  <a:srgbClr val="FFFFFF"/>
                </a:solidFill>
                <a:latin typeface="Carlito"/>
                <a:cs typeface="Carlito"/>
              </a:rPr>
              <a:t>other</a:t>
            </a:r>
            <a:r>
              <a:rPr sz="2600" spc="-3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arlito"/>
                <a:cs typeface="Carlito"/>
              </a:rPr>
              <a:t>Institutions.</a:t>
            </a:r>
            <a:endParaRPr sz="2600">
              <a:latin typeface="Carlito"/>
              <a:cs typeface="Carlito"/>
            </a:endParaRPr>
          </a:p>
          <a:p>
            <a:pPr marL="355600" marR="5080" indent="-342900" algn="just">
              <a:lnSpc>
                <a:spcPct val="80000"/>
              </a:lnSpc>
              <a:spcBef>
                <a:spcPts val="620"/>
              </a:spcBef>
              <a:buFont typeface="Arial"/>
              <a:buChar char="•"/>
              <a:tabLst>
                <a:tab pos="355600" algn="l"/>
              </a:tabLst>
            </a:pPr>
            <a:r>
              <a:rPr sz="2600" spc="-5" dirty="0">
                <a:solidFill>
                  <a:srgbClr val="FFFFFF"/>
                </a:solidFill>
                <a:latin typeface="Carlito"/>
                <a:cs typeface="Carlito"/>
              </a:rPr>
              <a:t>Analysis of Cosmetics </a:t>
            </a:r>
            <a:r>
              <a:rPr sz="2600" spc="-10" dirty="0">
                <a:solidFill>
                  <a:srgbClr val="FFFFFF"/>
                </a:solidFill>
                <a:latin typeface="Carlito"/>
                <a:cs typeface="Carlito"/>
              </a:rPr>
              <a:t>received </a:t>
            </a:r>
            <a:r>
              <a:rPr sz="2600" dirty="0">
                <a:solidFill>
                  <a:srgbClr val="FFFFFF"/>
                </a:solidFill>
                <a:latin typeface="Carlito"/>
                <a:cs typeface="Carlito"/>
              </a:rPr>
              <a:t>as </a:t>
            </a:r>
            <a:r>
              <a:rPr sz="2600" spc="-10" dirty="0">
                <a:solidFill>
                  <a:srgbClr val="FFFFFF"/>
                </a:solidFill>
                <a:latin typeface="Carlito"/>
                <a:cs typeface="Carlito"/>
              </a:rPr>
              <a:t>survey </a:t>
            </a:r>
            <a:r>
              <a:rPr sz="2600" spc="-5" dirty="0">
                <a:solidFill>
                  <a:srgbClr val="FFFFFF"/>
                </a:solidFill>
                <a:latin typeface="Carlito"/>
                <a:cs typeface="Carlito"/>
              </a:rPr>
              <a:t>samples  </a:t>
            </a:r>
            <a:r>
              <a:rPr sz="2600" spc="-10" dirty="0">
                <a:solidFill>
                  <a:srgbClr val="FFFFFF"/>
                </a:solidFill>
                <a:latin typeface="Carlito"/>
                <a:cs typeface="Carlito"/>
              </a:rPr>
              <a:t>from </a:t>
            </a:r>
            <a:r>
              <a:rPr sz="2600" spc="-5" dirty="0">
                <a:solidFill>
                  <a:srgbClr val="FFFFFF"/>
                </a:solidFill>
                <a:latin typeface="Carlito"/>
                <a:cs typeface="Carlito"/>
              </a:rPr>
              <a:t>CDSCO </a:t>
            </a:r>
            <a:r>
              <a:rPr sz="2600" spc="-15" dirty="0">
                <a:solidFill>
                  <a:srgbClr val="FFFFFF"/>
                </a:solidFill>
                <a:latin typeface="Carlito"/>
                <a:cs typeface="Carlito"/>
              </a:rPr>
              <a:t>(central </a:t>
            </a:r>
            <a:r>
              <a:rPr sz="2600" spc="-5" dirty="0">
                <a:solidFill>
                  <a:srgbClr val="FFFFFF"/>
                </a:solidFill>
                <a:latin typeface="Carlito"/>
                <a:cs typeface="Carlito"/>
              </a:rPr>
              <a:t>drug </a:t>
            </a:r>
            <a:r>
              <a:rPr sz="2600" spc="-15" dirty="0">
                <a:solidFill>
                  <a:srgbClr val="FFFFFF"/>
                </a:solidFill>
                <a:latin typeface="Carlito"/>
                <a:cs typeface="Carlito"/>
              </a:rPr>
              <a:t>standard control   </a:t>
            </a:r>
            <a:r>
              <a:rPr sz="2600" spc="-10" dirty="0">
                <a:solidFill>
                  <a:srgbClr val="FFFFFF"/>
                </a:solidFill>
                <a:latin typeface="Carlito"/>
                <a:cs typeface="Carlito"/>
              </a:rPr>
              <a:t>organization).</a:t>
            </a:r>
            <a:endParaRPr sz="26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24686" y="461899"/>
            <a:ext cx="431546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0" dirty="0"/>
              <a:t>DCGI </a:t>
            </a:r>
            <a:r>
              <a:rPr sz="4400" dirty="0"/>
              <a:t>is advised</a:t>
            </a:r>
            <a:r>
              <a:rPr sz="4400" spc="-40" dirty="0"/>
              <a:t> </a:t>
            </a:r>
            <a:r>
              <a:rPr sz="4400" spc="-10" dirty="0"/>
              <a:t>by: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1291589" y="2037714"/>
            <a:ext cx="23190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9BBA58"/>
                </a:solidFill>
                <a:latin typeface="Carlito"/>
                <a:cs typeface="Carlito"/>
              </a:rPr>
              <a:t>Advisory</a:t>
            </a:r>
            <a:r>
              <a:rPr sz="2800" spc="-45" dirty="0">
                <a:solidFill>
                  <a:srgbClr val="9BBA58"/>
                </a:solidFill>
                <a:latin typeface="Carlito"/>
                <a:cs typeface="Carlito"/>
              </a:rPr>
              <a:t> </a:t>
            </a:r>
            <a:r>
              <a:rPr sz="2800" spc="-10" dirty="0">
                <a:solidFill>
                  <a:srgbClr val="9BBA58"/>
                </a:solidFill>
                <a:latin typeface="Carlito"/>
                <a:cs typeface="Carlito"/>
              </a:rPr>
              <a:t>Board)</a:t>
            </a:r>
            <a:endParaRPr sz="280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18179" y="2549779"/>
            <a:ext cx="157988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74320">
              <a:lnSpc>
                <a:spcPct val="100000"/>
              </a:lnSpc>
              <a:spcBef>
                <a:spcPts val="95"/>
              </a:spcBef>
              <a:tabLst>
                <a:tab pos="1191895" algn="l"/>
                <a:tab pos="1324610" algn="l"/>
              </a:tabLst>
            </a:pPr>
            <a:r>
              <a:rPr sz="2800" spc="-10" dirty="0">
                <a:solidFill>
                  <a:srgbClr val="9BBA58"/>
                </a:solidFill>
                <a:latin typeface="Carlito"/>
                <a:cs typeface="Carlito"/>
              </a:rPr>
              <a:t>S</a:t>
            </a:r>
            <a:r>
              <a:rPr sz="2800" spc="-45" dirty="0">
                <a:solidFill>
                  <a:srgbClr val="9BBA58"/>
                </a:solidFill>
                <a:latin typeface="Carlito"/>
                <a:cs typeface="Carlito"/>
              </a:rPr>
              <a:t>t</a:t>
            </a:r>
            <a:r>
              <a:rPr sz="2800" spc="-25" dirty="0">
                <a:solidFill>
                  <a:srgbClr val="9BBA58"/>
                </a:solidFill>
                <a:latin typeface="Carlito"/>
                <a:cs typeface="Carlito"/>
              </a:rPr>
              <a:t>a</a:t>
            </a:r>
            <a:r>
              <a:rPr sz="2800" spc="-35" dirty="0">
                <a:solidFill>
                  <a:srgbClr val="9BBA58"/>
                </a:solidFill>
                <a:latin typeface="Carlito"/>
                <a:cs typeface="Carlito"/>
              </a:rPr>
              <a:t>t</a:t>
            </a:r>
            <a:r>
              <a:rPr sz="2800" spc="-5" dirty="0">
                <a:solidFill>
                  <a:srgbClr val="9BBA58"/>
                </a:solidFill>
                <a:latin typeface="Carlito"/>
                <a:cs typeface="Carlito"/>
              </a:rPr>
              <a:t>e</a:t>
            </a:r>
            <a:r>
              <a:rPr sz="2800" dirty="0">
                <a:solidFill>
                  <a:srgbClr val="9BBA58"/>
                </a:solidFill>
                <a:latin typeface="Carlito"/>
                <a:cs typeface="Carlito"/>
              </a:rPr>
              <a:t>		</a:t>
            </a:r>
            <a:r>
              <a:rPr sz="2800" spc="-5" dirty="0">
                <a:solidFill>
                  <a:srgbClr val="9BBA58"/>
                </a:solidFill>
                <a:latin typeface="Carlito"/>
                <a:cs typeface="Carlito"/>
              </a:rPr>
              <a:t>&amp;  G</a:t>
            </a:r>
            <a:r>
              <a:rPr sz="2800" spc="-15" dirty="0">
                <a:solidFill>
                  <a:srgbClr val="9BBA58"/>
                </a:solidFill>
                <a:latin typeface="Carlito"/>
                <a:cs typeface="Carlito"/>
              </a:rPr>
              <a:t>o</a:t>
            </a:r>
            <a:r>
              <a:rPr sz="2800" spc="-240" dirty="0">
                <a:solidFill>
                  <a:srgbClr val="9BBA58"/>
                </a:solidFill>
                <a:latin typeface="Carlito"/>
                <a:cs typeface="Carlito"/>
              </a:rPr>
              <a:t>v</a:t>
            </a:r>
            <a:r>
              <a:rPr sz="2800" spc="-5" dirty="0">
                <a:solidFill>
                  <a:srgbClr val="9BBA58"/>
                </a:solidFill>
                <a:latin typeface="Carlito"/>
                <a:cs typeface="Carlito"/>
              </a:rPr>
              <a:t>.</a:t>
            </a:r>
            <a:r>
              <a:rPr sz="2800" dirty="0">
                <a:solidFill>
                  <a:srgbClr val="9BBA58"/>
                </a:solidFill>
                <a:latin typeface="Carlito"/>
                <a:cs typeface="Carlito"/>
              </a:rPr>
              <a:t>	</a:t>
            </a:r>
            <a:r>
              <a:rPr sz="2800" spc="-5" dirty="0">
                <a:solidFill>
                  <a:srgbClr val="9BBA58"/>
                </a:solidFill>
                <a:latin typeface="Carlito"/>
                <a:cs typeface="Carlito"/>
              </a:rPr>
              <a:t>on</a:t>
            </a:r>
            <a:endParaRPr sz="2800">
              <a:latin typeface="Carlito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91589" y="2549779"/>
            <a:ext cx="1923414" cy="1732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marR="5080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  <a:tab pos="986155" algn="l"/>
              </a:tabLst>
            </a:pPr>
            <a:r>
              <a:rPr sz="2800" spc="-254" dirty="0">
                <a:solidFill>
                  <a:srgbClr val="9BBA58"/>
                </a:solidFill>
                <a:latin typeface="Carlito"/>
                <a:cs typeface="Carlito"/>
              </a:rPr>
              <a:t>T</a:t>
            </a:r>
            <a:r>
              <a:rPr sz="2800" spc="-5" dirty="0">
                <a:solidFill>
                  <a:srgbClr val="9BBA58"/>
                </a:solidFill>
                <a:latin typeface="Carlito"/>
                <a:cs typeface="Carlito"/>
              </a:rPr>
              <a:t>o</a:t>
            </a:r>
            <a:r>
              <a:rPr sz="2800" dirty="0">
                <a:solidFill>
                  <a:srgbClr val="9BBA58"/>
                </a:solidFill>
                <a:latin typeface="Carlito"/>
                <a:cs typeface="Carlito"/>
              </a:rPr>
              <a:t>	</a:t>
            </a:r>
            <a:r>
              <a:rPr sz="2800" spc="-5" dirty="0">
                <a:solidFill>
                  <a:srgbClr val="9BBA58"/>
                </a:solidFill>
                <a:latin typeface="Carlito"/>
                <a:cs typeface="Carlito"/>
              </a:rPr>
              <a:t>adv</a:t>
            </a:r>
            <a:r>
              <a:rPr sz="2800" spc="-20" dirty="0">
                <a:solidFill>
                  <a:srgbClr val="9BBA58"/>
                </a:solidFill>
                <a:latin typeface="Carlito"/>
                <a:cs typeface="Carlito"/>
              </a:rPr>
              <a:t>i</a:t>
            </a:r>
            <a:r>
              <a:rPr sz="2800" spc="-5" dirty="0">
                <a:solidFill>
                  <a:srgbClr val="9BBA58"/>
                </a:solidFill>
                <a:latin typeface="Carlito"/>
                <a:cs typeface="Carlito"/>
              </a:rPr>
              <a:t>ce  </a:t>
            </a:r>
            <a:r>
              <a:rPr sz="2800" spc="-20" dirty="0">
                <a:solidFill>
                  <a:srgbClr val="9BBA58"/>
                </a:solidFill>
                <a:latin typeface="Carlito"/>
                <a:cs typeface="Carlito"/>
              </a:rPr>
              <a:t>Central  </a:t>
            </a:r>
            <a:r>
              <a:rPr sz="2800" spc="-10" dirty="0">
                <a:solidFill>
                  <a:srgbClr val="9BBA58"/>
                </a:solidFill>
                <a:latin typeface="Carlito"/>
                <a:cs typeface="Carlito"/>
              </a:rPr>
              <a:t>technical  </a:t>
            </a:r>
            <a:r>
              <a:rPr sz="2800" spc="-5" dirty="0">
                <a:solidFill>
                  <a:srgbClr val="9BBA58"/>
                </a:solidFill>
                <a:latin typeface="Carlito"/>
                <a:cs typeface="Carlito"/>
              </a:rPr>
              <a:t>arising</a:t>
            </a:r>
            <a:endParaRPr sz="2800">
              <a:latin typeface="Carlito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283711" y="3402913"/>
            <a:ext cx="151511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9BBA58"/>
                </a:solidFill>
                <a:latin typeface="Carlito"/>
                <a:cs typeface="Carlito"/>
              </a:rPr>
              <a:t>m</a:t>
            </a:r>
            <a:r>
              <a:rPr sz="2800" spc="-30" dirty="0">
                <a:solidFill>
                  <a:srgbClr val="9BBA58"/>
                </a:solidFill>
                <a:latin typeface="Carlito"/>
                <a:cs typeface="Carlito"/>
              </a:rPr>
              <a:t>a</a:t>
            </a:r>
            <a:r>
              <a:rPr sz="2800" spc="-45" dirty="0">
                <a:solidFill>
                  <a:srgbClr val="9BBA58"/>
                </a:solidFill>
                <a:latin typeface="Carlito"/>
                <a:cs typeface="Carlito"/>
              </a:rPr>
              <a:t>tt</a:t>
            </a:r>
            <a:r>
              <a:rPr sz="2800" spc="-5" dirty="0">
                <a:solidFill>
                  <a:srgbClr val="9BBA58"/>
                </a:solidFill>
                <a:latin typeface="Carlito"/>
                <a:cs typeface="Carlito"/>
              </a:rPr>
              <a:t>e</a:t>
            </a:r>
            <a:r>
              <a:rPr sz="2800" spc="-60" dirty="0">
                <a:solidFill>
                  <a:srgbClr val="9BBA58"/>
                </a:solidFill>
                <a:latin typeface="Carlito"/>
                <a:cs typeface="Carlito"/>
              </a:rPr>
              <a:t>r</a:t>
            </a:r>
            <a:r>
              <a:rPr sz="2800" spc="-5" dirty="0">
                <a:solidFill>
                  <a:srgbClr val="9BBA58"/>
                </a:solidFill>
                <a:latin typeface="Carlito"/>
                <a:cs typeface="Carlito"/>
              </a:rPr>
              <a:t>s</a:t>
            </a:r>
            <a:endParaRPr sz="2800">
              <a:latin typeface="Carlito"/>
              <a:cs typeface="Carlito"/>
            </a:endParaRPr>
          </a:p>
          <a:p>
            <a:pPr marR="5080" algn="r">
              <a:lnSpc>
                <a:spcPct val="100000"/>
              </a:lnSpc>
              <a:spcBef>
                <a:spcPts val="5"/>
              </a:spcBef>
              <a:tabLst>
                <a:tab pos="1193165" algn="l"/>
              </a:tabLst>
            </a:pPr>
            <a:r>
              <a:rPr sz="2800" spc="-10" dirty="0">
                <a:solidFill>
                  <a:srgbClr val="9BBA58"/>
                </a:solidFill>
                <a:latin typeface="Carlito"/>
                <a:cs typeface="Carlito"/>
              </a:rPr>
              <a:t>ou</a:t>
            </a:r>
            <a:r>
              <a:rPr sz="2800" spc="-5" dirty="0">
                <a:solidFill>
                  <a:srgbClr val="9BBA58"/>
                </a:solidFill>
                <a:latin typeface="Carlito"/>
                <a:cs typeface="Carlito"/>
              </a:rPr>
              <a:t>t</a:t>
            </a:r>
            <a:r>
              <a:rPr sz="2800" dirty="0">
                <a:solidFill>
                  <a:srgbClr val="9BBA58"/>
                </a:solidFill>
                <a:latin typeface="Carlito"/>
                <a:cs typeface="Carlito"/>
              </a:rPr>
              <a:t>	</a:t>
            </a:r>
            <a:r>
              <a:rPr sz="2800" spc="-5" dirty="0">
                <a:solidFill>
                  <a:srgbClr val="9BBA58"/>
                </a:solidFill>
                <a:latin typeface="Carlito"/>
                <a:cs typeface="Carlito"/>
              </a:rPr>
              <a:t>of</a:t>
            </a:r>
            <a:endParaRPr sz="2800">
              <a:latin typeface="Carlito"/>
              <a:cs typeface="Carlit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634489" y="4256913"/>
            <a:ext cx="31165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5" dirty="0">
                <a:solidFill>
                  <a:srgbClr val="9BBA58"/>
                </a:solidFill>
                <a:latin typeface="Carlito"/>
                <a:cs typeface="Carlito"/>
              </a:rPr>
              <a:t>administration </a:t>
            </a:r>
            <a:r>
              <a:rPr sz="2800" spc="-5" dirty="0">
                <a:solidFill>
                  <a:srgbClr val="9BBA58"/>
                </a:solidFill>
                <a:latin typeface="Carlito"/>
                <a:cs typeface="Carlito"/>
              </a:rPr>
              <a:t>of</a:t>
            </a:r>
            <a:r>
              <a:rPr sz="2800" spc="20" dirty="0">
                <a:solidFill>
                  <a:srgbClr val="9BBA58"/>
                </a:solidFill>
                <a:latin typeface="Carlito"/>
                <a:cs typeface="Carlito"/>
              </a:rPr>
              <a:t> </a:t>
            </a:r>
            <a:r>
              <a:rPr sz="2800" spc="-5" dirty="0">
                <a:solidFill>
                  <a:srgbClr val="9BBA58"/>
                </a:solidFill>
                <a:latin typeface="Carlito"/>
                <a:cs typeface="Carlito"/>
              </a:rPr>
              <a:t>act.</a:t>
            </a:r>
            <a:endParaRPr sz="2800">
              <a:latin typeface="Carlito"/>
              <a:cs typeface="Carlit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843022" y="4768672"/>
            <a:ext cx="19589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646555" algn="l"/>
              </a:tabLst>
            </a:pPr>
            <a:r>
              <a:rPr sz="2800" spc="-10" dirty="0">
                <a:solidFill>
                  <a:srgbClr val="9BBA58"/>
                </a:solidFill>
                <a:latin typeface="Carlito"/>
                <a:cs typeface="Carlito"/>
              </a:rPr>
              <a:t>p</a:t>
            </a:r>
            <a:r>
              <a:rPr sz="2800" spc="-40" dirty="0">
                <a:solidFill>
                  <a:srgbClr val="9BBA58"/>
                </a:solidFill>
                <a:latin typeface="Carlito"/>
                <a:cs typeface="Carlito"/>
              </a:rPr>
              <a:t>r</a:t>
            </a:r>
            <a:r>
              <a:rPr sz="2800" spc="-20" dirty="0">
                <a:solidFill>
                  <a:srgbClr val="9BBA58"/>
                </a:solidFill>
                <a:latin typeface="Carlito"/>
                <a:cs typeface="Carlito"/>
              </a:rPr>
              <a:t>o</a:t>
            </a:r>
            <a:r>
              <a:rPr sz="2800" spc="-5" dirty="0">
                <a:solidFill>
                  <a:srgbClr val="9BBA58"/>
                </a:solidFill>
                <a:latin typeface="Carlito"/>
                <a:cs typeface="Carlito"/>
              </a:rPr>
              <a:t>v</a:t>
            </a:r>
            <a:r>
              <a:rPr sz="2800" spc="-20" dirty="0">
                <a:solidFill>
                  <a:srgbClr val="9BBA58"/>
                </a:solidFill>
                <a:latin typeface="Carlito"/>
                <a:cs typeface="Carlito"/>
              </a:rPr>
              <a:t>i</a:t>
            </a:r>
            <a:r>
              <a:rPr sz="2800" spc="-10" dirty="0">
                <a:solidFill>
                  <a:srgbClr val="9BBA58"/>
                </a:solidFill>
                <a:latin typeface="Carlito"/>
                <a:cs typeface="Carlito"/>
              </a:rPr>
              <a:t>s</a:t>
            </a:r>
            <a:r>
              <a:rPr sz="2800" spc="-20" dirty="0">
                <a:solidFill>
                  <a:srgbClr val="9BBA58"/>
                </a:solidFill>
                <a:latin typeface="Carlito"/>
                <a:cs typeface="Carlito"/>
              </a:rPr>
              <a:t>i</a:t>
            </a:r>
            <a:r>
              <a:rPr sz="2800" spc="5" dirty="0">
                <a:solidFill>
                  <a:srgbClr val="9BBA58"/>
                </a:solidFill>
                <a:latin typeface="Carlito"/>
                <a:cs typeface="Carlito"/>
              </a:rPr>
              <a:t>o</a:t>
            </a:r>
            <a:r>
              <a:rPr sz="2800" spc="-5" dirty="0">
                <a:solidFill>
                  <a:srgbClr val="9BBA58"/>
                </a:solidFill>
                <a:latin typeface="Carlito"/>
                <a:cs typeface="Carlito"/>
              </a:rPr>
              <a:t>n</a:t>
            </a:r>
            <a:r>
              <a:rPr sz="2800" dirty="0">
                <a:solidFill>
                  <a:srgbClr val="9BBA58"/>
                </a:solidFill>
                <a:latin typeface="Carlito"/>
                <a:cs typeface="Carlito"/>
              </a:rPr>
              <a:t>	</a:t>
            </a:r>
            <a:r>
              <a:rPr sz="2800" spc="5" dirty="0">
                <a:solidFill>
                  <a:srgbClr val="9BBA58"/>
                </a:solidFill>
                <a:latin typeface="Carlito"/>
                <a:cs typeface="Carlito"/>
              </a:rPr>
              <a:t>of</a:t>
            </a:r>
            <a:endParaRPr sz="2800">
              <a:latin typeface="Carlito"/>
              <a:cs typeface="Carlit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91589" y="4768672"/>
            <a:ext cx="1344930" cy="8794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marR="5080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9BBA58"/>
                </a:solidFill>
                <a:latin typeface="Carlito"/>
                <a:cs typeface="Carlito"/>
              </a:rPr>
              <a:t>Under  </a:t>
            </a:r>
            <a:r>
              <a:rPr sz="2800" spc="-10" dirty="0">
                <a:solidFill>
                  <a:srgbClr val="9BBA58"/>
                </a:solidFill>
                <a:latin typeface="Carlito"/>
                <a:cs typeface="Carlito"/>
              </a:rPr>
              <a:t>Se</a:t>
            </a:r>
            <a:r>
              <a:rPr sz="2800" dirty="0">
                <a:solidFill>
                  <a:srgbClr val="9BBA58"/>
                </a:solidFill>
                <a:latin typeface="Carlito"/>
                <a:cs typeface="Carlito"/>
              </a:rPr>
              <a:t>c</a:t>
            </a:r>
            <a:r>
              <a:rPr sz="2800" spc="-5" dirty="0">
                <a:solidFill>
                  <a:srgbClr val="9BBA58"/>
                </a:solidFill>
                <a:latin typeface="Carlito"/>
                <a:cs typeface="Carlito"/>
              </a:rPr>
              <a:t>.(</a:t>
            </a:r>
            <a:r>
              <a:rPr sz="2800" spc="-10" dirty="0">
                <a:solidFill>
                  <a:srgbClr val="9BBA58"/>
                </a:solidFill>
                <a:latin typeface="Carlito"/>
                <a:cs typeface="Carlito"/>
              </a:rPr>
              <a:t>5</a:t>
            </a:r>
            <a:r>
              <a:rPr sz="2800" spc="-5" dirty="0">
                <a:solidFill>
                  <a:srgbClr val="9BBA58"/>
                </a:solidFill>
                <a:latin typeface="Carlito"/>
                <a:cs typeface="Carlito"/>
              </a:rPr>
              <a:t>)</a:t>
            </a:r>
            <a:endParaRPr sz="2800">
              <a:latin typeface="Carlito"/>
              <a:cs typeface="Carlito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91589" y="1610309"/>
            <a:ext cx="39681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68705" algn="l"/>
                <a:tab pos="2170430" algn="l"/>
                <a:tab pos="3830320" algn="l"/>
              </a:tabLst>
            </a:pPr>
            <a:r>
              <a:rPr sz="2800" spc="-50" dirty="0">
                <a:solidFill>
                  <a:srgbClr val="9BBA58"/>
                </a:solidFill>
                <a:latin typeface="Carlito"/>
                <a:cs typeface="Carlito"/>
              </a:rPr>
              <a:t>D</a:t>
            </a:r>
            <a:r>
              <a:rPr sz="2800" spc="-220" dirty="0">
                <a:solidFill>
                  <a:srgbClr val="9BBA58"/>
                </a:solidFill>
                <a:latin typeface="Carlito"/>
                <a:cs typeface="Carlito"/>
              </a:rPr>
              <a:t>T</a:t>
            </a:r>
            <a:r>
              <a:rPr sz="2800" spc="-5" dirty="0">
                <a:solidFill>
                  <a:srgbClr val="9BBA58"/>
                </a:solidFill>
                <a:latin typeface="Carlito"/>
                <a:cs typeface="Carlito"/>
              </a:rPr>
              <a:t>AB</a:t>
            </a:r>
            <a:r>
              <a:rPr sz="2800" dirty="0">
                <a:solidFill>
                  <a:srgbClr val="9BBA58"/>
                </a:solidFill>
                <a:latin typeface="Carlito"/>
                <a:cs typeface="Carlito"/>
              </a:rPr>
              <a:t>	</a:t>
            </a:r>
            <a:r>
              <a:rPr sz="2800" spc="-10" dirty="0">
                <a:solidFill>
                  <a:srgbClr val="9BBA58"/>
                </a:solidFill>
                <a:latin typeface="Carlito"/>
                <a:cs typeface="Carlito"/>
              </a:rPr>
              <a:t>(Dru</a:t>
            </a:r>
            <a:r>
              <a:rPr sz="2800" spc="-5" dirty="0">
                <a:solidFill>
                  <a:srgbClr val="9BBA58"/>
                </a:solidFill>
                <a:latin typeface="Carlito"/>
                <a:cs typeface="Carlito"/>
              </a:rPr>
              <a:t>g</a:t>
            </a:r>
            <a:r>
              <a:rPr sz="2800" dirty="0">
                <a:solidFill>
                  <a:srgbClr val="9BBA58"/>
                </a:solidFill>
                <a:latin typeface="Carlito"/>
                <a:cs typeface="Carlito"/>
              </a:rPr>
              <a:t>	</a:t>
            </a:r>
            <a:r>
              <a:rPr sz="2800" spc="-254" dirty="0">
                <a:solidFill>
                  <a:srgbClr val="9BBA58"/>
                </a:solidFill>
                <a:latin typeface="Carlito"/>
                <a:cs typeface="Carlito"/>
              </a:rPr>
              <a:t>T</a:t>
            </a:r>
            <a:r>
              <a:rPr sz="2800" spc="-5" dirty="0">
                <a:solidFill>
                  <a:srgbClr val="9BBA58"/>
                </a:solidFill>
                <a:latin typeface="Carlito"/>
                <a:cs typeface="Carlito"/>
              </a:rPr>
              <a:t>echni</a:t>
            </a:r>
            <a:r>
              <a:rPr sz="2800" spc="-30" dirty="0">
                <a:solidFill>
                  <a:srgbClr val="9BBA58"/>
                </a:solidFill>
                <a:latin typeface="Carlito"/>
                <a:cs typeface="Carlito"/>
              </a:rPr>
              <a:t>c</a:t>
            </a:r>
            <a:r>
              <a:rPr sz="2800" spc="-5" dirty="0">
                <a:solidFill>
                  <a:srgbClr val="9BBA58"/>
                </a:solidFill>
                <a:latin typeface="Carlito"/>
                <a:cs typeface="Carlito"/>
              </a:rPr>
              <a:t>al</a:t>
            </a:r>
            <a:r>
              <a:rPr sz="2800" dirty="0">
                <a:solidFill>
                  <a:srgbClr val="9BBA58"/>
                </a:solidFill>
                <a:latin typeface="Carlito"/>
                <a:cs typeface="Carlito"/>
              </a:rPr>
              <a:t>	</a:t>
            </a:r>
            <a:r>
              <a:rPr sz="2800" spc="-5" dirty="0">
                <a:solidFill>
                  <a:srgbClr val="9BBA58"/>
                </a:solidFill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109717" y="1610309"/>
            <a:ext cx="3502025" cy="18180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135255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9BBA58"/>
                </a:solidFill>
                <a:latin typeface="Carlito"/>
                <a:cs typeface="Carlito"/>
              </a:rPr>
              <a:t>DCC(Drug  Consul</a:t>
            </a:r>
            <a:r>
              <a:rPr sz="2800" spc="-35" dirty="0">
                <a:solidFill>
                  <a:srgbClr val="9BBA58"/>
                </a:solidFill>
                <a:latin typeface="Carlito"/>
                <a:cs typeface="Carlito"/>
              </a:rPr>
              <a:t>t</a:t>
            </a:r>
            <a:r>
              <a:rPr sz="2800" spc="-25" dirty="0">
                <a:solidFill>
                  <a:srgbClr val="9BBA58"/>
                </a:solidFill>
                <a:latin typeface="Carlito"/>
                <a:cs typeface="Carlito"/>
              </a:rPr>
              <a:t>a</a:t>
            </a:r>
            <a:r>
              <a:rPr sz="2800" spc="-5" dirty="0">
                <a:solidFill>
                  <a:srgbClr val="9BBA58"/>
                </a:solidFill>
                <a:latin typeface="Carlito"/>
                <a:cs typeface="Carlito"/>
              </a:rPr>
              <a:t>ti</a:t>
            </a:r>
            <a:r>
              <a:rPr sz="2800" spc="-45" dirty="0">
                <a:solidFill>
                  <a:srgbClr val="9BBA58"/>
                </a:solidFill>
                <a:latin typeface="Carlito"/>
                <a:cs typeface="Carlito"/>
              </a:rPr>
              <a:t>v</a:t>
            </a:r>
            <a:r>
              <a:rPr sz="2800" spc="-5" dirty="0">
                <a:solidFill>
                  <a:srgbClr val="9BBA58"/>
                </a:solidFill>
                <a:latin typeface="Carlito"/>
                <a:cs typeface="Carlito"/>
              </a:rPr>
              <a:t>e  </a:t>
            </a:r>
            <a:r>
              <a:rPr sz="2800" spc="-15" dirty="0">
                <a:solidFill>
                  <a:srgbClr val="9BBA58"/>
                </a:solidFill>
                <a:latin typeface="Carlito"/>
                <a:cs typeface="Carlito"/>
              </a:rPr>
              <a:t>Committee)</a:t>
            </a:r>
            <a:endParaRPr sz="28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  <a:tab pos="1918970" algn="l"/>
              </a:tabLst>
            </a:pPr>
            <a:r>
              <a:rPr sz="2800" spc="-5" dirty="0">
                <a:solidFill>
                  <a:srgbClr val="9BBA58"/>
                </a:solidFill>
                <a:latin typeface="Carlito"/>
                <a:cs typeface="Carlito"/>
              </a:rPr>
              <a:t>Advisory	</a:t>
            </a:r>
            <a:r>
              <a:rPr sz="2800" spc="-15" dirty="0">
                <a:solidFill>
                  <a:srgbClr val="9BBA58"/>
                </a:solidFill>
                <a:latin typeface="Carlito"/>
                <a:cs typeface="Carlito"/>
              </a:rPr>
              <a:t>committee</a:t>
            </a:r>
            <a:endParaRPr sz="2800">
              <a:latin typeface="Carlito"/>
              <a:cs typeface="Carlito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452617" y="3402913"/>
            <a:ext cx="315341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628015" algn="l"/>
                <a:tab pos="1937385" algn="l"/>
                <a:tab pos="2839720" algn="l"/>
              </a:tabLst>
            </a:pPr>
            <a:r>
              <a:rPr sz="2800" spc="-25" dirty="0">
                <a:solidFill>
                  <a:srgbClr val="9BBA58"/>
                </a:solidFill>
                <a:latin typeface="Carlito"/>
                <a:cs typeface="Carlito"/>
              </a:rPr>
              <a:t>b</a:t>
            </a:r>
            <a:r>
              <a:rPr sz="2800" spc="-5" dirty="0">
                <a:solidFill>
                  <a:srgbClr val="9BBA58"/>
                </a:solidFill>
                <a:latin typeface="Carlito"/>
                <a:cs typeface="Carlito"/>
              </a:rPr>
              <a:t>y</a:t>
            </a:r>
            <a:r>
              <a:rPr sz="2800" dirty="0">
                <a:solidFill>
                  <a:srgbClr val="9BBA58"/>
                </a:solidFill>
                <a:latin typeface="Carlito"/>
                <a:cs typeface="Carlito"/>
              </a:rPr>
              <a:t>	</a:t>
            </a:r>
            <a:r>
              <a:rPr sz="2800" spc="-10" dirty="0">
                <a:solidFill>
                  <a:srgbClr val="9BBA58"/>
                </a:solidFill>
                <a:latin typeface="Carlito"/>
                <a:cs typeface="Carlito"/>
              </a:rPr>
              <a:t>Ce</a:t>
            </a:r>
            <a:r>
              <a:rPr sz="2800" spc="-30" dirty="0">
                <a:solidFill>
                  <a:srgbClr val="9BBA58"/>
                </a:solidFill>
                <a:latin typeface="Carlito"/>
                <a:cs typeface="Carlito"/>
              </a:rPr>
              <a:t>n</a:t>
            </a:r>
            <a:r>
              <a:rPr sz="2800" spc="-5" dirty="0">
                <a:solidFill>
                  <a:srgbClr val="9BBA58"/>
                </a:solidFill>
                <a:latin typeface="Carlito"/>
                <a:cs typeface="Carlito"/>
              </a:rPr>
              <a:t>t</a:t>
            </a:r>
            <a:r>
              <a:rPr sz="2800" spc="-60" dirty="0">
                <a:solidFill>
                  <a:srgbClr val="9BBA58"/>
                </a:solidFill>
                <a:latin typeface="Carlito"/>
                <a:cs typeface="Carlito"/>
              </a:rPr>
              <a:t>r</a:t>
            </a:r>
            <a:r>
              <a:rPr sz="2800" spc="-5" dirty="0">
                <a:solidFill>
                  <a:srgbClr val="9BBA58"/>
                </a:solidFill>
                <a:latin typeface="Carlito"/>
                <a:cs typeface="Carlito"/>
              </a:rPr>
              <a:t>al</a:t>
            </a:r>
            <a:r>
              <a:rPr sz="2800" dirty="0">
                <a:solidFill>
                  <a:srgbClr val="9BBA58"/>
                </a:solidFill>
                <a:latin typeface="Carlito"/>
                <a:cs typeface="Carlito"/>
              </a:rPr>
              <a:t>	</a:t>
            </a:r>
            <a:r>
              <a:rPr sz="2800" spc="-5" dirty="0">
                <a:solidFill>
                  <a:srgbClr val="9BBA58"/>
                </a:solidFill>
                <a:latin typeface="Carlito"/>
                <a:cs typeface="Carlito"/>
              </a:rPr>
              <a:t>G</a:t>
            </a:r>
            <a:r>
              <a:rPr sz="2800" spc="-20" dirty="0">
                <a:solidFill>
                  <a:srgbClr val="9BBA58"/>
                </a:solidFill>
                <a:latin typeface="Carlito"/>
                <a:cs typeface="Carlito"/>
              </a:rPr>
              <a:t>o</a:t>
            </a:r>
            <a:r>
              <a:rPr sz="2800" spc="-240" dirty="0">
                <a:solidFill>
                  <a:srgbClr val="9BBA58"/>
                </a:solidFill>
                <a:latin typeface="Carlito"/>
                <a:cs typeface="Carlito"/>
              </a:rPr>
              <a:t>v</a:t>
            </a:r>
            <a:r>
              <a:rPr sz="2800" spc="-5" dirty="0">
                <a:solidFill>
                  <a:srgbClr val="9BBA58"/>
                </a:solidFill>
                <a:latin typeface="Carlito"/>
                <a:cs typeface="Carlito"/>
              </a:rPr>
              <a:t>.</a:t>
            </a:r>
            <a:r>
              <a:rPr sz="2800" dirty="0">
                <a:solidFill>
                  <a:srgbClr val="9BBA58"/>
                </a:solidFill>
                <a:latin typeface="Carlito"/>
                <a:cs typeface="Carlito"/>
              </a:rPr>
              <a:t>	</a:t>
            </a:r>
            <a:r>
              <a:rPr sz="2800" spc="-35" dirty="0">
                <a:solidFill>
                  <a:srgbClr val="9BBA58"/>
                </a:solidFill>
                <a:latin typeface="Carlito"/>
                <a:cs typeface="Carlito"/>
              </a:rPr>
              <a:t>to</a:t>
            </a:r>
            <a:endParaRPr sz="2800">
              <a:latin typeface="Carlito"/>
              <a:cs typeface="Carlito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109717" y="3830192"/>
            <a:ext cx="3501390" cy="18180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7620">
              <a:lnSpc>
                <a:spcPct val="100000"/>
              </a:lnSpc>
              <a:spcBef>
                <a:spcPts val="95"/>
              </a:spcBef>
              <a:tabLst>
                <a:tab pos="1478280" algn="l"/>
                <a:tab pos="2414270" algn="l"/>
                <a:tab pos="3243580" algn="l"/>
              </a:tabLst>
            </a:pPr>
            <a:r>
              <a:rPr sz="2800" spc="-5" dirty="0">
                <a:solidFill>
                  <a:srgbClr val="9BBA58"/>
                </a:solidFill>
                <a:latin typeface="Carlito"/>
                <a:cs typeface="Carlito"/>
              </a:rPr>
              <a:t>adv</a:t>
            </a:r>
            <a:r>
              <a:rPr sz="2800" spc="-20" dirty="0">
                <a:solidFill>
                  <a:srgbClr val="9BBA58"/>
                </a:solidFill>
                <a:latin typeface="Carlito"/>
                <a:cs typeface="Carlito"/>
              </a:rPr>
              <a:t>i</a:t>
            </a:r>
            <a:r>
              <a:rPr sz="2800" spc="-5" dirty="0">
                <a:solidFill>
                  <a:srgbClr val="9BBA58"/>
                </a:solidFill>
                <a:latin typeface="Carlito"/>
                <a:cs typeface="Carlito"/>
              </a:rPr>
              <a:t>ce</a:t>
            </a:r>
            <a:r>
              <a:rPr sz="2800" dirty="0">
                <a:solidFill>
                  <a:srgbClr val="9BBA58"/>
                </a:solidFill>
                <a:latin typeface="Carlito"/>
                <a:cs typeface="Carlito"/>
              </a:rPr>
              <a:t>	</a:t>
            </a:r>
            <a:r>
              <a:rPr sz="2800" spc="-10" dirty="0">
                <a:solidFill>
                  <a:srgbClr val="9BBA58"/>
                </a:solidFill>
                <a:latin typeface="Carlito"/>
                <a:cs typeface="Carlito"/>
              </a:rPr>
              <a:t>S</a:t>
            </a:r>
            <a:r>
              <a:rPr sz="2800" spc="-35" dirty="0">
                <a:solidFill>
                  <a:srgbClr val="9BBA58"/>
                </a:solidFill>
                <a:latin typeface="Carlito"/>
                <a:cs typeface="Carlito"/>
              </a:rPr>
              <a:t>t</a:t>
            </a:r>
            <a:r>
              <a:rPr sz="2800" spc="-25" dirty="0">
                <a:solidFill>
                  <a:srgbClr val="9BBA58"/>
                </a:solidFill>
                <a:latin typeface="Carlito"/>
                <a:cs typeface="Carlito"/>
              </a:rPr>
              <a:t>a</a:t>
            </a:r>
            <a:r>
              <a:rPr sz="2800" spc="-35" dirty="0">
                <a:solidFill>
                  <a:srgbClr val="9BBA58"/>
                </a:solidFill>
                <a:latin typeface="Carlito"/>
                <a:cs typeface="Carlito"/>
              </a:rPr>
              <a:t>t</a:t>
            </a:r>
            <a:r>
              <a:rPr sz="2800" spc="-5" dirty="0">
                <a:solidFill>
                  <a:srgbClr val="9BBA58"/>
                </a:solidFill>
                <a:latin typeface="Carlito"/>
                <a:cs typeface="Carlito"/>
              </a:rPr>
              <a:t>e</a:t>
            </a:r>
            <a:r>
              <a:rPr sz="2800" dirty="0">
                <a:solidFill>
                  <a:srgbClr val="9BBA58"/>
                </a:solidFill>
                <a:latin typeface="Carlito"/>
                <a:cs typeface="Carlito"/>
              </a:rPr>
              <a:t>	</a:t>
            </a:r>
            <a:r>
              <a:rPr sz="2800" spc="-5" dirty="0">
                <a:solidFill>
                  <a:srgbClr val="9BBA58"/>
                </a:solidFill>
                <a:latin typeface="Carlito"/>
                <a:cs typeface="Carlito"/>
              </a:rPr>
              <a:t>G</a:t>
            </a:r>
            <a:r>
              <a:rPr sz="2800" spc="-15" dirty="0">
                <a:solidFill>
                  <a:srgbClr val="9BBA58"/>
                </a:solidFill>
                <a:latin typeface="Carlito"/>
                <a:cs typeface="Carlito"/>
              </a:rPr>
              <a:t>o</a:t>
            </a:r>
            <a:r>
              <a:rPr sz="2800" spc="-240" dirty="0">
                <a:solidFill>
                  <a:srgbClr val="9BBA58"/>
                </a:solidFill>
                <a:latin typeface="Carlito"/>
                <a:cs typeface="Carlito"/>
              </a:rPr>
              <a:t>v</a:t>
            </a:r>
            <a:r>
              <a:rPr sz="2800" spc="-5" dirty="0">
                <a:solidFill>
                  <a:srgbClr val="9BBA58"/>
                </a:solidFill>
                <a:latin typeface="Carlito"/>
                <a:cs typeface="Carlito"/>
              </a:rPr>
              <a:t>.</a:t>
            </a:r>
            <a:r>
              <a:rPr sz="2800" dirty="0">
                <a:solidFill>
                  <a:srgbClr val="9BBA58"/>
                </a:solidFill>
                <a:latin typeface="Carlito"/>
                <a:cs typeface="Carlito"/>
              </a:rPr>
              <a:t>	</a:t>
            </a:r>
            <a:r>
              <a:rPr sz="2800" spc="-5" dirty="0">
                <a:solidFill>
                  <a:srgbClr val="9BBA58"/>
                </a:solidFill>
                <a:latin typeface="Carlito"/>
                <a:cs typeface="Carlito"/>
              </a:rPr>
              <a:t>&amp;  </a:t>
            </a:r>
            <a:r>
              <a:rPr sz="2800" spc="-70" dirty="0">
                <a:solidFill>
                  <a:srgbClr val="9BBA58"/>
                </a:solidFill>
                <a:latin typeface="Carlito"/>
                <a:cs typeface="Carlito"/>
              </a:rPr>
              <a:t>DTAB</a:t>
            </a:r>
            <a:endParaRPr sz="2800">
              <a:latin typeface="Carlito"/>
              <a:cs typeface="Carlito"/>
            </a:endParaRPr>
          </a:p>
          <a:p>
            <a:pPr marL="355600" marR="508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4965" algn="l"/>
                <a:tab pos="355600" algn="l"/>
                <a:tab pos="1560830" algn="l"/>
                <a:tab pos="3188970" algn="l"/>
              </a:tabLst>
            </a:pPr>
            <a:r>
              <a:rPr sz="2800" spc="-5" dirty="0">
                <a:solidFill>
                  <a:srgbClr val="9BBA58"/>
                </a:solidFill>
                <a:latin typeface="Carlito"/>
                <a:cs typeface="Carlito"/>
              </a:rPr>
              <a:t>U</a:t>
            </a:r>
            <a:r>
              <a:rPr sz="2800" dirty="0">
                <a:solidFill>
                  <a:srgbClr val="9BBA58"/>
                </a:solidFill>
                <a:latin typeface="Carlito"/>
                <a:cs typeface="Carlito"/>
              </a:rPr>
              <a:t>n</a:t>
            </a:r>
            <a:r>
              <a:rPr sz="2800" spc="-10" dirty="0">
                <a:solidFill>
                  <a:srgbClr val="9BBA58"/>
                </a:solidFill>
                <a:latin typeface="Carlito"/>
                <a:cs typeface="Carlito"/>
              </a:rPr>
              <a:t>de</a:t>
            </a:r>
            <a:r>
              <a:rPr sz="2800" spc="-5" dirty="0">
                <a:solidFill>
                  <a:srgbClr val="9BBA58"/>
                </a:solidFill>
                <a:latin typeface="Carlito"/>
                <a:cs typeface="Carlito"/>
              </a:rPr>
              <a:t>r</a:t>
            </a:r>
            <a:r>
              <a:rPr sz="2800" dirty="0">
                <a:solidFill>
                  <a:srgbClr val="9BBA58"/>
                </a:solidFill>
                <a:latin typeface="Carlito"/>
                <a:cs typeface="Carlito"/>
              </a:rPr>
              <a:t>	</a:t>
            </a:r>
            <a:r>
              <a:rPr sz="2800" spc="-10" dirty="0">
                <a:solidFill>
                  <a:srgbClr val="9BBA58"/>
                </a:solidFill>
                <a:latin typeface="Carlito"/>
                <a:cs typeface="Carlito"/>
              </a:rPr>
              <a:t>p</a:t>
            </a:r>
            <a:r>
              <a:rPr sz="2800" spc="-55" dirty="0">
                <a:solidFill>
                  <a:srgbClr val="9BBA58"/>
                </a:solidFill>
                <a:latin typeface="Carlito"/>
                <a:cs typeface="Carlito"/>
              </a:rPr>
              <a:t>r</a:t>
            </a:r>
            <a:r>
              <a:rPr sz="2800" spc="-20" dirty="0">
                <a:solidFill>
                  <a:srgbClr val="9BBA58"/>
                </a:solidFill>
                <a:latin typeface="Carlito"/>
                <a:cs typeface="Carlito"/>
              </a:rPr>
              <a:t>o</a:t>
            </a:r>
            <a:r>
              <a:rPr sz="2800" spc="-5" dirty="0">
                <a:solidFill>
                  <a:srgbClr val="9BBA58"/>
                </a:solidFill>
                <a:latin typeface="Carlito"/>
                <a:cs typeface="Carlito"/>
              </a:rPr>
              <a:t>v</a:t>
            </a:r>
            <a:r>
              <a:rPr sz="2800" spc="-20" dirty="0">
                <a:solidFill>
                  <a:srgbClr val="9BBA58"/>
                </a:solidFill>
                <a:latin typeface="Carlito"/>
                <a:cs typeface="Carlito"/>
              </a:rPr>
              <a:t>i</a:t>
            </a:r>
            <a:r>
              <a:rPr sz="2800" spc="-10" dirty="0">
                <a:solidFill>
                  <a:srgbClr val="9BBA58"/>
                </a:solidFill>
                <a:latin typeface="Carlito"/>
                <a:cs typeface="Carlito"/>
              </a:rPr>
              <a:t>s</a:t>
            </a:r>
            <a:r>
              <a:rPr sz="2800" spc="-20" dirty="0">
                <a:solidFill>
                  <a:srgbClr val="9BBA58"/>
                </a:solidFill>
                <a:latin typeface="Carlito"/>
                <a:cs typeface="Carlito"/>
              </a:rPr>
              <a:t>i</a:t>
            </a:r>
            <a:r>
              <a:rPr sz="2800" spc="5" dirty="0">
                <a:solidFill>
                  <a:srgbClr val="9BBA58"/>
                </a:solidFill>
                <a:latin typeface="Carlito"/>
                <a:cs typeface="Carlito"/>
              </a:rPr>
              <a:t>o</a:t>
            </a:r>
            <a:r>
              <a:rPr sz="2800" spc="-5" dirty="0">
                <a:solidFill>
                  <a:srgbClr val="9BBA58"/>
                </a:solidFill>
                <a:latin typeface="Carlito"/>
                <a:cs typeface="Carlito"/>
              </a:rPr>
              <a:t>n</a:t>
            </a:r>
            <a:r>
              <a:rPr sz="2800" dirty="0">
                <a:solidFill>
                  <a:srgbClr val="9BBA58"/>
                </a:solidFill>
                <a:latin typeface="Carlito"/>
                <a:cs typeface="Carlito"/>
              </a:rPr>
              <a:t>	</a:t>
            </a:r>
            <a:r>
              <a:rPr sz="2800" spc="5" dirty="0">
                <a:solidFill>
                  <a:srgbClr val="9BBA58"/>
                </a:solidFill>
                <a:latin typeface="Carlito"/>
                <a:cs typeface="Carlito"/>
              </a:rPr>
              <a:t>of  </a:t>
            </a:r>
            <a:r>
              <a:rPr sz="2800" spc="-5" dirty="0">
                <a:solidFill>
                  <a:srgbClr val="9BBA58"/>
                </a:solidFill>
                <a:latin typeface="Carlito"/>
                <a:cs typeface="Carlito"/>
              </a:rPr>
              <a:t>Sec.(3)</a:t>
            </a:r>
            <a:endParaRPr sz="2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529715">
              <a:lnSpc>
                <a:spcPct val="100000"/>
              </a:lnSpc>
              <a:spcBef>
                <a:spcPts val="105"/>
              </a:spcBef>
            </a:pPr>
            <a:r>
              <a:rPr spc="-15" dirty="0"/>
              <a:t>Food </a:t>
            </a:r>
            <a:r>
              <a:rPr dirty="0"/>
              <a:t>&amp; </a:t>
            </a:r>
            <a:r>
              <a:rPr spc="-5" dirty="0"/>
              <a:t>Drug </a:t>
            </a:r>
            <a:r>
              <a:rPr spc="-15" dirty="0"/>
              <a:t>Administration</a:t>
            </a:r>
            <a:r>
              <a:rPr spc="60" dirty="0"/>
              <a:t> </a:t>
            </a:r>
            <a:r>
              <a:rPr spc="-15" dirty="0"/>
              <a:t>(FDA)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371335" y="1148842"/>
            <a:ext cx="23901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080895" algn="l"/>
              </a:tabLst>
            </a:pPr>
            <a:r>
              <a:rPr sz="2800" spc="-5" dirty="0">
                <a:solidFill>
                  <a:srgbClr val="FFFFFF"/>
                </a:solidFill>
                <a:latin typeface="Carlito"/>
                <a:cs typeface="Carlito"/>
              </a:rPr>
              <a:t>i</a:t>
            </a:r>
            <a:r>
              <a:rPr sz="2800" spc="5" dirty="0">
                <a:solidFill>
                  <a:srgbClr val="FFFFFF"/>
                </a:solidFill>
                <a:latin typeface="Carlito"/>
                <a:cs typeface="Carlito"/>
              </a:rPr>
              <a:t>n</a:t>
            </a:r>
            <a:r>
              <a:rPr sz="2800" spc="-45" dirty="0">
                <a:solidFill>
                  <a:srgbClr val="FFFFFF"/>
                </a:solidFill>
                <a:latin typeface="Carlito"/>
                <a:cs typeface="Carlito"/>
              </a:rPr>
              <a:t>s</a:t>
            </a:r>
            <a:r>
              <a:rPr sz="2800" spc="-5" dirty="0">
                <a:solidFill>
                  <a:srgbClr val="FFFFFF"/>
                </a:solidFill>
                <a:latin typeface="Carlito"/>
                <a:cs typeface="Carlito"/>
              </a:rPr>
              <a:t>tr</a:t>
            </a:r>
            <a:r>
              <a:rPr sz="2800" spc="5" dirty="0">
                <a:solidFill>
                  <a:srgbClr val="FFFFFF"/>
                </a:solidFill>
                <a:latin typeface="Carlito"/>
                <a:cs typeface="Carlito"/>
              </a:rPr>
              <a:t>u</a:t>
            </a:r>
            <a:r>
              <a:rPr sz="2800" spc="-5" dirty="0">
                <a:solidFill>
                  <a:srgbClr val="FFFFFF"/>
                </a:solidFill>
                <a:latin typeface="Carlito"/>
                <a:cs typeface="Carlito"/>
              </a:rPr>
              <a:t>me</a:t>
            </a:r>
            <a:r>
              <a:rPr sz="2800" spc="-40" dirty="0">
                <a:solidFill>
                  <a:srgbClr val="FFFFFF"/>
                </a:solidFill>
                <a:latin typeface="Carlito"/>
                <a:cs typeface="Carlito"/>
              </a:rPr>
              <a:t>n</a:t>
            </a:r>
            <a:r>
              <a:rPr sz="2800" spc="-5" dirty="0">
                <a:solidFill>
                  <a:srgbClr val="FFFFFF"/>
                </a:solidFill>
                <a:latin typeface="Carlito"/>
                <a:cs typeface="Carlito"/>
              </a:rPr>
              <a:t>t</a:t>
            </a:r>
            <a:r>
              <a:rPr sz="2800" dirty="0">
                <a:solidFill>
                  <a:srgbClr val="FFFFFF"/>
                </a:solidFill>
                <a:latin typeface="Carlito"/>
                <a:cs typeface="Carlito"/>
              </a:rPr>
              <a:t>	</a:t>
            </a:r>
            <a:r>
              <a:rPr sz="2800" spc="-5" dirty="0">
                <a:solidFill>
                  <a:srgbClr val="FFFFFF"/>
                </a:solidFill>
                <a:latin typeface="Carlito"/>
                <a:cs typeface="Carlito"/>
              </a:rPr>
              <a:t>of</a:t>
            </a:r>
            <a:endParaRPr sz="2800">
              <a:latin typeface="Carlito"/>
              <a:cs typeface="Carlito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2837180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  <a:tab pos="2879090" algn="l"/>
              </a:tabLst>
            </a:pPr>
            <a:r>
              <a:rPr spc="-5" dirty="0"/>
              <a:t>Maha</a:t>
            </a:r>
            <a:r>
              <a:rPr spc="-70" dirty="0"/>
              <a:t>r</a:t>
            </a:r>
            <a:r>
              <a:rPr spc="-5" dirty="0"/>
              <a:t>a</a:t>
            </a:r>
            <a:r>
              <a:rPr spc="5" dirty="0"/>
              <a:t>s</a:t>
            </a:r>
            <a:r>
              <a:rPr spc="-25" dirty="0"/>
              <a:t>h</a:t>
            </a:r>
            <a:r>
              <a:rPr spc="-5" dirty="0"/>
              <a:t>t</a:t>
            </a:r>
            <a:r>
              <a:rPr spc="-70" dirty="0"/>
              <a:t>r</a:t>
            </a:r>
            <a:r>
              <a:rPr spc="-5" dirty="0"/>
              <a:t>a</a:t>
            </a:r>
            <a:r>
              <a:rPr spc="-170" dirty="0"/>
              <a:t>’</a:t>
            </a:r>
            <a:r>
              <a:rPr spc="-5" dirty="0"/>
              <a:t>s</a:t>
            </a:r>
            <a:r>
              <a:rPr dirty="0"/>
              <a:t>	</a:t>
            </a:r>
            <a:r>
              <a:rPr spc="-10" dirty="0"/>
              <a:t>pr</a:t>
            </a:r>
            <a:r>
              <a:rPr spc="-5" dirty="0"/>
              <a:t>ima</a:t>
            </a:r>
            <a:r>
              <a:rPr dirty="0"/>
              <a:t>r</a:t>
            </a:r>
            <a:r>
              <a:rPr spc="-5" dirty="0"/>
              <a:t>y  </a:t>
            </a:r>
            <a:r>
              <a:rPr spc="-40" dirty="0"/>
              <a:t>consumer.</a:t>
            </a: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pc="-5" dirty="0"/>
              <a:t>An </a:t>
            </a:r>
            <a:r>
              <a:rPr spc="-15" dirty="0"/>
              <a:t>law </a:t>
            </a:r>
            <a:r>
              <a:rPr spc="-20" dirty="0"/>
              <a:t>enforcement</a:t>
            </a:r>
            <a:r>
              <a:rPr spc="45" dirty="0"/>
              <a:t> </a:t>
            </a:r>
            <a:r>
              <a:rPr spc="-35" dirty="0"/>
              <a:t>agency.</a:t>
            </a: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4965" algn="l"/>
                <a:tab pos="355600" algn="l"/>
                <a:tab pos="2740660" algn="l"/>
                <a:tab pos="3428365" algn="l"/>
                <a:tab pos="5674995" algn="l"/>
                <a:tab pos="6360795" algn="l"/>
              </a:tabLst>
            </a:pPr>
            <a:r>
              <a:rPr spc="-50" dirty="0">
                <a:solidFill>
                  <a:srgbClr val="F1F1F1"/>
                </a:solidFill>
              </a:rPr>
              <a:t>R</a:t>
            </a:r>
            <a:r>
              <a:rPr spc="-5" dirty="0">
                <a:solidFill>
                  <a:srgbClr val="F1F1F1"/>
                </a:solidFill>
              </a:rPr>
              <a:t>esp</a:t>
            </a:r>
            <a:r>
              <a:rPr dirty="0">
                <a:solidFill>
                  <a:srgbClr val="F1F1F1"/>
                </a:solidFill>
              </a:rPr>
              <a:t>o</a:t>
            </a:r>
            <a:r>
              <a:rPr spc="-10" dirty="0">
                <a:solidFill>
                  <a:srgbClr val="F1F1F1"/>
                </a:solidFill>
              </a:rPr>
              <a:t>ns</a:t>
            </a:r>
            <a:r>
              <a:rPr dirty="0">
                <a:solidFill>
                  <a:srgbClr val="F1F1F1"/>
                </a:solidFill>
              </a:rPr>
              <a:t>i</a:t>
            </a:r>
            <a:r>
              <a:rPr spc="-10" dirty="0">
                <a:solidFill>
                  <a:srgbClr val="F1F1F1"/>
                </a:solidFill>
              </a:rPr>
              <a:t>bil</a:t>
            </a:r>
            <a:r>
              <a:rPr spc="-25" dirty="0">
                <a:solidFill>
                  <a:srgbClr val="F1F1F1"/>
                </a:solidFill>
              </a:rPr>
              <a:t>i</a:t>
            </a:r>
            <a:r>
              <a:rPr spc="-5" dirty="0">
                <a:solidFill>
                  <a:srgbClr val="F1F1F1"/>
                </a:solidFill>
              </a:rPr>
              <a:t>ty</a:t>
            </a:r>
            <a:r>
              <a:rPr dirty="0">
                <a:solidFill>
                  <a:srgbClr val="F1F1F1"/>
                </a:solidFill>
              </a:rPr>
              <a:t>	</a:t>
            </a:r>
            <a:r>
              <a:rPr spc="-5" dirty="0">
                <a:solidFill>
                  <a:srgbClr val="F1F1F1"/>
                </a:solidFill>
              </a:rPr>
              <a:t>of</a:t>
            </a:r>
            <a:r>
              <a:rPr dirty="0">
                <a:solidFill>
                  <a:srgbClr val="F1F1F1"/>
                </a:solidFill>
              </a:rPr>
              <a:t>	</a:t>
            </a:r>
            <a:r>
              <a:rPr spc="-5" dirty="0">
                <a:solidFill>
                  <a:srgbClr val="F1F1F1"/>
                </a:solidFill>
              </a:rPr>
              <a:t>e</a:t>
            </a:r>
            <a:r>
              <a:rPr spc="-25" dirty="0">
                <a:solidFill>
                  <a:srgbClr val="F1F1F1"/>
                </a:solidFill>
              </a:rPr>
              <a:t>n</a:t>
            </a:r>
            <a:r>
              <a:rPr spc="-70" dirty="0">
                <a:solidFill>
                  <a:srgbClr val="F1F1F1"/>
                </a:solidFill>
              </a:rPr>
              <a:t>f</a:t>
            </a:r>
            <a:r>
              <a:rPr spc="-10" dirty="0">
                <a:solidFill>
                  <a:srgbClr val="F1F1F1"/>
                </a:solidFill>
              </a:rPr>
              <a:t>o</a:t>
            </a:r>
            <a:r>
              <a:rPr spc="-45" dirty="0">
                <a:solidFill>
                  <a:srgbClr val="F1F1F1"/>
                </a:solidFill>
              </a:rPr>
              <a:t>r</a:t>
            </a:r>
            <a:r>
              <a:rPr spc="-5" dirty="0">
                <a:solidFill>
                  <a:srgbClr val="F1F1F1"/>
                </a:solidFill>
              </a:rPr>
              <a:t>cem</a:t>
            </a:r>
            <a:r>
              <a:rPr spc="-15" dirty="0">
                <a:solidFill>
                  <a:srgbClr val="F1F1F1"/>
                </a:solidFill>
              </a:rPr>
              <a:t>e</a:t>
            </a:r>
            <a:r>
              <a:rPr spc="-35" dirty="0">
                <a:solidFill>
                  <a:srgbClr val="F1F1F1"/>
                </a:solidFill>
              </a:rPr>
              <a:t>n</a:t>
            </a:r>
            <a:r>
              <a:rPr spc="-5" dirty="0">
                <a:solidFill>
                  <a:srgbClr val="F1F1F1"/>
                </a:solidFill>
              </a:rPr>
              <a:t>t</a:t>
            </a:r>
            <a:r>
              <a:rPr dirty="0">
                <a:solidFill>
                  <a:srgbClr val="F1F1F1"/>
                </a:solidFill>
              </a:rPr>
              <a:t>	</a:t>
            </a:r>
            <a:r>
              <a:rPr spc="-5" dirty="0">
                <a:solidFill>
                  <a:srgbClr val="F1F1F1"/>
                </a:solidFill>
              </a:rPr>
              <a:t>of</a:t>
            </a:r>
            <a:r>
              <a:rPr dirty="0">
                <a:solidFill>
                  <a:srgbClr val="F1F1F1"/>
                </a:solidFill>
              </a:rPr>
              <a:t>	t</a:t>
            </a:r>
            <a:r>
              <a:rPr spc="-10" dirty="0">
                <a:solidFill>
                  <a:srgbClr val="F1F1F1"/>
                </a:solidFill>
              </a:rPr>
              <a:t>he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902332" y="2940583"/>
            <a:ext cx="6855459" cy="3013710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775"/>
              </a:spcBef>
            </a:pPr>
            <a:r>
              <a:rPr sz="2800" spc="-15" dirty="0">
                <a:solidFill>
                  <a:srgbClr val="F1F1F1"/>
                </a:solidFill>
                <a:latin typeface="Carlito"/>
                <a:cs typeface="Carlito"/>
              </a:rPr>
              <a:t>prevention </a:t>
            </a:r>
            <a:r>
              <a:rPr sz="2800" spc="-5" dirty="0">
                <a:solidFill>
                  <a:srgbClr val="F1F1F1"/>
                </a:solidFill>
                <a:latin typeface="Carlito"/>
                <a:cs typeface="Carlito"/>
              </a:rPr>
              <a:t>of </a:t>
            </a:r>
            <a:r>
              <a:rPr sz="2800" spc="-15" dirty="0">
                <a:solidFill>
                  <a:srgbClr val="F1F1F1"/>
                </a:solidFill>
                <a:latin typeface="Carlito"/>
                <a:cs typeface="Carlito"/>
              </a:rPr>
              <a:t>Food Adulteration </a:t>
            </a:r>
            <a:r>
              <a:rPr sz="2800" spc="-5" dirty="0">
                <a:solidFill>
                  <a:srgbClr val="F1F1F1"/>
                </a:solidFill>
                <a:latin typeface="Carlito"/>
                <a:cs typeface="Carlito"/>
              </a:rPr>
              <a:t>Act,</a:t>
            </a:r>
            <a:r>
              <a:rPr sz="2800" spc="80" dirty="0">
                <a:solidFill>
                  <a:srgbClr val="F1F1F1"/>
                </a:solidFill>
                <a:latin typeface="Carlito"/>
                <a:cs typeface="Carlito"/>
              </a:rPr>
              <a:t> </a:t>
            </a:r>
            <a:r>
              <a:rPr sz="2800" spc="-10" dirty="0">
                <a:solidFill>
                  <a:srgbClr val="F1F1F1"/>
                </a:solidFill>
                <a:latin typeface="Carlito"/>
                <a:cs typeface="Carlito"/>
              </a:rPr>
              <a:t>1954</a:t>
            </a:r>
            <a:endParaRPr sz="2800">
              <a:latin typeface="Carlito"/>
              <a:cs typeface="Carlito"/>
            </a:endParaRPr>
          </a:p>
          <a:p>
            <a:pPr marL="355600" marR="508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4965" algn="l"/>
                <a:tab pos="355600" algn="l"/>
                <a:tab pos="1291590" algn="l"/>
                <a:tab pos="3302000" algn="l"/>
                <a:tab pos="4167504" algn="l"/>
                <a:tab pos="6499225" algn="l"/>
              </a:tabLst>
            </a:pPr>
            <a:r>
              <a:rPr sz="2800" spc="-10" dirty="0">
                <a:solidFill>
                  <a:srgbClr val="F1F1F1"/>
                </a:solidFill>
                <a:latin typeface="Carlito"/>
                <a:cs typeface="Carlito"/>
              </a:rPr>
              <a:t>Th</a:t>
            </a:r>
            <a:r>
              <a:rPr sz="2800" spc="-5" dirty="0">
                <a:solidFill>
                  <a:srgbClr val="F1F1F1"/>
                </a:solidFill>
                <a:latin typeface="Carlito"/>
                <a:cs typeface="Carlito"/>
              </a:rPr>
              <a:t>e</a:t>
            </a:r>
            <a:r>
              <a:rPr sz="2800" dirty="0">
                <a:solidFill>
                  <a:srgbClr val="F1F1F1"/>
                </a:solidFill>
                <a:latin typeface="Carlito"/>
                <a:cs typeface="Carlito"/>
              </a:rPr>
              <a:t>	</a:t>
            </a:r>
            <a:r>
              <a:rPr sz="2800" spc="-45" dirty="0">
                <a:solidFill>
                  <a:srgbClr val="F1F1F1"/>
                </a:solidFill>
                <a:latin typeface="Carlito"/>
                <a:cs typeface="Carlito"/>
              </a:rPr>
              <a:t>r</a:t>
            </a:r>
            <a:r>
              <a:rPr sz="2800" spc="-5" dirty="0">
                <a:solidFill>
                  <a:srgbClr val="F1F1F1"/>
                </a:solidFill>
                <a:latin typeface="Carlito"/>
                <a:cs typeface="Carlito"/>
              </a:rPr>
              <a:t>e</a:t>
            </a:r>
            <a:r>
              <a:rPr sz="2800" spc="-15" dirty="0">
                <a:solidFill>
                  <a:srgbClr val="F1F1F1"/>
                </a:solidFill>
                <a:latin typeface="Carlito"/>
                <a:cs typeface="Carlito"/>
              </a:rPr>
              <a:t>g</a:t>
            </a:r>
            <a:r>
              <a:rPr sz="2800" spc="-10" dirty="0">
                <a:solidFill>
                  <a:srgbClr val="F1F1F1"/>
                </a:solidFill>
                <a:latin typeface="Carlito"/>
                <a:cs typeface="Carlito"/>
              </a:rPr>
              <a:t>u</a:t>
            </a:r>
            <a:r>
              <a:rPr sz="2800" spc="-20" dirty="0">
                <a:solidFill>
                  <a:srgbClr val="F1F1F1"/>
                </a:solidFill>
                <a:latin typeface="Carlito"/>
                <a:cs typeface="Carlito"/>
              </a:rPr>
              <a:t>l</a:t>
            </a:r>
            <a:r>
              <a:rPr sz="2800" spc="-25" dirty="0">
                <a:solidFill>
                  <a:srgbClr val="F1F1F1"/>
                </a:solidFill>
                <a:latin typeface="Carlito"/>
                <a:cs typeface="Carlito"/>
              </a:rPr>
              <a:t>a</a:t>
            </a:r>
            <a:r>
              <a:rPr sz="2800" spc="-5" dirty="0">
                <a:solidFill>
                  <a:srgbClr val="F1F1F1"/>
                </a:solidFill>
                <a:latin typeface="Carlito"/>
                <a:cs typeface="Carlito"/>
              </a:rPr>
              <a:t>tions</a:t>
            </a:r>
            <a:r>
              <a:rPr sz="2800" dirty="0">
                <a:solidFill>
                  <a:srgbClr val="F1F1F1"/>
                </a:solidFill>
                <a:latin typeface="Carlito"/>
                <a:cs typeface="Carlito"/>
              </a:rPr>
              <a:t>	</a:t>
            </a:r>
            <a:r>
              <a:rPr sz="2800" spc="-5" dirty="0">
                <a:solidFill>
                  <a:srgbClr val="F1F1F1"/>
                </a:solidFill>
                <a:latin typeface="Carlito"/>
                <a:cs typeface="Carlito"/>
              </a:rPr>
              <a:t>a</a:t>
            </a:r>
            <a:r>
              <a:rPr sz="2800" spc="-45" dirty="0">
                <a:solidFill>
                  <a:srgbClr val="F1F1F1"/>
                </a:solidFill>
                <a:latin typeface="Carlito"/>
                <a:cs typeface="Carlito"/>
              </a:rPr>
              <a:t>r</a:t>
            </a:r>
            <a:r>
              <a:rPr sz="2800" spc="-5" dirty="0">
                <a:solidFill>
                  <a:srgbClr val="F1F1F1"/>
                </a:solidFill>
                <a:latin typeface="Carlito"/>
                <a:cs typeface="Carlito"/>
              </a:rPr>
              <a:t>e</a:t>
            </a:r>
            <a:r>
              <a:rPr sz="2800" dirty="0">
                <a:solidFill>
                  <a:srgbClr val="F1F1F1"/>
                </a:solidFill>
                <a:latin typeface="Carlito"/>
                <a:cs typeface="Carlito"/>
              </a:rPr>
              <a:t>	</a:t>
            </a:r>
            <a:r>
              <a:rPr sz="2800" spc="-5" dirty="0">
                <a:solidFill>
                  <a:srgbClr val="F1F1F1"/>
                </a:solidFill>
                <a:latin typeface="Carlito"/>
                <a:cs typeface="Carlito"/>
              </a:rPr>
              <a:t>i</a:t>
            </a:r>
            <a:r>
              <a:rPr sz="2800" spc="-15" dirty="0">
                <a:solidFill>
                  <a:srgbClr val="F1F1F1"/>
                </a:solidFill>
                <a:latin typeface="Carlito"/>
                <a:cs typeface="Carlito"/>
              </a:rPr>
              <a:t>m</a:t>
            </a:r>
            <a:r>
              <a:rPr sz="2800" spc="-10" dirty="0">
                <a:solidFill>
                  <a:srgbClr val="F1F1F1"/>
                </a:solidFill>
                <a:latin typeface="Carlito"/>
                <a:cs typeface="Carlito"/>
              </a:rPr>
              <a:t>pleme</a:t>
            </a:r>
            <a:r>
              <a:rPr sz="2800" spc="-40" dirty="0">
                <a:solidFill>
                  <a:srgbClr val="F1F1F1"/>
                </a:solidFill>
                <a:latin typeface="Carlito"/>
                <a:cs typeface="Carlito"/>
              </a:rPr>
              <a:t>n</a:t>
            </a:r>
            <a:r>
              <a:rPr sz="2800" spc="-35" dirty="0">
                <a:solidFill>
                  <a:srgbClr val="F1F1F1"/>
                </a:solidFill>
                <a:latin typeface="Carlito"/>
                <a:cs typeface="Carlito"/>
              </a:rPr>
              <a:t>t</a:t>
            </a:r>
            <a:r>
              <a:rPr sz="2800" spc="-5" dirty="0">
                <a:solidFill>
                  <a:srgbClr val="F1F1F1"/>
                </a:solidFill>
                <a:latin typeface="Carlito"/>
                <a:cs typeface="Carlito"/>
              </a:rPr>
              <a:t>ed</a:t>
            </a:r>
            <a:r>
              <a:rPr sz="2800" dirty="0">
                <a:solidFill>
                  <a:srgbClr val="F1F1F1"/>
                </a:solidFill>
                <a:latin typeface="Carlito"/>
                <a:cs typeface="Carlito"/>
              </a:rPr>
              <a:t>	</a:t>
            </a:r>
            <a:r>
              <a:rPr sz="2800" spc="-25" dirty="0">
                <a:solidFill>
                  <a:srgbClr val="F1F1F1"/>
                </a:solidFill>
                <a:latin typeface="Carlito"/>
                <a:cs typeface="Carlito"/>
              </a:rPr>
              <a:t>by  </a:t>
            </a:r>
            <a:r>
              <a:rPr sz="2800" spc="-15" dirty="0">
                <a:solidFill>
                  <a:srgbClr val="F1F1F1"/>
                </a:solidFill>
                <a:latin typeface="Carlito"/>
                <a:cs typeface="Carlito"/>
              </a:rPr>
              <a:t>following independent</a:t>
            </a:r>
            <a:r>
              <a:rPr sz="2800" spc="85" dirty="0">
                <a:solidFill>
                  <a:srgbClr val="F1F1F1"/>
                </a:solidFill>
                <a:latin typeface="Carlito"/>
                <a:cs typeface="Carlito"/>
              </a:rPr>
              <a:t> </a:t>
            </a:r>
            <a:r>
              <a:rPr sz="2800" spc="-10" dirty="0">
                <a:solidFill>
                  <a:srgbClr val="F1F1F1"/>
                </a:solidFill>
                <a:latin typeface="Carlito"/>
                <a:cs typeface="Carlito"/>
              </a:rPr>
              <a:t>sections:</a:t>
            </a:r>
            <a:endParaRPr sz="28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Wingdings"/>
              <a:buChar char=""/>
              <a:tabLst>
                <a:tab pos="355600" algn="l"/>
              </a:tabLst>
            </a:pPr>
            <a:r>
              <a:rPr sz="2800" spc="-10" dirty="0">
                <a:solidFill>
                  <a:srgbClr val="B7DEE8"/>
                </a:solidFill>
                <a:latin typeface="Carlito"/>
                <a:cs typeface="Carlito"/>
              </a:rPr>
              <a:t>Drug</a:t>
            </a:r>
            <a:r>
              <a:rPr sz="2800" spc="-50" dirty="0">
                <a:solidFill>
                  <a:srgbClr val="B7DEE8"/>
                </a:solidFill>
                <a:latin typeface="Carlito"/>
                <a:cs typeface="Carlito"/>
              </a:rPr>
              <a:t> </a:t>
            </a:r>
            <a:r>
              <a:rPr sz="2800" spc="-5" dirty="0">
                <a:solidFill>
                  <a:srgbClr val="B7DEE8"/>
                </a:solidFill>
                <a:latin typeface="Carlito"/>
                <a:cs typeface="Carlito"/>
              </a:rPr>
              <a:t>section</a:t>
            </a:r>
            <a:endParaRPr sz="28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Wingdings"/>
              <a:buChar char=""/>
              <a:tabLst>
                <a:tab pos="355600" algn="l"/>
              </a:tabLst>
            </a:pPr>
            <a:r>
              <a:rPr sz="2800" spc="-15" dirty="0">
                <a:solidFill>
                  <a:srgbClr val="B7DEE8"/>
                </a:solidFill>
                <a:latin typeface="Carlito"/>
                <a:cs typeface="Carlito"/>
              </a:rPr>
              <a:t>Food</a:t>
            </a:r>
            <a:r>
              <a:rPr sz="2800" spc="-60" dirty="0">
                <a:solidFill>
                  <a:srgbClr val="B7DEE8"/>
                </a:solidFill>
                <a:latin typeface="Carlito"/>
                <a:cs typeface="Carlito"/>
              </a:rPr>
              <a:t> </a:t>
            </a:r>
            <a:r>
              <a:rPr sz="2800" spc="-10" dirty="0">
                <a:solidFill>
                  <a:srgbClr val="B7DEE8"/>
                </a:solidFill>
                <a:latin typeface="Carlito"/>
                <a:cs typeface="Carlito"/>
              </a:rPr>
              <a:t>section</a:t>
            </a:r>
            <a:endParaRPr sz="28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Wingdings"/>
              <a:buChar char=""/>
              <a:tabLst>
                <a:tab pos="355600" algn="l"/>
              </a:tabLst>
            </a:pPr>
            <a:r>
              <a:rPr sz="2800" spc="-15" dirty="0">
                <a:solidFill>
                  <a:srgbClr val="B7DEE8"/>
                </a:solidFill>
                <a:latin typeface="Carlito"/>
                <a:cs typeface="Carlito"/>
              </a:rPr>
              <a:t>Food </a:t>
            </a:r>
            <a:r>
              <a:rPr sz="2800" spc="-5" dirty="0">
                <a:solidFill>
                  <a:srgbClr val="B7DEE8"/>
                </a:solidFill>
                <a:latin typeface="Carlito"/>
                <a:cs typeface="Carlito"/>
              </a:rPr>
              <a:t>&amp; </a:t>
            </a:r>
            <a:r>
              <a:rPr sz="2800" spc="-10" dirty="0">
                <a:solidFill>
                  <a:srgbClr val="B7DEE8"/>
                </a:solidFill>
                <a:latin typeface="Carlito"/>
                <a:cs typeface="Carlito"/>
              </a:rPr>
              <a:t>drug </a:t>
            </a:r>
            <a:r>
              <a:rPr sz="2800" spc="-20" dirty="0">
                <a:solidFill>
                  <a:srgbClr val="B7DEE8"/>
                </a:solidFill>
                <a:latin typeface="Carlito"/>
                <a:cs typeface="Carlito"/>
              </a:rPr>
              <a:t>control</a:t>
            </a:r>
            <a:r>
              <a:rPr sz="2800" spc="90" dirty="0">
                <a:solidFill>
                  <a:srgbClr val="B7DEE8"/>
                </a:solidFill>
                <a:latin typeface="Carlito"/>
                <a:cs typeface="Carlito"/>
              </a:rPr>
              <a:t> </a:t>
            </a:r>
            <a:r>
              <a:rPr sz="2800" spc="-15" dirty="0">
                <a:solidFill>
                  <a:srgbClr val="B7DEE8"/>
                </a:solidFill>
                <a:latin typeface="Carlito"/>
                <a:cs typeface="Carlito"/>
              </a:rPr>
              <a:t>laboratories</a:t>
            </a:r>
            <a:endParaRPr sz="2800">
              <a:latin typeface="Carlito"/>
              <a:cs typeface="Carlito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014971" y="5312663"/>
            <a:ext cx="2129028" cy="15453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529715">
              <a:lnSpc>
                <a:spcPct val="100000"/>
              </a:lnSpc>
              <a:spcBef>
                <a:spcPts val="105"/>
              </a:spcBef>
            </a:pPr>
            <a:r>
              <a:rPr spc="-15" dirty="0"/>
              <a:t>Food </a:t>
            </a:r>
            <a:r>
              <a:rPr dirty="0"/>
              <a:t>&amp; </a:t>
            </a:r>
            <a:r>
              <a:rPr spc="-5" dirty="0"/>
              <a:t>Drug </a:t>
            </a:r>
            <a:r>
              <a:rPr spc="-15" dirty="0"/>
              <a:t>Administration</a:t>
            </a:r>
            <a:r>
              <a:rPr spc="60" dirty="0"/>
              <a:t> </a:t>
            </a:r>
            <a:r>
              <a:rPr spc="-15" dirty="0"/>
              <a:t>(FDA)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96897" y="1110741"/>
            <a:ext cx="7165975" cy="5178425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355600" marR="5080" indent="-342900" algn="just">
              <a:lnSpc>
                <a:spcPct val="90000"/>
              </a:lnSpc>
              <a:spcBef>
                <a:spcPts val="415"/>
              </a:spcBef>
              <a:buFont typeface="Arial"/>
              <a:buChar char="•"/>
              <a:tabLst>
                <a:tab pos="355600" algn="l"/>
              </a:tabLst>
            </a:pPr>
            <a:r>
              <a:rPr sz="2600" spc="-5" dirty="0">
                <a:solidFill>
                  <a:srgbClr val="FFFFFF"/>
                </a:solidFill>
                <a:latin typeface="Carlito"/>
                <a:cs typeface="Carlito"/>
              </a:rPr>
              <a:t>Drugs </a:t>
            </a:r>
            <a:r>
              <a:rPr sz="2600" spc="-10" dirty="0">
                <a:solidFill>
                  <a:srgbClr val="FFFFFF"/>
                </a:solidFill>
                <a:latin typeface="Carlito"/>
                <a:cs typeface="Carlito"/>
              </a:rPr>
              <a:t>are used </a:t>
            </a:r>
            <a:r>
              <a:rPr sz="2600" spc="-15" dirty="0">
                <a:solidFill>
                  <a:srgbClr val="FFFFFF"/>
                </a:solidFill>
                <a:latin typeface="Carlito"/>
                <a:cs typeface="Carlito"/>
              </a:rPr>
              <a:t>to </a:t>
            </a:r>
            <a:r>
              <a:rPr sz="2600" spc="-20" dirty="0">
                <a:solidFill>
                  <a:srgbClr val="FFFFFF"/>
                </a:solidFill>
                <a:latin typeface="Carlito"/>
                <a:cs typeface="Carlito"/>
              </a:rPr>
              <a:t>elevate </a:t>
            </a:r>
            <a:r>
              <a:rPr sz="2600" spc="-5" dirty="0">
                <a:solidFill>
                  <a:srgbClr val="FFFFFF"/>
                </a:solidFill>
                <a:latin typeface="Carlito"/>
                <a:cs typeface="Carlito"/>
              </a:rPr>
              <a:t>health of </a:t>
            </a:r>
            <a:r>
              <a:rPr sz="2600" spc="-10" dirty="0">
                <a:solidFill>
                  <a:srgbClr val="FFFFFF"/>
                </a:solidFill>
                <a:latin typeface="Carlito"/>
                <a:cs typeface="Carlito"/>
              </a:rPr>
              <a:t>people </a:t>
            </a:r>
            <a:r>
              <a:rPr sz="2600" dirty="0">
                <a:solidFill>
                  <a:srgbClr val="FFFFFF"/>
                </a:solidFill>
                <a:latin typeface="Carlito"/>
                <a:cs typeface="Carlito"/>
              </a:rPr>
              <a:t>&amp;  </a:t>
            </a:r>
            <a:r>
              <a:rPr sz="2600" spc="-10" dirty="0">
                <a:solidFill>
                  <a:srgbClr val="FFFFFF"/>
                </a:solidFill>
                <a:latin typeface="Carlito"/>
                <a:cs typeface="Carlito"/>
              </a:rPr>
              <a:t>responsibility </a:t>
            </a:r>
            <a:r>
              <a:rPr sz="2600" spc="-25" dirty="0">
                <a:solidFill>
                  <a:srgbClr val="FFFFFF"/>
                </a:solidFill>
                <a:latin typeface="Carlito"/>
                <a:cs typeface="Carlito"/>
              </a:rPr>
              <a:t>for </a:t>
            </a:r>
            <a:r>
              <a:rPr sz="2600" spc="-10" dirty="0">
                <a:solidFill>
                  <a:srgbClr val="FFFFFF"/>
                </a:solidFill>
                <a:latin typeface="Carlito"/>
                <a:cs typeface="Carlito"/>
              </a:rPr>
              <a:t>implementation </a:t>
            </a:r>
            <a:r>
              <a:rPr sz="2600" spc="-5" dirty="0">
                <a:solidFill>
                  <a:srgbClr val="FFFFFF"/>
                </a:solidFill>
                <a:latin typeface="Carlito"/>
                <a:cs typeface="Carlito"/>
              </a:rPr>
              <a:t>of various </a:t>
            </a:r>
            <a:r>
              <a:rPr sz="2600" dirty="0">
                <a:solidFill>
                  <a:srgbClr val="FFFFFF"/>
                </a:solidFill>
                <a:latin typeface="Carlito"/>
                <a:cs typeface="Carlito"/>
              </a:rPr>
              <a:t>rules  &amp; </a:t>
            </a:r>
            <a:r>
              <a:rPr sz="2600" spc="-5" dirty="0">
                <a:solidFill>
                  <a:srgbClr val="FFFFFF"/>
                </a:solidFill>
                <a:latin typeface="Carlito"/>
                <a:cs typeface="Carlito"/>
              </a:rPr>
              <a:t>regulation </a:t>
            </a:r>
            <a:r>
              <a:rPr sz="2600" spc="-25" dirty="0">
                <a:solidFill>
                  <a:srgbClr val="FFFFFF"/>
                </a:solidFill>
                <a:latin typeface="Carlito"/>
                <a:cs typeface="Carlito"/>
              </a:rPr>
              <a:t>for </a:t>
            </a:r>
            <a:r>
              <a:rPr sz="2600" spc="-15" dirty="0">
                <a:solidFill>
                  <a:srgbClr val="FFFFFF"/>
                </a:solidFill>
                <a:latin typeface="Carlito"/>
                <a:cs typeface="Carlito"/>
              </a:rPr>
              <a:t>getting </a:t>
            </a:r>
            <a:r>
              <a:rPr sz="2600" spc="-20" dirty="0">
                <a:solidFill>
                  <a:srgbClr val="FFFFFF"/>
                </a:solidFill>
                <a:latin typeface="Carlito"/>
                <a:cs typeface="Carlito"/>
              </a:rPr>
              <a:t>safer </a:t>
            </a:r>
            <a:r>
              <a:rPr sz="2600" spc="-5" dirty="0">
                <a:solidFill>
                  <a:srgbClr val="FFFFFF"/>
                </a:solidFill>
                <a:latin typeface="Carlito"/>
                <a:cs typeface="Carlito"/>
              </a:rPr>
              <a:t>drugs </a:t>
            </a:r>
            <a:r>
              <a:rPr sz="2600" dirty="0">
                <a:solidFill>
                  <a:srgbClr val="FFFFFF"/>
                </a:solidFill>
                <a:latin typeface="Carlito"/>
                <a:cs typeface="Carlito"/>
              </a:rPr>
              <a:t>&amp; </a:t>
            </a:r>
            <a:r>
              <a:rPr sz="2600" spc="-10" dirty="0">
                <a:solidFill>
                  <a:srgbClr val="FFFFFF"/>
                </a:solidFill>
                <a:latin typeface="Carlito"/>
                <a:cs typeface="Carlito"/>
              </a:rPr>
              <a:t>cosmetics  </a:t>
            </a:r>
            <a:r>
              <a:rPr sz="2600" dirty="0">
                <a:solidFill>
                  <a:srgbClr val="FFFFFF"/>
                </a:solidFill>
                <a:latin typeface="Carlito"/>
                <a:cs typeface="Carlito"/>
              </a:rPr>
              <a:t>with </a:t>
            </a:r>
            <a:r>
              <a:rPr sz="2600" spc="-10" dirty="0">
                <a:solidFill>
                  <a:srgbClr val="FFFFFF"/>
                </a:solidFill>
                <a:latin typeface="Carlito"/>
                <a:cs typeface="Carlito"/>
              </a:rPr>
              <a:t>good </a:t>
            </a:r>
            <a:r>
              <a:rPr sz="2600" spc="-5" dirty="0">
                <a:solidFill>
                  <a:srgbClr val="FFFFFF"/>
                </a:solidFill>
                <a:latin typeface="Carlito"/>
                <a:cs typeface="Carlito"/>
              </a:rPr>
              <a:t>quality </a:t>
            </a:r>
            <a:r>
              <a:rPr sz="2600" dirty="0">
                <a:solidFill>
                  <a:srgbClr val="FFFFFF"/>
                </a:solidFill>
                <a:latin typeface="Carlito"/>
                <a:cs typeface="Carlito"/>
              </a:rPr>
              <a:t>&amp; </a:t>
            </a:r>
            <a:r>
              <a:rPr sz="2600" spc="-5" dirty="0">
                <a:solidFill>
                  <a:srgbClr val="FFFFFF"/>
                </a:solidFill>
                <a:latin typeface="Carlito"/>
                <a:cs typeface="Carlito"/>
              </a:rPr>
              <a:t>purity </a:t>
            </a:r>
            <a:r>
              <a:rPr sz="2600" spc="-15" dirty="0">
                <a:solidFill>
                  <a:srgbClr val="FFFFFF"/>
                </a:solidFill>
                <a:latin typeface="Carlito"/>
                <a:cs typeface="Carlito"/>
              </a:rPr>
              <a:t>to </a:t>
            </a:r>
            <a:r>
              <a:rPr sz="2600" spc="-5" dirty="0">
                <a:solidFill>
                  <a:srgbClr val="FFFFFF"/>
                </a:solidFill>
                <a:latin typeface="Carlito"/>
                <a:cs typeface="Carlito"/>
              </a:rPr>
              <a:t>people of </a:t>
            </a:r>
            <a:r>
              <a:rPr sz="2600" dirty="0">
                <a:solidFill>
                  <a:srgbClr val="FFFFFF"/>
                </a:solidFill>
                <a:latin typeface="Carlito"/>
                <a:cs typeface="Carlito"/>
              </a:rPr>
              <a:t>the </a:t>
            </a:r>
            <a:r>
              <a:rPr sz="2600" spc="-20" dirty="0">
                <a:solidFill>
                  <a:srgbClr val="FFFFFF"/>
                </a:solidFill>
                <a:latin typeface="Carlito"/>
                <a:cs typeface="Carlito"/>
              </a:rPr>
              <a:t>state,  </a:t>
            </a:r>
            <a:r>
              <a:rPr sz="2600" dirty="0">
                <a:solidFill>
                  <a:srgbClr val="FFFFFF"/>
                </a:solidFill>
                <a:latin typeface="Carlito"/>
                <a:cs typeface="Carlito"/>
              </a:rPr>
              <a:t>is assigned </a:t>
            </a:r>
            <a:r>
              <a:rPr sz="2600" spc="-15" dirty="0">
                <a:solidFill>
                  <a:srgbClr val="FFFFFF"/>
                </a:solidFill>
                <a:latin typeface="Carlito"/>
                <a:cs typeface="Carlito"/>
              </a:rPr>
              <a:t>to</a:t>
            </a:r>
            <a:r>
              <a:rPr sz="2600" spc="-4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arlito"/>
                <a:cs typeface="Carlito"/>
              </a:rPr>
              <a:t>FDA.</a:t>
            </a:r>
            <a:endParaRPr sz="2600">
              <a:latin typeface="Carlito"/>
              <a:cs typeface="Carlito"/>
            </a:endParaRPr>
          </a:p>
          <a:p>
            <a:pPr marL="355600" marR="5715" indent="-342900" algn="just">
              <a:lnSpc>
                <a:spcPts val="2810"/>
              </a:lnSpc>
              <a:spcBef>
                <a:spcPts val="665"/>
              </a:spcBef>
              <a:buFont typeface="Arial"/>
              <a:buChar char="•"/>
              <a:tabLst>
                <a:tab pos="355600" algn="l"/>
              </a:tabLst>
            </a:pPr>
            <a:r>
              <a:rPr sz="2600" spc="-15" dirty="0">
                <a:solidFill>
                  <a:srgbClr val="FFFFFF"/>
                </a:solidFill>
                <a:latin typeface="Carlito"/>
                <a:cs typeface="Carlito"/>
              </a:rPr>
              <a:t>For </a:t>
            </a:r>
            <a:r>
              <a:rPr sz="2600" dirty="0">
                <a:solidFill>
                  <a:srgbClr val="FFFFFF"/>
                </a:solidFill>
                <a:latin typeface="Carlito"/>
                <a:cs typeface="Carlito"/>
              </a:rPr>
              <a:t>the </a:t>
            </a:r>
            <a:r>
              <a:rPr sz="2600" spc="-5" dirty="0">
                <a:solidFill>
                  <a:srgbClr val="FFFFFF"/>
                </a:solidFill>
                <a:latin typeface="Carlito"/>
                <a:cs typeface="Carlito"/>
              </a:rPr>
              <a:t>drug section, </a:t>
            </a:r>
            <a:r>
              <a:rPr sz="2600" spc="-10" dirty="0">
                <a:solidFill>
                  <a:srgbClr val="FFFFFF"/>
                </a:solidFill>
                <a:latin typeface="Carlito"/>
                <a:cs typeface="Carlito"/>
              </a:rPr>
              <a:t>following </a:t>
            </a:r>
            <a:r>
              <a:rPr sz="2600" dirty="0">
                <a:solidFill>
                  <a:srgbClr val="FFFFFF"/>
                </a:solidFill>
                <a:latin typeface="Carlito"/>
                <a:cs typeface="Carlito"/>
              </a:rPr>
              <a:t>acts </a:t>
            </a:r>
            <a:r>
              <a:rPr sz="2600" spc="-10" dirty="0">
                <a:solidFill>
                  <a:srgbClr val="FFFFFF"/>
                </a:solidFill>
                <a:latin typeface="Carlito"/>
                <a:cs typeface="Carlito"/>
              </a:rPr>
              <a:t>are  </a:t>
            </a:r>
            <a:r>
              <a:rPr sz="2600" spc="-5" dirty="0">
                <a:solidFill>
                  <a:srgbClr val="FFFFFF"/>
                </a:solidFill>
                <a:latin typeface="Carlito"/>
                <a:cs typeface="Carlito"/>
              </a:rPr>
              <a:t>implemented by administration</a:t>
            </a:r>
            <a:r>
              <a:rPr sz="2600" spc="-9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600" dirty="0">
                <a:solidFill>
                  <a:srgbClr val="FFFFFF"/>
                </a:solidFill>
                <a:latin typeface="Carlito"/>
                <a:cs typeface="Carlito"/>
              </a:rPr>
              <a:t>;</a:t>
            </a:r>
            <a:endParaRPr sz="2600">
              <a:latin typeface="Carlito"/>
              <a:cs typeface="Carlito"/>
            </a:endParaRPr>
          </a:p>
          <a:p>
            <a:pPr marL="355600" indent="-342900" algn="just">
              <a:lnSpc>
                <a:spcPct val="100000"/>
              </a:lnSpc>
              <a:spcBef>
                <a:spcPts val="270"/>
              </a:spcBef>
              <a:buFont typeface="Wingdings"/>
              <a:buChar char=""/>
              <a:tabLst>
                <a:tab pos="355600" algn="l"/>
              </a:tabLst>
            </a:pPr>
            <a:r>
              <a:rPr sz="2600" spc="-5" dirty="0">
                <a:solidFill>
                  <a:srgbClr val="FFFFFF"/>
                </a:solidFill>
                <a:latin typeface="Carlito"/>
                <a:cs typeface="Carlito"/>
              </a:rPr>
              <a:t>Drugs </a:t>
            </a:r>
            <a:r>
              <a:rPr sz="2600" dirty="0">
                <a:solidFill>
                  <a:srgbClr val="FFFFFF"/>
                </a:solidFill>
                <a:latin typeface="Carlito"/>
                <a:cs typeface="Carlito"/>
              </a:rPr>
              <a:t>&amp; </a:t>
            </a:r>
            <a:r>
              <a:rPr sz="2600" spc="-5" dirty="0">
                <a:solidFill>
                  <a:srgbClr val="FFFFFF"/>
                </a:solidFill>
                <a:latin typeface="Carlito"/>
                <a:cs typeface="Carlito"/>
              </a:rPr>
              <a:t>Cosmetics </a:t>
            </a:r>
            <a:r>
              <a:rPr sz="2600" dirty="0">
                <a:solidFill>
                  <a:srgbClr val="FFFFFF"/>
                </a:solidFill>
                <a:latin typeface="Carlito"/>
                <a:cs typeface="Carlito"/>
              </a:rPr>
              <a:t>Act 1940 &amp; rules </a:t>
            </a:r>
            <a:r>
              <a:rPr sz="2600" spc="-5" dirty="0">
                <a:solidFill>
                  <a:srgbClr val="FFFFFF"/>
                </a:solidFill>
                <a:latin typeface="Carlito"/>
                <a:cs typeface="Carlito"/>
              </a:rPr>
              <a:t>there of</a:t>
            </a:r>
            <a:r>
              <a:rPr sz="2600" spc="-12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600" dirty="0">
                <a:solidFill>
                  <a:srgbClr val="FFFFFF"/>
                </a:solidFill>
                <a:latin typeface="Carlito"/>
                <a:cs typeface="Carlito"/>
              </a:rPr>
              <a:t>1945</a:t>
            </a:r>
            <a:endParaRPr sz="2600">
              <a:latin typeface="Carlito"/>
              <a:cs typeface="Carlito"/>
            </a:endParaRPr>
          </a:p>
          <a:p>
            <a:pPr marL="355600" marR="6350" indent="-342900">
              <a:lnSpc>
                <a:spcPts val="2810"/>
              </a:lnSpc>
              <a:spcBef>
                <a:spcPts val="660"/>
              </a:spcBef>
              <a:buFont typeface="Wingdings"/>
              <a:buChar char=""/>
              <a:tabLst>
                <a:tab pos="355600" algn="l"/>
                <a:tab pos="1471295" algn="l"/>
                <a:tab pos="2161540" algn="l"/>
                <a:tab pos="3440429" algn="l"/>
                <a:tab pos="5212715" algn="l"/>
              </a:tabLst>
            </a:pPr>
            <a:r>
              <a:rPr sz="2600" spc="-5" dirty="0">
                <a:solidFill>
                  <a:srgbClr val="FFFFFF"/>
                </a:solidFill>
                <a:latin typeface="Carlito"/>
                <a:cs typeface="Carlito"/>
              </a:rPr>
              <a:t>D</a:t>
            </a:r>
            <a:r>
              <a:rPr sz="2600" spc="5" dirty="0">
                <a:solidFill>
                  <a:srgbClr val="FFFFFF"/>
                </a:solidFill>
                <a:latin typeface="Carlito"/>
                <a:cs typeface="Carlito"/>
              </a:rPr>
              <a:t>r</a:t>
            </a:r>
            <a:r>
              <a:rPr sz="2600" spc="-5" dirty="0">
                <a:solidFill>
                  <a:srgbClr val="FFFFFF"/>
                </a:solidFill>
                <a:latin typeface="Carlito"/>
                <a:cs typeface="Carlito"/>
              </a:rPr>
              <a:t>u</a:t>
            </a:r>
            <a:r>
              <a:rPr sz="2600" dirty="0">
                <a:solidFill>
                  <a:srgbClr val="FFFFFF"/>
                </a:solidFill>
                <a:latin typeface="Carlito"/>
                <a:cs typeface="Carlito"/>
              </a:rPr>
              <a:t>g	&amp;	Magic	</a:t>
            </a:r>
            <a:r>
              <a:rPr sz="2600" spc="-45" dirty="0">
                <a:solidFill>
                  <a:srgbClr val="FFFFFF"/>
                </a:solidFill>
                <a:latin typeface="Carlito"/>
                <a:cs typeface="Carlito"/>
              </a:rPr>
              <a:t>R</a:t>
            </a:r>
            <a:r>
              <a:rPr sz="2600" dirty="0">
                <a:solidFill>
                  <a:srgbClr val="FFFFFF"/>
                </a:solidFill>
                <a:latin typeface="Carlito"/>
                <a:cs typeface="Carlito"/>
              </a:rPr>
              <a:t>em</a:t>
            </a:r>
            <a:r>
              <a:rPr sz="2600" spc="-10" dirty="0">
                <a:solidFill>
                  <a:srgbClr val="FFFFFF"/>
                </a:solidFill>
                <a:latin typeface="Carlito"/>
                <a:cs typeface="Carlito"/>
              </a:rPr>
              <a:t>e</a:t>
            </a:r>
            <a:r>
              <a:rPr sz="2600" spc="-5" dirty="0">
                <a:solidFill>
                  <a:srgbClr val="FFFFFF"/>
                </a:solidFill>
                <a:latin typeface="Carlito"/>
                <a:cs typeface="Carlito"/>
              </a:rPr>
              <a:t>die</a:t>
            </a:r>
            <a:r>
              <a:rPr sz="2600" dirty="0">
                <a:solidFill>
                  <a:srgbClr val="FFFFFF"/>
                </a:solidFill>
                <a:latin typeface="Carlito"/>
                <a:cs typeface="Carlito"/>
              </a:rPr>
              <a:t>s	</a:t>
            </a:r>
            <a:r>
              <a:rPr sz="2600" spc="-5" dirty="0">
                <a:solidFill>
                  <a:srgbClr val="FFFFFF"/>
                </a:solidFill>
                <a:latin typeface="Carlito"/>
                <a:cs typeface="Carlito"/>
              </a:rPr>
              <a:t>(obj</a:t>
            </a:r>
            <a:r>
              <a:rPr sz="2600" spc="-15" dirty="0">
                <a:solidFill>
                  <a:srgbClr val="FFFFFF"/>
                </a:solidFill>
                <a:latin typeface="Carlito"/>
                <a:cs typeface="Carlito"/>
              </a:rPr>
              <a:t>e</a:t>
            </a:r>
            <a:r>
              <a:rPr sz="2600" dirty="0">
                <a:solidFill>
                  <a:srgbClr val="FFFFFF"/>
                </a:solidFill>
                <a:latin typeface="Carlito"/>
                <a:cs typeface="Carlito"/>
              </a:rPr>
              <a:t>ctionable  </a:t>
            </a:r>
            <a:r>
              <a:rPr sz="2600" spc="-5" dirty="0">
                <a:solidFill>
                  <a:srgbClr val="FFFFFF"/>
                </a:solidFill>
                <a:latin typeface="Carlito"/>
                <a:cs typeface="Carlito"/>
              </a:rPr>
              <a:t>advertisements) </a:t>
            </a:r>
            <a:r>
              <a:rPr sz="2600" dirty="0">
                <a:solidFill>
                  <a:srgbClr val="FFFFFF"/>
                </a:solidFill>
                <a:latin typeface="Carlito"/>
                <a:cs typeface="Carlito"/>
              </a:rPr>
              <a:t>Act</a:t>
            </a:r>
            <a:r>
              <a:rPr sz="2600" spc="-4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600" dirty="0">
                <a:solidFill>
                  <a:srgbClr val="FFFFFF"/>
                </a:solidFill>
                <a:latin typeface="Carlito"/>
                <a:cs typeface="Carlito"/>
              </a:rPr>
              <a:t>1954</a:t>
            </a:r>
            <a:endParaRPr sz="26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270"/>
              </a:spcBef>
              <a:buFont typeface="Wingdings"/>
              <a:buChar char=""/>
              <a:tabLst>
                <a:tab pos="355600" algn="l"/>
              </a:tabLst>
            </a:pPr>
            <a:r>
              <a:rPr sz="2600" spc="-5" dirty="0">
                <a:solidFill>
                  <a:srgbClr val="FFFFFF"/>
                </a:solidFill>
                <a:latin typeface="Carlito"/>
                <a:cs typeface="Carlito"/>
              </a:rPr>
              <a:t>Drug </a:t>
            </a:r>
            <a:r>
              <a:rPr sz="2600" dirty="0">
                <a:solidFill>
                  <a:srgbClr val="FFFFFF"/>
                </a:solidFill>
                <a:latin typeface="Carlito"/>
                <a:cs typeface="Carlito"/>
              </a:rPr>
              <a:t>Price </a:t>
            </a:r>
            <a:r>
              <a:rPr sz="2600" spc="-10" dirty="0">
                <a:solidFill>
                  <a:srgbClr val="FFFFFF"/>
                </a:solidFill>
                <a:latin typeface="Carlito"/>
                <a:cs typeface="Carlito"/>
              </a:rPr>
              <a:t>(Control) </a:t>
            </a:r>
            <a:r>
              <a:rPr sz="2600" spc="-45" dirty="0">
                <a:solidFill>
                  <a:srgbClr val="FFFFFF"/>
                </a:solidFill>
                <a:latin typeface="Carlito"/>
                <a:cs typeface="Carlito"/>
              </a:rPr>
              <a:t>Order,</a:t>
            </a:r>
            <a:r>
              <a:rPr sz="2600" spc="-4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arlito"/>
                <a:cs typeface="Carlito"/>
              </a:rPr>
              <a:t>1995</a:t>
            </a:r>
            <a:endParaRPr sz="26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315"/>
              </a:spcBef>
              <a:buFont typeface="Wingdings"/>
              <a:buChar char=""/>
              <a:tabLst>
                <a:tab pos="355600" algn="l"/>
              </a:tabLst>
            </a:pPr>
            <a:r>
              <a:rPr sz="2600" spc="-10" dirty="0">
                <a:solidFill>
                  <a:srgbClr val="FFFFFF"/>
                </a:solidFill>
                <a:latin typeface="Carlito"/>
                <a:cs typeface="Carlito"/>
              </a:rPr>
              <a:t>Narcotic </a:t>
            </a:r>
            <a:r>
              <a:rPr sz="2600" spc="-5" dirty="0">
                <a:solidFill>
                  <a:srgbClr val="FFFFFF"/>
                </a:solidFill>
                <a:latin typeface="Carlito"/>
                <a:cs typeface="Carlito"/>
              </a:rPr>
              <a:t>drugs </a:t>
            </a:r>
            <a:r>
              <a:rPr sz="2600" dirty="0">
                <a:solidFill>
                  <a:srgbClr val="FFFFFF"/>
                </a:solidFill>
                <a:latin typeface="Carlito"/>
                <a:cs typeface="Carlito"/>
              </a:rPr>
              <a:t>&amp; </a:t>
            </a:r>
            <a:r>
              <a:rPr sz="2600" spc="-15" dirty="0">
                <a:solidFill>
                  <a:srgbClr val="FFFFFF"/>
                </a:solidFill>
                <a:latin typeface="Carlito"/>
                <a:cs typeface="Carlito"/>
              </a:rPr>
              <a:t>Psychotropic </a:t>
            </a:r>
            <a:r>
              <a:rPr sz="2600" spc="-10" dirty="0">
                <a:solidFill>
                  <a:srgbClr val="FFFFFF"/>
                </a:solidFill>
                <a:latin typeface="Carlito"/>
                <a:cs typeface="Carlito"/>
              </a:rPr>
              <a:t>Substance</a:t>
            </a:r>
            <a:r>
              <a:rPr sz="2600" spc="-4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600" dirty="0">
                <a:solidFill>
                  <a:srgbClr val="FFFFFF"/>
                </a:solidFill>
                <a:latin typeface="Carlito"/>
                <a:cs typeface="Carlito"/>
              </a:rPr>
              <a:t>Act,1985</a:t>
            </a:r>
            <a:endParaRPr sz="26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310"/>
              </a:spcBef>
              <a:buFont typeface="Wingdings"/>
              <a:buChar char=""/>
              <a:tabLst>
                <a:tab pos="355600" algn="l"/>
              </a:tabLst>
            </a:pPr>
            <a:r>
              <a:rPr sz="2600" spc="-10" dirty="0">
                <a:solidFill>
                  <a:srgbClr val="FFFFFF"/>
                </a:solidFill>
                <a:latin typeface="Carlito"/>
                <a:cs typeface="Carlito"/>
              </a:rPr>
              <a:t>Poison </a:t>
            </a:r>
            <a:r>
              <a:rPr sz="2600" dirty="0">
                <a:solidFill>
                  <a:srgbClr val="FFFFFF"/>
                </a:solidFill>
                <a:latin typeface="Carlito"/>
                <a:cs typeface="Carlito"/>
              </a:rPr>
              <a:t>Act</a:t>
            </a:r>
            <a:r>
              <a:rPr sz="2600" spc="-2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600" dirty="0">
                <a:solidFill>
                  <a:srgbClr val="FFFFFF"/>
                </a:solidFill>
                <a:latin typeface="Carlito"/>
                <a:cs typeface="Carlito"/>
              </a:rPr>
              <a:t>1919</a:t>
            </a:r>
            <a:endParaRPr sz="26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02332" y="306400"/>
            <a:ext cx="131699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Object</a:t>
            </a:r>
            <a:r>
              <a:rPr spc="-80" dirty="0"/>
              <a:t> </a:t>
            </a:r>
            <a:r>
              <a:rPr dirty="0"/>
              <a:t>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02332" y="1063267"/>
            <a:ext cx="6721475" cy="446405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30" dirty="0">
                <a:solidFill>
                  <a:srgbClr val="F1F1F1"/>
                </a:solidFill>
                <a:latin typeface="Carlito"/>
                <a:cs typeface="Carlito"/>
              </a:rPr>
              <a:t>To </a:t>
            </a:r>
            <a:r>
              <a:rPr sz="2800" spc="-10" dirty="0">
                <a:solidFill>
                  <a:srgbClr val="F1F1F1"/>
                </a:solidFill>
                <a:latin typeface="Carlito"/>
                <a:cs typeface="Carlito"/>
              </a:rPr>
              <a:t>ensure </a:t>
            </a:r>
            <a:r>
              <a:rPr sz="2800" spc="-50" dirty="0">
                <a:solidFill>
                  <a:srgbClr val="F1F1F1"/>
                </a:solidFill>
                <a:latin typeface="Carlito"/>
                <a:cs typeface="Carlito"/>
              </a:rPr>
              <a:t>safety, </a:t>
            </a:r>
            <a:r>
              <a:rPr sz="2800" spc="-40" dirty="0">
                <a:solidFill>
                  <a:srgbClr val="F1F1F1"/>
                </a:solidFill>
                <a:latin typeface="Carlito"/>
                <a:cs typeface="Carlito"/>
              </a:rPr>
              <a:t>purity, </a:t>
            </a:r>
            <a:r>
              <a:rPr sz="2800" spc="-10" dirty="0">
                <a:solidFill>
                  <a:srgbClr val="F1F1F1"/>
                </a:solidFill>
                <a:latin typeface="Carlito"/>
                <a:cs typeface="Carlito"/>
              </a:rPr>
              <a:t>quality </a:t>
            </a:r>
            <a:r>
              <a:rPr sz="2800" spc="-5" dirty="0">
                <a:solidFill>
                  <a:srgbClr val="F1F1F1"/>
                </a:solidFill>
                <a:latin typeface="Carlito"/>
                <a:cs typeface="Carlito"/>
              </a:rPr>
              <a:t>of</a:t>
            </a:r>
            <a:r>
              <a:rPr sz="2800" spc="305" dirty="0">
                <a:solidFill>
                  <a:srgbClr val="F1F1F1"/>
                </a:solidFill>
                <a:latin typeface="Carlito"/>
                <a:cs typeface="Carlito"/>
              </a:rPr>
              <a:t> </a:t>
            </a:r>
            <a:r>
              <a:rPr sz="2800" spc="-5" dirty="0">
                <a:solidFill>
                  <a:srgbClr val="F1F1F1"/>
                </a:solidFill>
                <a:latin typeface="Carlito"/>
                <a:cs typeface="Carlito"/>
              </a:rPr>
              <a:t>drugs.</a:t>
            </a:r>
            <a:endParaRPr sz="28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30" dirty="0">
                <a:solidFill>
                  <a:srgbClr val="F1F1F1"/>
                </a:solidFill>
                <a:latin typeface="Carlito"/>
                <a:cs typeface="Carlito"/>
              </a:rPr>
              <a:t>To </a:t>
            </a:r>
            <a:r>
              <a:rPr sz="2800" spc="-20" dirty="0">
                <a:solidFill>
                  <a:srgbClr val="F1F1F1"/>
                </a:solidFill>
                <a:latin typeface="Carlito"/>
                <a:cs typeface="Carlito"/>
              </a:rPr>
              <a:t>prevent </a:t>
            </a:r>
            <a:r>
              <a:rPr sz="2800" spc="-15" dirty="0">
                <a:solidFill>
                  <a:srgbClr val="F1F1F1"/>
                </a:solidFill>
                <a:latin typeface="Carlito"/>
                <a:cs typeface="Carlito"/>
              </a:rPr>
              <a:t>consumers </a:t>
            </a:r>
            <a:r>
              <a:rPr sz="2800" spc="-20" dirty="0">
                <a:solidFill>
                  <a:srgbClr val="F1F1F1"/>
                </a:solidFill>
                <a:latin typeface="Carlito"/>
                <a:cs typeface="Carlito"/>
              </a:rPr>
              <a:t>from</a:t>
            </a:r>
            <a:r>
              <a:rPr sz="2800" spc="204" dirty="0">
                <a:solidFill>
                  <a:srgbClr val="F1F1F1"/>
                </a:solidFill>
                <a:latin typeface="Carlito"/>
                <a:cs typeface="Carlito"/>
              </a:rPr>
              <a:t> </a:t>
            </a:r>
            <a:r>
              <a:rPr sz="2800" spc="-10" dirty="0">
                <a:solidFill>
                  <a:srgbClr val="F1F1F1"/>
                </a:solidFill>
                <a:latin typeface="Carlito"/>
                <a:cs typeface="Carlito"/>
              </a:rPr>
              <a:t>self-medication.</a:t>
            </a:r>
            <a:endParaRPr sz="2800">
              <a:latin typeface="Carlito"/>
              <a:cs typeface="Carlito"/>
            </a:endParaRPr>
          </a:p>
          <a:p>
            <a:pPr marL="355600" marR="9144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30" dirty="0">
                <a:solidFill>
                  <a:srgbClr val="F1F1F1"/>
                </a:solidFill>
                <a:latin typeface="Carlito"/>
                <a:cs typeface="Carlito"/>
              </a:rPr>
              <a:t>To </a:t>
            </a:r>
            <a:r>
              <a:rPr sz="2800" spc="-10" dirty="0">
                <a:solidFill>
                  <a:srgbClr val="F1F1F1"/>
                </a:solidFill>
                <a:latin typeface="Carlito"/>
                <a:cs typeface="Carlito"/>
              </a:rPr>
              <a:t>ensure </a:t>
            </a:r>
            <a:r>
              <a:rPr sz="2800" spc="-15" dirty="0">
                <a:solidFill>
                  <a:srgbClr val="F1F1F1"/>
                </a:solidFill>
                <a:latin typeface="Carlito"/>
                <a:cs typeface="Carlito"/>
              </a:rPr>
              <a:t>availability </a:t>
            </a:r>
            <a:r>
              <a:rPr sz="2800" spc="-5" dirty="0">
                <a:solidFill>
                  <a:srgbClr val="F1F1F1"/>
                </a:solidFill>
                <a:latin typeface="Carlito"/>
                <a:cs typeface="Carlito"/>
              </a:rPr>
              <a:t>of </a:t>
            </a:r>
            <a:r>
              <a:rPr sz="2800" spc="-10" dirty="0">
                <a:solidFill>
                  <a:srgbClr val="F1F1F1"/>
                </a:solidFill>
                <a:latin typeface="Carlito"/>
                <a:cs typeface="Carlito"/>
              </a:rPr>
              <a:t>drugs </a:t>
            </a:r>
            <a:r>
              <a:rPr sz="2800" spc="-15" dirty="0">
                <a:solidFill>
                  <a:srgbClr val="F1F1F1"/>
                </a:solidFill>
                <a:latin typeface="Carlito"/>
                <a:cs typeface="Carlito"/>
              </a:rPr>
              <a:t>at </a:t>
            </a:r>
            <a:r>
              <a:rPr sz="2800" spc="-10" dirty="0">
                <a:solidFill>
                  <a:srgbClr val="F1F1F1"/>
                </a:solidFill>
                <a:latin typeface="Carlito"/>
                <a:cs typeface="Carlito"/>
              </a:rPr>
              <a:t>authorized  prices.</a:t>
            </a:r>
            <a:endParaRPr sz="2800">
              <a:latin typeface="Carlito"/>
              <a:cs typeface="Carlito"/>
            </a:endParaRPr>
          </a:p>
          <a:p>
            <a:pPr marL="355600" marR="386715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30" dirty="0">
                <a:solidFill>
                  <a:srgbClr val="F1F1F1"/>
                </a:solidFill>
                <a:latin typeface="Carlito"/>
                <a:cs typeface="Carlito"/>
              </a:rPr>
              <a:t>To </a:t>
            </a:r>
            <a:r>
              <a:rPr sz="2800" spc="-20" dirty="0">
                <a:solidFill>
                  <a:srgbClr val="F1F1F1"/>
                </a:solidFill>
                <a:latin typeface="Carlito"/>
                <a:cs typeface="Carlito"/>
              </a:rPr>
              <a:t>create </a:t>
            </a:r>
            <a:r>
              <a:rPr sz="2800" spc="-15" dirty="0">
                <a:solidFill>
                  <a:srgbClr val="F1F1F1"/>
                </a:solidFill>
                <a:latin typeface="Carlito"/>
                <a:cs typeface="Carlito"/>
              </a:rPr>
              <a:t>awareness </a:t>
            </a:r>
            <a:r>
              <a:rPr sz="2800" spc="-5" dirty="0">
                <a:solidFill>
                  <a:srgbClr val="F1F1F1"/>
                </a:solidFill>
                <a:latin typeface="Carlito"/>
                <a:cs typeface="Carlito"/>
              </a:rPr>
              <a:t>about </a:t>
            </a:r>
            <a:r>
              <a:rPr sz="2800" spc="-10" dirty="0">
                <a:solidFill>
                  <a:srgbClr val="F1F1F1"/>
                </a:solidFill>
                <a:latin typeface="Carlito"/>
                <a:cs typeface="Carlito"/>
              </a:rPr>
              <a:t>importance of  </a:t>
            </a:r>
            <a:r>
              <a:rPr sz="2800" spc="-20" dirty="0">
                <a:solidFill>
                  <a:srgbClr val="F1F1F1"/>
                </a:solidFill>
                <a:latin typeface="Carlito"/>
                <a:cs typeface="Carlito"/>
              </a:rPr>
              <a:t>proper </a:t>
            </a:r>
            <a:r>
              <a:rPr sz="2800" spc="-25" dirty="0">
                <a:solidFill>
                  <a:srgbClr val="F1F1F1"/>
                </a:solidFill>
                <a:latin typeface="Carlito"/>
                <a:cs typeface="Carlito"/>
              </a:rPr>
              <a:t>storage </a:t>
            </a:r>
            <a:r>
              <a:rPr sz="2800" spc="-5" dirty="0">
                <a:solidFill>
                  <a:srgbClr val="F1F1F1"/>
                </a:solidFill>
                <a:latin typeface="Carlito"/>
                <a:cs typeface="Carlito"/>
              </a:rPr>
              <a:t>of</a:t>
            </a:r>
            <a:r>
              <a:rPr sz="2800" spc="55" dirty="0">
                <a:solidFill>
                  <a:srgbClr val="F1F1F1"/>
                </a:solidFill>
                <a:latin typeface="Carlito"/>
                <a:cs typeface="Carlito"/>
              </a:rPr>
              <a:t> </a:t>
            </a:r>
            <a:r>
              <a:rPr sz="2800" spc="-10" dirty="0">
                <a:solidFill>
                  <a:srgbClr val="F1F1F1"/>
                </a:solidFill>
                <a:latin typeface="Carlito"/>
                <a:cs typeface="Carlito"/>
              </a:rPr>
              <a:t>drugs.</a:t>
            </a:r>
            <a:endParaRPr sz="28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30" dirty="0">
                <a:solidFill>
                  <a:srgbClr val="F1F1F1"/>
                </a:solidFill>
                <a:latin typeface="Carlito"/>
                <a:cs typeface="Carlito"/>
              </a:rPr>
              <a:t>To </a:t>
            </a:r>
            <a:r>
              <a:rPr sz="2800" spc="-10" dirty="0">
                <a:solidFill>
                  <a:srgbClr val="F1F1F1"/>
                </a:solidFill>
                <a:latin typeface="Carlito"/>
                <a:cs typeface="Carlito"/>
              </a:rPr>
              <a:t>eliminate </a:t>
            </a:r>
            <a:r>
              <a:rPr sz="2800" spc="-15" dirty="0">
                <a:solidFill>
                  <a:srgbClr val="F1F1F1"/>
                </a:solidFill>
                <a:latin typeface="Carlito"/>
                <a:cs typeface="Carlito"/>
              </a:rPr>
              <a:t>irrational</a:t>
            </a:r>
            <a:r>
              <a:rPr sz="2800" spc="135" dirty="0">
                <a:solidFill>
                  <a:srgbClr val="F1F1F1"/>
                </a:solidFill>
                <a:latin typeface="Carlito"/>
                <a:cs typeface="Carlito"/>
              </a:rPr>
              <a:t> </a:t>
            </a:r>
            <a:r>
              <a:rPr sz="2800" spc="-10" dirty="0">
                <a:solidFill>
                  <a:srgbClr val="F1F1F1"/>
                </a:solidFill>
                <a:latin typeface="Carlito"/>
                <a:cs typeface="Carlito"/>
              </a:rPr>
              <a:t>combinations.</a:t>
            </a:r>
            <a:endParaRPr sz="28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30" dirty="0">
                <a:solidFill>
                  <a:srgbClr val="F1F1F1"/>
                </a:solidFill>
                <a:latin typeface="Carlito"/>
                <a:cs typeface="Carlito"/>
              </a:rPr>
              <a:t>To </a:t>
            </a:r>
            <a:r>
              <a:rPr sz="2800" spc="-20" dirty="0">
                <a:solidFill>
                  <a:srgbClr val="F1F1F1"/>
                </a:solidFill>
                <a:latin typeface="Carlito"/>
                <a:cs typeface="Carlito"/>
              </a:rPr>
              <a:t>prevent </a:t>
            </a:r>
            <a:r>
              <a:rPr sz="2800" spc="-10" dirty="0">
                <a:solidFill>
                  <a:srgbClr val="F1F1F1"/>
                </a:solidFill>
                <a:latin typeface="Carlito"/>
                <a:cs typeface="Carlito"/>
              </a:rPr>
              <a:t>misuse </a:t>
            </a:r>
            <a:r>
              <a:rPr sz="2800" spc="-5" dirty="0">
                <a:solidFill>
                  <a:srgbClr val="F1F1F1"/>
                </a:solidFill>
                <a:latin typeface="Carlito"/>
                <a:cs typeface="Carlito"/>
              </a:rPr>
              <a:t>of </a:t>
            </a:r>
            <a:r>
              <a:rPr sz="2800" spc="-15" dirty="0">
                <a:solidFill>
                  <a:srgbClr val="F1F1F1"/>
                </a:solidFill>
                <a:latin typeface="Carlito"/>
                <a:cs typeface="Carlito"/>
              </a:rPr>
              <a:t>narcotic</a:t>
            </a:r>
            <a:r>
              <a:rPr sz="2800" spc="195" dirty="0">
                <a:solidFill>
                  <a:srgbClr val="F1F1F1"/>
                </a:solidFill>
                <a:latin typeface="Carlito"/>
                <a:cs typeface="Carlito"/>
              </a:rPr>
              <a:t> </a:t>
            </a:r>
            <a:r>
              <a:rPr sz="2800" spc="-10" dirty="0">
                <a:solidFill>
                  <a:srgbClr val="F1F1F1"/>
                </a:solidFill>
                <a:latin typeface="Carlito"/>
                <a:cs typeface="Carlito"/>
              </a:rPr>
              <a:t>drugs.</a:t>
            </a:r>
            <a:endParaRPr sz="28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30" dirty="0">
                <a:solidFill>
                  <a:srgbClr val="F1F1F1"/>
                </a:solidFill>
                <a:latin typeface="Carlito"/>
                <a:cs typeface="Carlito"/>
              </a:rPr>
              <a:t>To </a:t>
            </a:r>
            <a:r>
              <a:rPr sz="2800" spc="-15" dirty="0">
                <a:solidFill>
                  <a:srgbClr val="F1F1F1"/>
                </a:solidFill>
                <a:latin typeface="Carlito"/>
                <a:cs typeface="Carlito"/>
              </a:rPr>
              <a:t>prepare </a:t>
            </a:r>
            <a:r>
              <a:rPr sz="2800" spc="-5" dirty="0">
                <a:solidFill>
                  <a:srgbClr val="F1F1F1"/>
                </a:solidFill>
                <a:latin typeface="Carlito"/>
                <a:cs typeface="Carlito"/>
              </a:rPr>
              <a:t>policy </a:t>
            </a:r>
            <a:r>
              <a:rPr sz="2800" spc="-20" dirty="0">
                <a:solidFill>
                  <a:srgbClr val="F1F1F1"/>
                </a:solidFill>
                <a:latin typeface="Carlito"/>
                <a:cs typeface="Carlito"/>
              </a:rPr>
              <a:t>regarding </a:t>
            </a:r>
            <a:r>
              <a:rPr sz="2800" spc="-10" dirty="0">
                <a:solidFill>
                  <a:srgbClr val="F1F1F1"/>
                </a:solidFill>
                <a:latin typeface="Carlito"/>
                <a:cs typeface="Carlito"/>
              </a:rPr>
              <a:t>drug</a:t>
            </a:r>
            <a:r>
              <a:rPr sz="2800" spc="185" dirty="0">
                <a:solidFill>
                  <a:srgbClr val="F1F1F1"/>
                </a:solidFill>
                <a:latin typeface="Carlito"/>
                <a:cs typeface="Carlito"/>
              </a:rPr>
              <a:t> </a:t>
            </a:r>
            <a:r>
              <a:rPr sz="2800" spc="-60" dirty="0">
                <a:solidFill>
                  <a:srgbClr val="F1F1F1"/>
                </a:solidFill>
                <a:latin typeface="Carlito"/>
                <a:cs typeface="Carlito"/>
              </a:rPr>
              <a:t>matter.</a:t>
            </a:r>
            <a:endParaRPr sz="2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02332" y="550926"/>
            <a:ext cx="166751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Regulate</a:t>
            </a:r>
            <a:r>
              <a:rPr spc="-55" dirty="0"/>
              <a:t> </a:t>
            </a:r>
            <a:r>
              <a:rPr dirty="0"/>
              <a:t>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96897" y="1078738"/>
            <a:ext cx="6706234" cy="5337175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355600" marR="345440" indent="-342900">
              <a:lnSpc>
                <a:spcPct val="80000"/>
              </a:lnSpc>
              <a:spcBef>
                <a:spcPts val="725"/>
              </a:spcBef>
              <a:buFont typeface="Arial"/>
              <a:buChar char="•"/>
              <a:tabLst>
                <a:tab pos="354965" algn="l"/>
                <a:tab pos="355600" algn="l"/>
                <a:tab pos="2269490" algn="l"/>
                <a:tab pos="5900420" algn="l"/>
              </a:tabLst>
            </a:pPr>
            <a:r>
              <a:rPr sz="2600" spc="-114" dirty="0">
                <a:solidFill>
                  <a:srgbClr val="FFFFFF"/>
                </a:solidFill>
                <a:latin typeface="Carlito"/>
                <a:cs typeface="Carlito"/>
              </a:rPr>
              <a:t>To </a:t>
            </a:r>
            <a:r>
              <a:rPr sz="2600" spc="-15" dirty="0">
                <a:solidFill>
                  <a:srgbClr val="FFFFFF"/>
                </a:solidFill>
                <a:latin typeface="Carlito"/>
                <a:cs typeface="Carlito"/>
              </a:rPr>
              <a:t>grant </a:t>
            </a:r>
            <a:r>
              <a:rPr sz="2600" dirty="0">
                <a:solidFill>
                  <a:srgbClr val="FFFFFF"/>
                </a:solidFill>
                <a:latin typeface="Carlito"/>
                <a:cs typeface="Carlito"/>
              </a:rPr>
              <a:t>and </a:t>
            </a:r>
            <a:r>
              <a:rPr sz="2600" spc="-10" dirty="0">
                <a:solidFill>
                  <a:srgbClr val="FFFFFF"/>
                </a:solidFill>
                <a:latin typeface="Carlito"/>
                <a:cs typeface="Carlito"/>
              </a:rPr>
              <a:t>renew </a:t>
            </a:r>
            <a:r>
              <a:rPr sz="2600" dirty="0">
                <a:solidFill>
                  <a:srgbClr val="FFFFFF"/>
                </a:solidFill>
                <a:latin typeface="Carlito"/>
                <a:cs typeface="Carlito"/>
              </a:rPr>
              <a:t>licenses </a:t>
            </a:r>
            <a:r>
              <a:rPr sz="2600" spc="-25" dirty="0">
                <a:solidFill>
                  <a:srgbClr val="FFFFFF"/>
                </a:solidFill>
                <a:latin typeface="Carlito"/>
                <a:cs typeface="Carlito"/>
              </a:rPr>
              <a:t>for </a:t>
            </a:r>
            <a:r>
              <a:rPr sz="2600" dirty="0">
                <a:solidFill>
                  <a:srgbClr val="FFFFFF"/>
                </a:solidFill>
                <a:latin typeface="Carlito"/>
                <a:cs typeface="Carlito"/>
              </a:rPr>
              <a:t>the </a:t>
            </a:r>
            <a:r>
              <a:rPr sz="2600" spc="-10" dirty="0">
                <a:solidFill>
                  <a:srgbClr val="FFFFFF"/>
                </a:solidFill>
                <a:latin typeface="Carlito"/>
                <a:cs typeface="Carlito"/>
              </a:rPr>
              <a:t>following  Categories</a:t>
            </a:r>
            <a:r>
              <a:rPr sz="2600" spc="-3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arlito"/>
                <a:cs typeface="Carlito"/>
              </a:rPr>
              <a:t>of	</a:t>
            </a:r>
            <a:r>
              <a:rPr sz="2600" dirty="0">
                <a:solidFill>
                  <a:srgbClr val="FFFFFF"/>
                </a:solidFill>
                <a:latin typeface="Carlito"/>
                <a:cs typeface="Carlito"/>
              </a:rPr>
              <a:t>Drug </a:t>
            </a:r>
            <a:r>
              <a:rPr sz="2600" spc="-5" dirty="0">
                <a:solidFill>
                  <a:srgbClr val="FFFFFF"/>
                </a:solidFill>
                <a:latin typeface="Carlito"/>
                <a:cs typeface="Carlito"/>
              </a:rPr>
              <a:t>Manufacturing</a:t>
            </a:r>
            <a:r>
              <a:rPr sz="2600" spc="-2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600" dirty="0">
                <a:solidFill>
                  <a:srgbClr val="FFFFFF"/>
                </a:solidFill>
                <a:latin typeface="Carlito"/>
                <a:cs typeface="Carlito"/>
              </a:rPr>
              <a:t>Units	.</a:t>
            </a:r>
            <a:endParaRPr sz="2600">
              <a:latin typeface="Carlito"/>
              <a:cs typeface="Carlito"/>
            </a:endParaRPr>
          </a:p>
          <a:p>
            <a:pPr marL="756285" lvl="1" indent="-287020">
              <a:lnSpc>
                <a:spcPct val="100000"/>
              </a:lnSpc>
              <a:buFont typeface="Arial"/>
              <a:buChar char="–"/>
              <a:tabLst>
                <a:tab pos="756920" algn="l"/>
              </a:tabLst>
            </a:pPr>
            <a:r>
              <a:rPr sz="2600" spc="-5" dirty="0">
                <a:solidFill>
                  <a:srgbClr val="FFFFFF"/>
                </a:solidFill>
                <a:latin typeface="Carlito"/>
                <a:cs typeface="Carlito"/>
              </a:rPr>
              <a:t>Allopathic</a:t>
            </a:r>
            <a:r>
              <a:rPr sz="2600" spc="-6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arlito"/>
                <a:cs typeface="Carlito"/>
              </a:rPr>
              <a:t>Drugs</a:t>
            </a:r>
            <a:endParaRPr sz="2600">
              <a:latin typeface="Carlito"/>
              <a:cs typeface="Carlito"/>
            </a:endParaRPr>
          </a:p>
          <a:p>
            <a:pPr marL="756285" lvl="1" indent="-287020">
              <a:lnSpc>
                <a:spcPct val="100000"/>
              </a:lnSpc>
              <a:spcBef>
                <a:spcPts val="5"/>
              </a:spcBef>
              <a:buFont typeface="Arial"/>
              <a:buChar char="–"/>
              <a:tabLst>
                <a:tab pos="756920" algn="l"/>
              </a:tabLst>
            </a:pPr>
            <a:r>
              <a:rPr sz="2600" spc="-5" dirty="0">
                <a:solidFill>
                  <a:srgbClr val="FFFFFF"/>
                </a:solidFill>
                <a:latin typeface="Carlito"/>
                <a:cs typeface="Carlito"/>
              </a:rPr>
              <a:t>Ayurvedic</a:t>
            </a:r>
            <a:r>
              <a:rPr sz="2600" spc="-114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arlito"/>
                <a:cs typeface="Carlito"/>
              </a:rPr>
              <a:t>Drugs</a:t>
            </a:r>
            <a:endParaRPr sz="2600">
              <a:latin typeface="Carlito"/>
              <a:cs typeface="Carlito"/>
            </a:endParaRPr>
          </a:p>
          <a:p>
            <a:pPr marL="756285" lvl="1" indent="-287020">
              <a:lnSpc>
                <a:spcPct val="100000"/>
              </a:lnSpc>
              <a:buFont typeface="Arial"/>
              <a:buChar char="–"/>
              <a:tabLst>
                <a:tab pos="756920" algn="l"/>
              </a:tabLst>
            </a:pPr>
            <a:r>
              <a:rPr sz="2600" spc="-5" dirty="0">
                <a:solidFill>
                  <a:srgbClr val="FFFFFF"/>
                </a:solidFill>
                <a:latin typeface="Carlito"/>
                <a:cs typeface="Carlito"/>
              </a:rPr>
              <a:t>Homeopathic</a:t>
            </a:r>
            <a:r>
              <a:rPr sz="260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arlito"/>
                <a:cs typeface="Carlito"/>
              </a:rPr>
              <a:t>Drugs</a:t>
            </a:r>
            <a:endParaRPr sz="2600">
              <a:latin typeface="Carlito"/>
              <a:cs typeface="Carlito"/>
            </a:endParaRPr>
          </a:p>
          <a:p>
            <a:pPr marL="756285" lvl="1" indent="-287020">
              <a:lnSpc>
                <a:spcPct val="100000"/>
              </a:lnSpc>
              <a:buFont typeface="Arial"/>
              <a:buChar char="–"/>
              <a:tabLst>
                <a:tab pos="756920" algn="l"/>
              </a:tabLst>
            </a:pPr>
            <a:r>
              <a:rPr sz="2600" dirty="0">
                <a:solidFill>
                  <a:srgbClr val="FFFFFF"/>
                </a:solidFill>
                <a:latin typeface="Carlito"/>
                <a:cs typeface="Carlito"/>
              </a:rPr>
              <a:t>Unani ,Siddha</a:t>
            </a:r>
            <a:r>
              <a:rPr sz="2600" spc="-2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600" dirty="0">
                <a:solidFill>
                  <a:srgbClr val="FFFFFF"/>
                </a:solidFill>
                <a:latin typeface="Carlito"/>
                <a:cs typeface="Carlito"/>
              </a:rPr>
              <a:t>Medicines</a:t>
            </a:r>
            <a:endParaRPr sz="2600">
              <a:latin typeface="Carlito"/>
              <a:cs typeface="Carlito"/>
            </a:endParaRPr>
          </a:p>
          <a:p>
            <a:pPr marL="756285" lvl="1" indent="-287020">
              <a:lnSpc>
                <a:spcPct val="100000"/>
              </a:lnSpc>
              <a:buFont typeface="Arial"/>
              <a:buChar char="–"/>
              <a:tabLst>
                <a:tab pos="756920" algn="l"/>
              </a:tabLst>
            </a:pPr>
            <a:r>
              <a:rPr sz="2600" dirty="0">
                <a:solidFill>
                  <a:srgbClr val="FFFFFF"/>
                </a:solidFill>
                <a:latin typeface="Carlito"/>
                <a:cs typeface="Carlito"/>
              </a:rPr>
              <a:t>Blood </a:t>
            </a:r>
            <a:r>
              <a:rPr sz="2600" spc="-5" dirty="0">
                <a:solidFill>
                  <a:srgbClr val="FFFFFF"/>
                </a:solidFill>
                <a:latin typeface="Carlito"/>
                <a:cs typeface="Carlito"/>
              </a:rPr>
              <a:t>,Blood</a:t>
            </a:r>
            <a:r>
              <a:rPr sz="2600" spc="-1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rlito"/>
                <a:cs typeface="Carlito"/>
              </a:rPr>
              <a:t>Products</a:t>
            </a:r>
            <a:endParaRPr sz="2600">
              <a:latin typeface="Carlito"/>
              <a:cs typeface="Carlito"/>
            </a:endParaRPr>
          </a:p>
          <a:p>
            <a:pPr marL="756285" lvl="1" indent="-287020">
              <a:lnSpc>
                <a:spcPct val="100000"/>
              </a:lnSpc>
              <a:buFont typeface="Arial"/>
              <a:buChar char="–"/>
              <a:tabLst>
                <a:tab pos="756920" algn="l"/>
              </a:tabLst>
            </a:pPr>
            <a:r>
              <a:rPr sz="2600" spc="-5" dirty="0">
                <a:solidFill>
                  <a:srgbClr val="FFFFFF"/>
                </a:solidFill>
                <a:latin typeface="Carlito"/>
                <a:cs typeface="Carlito"/>
              </a:rPr>
              <a:t>Medical</a:t>
            </a:r>
            <a:r>
              <a:rPr sz="2600" spc="-3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arlito"/>
                <a:cs typeface="Carlito"/>
              </a:rPr>
              <a:t>Devices</a:t>
            </a:r>
            <a:endParaRPr sz="2600">
              <a:latin typeface="Carlito"/>
              <a:cs typeface="Carlito"/>
            </a:endParaRPr>
          </a:p>
          <a:p>
            <a:pPr marL="355600" marR="5080" indent="-342900">
              <a:lnSpc>
                <a:spcPts val="2500"/>
              </a:lnSpc>
              <a:spcBef>
                <a:spcPts val="600"/>
              </a:spcBef>
              <a:buFont typeface="Arial"/>
              <a:buChar char="•"/>
              <a:tabLst>
                <a:tab pos="354965" algn="l"/>
                <a:tab pos="355600" algn="l"/>
                <a:tab pos="1983105" algn="l"/>
              </a:tabLst>
            </a:pPr>
            <a:r>
              <a:rPr sz="2600" spc="-114" dirty="0">
                <a:solidFill>
                  <a:srgbClr val="FFFFFF"/>
                </a:solidFill>
                <a:latin typeface="Carlito"/>
                <a:cs typeface="Carlito"/>
              </a:rPr>
              <a:t>To</a:t>
            </a:r>
            <a:r>
              <a:rPr sz="2600" spc="-1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600" spc="-15" dirty="0">
                <a:solidFill>
                  <a:srgbClr val="FFFFFF"/>
                </a:solidFill>
                <a:latin typeface="Carlito"/>
                <a:cs typeface="Carlito"/>
              </a:rPr>
              <a:t>approve	</a:t>
            </a:r>
            <a:r>
              <a:rPr sz="2600" dirty="0">
                <a:solidFill>
                  <a:srgbClr val="FFFFFF"/>
                </a:solidFill>
                <a:latin typeface="Carlito"/>
                <a:cs typeface="Carlito"/>
              </a:rPr>
              <a:t>Plan </a:t>
            </a:r>
            <a:r>
              <a:rPr sz="2600" spc="-5" dirty="0">
                <a:solidFill>
                  <a:srgbClr val="FFFFFF"/>
                </a:solidFill>
                <a:latin typeface="Carlito"/>
                <a:cs typeface="Carlito"/>
              </a:rPr>
              <a:t>of manufacturing premises</a:t>
            </a:r>
            <a:r>
              <a:rPr sz="2600" spc="-10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600" spc="-25" dirty="0">
                <a:solidFill>
                  <a:srgbClr val="FFFFFF"/>
                </a:solidFill>
                <a:latin typeface="Carlito"/>
                <a:cs typeface="Carlito"/>
              </a:rPr>
              <a:t>for  </a:t>
            </a:r>
            <a:r>
              <a:rPr sz="2600" spc="-5" dirty="0">
                <a:solidFill>
                  <a:srgbClr val="FFFFFF"/>
                </a:solidFill>
                <a:latin typeface="Carlito"/>
                <a:cs typeface="Carlito"/>
              </a:rPr>
              <a:t>Drugs.</a:t>
            </a:r>
            <a:endParaRPr sz="26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600" spc="-110" dirty="0">
                <a:solidFill>
                  <a:srgbClr val="FFFFFF"/>
                </a:solidFill>
                <a:latin typeface="Carlito"/>
                <a:cs typeface="Carlito"/>
              </a:rPr>
              <a:t>To </a:t>
            </a:r>
            <a:r>
              <a:rPr sz="2600" spc="-15" dirty="0">
                <a:solidFill>
                  <a:srgbClr val="FFFFFF"/>
                </a:solidFill>
                <a:latin typeface="Carlito"/>
                <a:cs typeface="Carlito"/>
              </a:rPr>
              <a:t>Grant </a:t>
            </a:r>
            <a:r>
              <a:rPr sz="2600" spc="-5" dirty="0">
                <a:solidFill>
                  <a:srgbClr val="FFFFFF"/>
                </a:solidFill>
                <a:latin typeface="Carlito"/>
                <a:cs typeface="Carlito"/>
              </a:rPr>
              <a:t>Licenses </a:t>
            </a:r>
            <a:r>
              <a:rPr sz="2600" spc="-25" dirty="0">
                <a:solidFill>
                  <a:srgbClr val="FFFFFF"/>
                </a:solidFill>
                <a:latin typeface="Carlito"/>
                <a:cs typeface="Carlito"/>
              </a:rPr>
              <a:t>for </a:t>
            </a:r>
            <a:r>
              <a:rPr sz="2600" spc="-5" dirty="0">
                <a:solidFill>
                  <a:srgbClr val="FFFFFF"/>
                </a:solidFill>
                <a:latin typeface="Carlito"/>
                <a:cs typeface="Carlito"/>
              </a:rPr>
              <a:t>Repacking </a:t>
            </a:r>
            <a:r>
              <a:rPr sz="2600" dirty="0">
                <a:solidFill>
                  <a:srgbClr val="FFFFFF"/>
                </a:solidFill>
                <a:latin typeface="Carlito"/>
                <a:cs typeface="Carlito"/>
              </a:rPr>
              <a:t>of</a:t>
            </a:r>
            <a:r>
              <a:rPr sz="2600" spc="4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arlito"/>
                <a:cs typeface="Carlito"/>
              </a:rPr>
              <a:t>Drugs</a:t>
            </a:r>
            <a:endParaRPr sz="2600">
              <a:latin typeface="Carlito"/>
              <a:cs typeface="Carlito"/>
            </a:endParaRPr>
          </a:p>
          <a:p>
            <a:pPr marL="355600" marR="329565" indent="-342900">
              <a:lnSpc>
                <a:spcPct val="80000"/>
              </a:lnSpc>
              <a:spcBef>
                <a:spcPts val="6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600" spc="-114" dirty="0">
                <a:solidFill>
                  <a:srgbClr val="FFFFFF"/>
                </a:solidFill>
                <a:latin typeface="Carlito"/>
                <a:cs typeface="Carlito"/>
              </a:rPr>
              <a:t>To </a:t>
            </a:r>
            <a:r>
              <a:rPr sz="2600" spc="-15" dirty="0">
                <a:solidFill>
                  <a:srgbClr val="FFFFFF"/>
                </a:solidFill>
                <a:latin typeface="Carlito"/>
                <a:cs typeface="Carlito"/>
              </a:rPr>
              <a:t>Grant </a:t>
            </a:r>
            <a:r>
              <a:rPr sz="2600" dirty="0">
                <a:solidFill>
                  <a:srgbClr val="FFFFFF"/>
                </a:solidFill>
                <a:latin typeface="Carlito"/>
                <a:cs typeface="Carlito"/>
              </a:rPr>
              <a:t>and </a:t>
            </a:r>
            <a:r>
              <a:rPr sz="2600" spc="-15" dirty="0">
                <a:solidFill>
                  <a:srgbClr val="FFFFFF"/>
                </a:solidFill>
                <a:latin typeface="Carlito"/>
                <a:cs typeface="Carlito"/>
              </a:rPr>
              <a:t>Renew </a:t>
            </a:r>
            <a:r>
              <a:rPr sz="2600" spc="-5" dirty="0">
                <a:solidFill>
                  <a:srgbClr val="FFFFFF"/>
                </a:solidFill>
                <a:latin typeface="Carlito"/>
                <a:cs typeface="Carlito"/>
              </a:rPr>
              <a:t>Licenses </a:t>
            </a:r>
            <a:r>
              <a:rPr sz="2600" spc="-25" dirty="0">
                <a:solidFill>
                  <a:srgbClr val="FFFFFF"/>
                </a:solidFill>
                <a:latin typeface="Carlito"/>
                <a:cs typeface="Carlito"/>
              </a:rPr>
              <a:t>for </a:t>
            </a:r>
            <a:r>
              <a:rPr sz="2600" spc="-5" dirty="0">
                <a:solidFill>
                  <a:srgbClr val="FFFFFF"/>
                </a:solidFill>
                <a:latin typeface="Carlito"/>
                <a:cs typeface="Carlito"/>
              </a:rPr>
              <a:t>Drug Selling  </a:t>
            </a:r>
            <a:r>
              <a:rPr sz="2600" dirty="0">
                <a:solidFill>
                  <a:srgbClr val="FFFFFF"/>
                </a:solidFill>
                <a:latin typeface="Carlito"/>
                <a:cs typeface="Carlito"/>
              </a:rPr>
              <a:t>Units.</a:t>
            </a:r>
            <a:endParaRPr sz="26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600" spc="-114" dirty="0">
                <a:solidFill>
                  <a:srgbClr val="FFFFFF"/>
                </a:solidFill>
                <a:latin typeface="Carlito"/>
                <a:cs typeface="Carlito"/>
              </a:rPr>
              <a:t>To </a:t>
            </a:r>
            <a:r>
              <a:rPr sz="2600" spc="-15" dirty="0">
                <a:solidFill>
                  <a:srgbClr val="FFFFFF"/>
                </a:solidFill>
                <a:latin typeface="Carlito"/>
                <a:cs typeface="Carlito"/>
              </a:rPr>
              <a:t>Grant </a:t>
            </a:r>
            <a:r>
              <a:rPr sz="2600" spc="-5" dirty="0">
                <a:solidFill>
                  <a:srgbClr val="FFFFFF"/>
                </a:solidFill>
                <a:latin typeface="Carlito"/>
                <a:cs typeface="Carlito"/>
              </a:rPr>
              <a:t>Licenses </a:t>
            </a:r>
            <a:r>
              <a:rPr sz="2600" spc="-25" dirty="0">
                <a:solidFill>
                  <a:srgbClr val="FFFFFF"/>
                </a:solidFill>
                <a:latin typeface="Carlito"/>
                <a:cs typeface="Carlito"/>
              </a:rPr>
              <a:t>for </a:t>
            </a:r>
            <a:r>
              <a:rPr sz="2600" dirty="0">
                <a:solidFill>
                  <a:srgbClr val="FFFFFF"/>
                </a:solidFill>
                <a:latin typeface="Carlito"/>
                <a:cs typeface="Carlito"/>
              </a:rPr>
              <a:t>Public </a:t>
            </a:r>
            <a:r>
              <a:rPr sz="2600" spc="-35" dirty="0">
                <a:solidFill>
                  <a:srgbClr val="FFFFFF"/>
                </a:solidFill>
                <a:latin typeface="Carlito"/>
                <a:cs typeface="Carlito"/>
              </a:rPr>
              <a:t>Testing</a:t>
            </a:r>
            <a:r>
              <a:rPr sz="2600" spc="6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600" spc="-30" dirty="0">
                <a:solidFill>
                  <a:srgbClr val="FFFFFF"/>
                </a:solidFill>
                <a:latin typeface="Carlito"/>
                <a:cs typeface="Carlito"/>
              </a:rPr>
              <a:t>Laboratory.</a:t>
            </a:r>
            <a:endParaRPr sz="26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27710" y="1084910"/>
            <a:ext cx="435610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Drug </a:t>
            </a:r>
            <a:r>
              <a:rPr spc="-15" dirty="0"/>
              <a:t>Regulatory </a:t>
            </a:r>
            <a:r>
              <a:rPr spc="-5" dirty="0"/>
              <a:t>Authority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27710" y="1760931"/>
            <a:ext cx="8074025" cy="41484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5600" algn="l"/>
              </a:tabLst>
            </a:pPr>
            <a:r>
              <a:rPr sz="2600" spc="-5" dirty="0">
                <a:solidFill>
                  <a:srgbClr val="FFFFFF"/>
                </a:solidFill>
                <a:latin typeface="Carlito"/>
                <a:cs typeface="Carlito"/>
              </a:rPr>
              <a:t>The drug </a:t>
            </a:r>
            <a:r>
              <a:rPr sz="2600" spc="-10" dirty="0">
                <a:solidFill>
                  <a:srgbClr val="FFFFFF"/>
                </a:solidFill>
                <a:latin typeface="Carlito"/>
                <a:cs typeface="Carlito"/>
              </a:rPr>
              <a:t>regulatory </a:t>
            </a:r>
            <a:r>
              <a:rPr sz="2600" dirty="0">
                <a:solidFill>
                  <a:srgbClr val="FFFFFF"/>
                </a:solidFill>
                <a:latin typeface="Carlito"/>
                <a:cs typeface="Carlito"/>
              </a:rPr>
              <a:t>authority </a:t>
            </a:r>
            <a:r>
              <a:rPr sz="2600" spc="-5" dirty="0">
                <a:solidFill>
                  <a:srgbClr val="FFFFFF"/>
                </a:solidFill>
                <a:latin typeface="Carlito"/>
                <a:cs typeface="Carlito"/>
              </a:rPr>
              <a:t>(DRA) </a:t>
            </a:r>
            <a:r>
              <a:rPr sz="2600" spc="-10" dirty="0">
                <a:solidFill>
                  <a:srgbClr val="FFFFFF"/>
                </a:solidFill>
                <a:latin typeface="Carlito"/>
                <a:cs typeface="Carlito"/>
              </a:rPr>
              <a:t>is the agency that  develops </a:t>
            </a:r>
            <a:r>
              <a:rPr sz="2600" dirty="0">
                <a:solidFill>
                  <a:srgbClr val="FFFFFF"/>
                </a:solidFill>
                <a:latin typeface="Carlito"/>
                <a:cs typeface="Carlito"/>
              </a:rPr>
              <a:t>and </a:t>
            </a:r>
            <a:r>
              <a:rPr sz="2600" spc="-5" dirty="0">
                <a:solidFill>
                  <a:srgbClr val="FFFFFF"/>
                </a:solidFill>
                <a:latin typeface="Carlito"/>
                <a:cs typeface="Carlito"/>
              </a:rPr>
              <a:t>implements </a:t>
            </a:r>
            <a:r>
              <a:rPr sz="2600" spc="-10" dirty="0">
                <a:solidFill>
                  <a:srgbClr val="FFFFFF"/>
                </a:solidFill>
                <a:latin typeface="Carlito"/>
                <a:cs typeface="Carlito"/>
              </a:rPr>
              <a:t>most </a:t>
            </a:r>
            <a:r>
              <a:rPr sz="2600" spc="-5" dirty="0">
                <a:solidFill>
                  <a:srgbClr val="FFFFFF"/>
                </a:solidFill>
                <a:latin typeface="Carlito"/>
                <a:cs typeface="Carlito"/>
              </a:rPr>
              <a:t>of </a:t>
            </a:r>
            <a:r>
              <a:rPr sz="2600" dirty="0">
                <a:solidFill>
                  <a:srgbClr val="FFFFFF"/>
                </a:solidFill>
                <a:latin typeface="Carlito"/>
                <a:cs typeface="Carlito"/>
              </a:rPr>
              <a:t>the </a:t>
            </a:r>
            <a:r>
              <a:rPr sz="2600" spc="-5" dirty="0">
                <a:solidFill>
                  <a:srgbClr val="FFFFFF"/>
                </a:solidFill>
                <a:latin typeface="Carlito"/>
                <a:cs typeface="Carlito"/>
              </a:rPr>
              <a:t>legislation </a:t>
            </a:r>
            <a:r>
              <a:rPr sz="2600" dirty="0">
                <a:solidFill>
                  <a:srgbClr val="FFFFFF"/>
                </a:solidFill>
                <a:latin typeface="Carlito"/>
                <a:cs typeface="Carlito"/>
              </a:rPr>
              <a:t>and  </a:t>
            </a:r>
            <a:r>
              <a:rPr sz="2600" spc="-5" dirty="0">
                <a:solidFill>
                  <a:srgbClr val="FFFFFF"/>
                </a:solidFill>
                <a:latin typeface="Carlito"/>
                <a:cs typeface="Carlito"/>
              </a:rPr>
              <a:t>regulations on</a:t>
            </a:r>
            <a:r>
              <a:rPr sz="2600" spc="-3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arlito"/>
                <a:cs typeface="Carlito"/>
              </a:rPr>
              <a:t>pharmaceuticals.</a:t>
            </a:r>
            <a:endParaRPr sz="2600">
              <a:latin typeface="Carlito"/>
              <a:cs typeface="Carlito"/>
            </a:endParaRPr>
          </a:p>
          <a:p>
            <a:pPr marL="355600" marR="6985" indent="-342900" algn="just">
              <a:lnSpc>
                <a:spcPct val="100000"/>
              </a:lnSpc>
              <a:spcBef>
                <a:spcPts val="625"/>
              </a:spcBef>
              <a:buClr>
                <a:srgbClr val="FFFFFF"/>
              </a:buClr>
              <a:buFont typeface="Arial"/>
              <a:buChar char="•"/>
              <a:tabLst>
                <a:tab pos="430530" algn="l"/>
              </a:tabLst>
            </a:pPr>
            <a:r>
              <a:rPr dirty="0"/>
              <a:t>	</a:t>
            </a:r>
            <a:r>
              <a:rPr sz="2600" dirty="0">
                <a:solidFill>
                  <a:srgbClr val="FFFFFF"/>
                </a:solidFill>
                <a:latin typeface="Carlito"/>
                <a:cs typeface="Carlito"/>
              </a:rPr>
              <a:t>Its main </a:t>
            </a:r>
            <a:r>
              <a:rPr sz="2600" spc="-15" dirty="0">
                <a:solidFill>
                  <a:srgbClr val="FFFFFF"/>
                </a:solidFill>
                <a:latin typeface="Carlito"/>
                <a:cs typeface="Carlito"/>
              </a:rPr>
              <a:t>task </a:t>
            </a:r>
            <a:r>
              <a:rPr sz="2600" spc="-5" dirty="0">
                <a:solidFill>
                  <a:srgbClr val="FFFFFF"/>
                </a:solidFill>
                <a:latin typeface="Carlito"/>
                <a:cs typeface="Carlito"/>
              </a:rPr>
              <a:t>is </a:t>
            </a:r>
            <a:r>
              <a:rPr sz="2600" spc="-15" dirty="0">
                <a:solidFill>
                  <a:srgbClr val="FFFFFF"/>
                </a:solidFill>
                <a:latin typeface="Carlito"/>
                <a:cs typeface="Carlito"/>
              </a:rPr>
              <a:t>to ensure </a:t>
            </a:r>
            <a:r>
              <a:rPr sz="2600" spc="-5" dirty="0">
                <a:solidFill>
                  <a:srgbClr val="FFFFFF"/>
                </a:solidFill>
                <a:latin typeface="Carlito"/>
                <a:cs typeface="Carlito"/>
              </a:rPr>
              <a:t>the </a:t>
            </a:r>
            <a:r>
              <a:rPr sz="2600" spc="-25" dirty="0">
                <a:solidFill>
                  <a:srgbClr val="FFFFFF"/>
                </a:solidFill>
                <a:latin typeface="Carlito"/>
                <a:cs typeface="Carlito"/>
              </a:rPr>
              <a:t>quality, </a:t>
            </a:r>
            <a:r>
              <a:rPr sz="2600" spc="-20" dirty="0">
                <a:solidFill>
                  <a:srgbClr val="FFFFFF"/>
                </a:solidFill>
                <a:latin typeface="Carlito"/>
                <a:cs typeface="Carlito"/>
              </a:rPr>
              <a:t>safety </a:t>
            </a:r>
            <a:r>
              <a:rPr sz="2600" dirty="0">
                <a:solidFill>
                  <a:srgbClr val="FFFFFF"/>
                </a:solidFill>
                <a:latin typeface="Carlito"/>
                <a:cs typeface="Carlito"/>
              </a:rPr>
              <a:t>and </a:t>
            </a:r>
            <a:r>
              <a:rPr sz="2600" spc="-15" dirty="0">
                <a:solidFill>
                  <a:srgbClr val="FFFFFF"/>
                </a:solidFill>
                <a:latin typeface="Carlito"/>
                <a:cs typeface="Carlito"/>
              </a:rPr>
              <a:t>efficacy </a:t>
            </a:r>
            <a:r>
              <a:rPr sz="2600" spc="55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600" dirty="0">
                <a:solidFill>
                  <a:srgbClr val="FFFFFF"/>
                </a:solidFill>
                <a:latin typeface="Carlito"/>
                <a:cs typeface="Carlito"/>
              </a:rPr>
              <a:t>of </a:t>
            </a:r>
            <a:r>
              <a:rPr sz="2600" spc="-5" dirty="0">
                <a:solidFill>
                  <a:srgbClr val="FFFFFF"/>
                </a:solidFill>
                <a:latin typeface="Carlito"/>
                <a:cs typeface="Carlito"/>
              </a:rPr>
              <a:t>drugs, and </a:t>
            </a:r>
            <a:r>
              <a:rPr sz="2600" dirty="0">
                <a:solidFill>
                  <a:srgbClr val="FFFFFF"/>
                </a:solidFill>
                <a:latin typeface="Carlito"/>
                <a:cs typeface="Carlito"/>
              </a:rPr>
              <a:t>the </a:t>
            </a:r>
            <a:r>
              <a:rPr sz="2600" spc="-5" dirty="0">
                <a:solidFill>
                  <a:srgbClr val="FFFFFF"/>
                </a:solidFill>
                <a:latin typeface="Carlito"/>
                <a:cs typeface="Carlito"/>
              </a:rPr>
              <a:t>accuracy of </a:t>
            </a:r>
            <a:r>
              <a:rPr sz="2600" spc="-10" dirty="0">
                <a:solidFill>
                  <a:srgbClr val="FFFFFF"/>
                </a:solidFill>
                <a:latin typeface="Carlito"/>
                <a:cs typeface="Carlito"/>
              </a:rPr>
              <a:t>product</a:t>
            </a:r>
            <a:r>
              <a:rPr sz="2600" spc="-6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rlito"/>
                <a:cs typeface="Carlito"/>
              </a:rPr>
              <a:t>information.</a:t>
            </a:r>
            <a:endParaRPr sz="2600">
              <a:latin typeface="Carlito"/>
              <a:cs typeface="Carlito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630"/>
              </a:spcBef>
              <a:buClr>
                <a:srgbClr val="FFFFFF"/>
              </a:buClr>
              <a:buFont typeface="Arial"/>
              <a:buChar char="•"/>
              <a:tabLst>
                <a:tab pos="430530" algn="l"/>
              </a:tabLst>
            </a:pPr>
            <a:r>
              <a:rPr dirty="0"/>
              <a:t>	</a:t>
            </a:r>
            <a:r>
              <a:rPr sz="2600" spc="-5" dirty="0">
                <a:solidFill>
                  <a:srgbClr val="FFFFFF"/>
                </a:solidFill>
                <a:latin typeface="Carlito"/>
                <a:cs typeface="Carlito"/>
              </a:rPr>
              <a:t>This is done </a:t>
            </a:r>
            <a:r>
              <a:rPr sz="2600" spc="-10" dirty="0">
                <a:solidFill>
                  <a:srgbClr val="FFFFFF"/>
                </a:solidFill>
                <a:latin typeface="Carlito"/>
                <a:cs typeface="Carlito"/>
              </a:rPr>
              <a:t>by </a:t>
            </a:r>
            <a:r>
              <a:rPr sz="2600" dirty="0">
                <a:solidFill>
                  <a:srgbClr val="FFFFFF"/>
                </a:solidFill>
                <a:latin typeface="Carlito"/>
                <a:cs typeface="Carlito"/>
              </a:rPr>
              <a:t>making </a:t>
            </a:r>
            <a:r>
              <a:rPr sz="2600" spc="-5" dirty="0">
                <a:solidFill>
                  <a:srgbClr val="FFFFFF"/>
                </a:solidFill>
                <a:latin typeface="Carlito"/>
                <a:cs typeface="Carlito"/>
              </a:rPr>
              <a:t>certain rules that </a:t>
            </a:r>
            <a:r>
              <a:rPr sz="2600" dirty="0">
                <a:solidFill>
                  <a:srgbClr val="FFFFFF"/>
                </a:solidFill>
                <a:latin typeface="Carlito"/>
                <a:cs typeface="Carlito"/>
              </a:rPr>
              <a:t>the  </a:t>
            </a:r>
            <a:r>
              <a:rPr sz="2600" spc="-10" dirty="0">
                <a:solidFill>
                  <a:srgbClr val="FFFFFF"/>
                </a:solidFill>
                <a:latin typeface="Carlito"/>
                <a:cs typeface="Carlito"/>
              </a:rPr>
              <a:t>manufacture, </a:t>
            </a:r>
            <a:r>
              <a:rPr sz="2600" spc="-15" dirty="0">
                <a:solidFill>
                  <a:srgbClr val="FFFFFF"/>
                </a:solidFill>
                <a:latin typeface="Carlito"/>
                <a:cs typeface="Carlito"/>
              </a:rPr>
              <a:t>procurement, </a:t>
            </a:r>
            <a:r>
              <a:rPr sz="2600" spc="-5" dirty="0">
                <a:solidFill>
                  <a:srgbClr val="FFFFFF"/>
                </a:solidFill>
                <a:latin typeface="Carlito"/>
                <a:cs typeface="Carlito"/>
              </a:rPr>
              <a:t>import, </a:t>
            </a:r>
            <a:r>
              <a:rPr sz="2600" spc="-10" dirty="0">
                <a:solidFill>
                  <a:srgbClr val="FFFFFF"/>
                </a:solidFill>
                <a:latin typeface="Carlito"/>
                <a:cs typeface="Carlito"/>
              </a:rPr>
              <a:t>export, </a:t>
            </a:r>
            <a:r>
              <a:rPr sz="2600" spc="-5" dirty="0">
                <a:solidFill>
                  <a:srgbClr val="FFFFFF"/>
                </a:solidFill>
                <a:latin typeface="Carlito"/>
                <a:cs typeface="Carlito"/>
              </a:rPr>
              <a:t>distribution,  supply </a:t>
            </a:r>
            <a:r>
              <a:rPr sz="2600" spc="-10" dirty="0">
                <a:solidFill>
                  <a:srgbClr val="FFFFFF"/>
                </a:solidFill>
                <a:latin typeface="Carlito"/>
                <a:cs typeface="Carlito"/>
              </a:rPr>
              <a:t>and </a:t>
            </a:r>
            <a:r>
              <a:rPr sz="2600" spc="-5" dirty="0">
                <a:solidFill>
                  <a:srgbClr val="FFFFFF"/>
                </a:solidFill>
                <a:latin typeface="Carlito"/>
                <a:cs typeface="Carlito"/>
              </a:rPr>
              <a:t>sale of drugs, </a:t>
            </a:r>
            <a:r>
              <a:rPr sz="2600" spc="-10" dirty="0">
                <a:solidFill>
                  <a:srgbClr val="FFFFFF"/>
                </a:solidFill>
                <a:latin typeface="Carlito"/>
                <a:cs typeface="Carlito"/>
              </a:rPr>
              <a:t>product promotion </a:t>
            </a:r>
            <a:r>
              <a:rPr sz="2600" dirty="0">
                <a:solidFill>
                  <a:srgbClr val="FFFFFF"/>
                </a:solidFill>
                <a:latin typeface="Carlito"/>
                <a:cs typeface="Carlito"/>
              </a:rPr>
              <a:t>and  advertising, and </a:t>
            </a:r>
            <a:r>
              <a:rPr sz="2600" spc="-5" dirty="0">
                <a:solidFill>
                  <a:srgbClr val="FFFFFF"/>
                </a:solidFill>
                <a:latin typeface="Carlito"/>
                <a:cs typeface="Carlito"/>
              </a:rPr>
              <a:t>clinical </a:t>
            </a:r>
            <a:r>
              <a:rPr sz="2600" dirty="0">
                <a:solidFill>
                  <a:srgbClr val="FFFFFF"/>
                </a:solidFill>
                <a:latin typeface="Carlito"/>
                <a:cs typeface="Carlito"/>
              </a:rPr>
              <a:t>trials </a:t>
            </a:r>
            <a:r>
              <a:rPr sz="2600" spc="-10" dirty="0">
                <a:solidFill>
                  <a:srgbClr val="FFFFFF"/>
                </a:solidFill>
                <a:latin typeface="Carlito"/>
                <a:cs typeface="Carlito"/>
              </a:rPr>
              <a:t>are </a:t>
            </a:r>
            <a:r>
              <a:rPr sz="2600" spc="-5" dirty="0">
                <a:solidFill>
                  <a:srgbClr val="FFFFFF"/>
                </a:solidFill>
                <a:latin typeface="Carlito"/>
                <a:cs typeface="Carlito"/>
              </a:rPr>
              <a:t>carried out </a:t>
            </a:r>
            <a:r>
              <a:rPr sz="2600" spc="-10" dirty="0">
                <a:solidFill>
                  <a:srgbClr val="FFFFFF"/>
                </a:solidFill>
                <a:latin typeface="Carlito"/>
                <a:cs typeface="Carlito"/>
              </a:rPr>
              <a:t>according </a:t>
            </a:r>
            <a:r>
              <a:rPr sz="2600" spc="-25" dirty="0">
                <a:solidFill>
                  <a:srgbClr val="FFFFFF"/>
                </a:solidFill>
                <a:latin typeface="Carlito"/>
                <a:cs typeface="Carlito"/>
              </a:rPr>
              <a:t>to  </a:t>
            </a:r>
            <a:r>
              <a:rPr sz="2600" spc="-5" dirty="0">
                <a:solidFill>
                  <a:srgbClr val="FFFFFF"/>
                </a:solidFill>
                <a:latin typeface="Carlito"/>
                <a:cs typeface="Carlito"/>
              </a:rPr>
              <a:t>specified</a:t>
            </a:r>
            <a:r>
              <a:rPr sz="2600" spc="-5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rlito"/>
                <a:cs typeface="Carlito"/>
              </a:rPr>
              <a:t>standards.</a:t>
            </a:r>
            <a:endParaRPr sz="26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44244" y="314655"/>
            <a:ext cx="7327900" cy="2721610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355600" marR="5080" indent="-342900">
              <a:lnSpc>
                <a:spcPts val="2500"/>
              </a:lnSpc>
              <a:spcBef>
                <a:spcPts val="7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600" spc="-114" dirty="0">
                <a:solidFill>
                  <a:srgbClr val="FFFFFF"/>
                </a:solidFill>
                <a:latin typeface="Carlito"/>
                <a:cs typeface="Carlito"/>
              </a:rPr>
              <a:t>To </a:t>
            </a:r>
            <a:r>
              <a:rPr sz="2600" spc="-5" dirty="0">
                <a:solidFill>
                  <a:srgbClr val="FFFFFF"/>
                </a:solidFill>
                <a:latin typeface="Carlito"/>
                <a:cs typeface="Carlito"/>
              </a:rPr>
              <a:t>issue </a:t>
            </a:r>
            <a:r>
              <a:rPr sz="2600" spc="-10" dirty="0">
                <a:solidFill>
                  <a:srgbClr val="FFFFFF"/>
                </a:solidFill>
                <a:latin typeface="Carlito"/>
                <a:cs typeface="Carlito"/>
              </a:rPr>
              <a:t>various Certificates </a:t>
            </a:r>
            <a:r>
              <a:rPr sz="2600" spc="-25" dirty="0">
                <a:solidFill>
                  <a:srgbClr val="FFFFFF"/>
                </a:solidFill>
                <a:latin typeface="Carlito"/>
                <a:cs typeface="Carlito"/>
              </a:rPr>
              <a:t>for </a:t>
            </a:r>
            <a:r>
              <a:rPr sz="2600" spc="-40" dirty="0">
                <a:solidFill>
                  <a:srgbClr val="FFFFFF"/>
                </a:solidFill>
                <a:latin typeface="Carlito"/>
                <a:cs typeface="Carlito"/>
              </a:rPr>
              <a:t>Tenders, </a:t>
            </a:r>
            <a:r>
              <a:rPr sz="2600" spc="-5" dirty="0">
                <a:solidFill>
                  <a:srgbClr val="FFFFFF"/>
                </a:solidFill>
                <a:latin typeface="Carlito"/>
                <a:cs typeface="Carlito"/>
              </a:rPr>
              <a:t>Exports as  </a:t>
            </a:r>
            <a:r>
              <a:rPr sz="2600" spc="-10" dirty="0">
                <a:solidFill>
                  <a:srgbClr val="FFFFFF"/>
                </a:solidFill>
                <a:latin typeface="Carlito"/>
                <a:cs typeface="Carlito"/>
              </a:rPr>
              <a:t>listed</a:t>
            </a:r>
            <a:r>
              <a:rPr sz="2600" spc="-4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arlito"/>
                <a:cs typeface="Carlito"/>
              </a:rPr>
              <a:t>below:</a:t>
            </a:r>
            <a:endParaRPr sz="2600">
              <a:latin typeface="Carlito"/>
              <a:cs typeface="Carlito"/>
            </a:endParaRPr>
          </a:p>
          <a:p>
            <a:pPr marL="756285" lvl="1" indent="-287020">
              <a:lnSpc>
                <a:spcPct val="100000"/>
              </a:lnSpc>
              <a:spcBef>
                <a:spcPts val="20"/>
              </a:spcBef>
              <a:buFont typeface="Arial"/>
              <a:buChar char="–"/>
              <a:tabLst>
                <a:tab pos="756920" algn="l"/>
              </a:tabLst>
            </a:pPr>
            <a:r>
              <a:rPr sz="2600" spc="-5" dirty="0">
                <a:solidFill>
                  <a:srgbClr val="FFFFFF"/>
                </a:solidFill>
                <a:latin typeface="Carlito"/>
                <a:cs typeface="Carlito"/>
              </a:rPr>
              <a:t>WHO </a:t>
            </a:r>
            <a:r>
              <a:rPr sz="2600" dirty="0">
                <a:solidFill>
                  <a:srgbClr val="FFFFFF"/>
                </a:solidFill>
                <a:latin typeface="Carlito"/>
                <a:cs typeface="Carlito"/>
              </a:rPr>
              <a:t>GMP</a:t>
            </a:r>
            <a:r>
              <a:rPr sz="2600" spc="-2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arlito"/>
                <a:cs typeface="Carlito"/>
              </a:rPr>
              <a:t>certificate</a:t>
            </a:r>
            <a:endParaRPr sz="2600">
              <a:latin typeface="Carlito"/>
              <a:cs typeface="Carlito"/>
            </a:endParaRPr>
          </a:p>
          <a:p>
            <a:pPr marL="756285" lvl="1" indent="-287020">
              <a:lnSpc>
                <a:spcPct val="100000"/>
              </a:lnSpc>
              <a:buFont typeface="Arial"/>
              <a:buChar char="–"/>
              <a:tabLst>
                <a:tab pos="756920" algn="l"/>
              </a:tabLst>
            </a:pPr>
            <a:r>
              <a:rPr sz="2600" spc="-5" dirty="0">
                <a:solidFill>
                  <a:srgbClr val="FFFFFF"/>
                </a:solidFill>
                <a:latin typeface="Carlito"/>
                <a:cs typeface="Carlito"/>
              </a:rPr>
              <a:t>No Conviction certificate</a:t>
            </a:r>
            <a:endParaRPr sz="2600">
              <a:latin typeface="Carlito"/>
              <a:cs typeface="Carlito"/>
            </a:endParaRPr>
          </a:p>
          <a:p>
            <a:pPr marL="756285" lvl="1" indent="-287020">
              <a:lnSpc>
                <a:spcPct val="100000"/>
              </a:lnSpc>
              <a:buFont typeface="Arial"/>
              <a:buChar char="–"/>
              <a:tabLst>
                <a:tab pos="756920" algn="l"/>
              </a:tabLst>
            </a:pPr>
            <a:r>
              <a:rPr sz="2600" spc="-15" dirty="0">
                <a:solidFill>
                  <a:srgbClr val="FFFFFF"/>
                </a:solidFill>
                <a:latin typeface="Carlito"/>
                <a:cs typeface="Carlito"/>
              </a:rPr>
              <a:t>Performance</a:t>
            </a:r>
            <a:r>
              <a:rPr sz="2600" spc="-2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rlito"/>
                <a:cs typeface="Carlito"/>
              </a:rPr>
              <a:t>Certificate</a:t>
            </a:r>
            <a:endParaRPr sz="2600">
              <a:latin typeface="Carlito"/>
              <a:cs typeface="Carlito"/>
            </a:endParaRPr>
          </a:p>
          <a:p>
            <a:pPr marL="756285" lvl="1" indent="-287020">
              <a:lnSpc>
                <a:spcPct val="100000"/>
              </a:lnSpc>
              <a:buFont typeface="Arial"/>
              <a:buChar char="–"/>
              <a:tabLst>
                <a:tab pos="756920" algn="l"/>
              </a:tabLst>
            </a:pPr>
            <a:r>
              <a:rPr sz="2600" spc="-10" dirty="0">
                <a:solidFill>
                  <a:srgbClr val="FFFFFF"/>
                </a:solidFill>
                <a:latin typeface="Carlito"/>
                <a:cs typeface="Carlito"/>
              </a:rPr>
              <a:t>Free </a:t>
            </a:r>
            <a:r>
              <a:rPr sz="2600" spc="-5" dirty="0">
                <a:solidFill>
                  <a:srgbClr val="FFFFFF"/>
                </a:solidFill>
                <a:latin typeface="Carlito"/>
                <a:cs typeface="Carlito"/>
              </a:rPr>
              <a:t>Sale </a:t>
            </a:r>
            <a:r>
              <a:rPr sz="2600" spc="-10" dirty="0">
                <a:solidFill>
                  <a:srgbClr val="FFFFFF"/>
                </a:solidFill>
                <a:latin typeface="Carlito"/>
                <a:cs typeface="Carlito"/>
              </a:rPr>
              <a:t>Certificate</a:t>
            </a:r>
            <a:endParaRPr sz="2600">
              <a:latin typeface="Carlito"/>
              <a:cs typeface="Carlito"/>
            </a:endParaRPr>
          </a:p>
          <a:p>
            <a:pPr marL="756285" lvl="1" indent="-287020">
              <a:lnSpc>
                <a:spcPct val="100000"/>
              </a:lnSpc>
              <a:buFont typeface="Arial"/>
              <a:buChar char="–"/>
              <a:tabLst>
                <a:tab pos="756920" algn="l"/>
              </a:tabLst>
            </a:pPr>
            <a:r>
              <a:rPr sz="2600" dirty="0">
                <a:solidFill>
                  <a:srgbClr val="FFFFFF"/>
                </a:solidFill>
                <a:latin typeface="Carlito"/>
                <a:cs typeface="Carlito"/>
              </a:rPr>
              <a:t>Schedule M GMP</a:t>
            </a:r>
            <a:r>
              <a:rPr sz="2600" spc="-6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rlito"/>
                <a:cs typeface="Carlito"/>
              </a:rPr>
              <a:t>Certificate</a:t>
            </a:r>
            <a:endParaRPr sz="26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44244" y="3010026"/>
            <a:ext cx="1574165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  <a:tab pos="890269" algn="l"/>
              </a:tabLst>
            </a:pPr>
            <a:r>
              <a:rPr sz="2600" spc="-225" dirty="0">
                <a:solidFill>
                  <a:srgbClr val="FFFFFF"/>
                </a:solidFill>
                <a:latin typeface="Carlito"/>
                <a:cs typeface="Carlito"/>
              </a:rPr>
              <a:t>T</a:t>
            </a:r>
            <a:r>
              <a:rPr sz="2600" dirty="0">
                <a:solidFill>
                  <a:srgbClr val="FFFFFF"/>
                </a:solidFill>
                <a:latin typeface="Carlito"/>
                <a:cs typeface="Carlito"/>
              </a:rPr>
              <a:t>o	i</a:t>
            </a:r>
            <a:r>
              <a:rPr sz="2600" spc="-10" dirty="0">
                <a:solidFill>
                  <a:srgbClr val="FFFFFF"/>
                </a:solidFill>
                <a:latin typeface="Carlito"/>
                <a:cs typeface="Carlito"/>
              </a:rPr>
              <a:t>s</a:t>
            </a:r>
            <a:r>
              <a:rPr sz="2600" spc="-5" dirty="0">
                <a:solidFill>
                  <a:srgbClr val="FFFFFF"/>
                </a:solidFill>
                <a:latin typeface="Carlito"/>
                <a:cs typeface="Carlito"/>
              </a:rPr>
              <a:t>s</a:t>
            </a:r>
            <a:r>
              <a:rPr sz="2600" spc="-15" dirty="0">
                <a:solidFill>
                  <a:srgbClr val="FFFFFF"/>
                </a:solidFill>
                <a:latin typeface="Carlito"/>
                <a:cs typeface="Carlito"/>
              </a:rPr>
              <a:t>u</a:t>
            </a:r>
            <a:r>
              <a:rPr sz="2600" dirty="0">
                <a:solidFill>
                  <a:srgbClr val="FFFFFF"/>
                </a:solidFill>
                <a:latin typeface="Carlito"/>
                <a:cs typeface="Carlito"/>
              </a:rPr>
              <a:t>e</a:t>
            </a:r>
            <a:endParaRPr sz="260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19957" y="3010026"/>
            <a:ext cx="5551805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076325" algn="l"/>
                <a:tab pos="1579245" algn="l"/>
                <a:tab pos="3057525" algn="l"/>
                <a:tab pos="4062095" algn="l"/>
                <a:tab pos="5089525" algn="l"/>
              </a:tabLst>
            </a:pPr>
            <a:r>
              <a:rPr sz="2600" dirty="0">
                <a:solidFill>
                  <a:srgbClr val="FFFFFF"/>
                </a:solidFill>
                <a:latin typeface="Carlito"/>
                <a:cs typeface="Carlito"/>
              </a:rPr>
              <a:t>Quo</a:t>
            </a:r>
            <a:r>
              <a:rPr sz="2600" spc="-40" dirty="0">
                <a:solidFill>
                  <a:srgbClr val="FFFFFF"/>
                </a:solidFill>
                <a:latin typeface="Carlito"/>
                <a:cs typeface="Carlito"/>
              </a:rPr>
              <a:t>t</a:t>
            </a:r>
            <a:r>
              <a:rPr sz="2600" dirty="0">
                <a:solidFill>
                  <a:srgbClr val="FFFFFF"/>
                </a:solidFill>
                <a:latin typeface="Carlito"/>
                <a:cs typeface="Carlito"/>
              </a:rPr>
              <a:t>a	</a:t>
            </a:r>
            <a:r>
              <a:rPr sz="2600" spc="-10" dirty="0">
                <a:solidFill>
                  <a:srgbClr val="FFFFFF"/>
                </a:solidFill>
                <a:latin typeface="Carlito"/>
                <a:cs typeface="Carlito"/>
              </a:rPr>
              <a:t>o</a:t>
            </a:r>
            <a:r>
              <a:rPr sz="2600" dirty="0">
                <a:solidFill>
                  <a:srgbClr val="FFFFFF"/>
                </a:solidFill>
                <a:latin typeface="Carlito"/>
                <a:cs typeface="Carlito"/>
              </a:rPr>
              <a:t>f	Na</a:t>
            </a:r>
            <a:r>
              <a:rPr sz="2600" spc="-35" dirty="0">
                <a:solidFill>
                  <a:srgbClr val="FFFFFF"/>
                </a:solidFill>
                <a:latin typeface="Carlito"/>
                <a:cs typeface="Carlito"/>
              </a:rPr>
              <a:t>r</a:t>
            </a:r>
            <a:r>
              <a:rPr sz="2600" spc="-25" dirty="0">
                <a:solidFill>
                  <a:srgbClr val="FFFFFF"/>
                </a:solidFill>
                <a:latin typeface="Carlito"/>
                <a:cs typeface="Carlito"/>
              </a:rPr>
              <a:t>c</a:t>
            </a:r>
            <a:r>
              <a:rPr sz="2600" spc="-5" dirty="0">
                <a:solidFill>
                  <a:srgbClr val="FFFFFF"/>
                </a:solidFill>
                <a:latin typeface="Carlito"/>
                <a:cs typeface="Carlito"/>
              </a:rPr>
              <a:t>otic</a:t>
            </a:r>
            <a:r>
              <a:rPr sz="2600" dirty="0">
                <a:solidFill>
                  <a:srgbClr val="FFFFFF"/>
                </a:solidFill>
                <a:latin typeface="Carlito"/>
                <a:cs typeface="Carlito"/>
              </a:rPr>
              <a:t>s	</a:t>
            </a:r>
            <a:r>
              <a:rPr sz="2600" spc="-5" dirty="0">
                <a:solidFill>
                  <a:srgbClr val="FFFFFF"/>
                </a:solidFill>
                <a:latin typeface="Carlito"/>
                <a:cs typeface="Carlito"/>
              </a:rPr>
              <a:t>D</a:t>
            </a:r>
            <a:r>
              <a:rPr sz="2600" spc="5" dirty="0">
                <a:solidFill>
                  <a:srgbClr val="FFFFFF"/>
                </a:solidFill>
                <a:latin typeface="Carlito"/>
                <a:cs typeface="Carlito"/>
              </a:rPr>
              <a:t>r</a:t>
            </a:r>
            <a:r>
              <a:rPr sz="2600" spc="-5" dirty="0">
                <a:solidFill>
                  <a:srgbClr val="FFFFFF"/>
                </a:solidFill>
                <a:latin typeface="Carlito"/>
                <a:cs typeface="Carlito"/>
              </a:rPr>
              <a:t>u</a:t>
            </a:r>
            <a:r>
              <a:rPr sz="2600" spc="-15" dirty="0">
                <a:solidFill>
                  <a:srgbClr val="FFFFFF"/>
                </a:solidFill>
                <a:latin typeface="Carlito"/>
                <a:cs typeface="Carlito"/>
              </a:rPr>
              <a:t>g</a:t>
            </a:r>
            <a:r>
              <a:rPr sz="2600" dirty="0">
                <a:solidFill>
                  <a:srgbClr val="FFFFFF"/>
                </a:solidFill>
                <a:latin typeface="Carlito"/>
                <a:cs typeface="Carlito"/>
              </a:rPr>
              <a:t>s	</a:t>
            </a:r>
            <a:r>
              <a:rPr sz="2600" spc="-15" dirty="0">
                <a:solidFill>
                  <a:srgbClr val="FFFFFF"/>
                </a:solidFill>
                <a:latin typeface="Carlito"/>
                <a:cs typeface="Carlito"/>
              </a:rPr>
              <a:t>u</a:t>
            </a:r>
            <a:r>
              <a:rPr sz="2600" spc="-5" dirty="0">
                <a:solidFill>
                  <a:srgbClr val="FFFFFF"/>
                </a:solidFill>
                <a:latin typeface="Carlito"/>
                <a:cs typeface="Carlito"/>
              </a:rPr>
              <a:t>n</a:t>
            </a:r>
            <a:r>
              <a:rPr sz="2600" spc="-15" dirty="0">
                <a:solidFill>
                  <a:srgbClr val="FFFFFF"/>
                </a:solidFill>
                <a:latin typeface="Carlito"/>
                <a:cs typeface="Carlito"/>
              </a:rPr>
              <a:t>d</a:t>
            </a:r>
            <a:r>
              <a:rPr sz="2600" dirty="0">
                <a:solidFill>
                  <a:srgbClr val="FFFFFF"/>
                </a:solidFill>
                <a:latin typeface="Carlito"/>
                <a:cs typeface="Carlito"/>
              </a:rPr>
              <a:t>er	the</a:t>
            </a:r>
            <a:endParaRPr sz="2600">
              <a:latin typeface="Carlito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44244" y="3326713"/>
            <a:ext cx="7326630" cy="30384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105"/>
              </a:spcBef>
            </a:pPr>
            <a:r>
              <a:rPr sz="2600" spc="-10" dirty="0">
                <a:solidFill>
                  <a:srgbClr val="FFFFFF"/>
                </a:solidFill>
                <a:latin typeface="Carlito"/>
                <a:cs typeface="Carlito"/>
              </a:rPr>
              <a:t>Narcotics </a:t>
            </a:r>
            <a:r>
              <a:rPr sz="2600" spc="-5" dirty="0">
                <a:solidFill>
                  <a:srgbClr val="FFFFFF"/>
                </a:solidFill>
                <a:latin typeface="Carlito"/>
                <a:cs typeface="Carlito"/>
              </a:rPr>
              <a:t>Drugs and </a:t>
            </a:r>
            <a:r>
              <a:rPr sz="2600" spc="-15" dirty="0">
                <a:solidFill>
                  <a:srgbClr val="FFFFFF"/>
                </a:solidFill>
                <a:latin typeface="Carlito"/>
                <a:cs typeface="Carlito"/>
              </a:rPr>
              <a:t>Psychotropic </a:t>
            </a:r>
            <a:r>
              <a:rPr sz="2600" spc="-10" dirty="0">
                <a:solidFill>
                  <a:srgbClr val="FFFFFF"/>
                </a:solidFill>
                <a:latin typeface="Carlito"/>
                <a:cs typeface="Carlito"/>
              </a:rPr>
              <a:t>Substances</a:t>
            </a:r>
            <a:r>
              <a:rPr sz="2600" spc="-4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600" dirty="0">
                <a:solidFill>
                  <a:srgbClr val="FFFFFF"/>
                </a:solidFill>
                <a:latin typeface="Carlito"/>
                <a:cs typeface="Carlito"/>
              </a:rPr>
              <a:t>Act.</a:t>
            </a:r>
            <a:endParaRPr sz="26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600" spc="-114" dirty="0">
                <a:solidFill>
                  <a:srgbClr val="FFFFFF"/>
                </a:solidFill>
                <a:latin typeface="Carlito"/>
                <a:cs typeface="Carlito"/>
              </a:rPr>
              <a:t>To </a:t>
            </a:r>
            <a:r>
              <a:rPr sz="2600" dirty="0">
                <a:solidFill>
                  <a:srgbClr val="FFFFFF"/>
                </a:solidFill>
                <a:latin typeface="Carlito"/>
                <a:cs typeface="Carlito"/>
              </a:rPr>
              <a:t>issue </a:t>
            </a:r>
            <a:r>
              <a:rPr sz="2600" spc="-25" dirty="0">
                <a:solidFill>
                  <a:srgbClr val="FFFFFF"/>
                </a:solidFill>
                <a:latin typeface="Carlito"/>
                <a:cs typeface="Carlito"/>
              </a:rPr>
              <a:t>Transport </a:t>
            </a:r>
            <a:r>
              <a:rPr sz="2600" spc="-10" dirty="0">
                <a:solidFill>
                  <a:srgbClr val="FFFFFF"/>
                </a:solidFill>
                <a:latin typeface="Carlito"/>
                <a:cs typeface="Carlito"/>
              </a:rPr>
              <a:t>Permits </a:t>
            </a:r>
            <a:r>
              <a:rPr sz="2600" spc="-5" dirty="0">
                <a:solidFill>
                  <a:srgbClr val="FFFFFF"/>
                </a:solidFill>
                <a:latin typeface="Carlito"/>
                <a:cs typeface="Carlito"/>
              </a:rPr>
              <a:t>under </a:t>
            </a:r>
            <a:r>
              <a:rPr sz="2600" dirty="0">
                <a:solidFill>
                  <a:srgbClr val="FFFFFF"/>
                </a:solidFill>
                <a:latin typeface="Carlito"/>
                <a:cs typeface="Carlito"/>
              </a:rPr>
              <a:t>NDPS</a:t>
            </a:r>
            <a:r>
              <a:rPr sz="2600" spc="-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600" dirty="0">
                <a:solidFill>
                  <a:srgbClr val="FFFFFF"/>
                </a:solidFill>
                <a:latin typeface="Carlito"/>
                <a:cs typeface="Carlito"/>
              </a:rPr>
              <a:t>Act.</a:t>
            </a:r>
            <a:endParaRPr sz="26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600" spc="-114" dirty="0">
                <a:solidFill>
                  <a:srgbClr val="FFFFFF"/>
                </a:solidFill>
                <a:latin typeface="Carlito"/>
                <a:cs typeface="Carlito"/>
              </a:rPr>
              <a:t>To </a:t>
            </a:r>
            <a:r>
              <a:rPr sz="2600" spc="-20" dirty="0">
                <a:solidFill>
                  <a:srgbClr val="FFFFFF"/>
                </a:solidFill>
                <a:latin typeface="Carlito"/>
                <a:cs typeface="Carlito"/>
              </a:rPr>
              <a:t>investigate </a:t>
            </a:r>
            <a:r>
              <a:rPr sz="2600" spc="-10" dirty="0">
                <a:solidFill>
                  <a:srgbClr val="FFFFFF"/>
                </a:solidFill>
                <a:latin typeface="Carlito"/>
                <a:cs typeface="Carlito"/>
              </a:rPr>
              <a:t>complaints received </a:t>
            </a:r>
            <a:r>
              <a:rPr sz="2600" spc="-15" dirty="0">
                <a:solidFill>
                  <a:srgbClr val="FFFFFF"/>
                </a:solidFill>
                <a:latin typeface="Carlito"/>
                <a:cs typeface="Carlito"/>
              </a:rPr>
              <a:t>regarding</a:t>
            </a:r>
            <a:r>
              <a:rPr sz="2600" spc="7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arlito"/>
                <a:cs typeface="Carlito"/>
              </a:rPr>
              <a:t>drugs</a:t>
            </a:r>
            <a:endParaRPr sz="2600">
              <a:latin typeface="Carlito"/>
              <a:cs typeface="Carlito"/>
            </a:endParaRPr>
          </a:p>
          <a:p>
            <a:pPr marL="355600" marR="5080" indent="-342900">
              <a:lnSpc>
                <a:spcPct val="80000"/>
              </a:lnSpc>
              <a:spcBef>
                <a:spcPts val="625"/>
              </a:spcBef>
              <a:buFont typeface="Arial"/>
              <a:buChar char="•"/>
              <a:tabLst>
                <a:tab pos="354965" algn="l"/>
                <a:tab pos="355600" algn="l"/>
                <a:tab pos="870585" algn="l"/>
                <a:tab pos="1755775" algn="l"/>
                <a:tab pos="2423795" algn="l"/>
                <a:tab pos="4150360" algn="l"/>
                <a:tab pos="4632325" algn="l"/>
                <a:tab pos="6807200" algn="l"/>
              </a:tabLst>
            </a:pPr>
            <a:r>
              <a:rPr sz="2600" spc="-225" dirty="0">
                <a:solidFill>
                  <a:srgbClr val="FFFFFF"/>
                </a:solidFill>
                <a:latin typeface="Carlito"/>
                <a:cs typeface="Carlito"/>
              </a:rPr>
              <a:t>T</a:t>
            </a:r>
            <a:r>
              <a:rPr sz="2600" dirty="0">
                <a:solidFill>
                  <a:srgbClr val="FFFFFF"/>
                </a:solidFill>
                <a:latin typeface="Carlito"/>
                <a:cs typeface="Carlito"/>
              </a:rPr>
              <a:t>o	</a:t>
            </a:r>
            <a:r>
              <a:rPr sz="2600" spc="-25" dirty="0">
                <a:solidFill>
                  <a:srgbClr val="FFFFFF"/>
                </a:solidFill>
                <a:latin typeface="Carlito"/>
                <a:cs typeface="Carlito"/>
              </a:rPr>
              <a:t>c</a:t>
            </a:r>
            <a:r>
              <a:rPr sz="2600" dirty="0">
                <a:solidFill>
                  <a:srgbClr val="FFFFFF"/>
                </a:solidFill>
                <a:latin typeface="Carlito"/>
                <a:cs typeface="Carlito"/>
              </a:rPr>
              <a:t>ar</a:t>
            </a:r>
            <a:r>
              <a:rPr sz="2600" spc="15" dirty="0">
                <a:solidFill>
                  <a:srgbClr val="FFFFFF"/>
                </a:solidFill>
                <a:latin typeface="Carlito"/>
                <a:cs typeface="Carlito"/>
              </a:rPr>
              <a:t>r</a:t>
            </a:r>
            <a:r>
              <a:rPr sz="2600" dirty="0">
                <a:solidFill>
                  <a:srgbClr val="FFFFFF"/>
                </a:solidFill>
                <a:latin typeface="Carlito"/>
                <a:cs typeface="Carlito"/>
              </a:rPr>
              <a:t>y	</a:t>
            </a:r>
            <a:r>
              <a:rPr sz="2600" spc="-5" dirty="0">
                <a:solidFill>
                  <a:srgbClr val="FFFFFF"/>
                </a:solidFill>
                <a:latin typeface="Carlito"/>
                <a:cs typeface="Carlito"/>
              </a:rPr>
              <a:t>ou</a:t>
            </a:r>
            <a:r>
              <a:rPr sz="2600" dirty="0">
                <a:solidFill>
                  <a:srgbClr val="FFFFFF"/>
                </a:solidFill>
                <a:latin typeface="Carlito"/>
                <a:cs typeface="Carlito"/>
              </a:rPr>
              <a:t>t	in</a:t>
            </a:r>
            <a:r>
              <a:rPr sz="2600" spc="-10" dirty="0">
                <a:solidFill>
                  <a:srgbClr val="FFFFFF"/>
                </a:solidFill>
                <a:latin typeface="Carlito"/>
                <a:cs typeface="Carlito"/>
              </a:rPr>
              <a:t>s</a:t>
            </a:r>
            <a:r>
              <a:rPr sz="2600" spc="-5" dirty="0">
                <a:solidFill>
                  <a:srgbClr val="FFFFFF"/>
                </a:solidFill>
                <a:latin typeface="Carlito"/>
                <a:cs typeface="Carlito"/>
              </a:rPr>
              <a:t>p</a:t>
            </a:r>
            <a:r>
              <a:rPr sz="2600" spc="-15" dirty="0">
                <a:solidFill>
                  <a:srgbClr val="FFFFFF"/>
                </a:solidFill>
                <a:latin typeface="Carlito"/>
                <a:cs typeface="Carlito"/>
              </a:rPr>
              <a:t>e</a:t>
            </a:r>
            <a:r>
              <a:rPr sz="2600" spc="-10" dirty="0">
                <a:solidFill>
                  <a:srgbClr val="FFFFFF"/>
                </a:solidFill>
                <a:latin typeface="Carlito"/>
                <a:cs typeface="Carlito"/>
              </a:rPr>
              <a:t>c</a:t>
            </a:r>
            <a:r>
              <a:rPr sz="2600" dirty="0">
                <a:solidFill>
                  <a:srgbClr val="FFFFFF"/>
                </a:solidFill>
                <a:latin typeface="Carlito"/>
                <a:cs typeface="Carlito"/>
              </a:rPr>
              <a:t>tions	</a:t>
            </a:r>
            <a:r>
              <a:rPr sz="2600" spc="-10" dirty="0">
                <a:solidFill>
                  <a:srgbClr val="FFFFFF"/>
                </a:solidFill>
                <a:latin typeface="Carlito"/>
                <a:cs typeface="Carlito"/>
              </a:rPr>
              <a:t>o</a:t>
            </a:r>
            <a:r>
              <a:rPr sz="2600" dirty="0">
                <a:solidFill>
                  <a:srgbClr val="FFFFFF"/>
                </a:solidFill>
                <a:latin typeface="Carlito"/>
                <a:cs typeface="Carlito"/>
              </a:rPr>
              <a:t>f	manu</a:t>
            </a:r>
            <a:r>
              <a:rPr sz="2600" spc="-55" dirty="0">
                <a:solidFill>
                  <a:srgbClr val="FFFFFF"/>
                </a:solidFill>
                <a:latin typeface="Carlito"/>
                <a:cs typeface="Carlito"/>
              </a:rPr>
              <a:t>f</a:t>
            </a:r>
            <a:r>
              <a:rPr sz="2600" spc="-15" dirty="0">
                <a:solidFill>
                  <a:srgbClr val="FFFFFF"/>
                </a:solidFill>
                <a:latin typeface="Carlito"/>
                <a:cs typeface="Carlito"/>
              </a:rPr>
              <a:t>a</a:t>
            </a:r>
            <a:r>
              <a:rPr sz="2600" dirty="0">
                <a:solidFill>
                  <a:srgbClr val="FFFFFF"/>
                </a:solidFill>
                <a:latin typeface="Carlito"/>
                <a:cs typeface="Carlito"/>
              </a:rPr>
              <a:t>cturing	and  </a:t>
            </a:r>
            <a:r>
              <a:rPr sz="2600" spc="-5" dirty="0">
                <a:solidFill>
                  <a:srgbClr val="FFFFFF"/>
                </a:solidFill>
                <a:latin typeface="Carlito"/>
                <a:cs typeface="Carlito"/>
              </a:rPr>
              <a:t>selling</a:t>
            </a:r>
            <a:r>
              <a:rPr sz="2600" spc="-3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600" dirty="0">
                <a:solidFill>
                  <a:srgbClr val="FFFFFF"/>
                </a:solidFill>
                <a:latin typeface="Carlito"/>
                <a:cs typeface="Carlito"/>
              </a:rPr>
              <a:t>Units</a:t>
            </a:r>
            <a:endParaRPr sz="26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600" spc="-114" dirty="0">
                <a:solidFill>
                  <a:srgbClr val="FFFFFF"/>
                </a:solidFill>
                <a:latin typeface="Carlito"/>
                <a:cs typeface="Carlito"/>
              </a:rPr>
              <a:t>To </a:t>
            </a:r>
            <a:r>
              <a:rPr sz="2600" spc="-20" dirty="0">
                <a:solidFill>
                  <a:srgbClr val="FFFFFF"/>
                </a:solidFill>
                <a:latin typeface="Carlito"/>
                <a:cs typeface="Carlito"/>
              </a:rPr>
              <a:t>draw </a:t>
            </a:r>
            <a:r>
              <a:rPr sz="2600" spc="-5" dirty="0">
                <a:solidFill>
                  <a:srgbClr val="FFFFFF"/>
                </a:solidFill>
                <a:latin typeface="Carlito"/>
                <a:cs typeface="Carlito"/>
              </a:rPr>
              <a:t>samples of</a:t>
            </a:r>
            <a:r>
              <a:rPr sz="2600" spc="6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arlito"/>
                <a:cs typeface="Carlito"/>
              </a:rPr>
              <a:t>Drugs</a:t>
            </a:r>
            <a:endParaRPr sz="2600">
              <a:latin typeface="Carlito"/>
              <a:cs typeface="Carlito"/>
            </a:endParaRPr>
          </a:p>
          <a:p>
            <a:pPr marL="355600" marR="5080" indent="-342900">
              <a:lnSpc>
                <a:spcPts val="2500"/>
              </a:lnSpc>
              <a:spcBef>
                <a:spcPts val="6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600" spc="-114" dirty="0">
                <a:solidFill>
                  <a:srgbClr val="FFFFFF"/>
                </a:solidFill>
                <a:latin typeface="Carlito"/>
                <a:cs typeface="Carlito"/>
              </a:rPr>
              <a:t>To </a:t>
            </a:r>
            <a:r>
              <a:rPr sz="2600" spc="-10" dirty="0">
                <a:solidFill>
                  <a:srgbClr val="FFFFFF"/>
                </a:solidFill>
                <a:latin typeface="Carlito"/>
                <a:cs typeface="Carlito"/>
              </a:rPr>
              <a:t>conduct raids </a:t>
            </a:r>
            <a:r>
              <a:rPr sz="2600" spc="-25" dirty="0">
                <a:solidFill>
                  <a:srgbClr val="FFFFFF"/>
                </a:solidFill>
                <a:latin typeface="Carlito"/>
                <a:cs typeface="Carlito"/>
              </a:rPr>
              <a:t>for </a:t>
            </a:r>
            <a:r>
              <a:rPr sz="2600" dirty="0">
                <a:solidFill>
                  <a:srgbClr val="FFFFFF"/>
                </a:solidFill>
                <a:latin typeface="Carlito"/>
                <a:cs typeface="Carlito"/>
              </a:rPr>
              <a:t>those </a:t>
            </a:r>
            <a:r>
              <a:rPr sz="2600" spc="-10" dirty="0">
                <a:solidFill>
                  <a:srgbClr val="FFFFFF"/>
                </a:solidFill>
                <a:latin typeface="Carlito"/>
                <a:cs typeface="Carlito"/>
              </a:rPr>
              <a:t>manufacturing </a:t>
            </a:r>
            <a:r>
              <a:rPr sz="2600" spc="-5" dirty="0">
                <a:solidFill>
                  <a:srgbClr val="FFFFFF"/>
                </a:solidFill>
                <a:latin typeface="Carlito"/>
                <a:cs typeface="Carlito"/>
              </a:rPr>
              <a:t>spurious  drugs </a:t>
            </a:r>
            <a:r>
              <a:rPr sz="2600" spc="-15" dirty="0">
                <a:solidFill>
                  <a:srgbClr val="FFFFFF"/>
                </a:solidFill>
                <a:latin typeface="Carlito"/>
                <a:cs typeface="Carlito"/>
              </a:rPr>
              <a:t>/substandard</a:t>
            </a:r>
            <a:r>
              <a:rPr sz="2600" spc="-6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arlito"/>
                <a:cs typeface="Carlito"/>
              </a:rPr>
              <a:t>drugs</a:t>
            </a:r>
            <a:endParaRPr sz="26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3826" y="846582"/>
            <a:ext cx="36429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28650" indent="-61658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628650" algn="l"/>
                <a:tab pos="629285" algn="l"/>
              </a:tabLst>
            </a:pPr>
            <a:r>
              <a:rPr sz="2400" spc="-5" dirty="0">
                <a:solidFill>
                  <a:srgbClr val="FFFFFF"/>
                </a:solidFill>
                <a:latin typeface="Carlito"/>
                <a:cs typeface="Carlito"/>
              </a:rPr>
              <a:t>Headquarter </a:t>
            </a:r>
            <a:r>
              <a:rPr sz="2400" spc="-15" dirty="0">
                <a:solidFill>
                  <a:srgbClr val="FFFFFF"/>
                </a:solidFill>
                <a:latin typeface="Carlito"/>
                <a:cs typeface="Carlito"/>
              </a:rPr>
              <a:t>at</a:t>
            </a:r>
            <a:r>
              <a:rPr sz="2400" spc="-6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Mumbai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16271" y="351231"/>
            <a:ext cx="3820795" cy="4232910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355600" marR="33655" indent="-342900" algn="just">
              <a:lnSpc>
                <a:spcPts val="2590"/>
              </a:lnSpc>
              <a:spcBef>
                <a:spcPts val="430"/>
              </a:spcBef>
              <a:buFont typeface="Arial"/>
              <a:buChar char="•"/>
              <a:tabLst>
                <a:tab pos="355600" algn="l"/>
              </a:tabLst>
            </a:pPr>
            <a:r>
              <a:rPr sz="2400" spc="-5" dirty="0">
                <a:solidFill>
                  <a:srgbClr val="F1F1F1"/>
                </a:solidFill>
                <a:latin typeface="Carlito"/>
                <a:cs typeface="Carlito"/>
              </a:rPr>
              <a:t>Headquarter </a:t>
            </a:r>
            <a:r>
              <a:rPr sz="2400" dirty="0">
                <a:solidFill>
                  <a:srgbClr val="F1F1F1"/>
                </a:solidFill>
                <a:latin typeface="Carlito"/>
                <a:cs typeface="Carlito"/>
              </a:rPr>
              <a:t>is </a:t>
            </a:r>
            <a:r>
              <a:rPr sz="2400" spc="-15" dirty="0">
                <a:solidFill>
                  <a:srgbClr val="F1F1F1"/>
                </a:solidFill>
                <a:latin typeface="Carlito"/>
                <a:cs typeface="Carlito"/>
              </a:rPr>
              <a:t>at </a:t>
            </a:r>
            <a:r>
              <a:rPr sz="2400" dirty="0">
                <a:solidFill>
                  <a:srgbClr val="F1F1F1"/>
                </a:solidFill>
                <a:latin typeface="Carlito"/>
                <a:cs typeface="Carlito"/>
              </a:rPr>
              <a:t>Mumbai,  and </a:t>
            </a:r>
            <a:r>
              <a:rPr sz="2400" spc="-10" dirty="0">
                <a:solidFill>
                  <a:srgbClr val="F1F1F1"/>
                </a:solidFill>
                <a:latin typeface="Carlito"/>
                <a:cs typeface="Carlito"/>
              </a:rPr>
              <a:t>offices </a:t>
            </a:r>
            <a:r>
              <a:rPr sz="2400" spc="-15" dirty="0">
                <a:solidFill>
                  <a:srgbClr val="F1F1F1"/>
                </a:solidFill>
                <a:latin typeface="Carlito"/>
                <a:cs typeface="Carlito"/>
              </a:rPr>
              <a:t>are </a:t>
            </a:r>
            <a:r>
              <a:rPr sz="2400" spc="-10" dirty="0">
                <a:solidFill>
                  <a:srgbClr val="F1F1F1"/>
                </a:solidFill>
                <a:latin typeface="Carlito"/>
                <a:cs typeface="Carlito"/>
              </a:rPr>
              <a:t>at </a:t>
            </a:r>
            <a:r>
              <a:rPr sz="2400" spc="-5" dirty="0">
                <a:solidFill>
                  <a:srgbClr val="F1F1F1"/>
                </a:solidFill>
                <a:latin typeface="Carlito"/>
                <a:cs typeface="Carlito"/>
              </a:rPr>
              <a:t>division </a:t>
            </a:r>
            <a:r>
              <a:rPr sz="2400" dirty="0">
                <a:solidFill>
                  <a:srgbClr val="F1F1F1"/>
                </a:solidFill>
                <a:latin typeface="Carlito"/>
                <a:cs typeface="Carlito"/>
              </a:rPr>
              <a:t>&amp;  </a:t>
            </a:r>
            <a:r>
              <a:rPr sz="2400" spc="-5" dirty="0">
                <a:solidFill>
                  <a:srgbClr val="F1F1F1"/>
                </a:solidFill>
                <a:latin typeface="Carlito"/>
                <a:cs typeface="Carlito"/>
              </a:rPr>
              <a:t>district</a:t>
            </a:r>
            <a:r>
              <a:rPr sz="2400" spc="-35" dirty="0">
                <a:solidFill>
                  <a:srgbClr val="F1F1F1"/>
                </a:solidFill>
                <a:latin typeface="Carlito"/>
                <a:cs typeface="Carlito"/>
              </a:rPr>
              <a:t> </a:t>
            </a:r>
            <a:r>
              <a:rPr sz="2400" spc="-5" dirty="0">
                <a:solidFill>
                  <a:srgbClr val="F1F1F1"/>
                </a:solidFill>
                <a:latin typeface="Carlito"/>
                <a:cs typeface="Carlito"/>
              </a:rPr>
              <a:t>place.</a:t>
            </a:r>
            <a:endParaRPr sz="2400">
              <a:latin typeface="Carlito"/>
              <a:cs typeface="Carlito"/>
            </a:endParaRPr>
          </a:p>
          <a:p>
            <a:pPr marL="355600" marR="5080" indent="-342900">
              <a:lnSpc>
                <a:spcPct val="90000"/>
              </a:lnSpc>
              <a:spcBef>
                <a:spcPts val="54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F1F1F1"/>
                </a:solidFill>
                <a:latin typeface="Carlito"/>
                <a:cs typeface="Carlito"/>
              </a:rPr>
              <a:t>Commissioner </a:t>
            </a:r>
            <a:r>
              <a:rPr sz="2400" dirty="0">
                <a:solidFill>
                  <a:srgbClr val="F1F1F1"/>
                </a:solidFill>
                <a:latin typeface="Carlito"/>
                <a:cs typeface="Carlito"/>
              </a:rPr>
              <a:t>is </a:t>
            </a:r>
            <a:r>
              <a:rPr sz="2400" spc="-5" dirty="0">
                <a:solidFill>
                  <a:srgbClr val="F1F1F1"/>
                </a:solidFill>
                <a:latin typeface="Carlito"/>
                <a:cs typeface="Carlito"/>
              </a:rPr>
              <a:t>Head of  </a:t>
            </a:r>
            <a:r>
              <a:rPr sz="2400" spc="-10" dirty="0">
                <a:solidFill>
                  <a:srgbClr val="F1F1F1"/>
                </a:solidFill>
                <a:latin typeface="Carlito"/>
                <a:cs typeface="Carlito"/>
              </a:rPr>
              <a:t>Administration. </a:t>
            </a:r>
            <a:r>
              <a:rPr sz="2400" spc="-5" dirty="0">
                <a:solidFill>
                  <a:srgbClr val="F1F1F1"/>
                </a:solidFill>
                <a:latin typeface="Carlito"/>
                <a:cs typeface="Carlito"/>
              </a:rPr>
              <a:t>The</a:t>
            </a:r>
            <a:r>
              <a:rPr sz="2400" spc="-65" dirty="0">
                <a:solidFill>
                  <a:srgbClr val="F1F1F1"/>
                </a:solidFill>
                <a:latin typeface="Carlito"/>
                <a:cs typeface="Carlito"/>
              </a:rPr>
              <a:t> </a:t>
            </a:r>
            <a:r>
              <a:rPr sz="2400" spc="-10" dirty="0">
                <a:solidFill>
                  <a:srgbClr val="F1F1F1"/>
                </a:solidFill>
                <a:latin typeface="Carlito"/>
                <a:cs typeface="Carlito"/>
              </a:rPr>
              <a:t>present  commissioner </a:t>
            </a:r>
            <a:r>
              <a:rPr sz="2400" dirty="0">
                <a:solidFill>
                  <a:srgbClr val="F1F1F1"/>
                </a:solidFill>
                <a:latin typeface="Carlito"/>
                <a:cs typeface="Carlito"/>
              </a:rPr>
              <a:t>is </a:t>
            </a:r>
            <a:r>
              <a:rPr sz="2400" spc="-85" dirty="0">
                <a:solidFill>
                  <a:srgbClr val="FFC000"/>
                </a:solidFill>
                <a:latin typeface="Carlito"/>
                <a:cs typeface="Carlito"/>
              </a:rPr>
              <a:t>Dr.  </a:t>
            </a:r>
            <a:r>
              <a:rPr sz="2400" spc="-10" dirty="0">
                <a:solidFill>
                  <a:srgbClr val="FFC000"/>
                </a:solidFill>
                <a:latin typeface="Carlito"/>
                <a:cs typeface="Carlito"/>
              </a:rPr>
              <a:t>Harshadeep</a:t>
            </a:r>
            <a:r>
              <a:rPr sz="2400" dirty="0">
                <a:solidFill>
                  <a:srgbClr val="FFC000"/>
                </a:solidFill>
                <a:latin typeface="Carlito"/>
                <a:cs typeface="Carlito"/>
              </a:rPr>
              <a:t> </a:t>
            </a:r>
            <a:r>
              <a:rPr sz="2400" spc="-5" dirty="0">
                <a:solidFill>
                  <a:srgbClr val="FFC000"/>
                </a:solidFill>
                <a:latin typeface="Carlito"/>
                <a:cs typeface="Carlito"/>
              </a:rPr>
              <a:t>Kamble.</a:t>
            </a:r>
            <a:endParaRPr sz="2400">
              <a:latin typeface="Carlito"/>
              <a:cs typeface="Carlito"/>
            </a:endParaRPr>
          </a:p>
          <a:p>
            <a:pPr marL="355600" marR="915669" indent="-342900">
              <a:lnSpc>
                <a:spcPts val="2590"/>
              </a:lnSpc>
              <a:spcBef>
                <a:spcPts val="61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F1F1F1"/>
                </a:solidFill>
                <a:latin typeface="Carlito"/>
                <a:cs typeface="Carlito"/>
              </a:rPr>
              <a:t>Divisional </a:t>
            </a:r>
            <a:r>
              <a:rPr sz="2400" spc="-10" dirty="0">
                <a:solidFill>
                  <a:srgbClr val="F1F1F1"/>
                </a:solidFill>
                <a:latin typeface="Carlito"/>
                <a:cs typeface="Carlito"/>
              </a:rPr>
              <a:t>offices </a:t>
            </a:r>
            <a:r>
              <a:rPr sz="2400" spc="-15" dirty="0">
                <a:solidFill>
                  <a:srgbClr val="F1F1F1"/>
                </a:solidFill>
                <a:latin typeface="Carlito"/>
                <a:cs typeface="Carlito"/>
              </a:rPr>
              <a:t>are  </a:t>
            </a:r>
            <a:r>
              <a:rPr sz="2400" spc="-5" dirty="0">
                <a:solidFill>
                  <a:srgbClr val="F1F1F1"/>
                </a:solidFill>
                <a:latin typeface="Carlito"/>
                <a:cs typeface="Carlito"/>
              </a:rPr>
              <a:t>headed </a:t>
            </a:r>
            <a:r>
              <a:rPr sz="2400" spc="-10" dirty="0">
                <a:solidFill>
                  <a:srgbClr val="F1F1F1"/>
                </a:solidFill>
                <a:latin typeface="Carlito"/>
                <a:cs typeface="Carlito"/>
              </a:rPr>
              <a:t>by </a:t>
            </a:r>
            <a:r>
              <a:rPr sz="2400" spc="-5" dirty="0">
                <a:solidFill>
                  <a:srgbClr val="F1F1F1"/>
                </a:solidFill>
                <a:latin typeface="Carlito"/>
                <a:cs typeface="Carlito"/>
              </a:rPr>
              <a:t>Joint  </a:t>
            </a:r>
            <a:r>
              <a:rPr sz="2400" spc="-25" dirty="0">
                <a:solidFill>
                  <a:srgbClr val="F1F1F1"/>
                </a:solidFill>
                <a:latin typeface="Carlito"/>
                <a:cs typeface="Carlito"/>
              </a:rPr>
              <a:t>commissioner.</a:t>
            </a:r>
            <a:endParaRPr sz="2400">
              <a:latin typeface="Carlito"/>
              <a:cs typeface="Carlito"/>
            </a:endParaRPr>
          </a:p>
          <a:p>
            <a:pPr marL="355600" marR="214629" indent="-342900">
              <a:lnSpc>
                <a:spcPts val="2590"/>
              </a:lnSpc>
              <a:spcBef>
                <a:spcPts val="58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F1F1F1"/>
                </a:solidFill>
                <a:latin typeface="Carlito"/>
                <a:cs typeface="Carlito"/>
              </a:rPr>
              <a:t>District </a:t>
            </a:r>
            <a:r>
              <a:rPr sz="2400" spc="-10" dirty="0">
                <a:solidFill>
                  <a:srgbClr val="F1F1F1"/>
                </a:solidFill>
                <a:latin typeface="Carlito"/>
                <a:cs typeface="Carlito"/>
              </a:rPr>
              <a:t>level offices </a:t>
            </a:r>
            <a:r>
              <a:rPr sz="2400" spc="-15" dirty="0">
                <a:solidFill>
                  <a:srgbClr val="F1F1F1"/>
                </a:solidFill>
                <a:latin typeface="Carlito"/>
                <a:cs typeface="Carlito"/>
              </a:rPr>
              <a:t>are </a:t>
            </a:r>
            <a:r>
              <a:rPr sz="2400" spc="-10" dirty="0">
                <a:solidFill>
                  <a:srgbClr val="F1F1F1"/>
                </a:solidFill>
                <a:latin typeface="Carlito"/>
                <a:cs typeface="Carlito"/>
              </a:rPr>
              <a:t>by  Assistant</a:t>
            </a:r>
            <a:r>
              <a:rPr sz="2400" spc="-45" dirty="0">
                <a:solidFill>
                  <a:srgbClr val="F1F1F1"/>
                </a:solidFill>
                <a:latin typeface="Carlito"/>
                <a:cs typeface="Carlito"/>
              </a:rPr>
              <a:t> </a:t>
            </a:r>
            <a:r>
              <a:rPr sz="2400" spc="-25" dirty="0">
                <a:solidFill>
                  <a:srgbClr val="F1F1F1"/>
                </a:solidFill>
                <a:latin typeface="Carlito"/>
                <a:cs typeface="Carlito"/>
              </a:rPr>
              <a:t>commissioner.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16271" y="4559006"/>
            <a:ext cx="3869690" cy="189103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z="2400" spc="-5" dirty="0">
                <a:solidFill>
                  <a:srgbClr val="FFC000"/>
                </a:solidFill>
                <a:latin typeface="Carlito"/>
                <a:cs typeface="Carlito"/>
              </a:rPr>
              <a:t>Drug </a:t>
            </a:r>
            <a:r>
              <a:rPr sz="2400" spc="-15" dirty="0">
                <a:solidFill>
                  <a:srgbClr val="FFC000"/>
                </a:solidFill>
                <a:latin typeface="Carlito"/>
                <a:cs typeface="Carlito"/>
              </a:rPr>
              <a:t>control</a:t>
            </a:r>
            <a:r>
              <a:rPr sz="2400" spc="-40" dirty="0">
                <a:solidFill>
                  <a:srgbClr val="FFC000"/>
                </a:solidFill>
                <a:latin typeface="Carlito"/>
                <a:cs typeface="Carlito"/>
              </a:rPr>
              <a:t> </a:t>
            </a:r>
            <a:r>
              <a:rPr sz="2400" spc="-10" dirty="0">
                <a:solidFill>
                  <a:srgbClr val="FFC000"/>
                </a:solidFill>
                <a:latin typeface="Carlito"/>
                <a:cs typeface="Carlito"/>
              </a:rPr>
              <a:t>laboratory</a:t>
            </a:r>
            <a:endParaRPr sz="2400">
              <a:latin typeface="Carlito"/>
              <a:cs typeface="Carlito"/>
            </a:endParaRPr>
          </a:p>
          <a:p>
            <a:pPr marL="355600" indent="-342900">
              <a:lnSpc>
                <a:spcPts val="2735"/>
              </a:lnSpc>
              <a:spcBef>
                <a:spcPts val="28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FFFFFF"/>
                </a:solidFill>
                <a:latin typeface="Carlito"/>
                <a:cs typeface="Carlito"/>
              </a:rPr>
              <a:t>Under Section 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20 &amp; </a:t>
            </a:r>
            <a:r>
              <a:rPr sz="2400" spc="-5" dirty="0">
                <a:solidFill>
                  <a:srgbClr val="FFFFFF"/>
                </a:solidFill>
                <a:latin typeface="Carlito"/>
                <a:cs typeface="Carlito"/>
              </a:rPr>
              <a:t>33F of</a:t>
            </a:r>
            <a:r>
              <a:rPr sz="2400" spc="-10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D</a:t>
            </a:r>
            <a:endParaRPr sz="2400">
              <a:latin typeface="Carlito"/>
              <a:cs typeface="Carlito"/>
            </a:endParaRPr>
          </a:p>
          <a:p>
            <a:pPr marL="355600">
              <a:lnSpc>
                <a:spcPts val="2735"/>
              </a:lnSpc>
            </a:pP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&amp; C rule,</a:t>
            </a:r>
            <a:r>
              <a:rPr sz="2400" spc="-3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rlito"/>
                <a:cs typeface="Carlito"/>
              </a:rPr>
              <a:t>1940</a:t>
            </a:r>
            <a:endParaRPr sz="2400">
              <a:latin typeface="Carlito"/>
              <a:cs typeface="Carlito"/>
            </a:endParaRPr>
          </a:p>
          <a:p>
            <a:pPr marL="355600" marR="814069" indent="-342900">
              <a:lnSpc>
                <a:spcPts val="2590"/>
              </a:lnSpc>
              <a:spcBef>
                <a:spcPts val="6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FFFFFF"/>
                </a:solidFill>
                <a:latin typeface="Carlito"/>
                <a:cs typeface="Carlito"/>
              </a:rPr>
              <a:t>DCL 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is </a:t>
            </a:r>
            <a:r>
              <a:rPr sz="2400" spc="-15" dirty="0">
                <a:solidFill>
                  <a:srgbClr val="FFFFFF"/>
                </a:solidFill>
                <a:latin typeface="Carlito"/>
                <a:cs typeface="Carlito"/>
              </a:rPr>
              <a:t>at 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Mumbai</a:t>
            </a:r>
            <a:r>
              <a:rPr sz="2400" spc="-11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and  </a:t>
            </a:r>
            <a:r>
              <a:rPr sz="2400" spc="-10" dirty="0">
                <a:solidFill>
                  <a:srgbClr val="FFFFFF"/>
                </a:solidFill>
                <a:latin typeface="Carlito"/>
                <a:cs typeface="Carlito"/>
              </a:rPr>
              <a:t>Aurangabad.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295400" y="1597152"/>
            <a:ext cx="3360420" cy="25222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71876" y="383286"/>
            <a:ext cx="451739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Drug Inspector(section</a:t>
            </a:r>
            <a:r>
              <a:rPr spc="-45" dirty="0"/>
              <a:t> </a:t>
            </a:r>
            <a:r>
              <a:rPr dirty="0"/>
              <a:t>21):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96897" y="953516"/>
            <a:ext cx="7163434" cy="518922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355600" marR="5080" indent="-342900" algn="just">
              <a:lnSpc>
                <a:spcPts val="3020"/>
              </a:lnSpc>
              <a:spcBef>
                <a:spcPts val="480"/>
              </a:spcBef>
              <a:buFont typeface="Arial"/>
              <a:buChar char="•"/>
              <a:tabLst>
                <a:tab pos="355600" algn="l"/>
              </a:tabLst>
            </a:pPr>
            <a:r>
              <a:rPr sz="2800" spc="-10" dirty="0">
                <a:solidFill>
                  <a:srgbClr val="F1F1F1"/>
                </a:solidFill>
                <a:latin typeface="Carlito"/>
                <a:cs typeface="Carlito"/>
              </a:rPr>
              <a:t>The </a:t>
            </a:r>
            <a:r>
              <a:rPr sz="2800" spc="-15" dirty="0">
                <a:solidFill>
                  <a:srgbClr val="F1F1F1"/>
                </a:solidFill>
                <a:latin typeface="Carlito"/>
                <a:cs typeface="Carlito"/>
              </a:rPr>
              <a:t>central </a:t>
            </a:r>
            <a:r>
              <a:rPr sz="2800" spc="-65" dirty="0">
                <a:solidFill>
                  <a:srgbClr val="F1F1F1"/>
                </a:solidFill>
                <a:latin typeface="Carlito"/>
                <a:cs typeface="Carlito"/>
              </a:rPr>
              <a:t>Gov. </a:t>
            </a:r>
            <a:r>
              <a:rPr sz="2800" spc="-5" dirty="0">
                <a:solidFill>
                  <a:srgbClr val="F1F1F1"/>
                </a:solidFill>
                <a:latin typeface="Carlito"/>
                <a:cs typeface="Carlito"/>
              </a:rPr>
              <a:t>&amp; </a:t>
            </a:r>
            <a:r>
              <a:rPr sz="2800" spc="-25" dirty="0">
                <a:solidFill>
                  <a:srgbClr val="F1F1F1"/>
                </a:solidFill>
                <a:latin typeface="Carlito"/>
                <a:cs typeface="Carlito"/>
              </a:rPr>
              <a:t>State </a:t>
            </a:r>
            <a:r>
              <a:rPr sz="2800" spc="-65" dirty="0">
                <a:solidFill>
                  <a:srgbClr val="F1F1F1"/>
                </a:solidFill>
                <a:latin typeface="Carlito"/>
                <a:cs typeface="Carlito"/>
              </a:rPr>
              <a:t>Gov. </a:t>
            </a:r>
            <a:r>
              <a:rPr sz="2800" spc="-15" dirty="0">
                <a:solidFill>
                  <a:srgbClr val="F1F1F1"/>
                </a:solidFill>
                <a:latin typeface="Carlito"/>
                <a:cs typeface="Carlito"/>
              </a:rPr>
              <a:t>by </a:t>
            </a:r>
            <a:r>
              <a:rPr sz="2800" spc="-10" dirty="0">
                <a:solidFill>
                  <a:srgbClr val="F1F1F1"/>
                </a:solidFill>
                <a:latin typeface="Carlito"/>
                <a:cs typeface="Carlito"/>
              </a:rPr>
              <a:t>notification </a:t>
            </a:r>
            <a:r>
              <a:rPr sz="2800" dirty="0">
                <a:solidFill>
                  <a:srgbClr val="F1F1F1"/>
                </a:solidFill>
                <a:latin typeface="Carlito"/>
                <a:cs typeface="Carlito"/>
              </a:rPr>
              <a:t>in  </a:t>
            </a:r>
            <a:r>
              <a:rPr sz="2800" spc="-10" dirty="0">
                <a:solidFill>
                  <a:srgbClr val="F1F1F1"/>
                </a:solidFill>
                <a:latin typeface="Carlito"/>
                <a:cs typeface="Carlito"/>
              </a:rPr>
              <a:t>official </a:t>
            </a:r>
            <a:r>
              <a:rPr sz="2800" spc="-35" dirty="0">
                <a:solidFill>
                  <a:srgbClr val="F1F1F1"/>
                </a:solidFill>
                <a:latin typeface="Carlito"/>
                <a:cs typeface="Carlito"/>
              </a:rPr>
              <a:t>gazette </a:t>
            </a:r>
            <a:r>
              <a:rPr sz="2800" spc="-10" dirty="0">
                <a:solidFill>
                  <a:srgbClr val="F1F1F1"/>
                </a:solidFill>
                <a:latin typeface="Carlito"/>
                <a:cs typeface="Carlito"/>
              </a:rPr>
              <a:t>appoints </a:t>
            </a:r>
            <a:r>
              <a:rPr sz="2800" spc="-5" dirty="0">
                <a:solidFill>
                  <a:srgbClr val="F1F1F1"/>
                </a:solidFill>
                <a:latin typeface="Carlito"/>
                <a:cs typeface="Carlito"/>
              </a:rPr>
              <a:t>inspector </a:t>
            </a:r>
            <a:r>
              <a:rPr sz="2800" spc="-10" dirty="0">
                <a:solidFill>
                  <a:srgbClr val="F1F1F1"/>
                </a:solidFill>
                <a:latin typeface="Carlito"/>
                <a:cs typeface="Carlito"/>
              </a:rPr>
              <a:t>prescribed  in under section </a:t>
            </a:r>
            <a:r>
              <a:rPr sz="2800" spc="-5" dirty="0">
                <a:solidFill>
                  <a:srgbClr val="F1F1F1"/>
                </a:solidFill>
                <a:latin typeface="Carlito"/>
                <a:cs typeface="Carlito"/>
              </a:rPr>
              <a:t>21 of</a:t>
            </a:r>
            <a:r>
              <a:rPr sz="2800" spc="95" dirty="0">
                <a:solidFill>
                  <a:srgbClr val="F1F1F1"/>
                </a:solidFill>
                <a:latin typeface="Carlito"/>
                <a:cs typeface="Carlito"/>
              </a:rPr>
              <a:t> </a:t>
            </a:r>
            <a:r>
              <a:rPr sz="2800" spc="-5" dirty="0">
                <a:solidFill>
                  <a:srgbClr val="F1F1F1"/>
                </a:solidFill>
                <a:latin typeface="Carlito"/>
                <a:cs typeface="Carlito"/>
              </a:rPr>
              <a:t>act.</a:t>
            </a:r>
            <a:endParaRPr sz="2800">
              <a:latin typeface="Carlito"/>
              <a:cs typeface="Carlito"/>
            </a:endParaRPr>
          </a:p>
          <a:p>
            <a:pPr marL="12700" algn="just">
              <a:lnSpc>
                <a:spcPct val="100000"/>
              </a:lnSpc>
              <a:spcBef>
                <a:spcPts val="300"/>
              </a:spcBef>
            </a:pPr>
            <a:r>
              <a:rPr sz="2800" spc="-30" dirty="0">
                <a:solidFill>
                  <a:srgbClr val="FFC000"/>
                </a:solidFill>
                <a:latin typeface="Carlito"/>
                <a:cs typeface="Carlito"/>
              </a:rPr>
              <a:t>Powers </a:t>
            </a:r>
            <a:r>
              <a:rPr sz="2800" spc="-5" dirty="0">
                <a:solidFill>
                  <a:srgbClr val="FFC000"/>
                </a:solidFill>
                <a:latin typeface="Carlito"/>
                <a:cs typeface="Carlito"/>
              </a:rPr>
              <a:t>of </a:t>
            </a:r>
            <a:r>
              <a:rPr sz="2800" spc="-10" dirty="0">
                <a:solidFill>
                  <a:srgbClr val="FFC000"/>
                </a:solidFill>
                <a:latin typeface="Carlito"/>
                <a:cs typeface="Carlito"/>
              </a:rPr>
              <a:t>Drug </a:t>
            </a:r>
            <a:r>
              <a:rPr sz="2800" spc="-5" dirty="0">
                <a:solidFill>
                  <a:srgbClr val="FFC000"/>
                </a:solidFill>
                <a:latin typeface="Carlito"/>
                <a:cs typeface="Carlito"/>
              </a:rPr>
              <a:t>Inspection</a:t>
            </a:r>
            <a:r>
              <a:rPr sz="2800" spc="105" dirty="0">
                <a:solidFill>
                  <a:srgbClr val="FFC000"/>
                </a:solidFill>
                <a:latin typeface="Carlito"/>
                <a:cs typeface="Carlito"/>
              </a:rPr>
              <a:t> </a:t>
            </a:r>
            <a:r>
              <a:rPr sz="2800" spc="-5" dirty="0">
                <a:solidFill>
                  <a:srgbClr val="FFC000"/>
                </a:solidFill>
                <a:latin typeface="Carlito"/>
                <a:cs typeface="Carlito"/>
              </a:rPr>
              <a:t>(Sec.22)</a:t>
            </a:r>
            <a:endParaRPr sz="28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33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solidFill>
                  <a:srgbClr val="FFC000"/>
                </a:solidFill>
                <a:latin typeface="Carlito"/>
                <a:cs typeface="Carlito"/>
              </a:rPr>
              <a:t>INSPECT</a:t>
            </a:r>
            <a:endParaRPr sz="2800">
              <a:latin typeface="Carlito"/>
              <a:cs typeface="Carlito"/>
            </a:endParaRPr>
          </a:p>
          <a:p>
            <a:pPr marL="355600" marR="5080" indent="-342900">
              <a:lnSpc>
                <a:spcPts val="3030"/>
              </a:lnSpc>
              <a:spcBef>
                <a:spcPts val="715"/>
              </a:spcBef>
              <a:buFont typeface="Arial"/>
              <a:buChar char="•"/>
              <a:tabLst>
                <a:tab pos="354965" algn="l"/>
                <a:tab pos="355600" algn="l"/>
                <a:tab pos="2225675" algn="l"/>
                <a:tab pos="3500120" algn="l"/>
                <a:tab pos="6110605" algn="l"/>
              </a:tabLst>
            </a:pPr>
            <a:r>
              <a:rPr sz="2800" spc="-5" dirty="0">
                <a:solidFill>
                  <a:srgbClr val="FFFFFF"/>
                </a:solidFill>
                <a:latin typeface="Carlito"/>
                <a:cs typeface="Carlito"/>
              </a:rPr>
              <a:t>P</a:t>
            </a:r>
            <a:r>
              <a:rPr sz="2800" spc="-55" dirty="0">
                <a:solidFill>
                  <a:srgbClr val="FFFFFF"/>
                </a:solidFill>
                <a:latin typeface="Carlito"/>
                <a:cs typeface="Carlito"/>
              </a:rPr>
              <a:t>r</a:t>
            </a:r>
            <a:r>
              <a:rPr sz="2800" spc="-5" dirty="0">
                <a:solidFill>
                  <a:srgbClr val="FFFFFF"/>
                </a:solidFill>
                <a:latin typeface="Carlito"/>
                <a:cs typeface="Carlito"/>
              </a:rPr>
              <a:t>emise</a:t>
            </a:r>
            <a:r>
              <a:rPr sz="2800" dirty="0">
                <a:solidFill>
                  <a:srgbClr val="FFFFFF"/>
                </a:solidFill>
                <a:latin typeface="Carlito"/>
                <a:cs typeface="Carlito"/>
              </a:rPr>
              <a:t>s</a:t>
            </a:r>
            <a:r>
              <a:rPr sz="2800" spc="-5" dirty="0">
                <a:solidFill>
                  <a:srgbClr val="FFFFFF"/>
                </a:solidFill>
                <a:latin typeface="Carlito"/>
                <a:cs typeface="Carlito"/>
              </a:rPr>
              <a:t>;</a:t>
            </a:r>
            <a:r>
              <a:rPr sz="2800" dirty="0">
                <a:solidFill>
                  <a:srgbClr val="FFFFFF"/>
                </a:solidFill>
                <a:latin typeface="Carlito"/>
                <a:cs typeface="Carlito"/>
              </a:rPr>
              <a:t>	</a:t>
            </a:r>
            <a:r>
              <a:rPr sz="2800" spc="-10" dirty="0">
                <a:solidFill>
                  <a:srgbClr val="FFFFFF"/>
                </a:solidFill>
                <a:latin typeface="Carlito"/>
                <a:cs typeface="Carlito"/>
              </a:rPr>
              <a:t>bein</a:t>
            </a:r>
            <a:r>
              <a:rPr sz="2800" spc="-5" dirty="0">
                <a:solidFill>
                  <a:srgbClr val="FFFFFF"/>
                </a:solidFill>
                <a:latin typeface="Carlito"/>
                <a:cs typeface="Carlito"/>
              </a:rPr>
              <a:t>g</a:t>
            </a:r>
            <a:r>
              <a:rPr sz="2800" dirty="0">
                <a:solidFill>
                  <a:srgbClr val="FFFFFF"/>
                </a:solidFill>
                <a:latin typeface="Carlito"/>
                <a:cs typeface="Carlito"/>
              </a:rPr>
              <a:t>	</a:t>
            </a:r>
            <a:r>
              <a:rPr sz="2800" spc="-5" dirty="0">
                <a:solidFill>
                  <a:srgbClr val="FFFFFF"/>
                </a:solidFill>
                <a:latin typeface="Carlito"/>
                <a:cs typeface="Carlito"/>
              </a:rPr>
              <a:t>man</a:t>
            </a:r>
            <a:r>
              <a:rPr sz="2800" spc="5" dirty="0">
                <a:solidFill>
                  <a:srgbClr val="FFFFFF"/>
                </a:solidFill>
                <a:latin typeface="Carlito"/>
                <a:cs typeface="Carlito"/>
              </a:rPr>
              <a:t>u</a:t>
            </a:r>
            <a:r>
              <a:rPr sz="2800" spc="-60" dirty="0">
                <a:solidFill>
                  <a:srgbClr val="FFFFFF"/>
                </a:solidFill>
                <a:latin typeface="Carlito"/>
                <a:cs typeface="Carlito"/>
              </a:rPr>
              <a:t>f</a:t>
            </a:r>
            <a:r>
              <a:rPr sz="2800" spc="-5" dirty="0">
                <a:solidFill>
                  <a:srgbClr val="FFFFFF"/>
                </a:solidFill>
                <a:latin typeface="Carlito"/>
                <a:cs typeface="Carlito"/>
              </a:rPr>
              <a:t>actu</a:t>
            </a:r>
            <a:r>
              <a:rPr sz="2800" spc="-45" dirty="0">
                <a:solidFill>
                  <a:srgbClr val="FFFFFF"/>
                </a:solidFill>
                <a:latin typeface="Carlito"/>
                <a:cs typeface="Carlito"/>
              </a:rPr>
              <a:t>r</a:t>
            </a:r>
            <a:r>
              <a:rPr sz="2800" spc="-5" dirty="0">
                <a:solidFill>
                  <a:srgbClr val="FFFFFF"/>
                </a:solidFill>
                <a:latin typeface="Carlito"/>
                <a:cs typeface="Carlito"/>
              </a:rPr>
              <a:t>ed;</a:t>
            </a:r>
            <a:r>
              <a:rPr sz="2800" dirty="0">
                <a:solidFill>
                  <a:srgbClr val="FFFFFF"/>
                </a:solidFill>
                <a:latin typeface="Carlito"/>
                <a:cs typeface="Carlito"/>
              </a:rPr>
              <a:t>	</a:t>
            </a:r>
            <a:r>
              <a:rPr sz="2800" spc="-5" dirty="0">
                <a:solidFill>
                  <a:srgbClr val="FFFFFF"/>
                </a:solidFill>
                <a:latin typeface="Carlito"/>
                <a:cs typeface="Carlito"/>
              </a:rPr>
              <a:t>in</a:t>
            </a:r>
            <a:r>
              <a:rPr sz="2800" dirty="0">
                <a:solidFill>
                  <a:srgbClr val="FFFFFF"/>
                </a:solidFill>
                <a:latin typeface="Carlito"/>
                <a:cs typeface="Carlito"/>
              </a:rPr>
              <a:t>s</a:t>
            </a:r>
            <a:r>
              <a:rPr sz="2800" spc="-10" dirty="0">
                <a:solidFill>
                  <a:srgbClr val="FFFFFF"/>
                </a:solidFill>
                <a:latin typeface="Carlito"/>
                <a:cs typeface="Carlito"/>
              </a:rPr>
              <a:t>pe</a:t>
            </a:r>
            <a:r>
              <a:rPr sz="2800" spc="-25" dirty="0">
                <a:solidFill>
                  <a:srgbClr val="FFFFFF"/>
                </a:solidFill>
                <a:latin typeface="Carlito"/>
                <a:cs typeface="Carlito"/>
              </a:rPr>
              <a:t>c</a:t>
            </a:r>
            <a:r>
              <a:rPr sz="2800" spc="-5" dirty="0">
                <a:solidFill>
                  <a:srgbClr val="FFFFFF"/>
                </a:solidFill>
                <a:latin typeface="Carlito"/>
                <a:cs typeface="Carlito"/>
              </a:rPr>
              <a:t>t  </a:t>
            </a:r>
            <a:r>
              <a:rPr sz="2800" spc="-15" dirty="0">
                <a:solidFill>
                  <a:srgbClr val="FFFFFF"/>
                </a:solidFill>
                <a:latin typeface="Carlito"/>
                <a:cs typeface="Carlito"/>
              </a:rPr>
              <a:t>(employees testing</a:t>
            </a:r>
            <a:r>
              <a:rPr sz="2800" spc="4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rlito"/>
                <a:cs typeface="Carlito"/>
              </a:rPr>
              <a:t>drugs)</a:t>
            </a:r>
            <a:endParaRPr sz="2800">
              <a:latin typeface="Carlito"/>
              <a:cs typeface="Carlito"/>
            </a:endParaRPr>
          </a:p>
          <a:p>
            <a:pPr marL="355600" marR="5080" indent="-342900">
              <a:lnSpc>
                <a:spcPts val="3020"/>
              </a:lnSpc>
              <a:spcBef>
                <a:spcPts val="6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20" dirty="0">
                <a:solidFill>
                  <a:srgbClr val="FFFFFF"/>
                </a:solidFill>
                <a:latin typeface="Carlito"/>
                <a:cs typeface="Carlito"/>
              </a:rPr>
              <a:t>Any </a:t>
            </a:r>
            <a:r>
              <a:rPr sz="2800" spc="-10" dirty="0">
                <a:solidFill>
                  <a:srgbClr val="FFFFFF"/>
                </a:solidFill>
                <a:latin typeface="Carlito"/>
                <a:cs typeface="Carlito"/>
              </a:rPr>
              <a:t>premises wherein </a:t>
            </a:r>
            <a:r>
              <a:rPr sz="2800" spc="-20" dirty="0">
                <a:solidFill>
                  <a:srgbClr val="FFFFFF"/>
                </a:solidFill>
                <a:latin typeface="Carlito"/>
                <a:cs typeface="Carlito"/>
              </a:rPr>
              <a:t>any </a:t>
            </a:r>
            <a:r>
              <a:rPr sz="2800" dirty="0">
                <a:solidFill>
                  <a:srgbClr val="FFFFFF"/>
                </a:solidFill>
                <a:latin typeface="Carlito"/>
                <a:cs typeface="Carlito"/>
              </a:rPr>
              <a:t>drug </a:t>
            </a:r>
            <a:r>
              <a:rPr sz="2800" spc="-5" dirty="0">
                <a:solidFill>
                  <a:srgbClr val="FFFFFF"/>
                </a:solidFill>
                <a:latin typeface="Carlito"/>
                <a:cs typeface="Carlito"/>
              </a:rPr>
              <a:t>or cosmetic </a:t>
            </a:r>
            <a:r>
              <a:rPr sz="2800" spc="-15" dirty="0">
                <a:solidFill>
                  <a:srgbClr val="FFFFFF"/>
                </a:solidFill>
                <a:latin typeface="Carlito"/>
                <a:cs typeface="Carlito"/>
              </a:rPr>
              <a:t>is </a:t>
            </a:r>
            <a:r>
              <a:rPr sz="2800" spc="60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rlito"/>
                <a:cs typeface="Carlito"/>
              </a:rPr>
              <a:t>being sold/ </a:t>
            </a:r>
            <a:r>
              <a:rPr sz="2800" spc="-25" dirty="0">
                <a:solidFill>
                  <a:srgbClr val="FFFFFF"/>
                </a:solidFill>
                <a:latin typeface="Carlito"/>
                <a:cs typeface="Carlito"/>
              </a:rPr>
              <a:t>stocked/ </a:t>
            </a:r>
            <a:r>
              <a:rPr sz="2800" spc="-15" dirty="0">
                <a:solidFill>
                  <a:srgbClr val="FFFFFF"/>
                </a:solidFill>
                <a:latin typeface="Carlito"/>
                <a:cs typeface="Carlito"/>
              </a:rPr>
              <a:t>exhibited/</a:t>
            </a:r>
            <a:r>
              <a:rPr sz="2800" spc="13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arlito"/>
                <a:cs typeface="Carlito"/>
              </a:rPr>
              <a:t>distributed.</a:t>
            </a:r>
            <a:endParaRPr sz="28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2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80" dirty="0">
                <a:solidFill>
                  <a:srgbClr val="FFC000"/>
                </a:solidFill>
                <a:latin typeface="Carlito"/>
                <a:cs typeface="Carlito"/>
              </a:rPr>
              <a:t>Take </a:t>
            </a:r>
            <a:r>
              <a:rPr sz="2800" spc="-10" dirty="0">
                <a:solidFill>
                  <a:srgbClr val="FFC000"/>
                </a:solidFill>
                <a:latin typeface="Carlito"/>
                <a:cs typeface="Carlito"/>
              </a:rPr>
              <a:t>samples </a:t>
            </a:r>
            <a:r>
              <a:rPr sz="2800" spc="-5" dirty="0">
                <a:solidFill>
                  <a:srgbClr val="FFFFFF"/>
                </a:solidFill>
                <a:latin typeface="Carlito"/>
                <a:cs typeface="Carlito"/>
              </a:rPr>
              <a:t>of </a:t>
            </a:r>
            <a:r>
              <a:rPr sz="2800" spc="-20" dirty="0">
                <a:solidFill>
                  <a:srgbClr val="FFFFFF"/>
                </a:solidFill>
                <a:latin typeface="Carlito"/>
                <a:cs typeface="Carlito"/>
              </a:rPr>
              <a:t>any </a:t>
            </a:r>
            <a:r>
              <a:rPr sz="2800" spc="10" dirty="0">
                <a:solidFill>
                  <a:srgbClr val="FFFFFF"/>
                </a:solidFill>
                <a:latin typeface="Carlito"/>
                <a:cs typeface="Carlito"/>
              </a:rPr>
              <a:t>drug/</a:t>
            </a:r>
            <a:r>
              <a:rPr sz="2800" spc="15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rlito"/>
                <a:cs typeface="Carlito"/>
              </a:rPr>
              <a:t>cosmetic.</a:t>
            </a:r>
            <a:endParaRPr sz="2800">
              <a:latin typeface="Carlito"/>
              <a:cs typeface="Carlito"/>
            </a:endParaRPr>
          </a:p>
          <a:p>
            <a:pPr marL="355600" marR="5715" indent="-342900">
              <a:lnSpc>
                <a:spcPts val="3020"/>
              </a:lnSpc>
              <a:spcBef>
                <a:spcPts val="725"/>
              </a:spcBef>
              <a:buFont typeface="Arial"/>
              <a:buChar char="•"/>
              <a:tabLst>
                <a:tab pos="354965" algn="l"/>
                <a:tab pos="355600" algn="l"/>
                <a:tab pos="1303020" algn="l"/>
                <a:tab pos="1720850" algn="l"/>
                <a:tab pos="2839720" algn="l"/>
                <a:tab pos="3300095" algn="l"/>
                <a:tab pos="3807460" algn="l"/>
                <a:tab pos="5575935" algn="l"/>
                <a:tab pos="6638290" algn="l"/>
              </a:tabLst>
            </a:pPr>
            <a:r>
              <a:rPr sz="2800" spc="-10" dirty="0">
                <a:solidFill>
                  <a:srgbClr val="FFC000"/>
                </a:solidFill>
                <a:latin typeface="Carlito"/>
                <a:cs typeface="Carlito"/>
              </a:rPr>
              <a:t>E</a:t>
            </a:r>
            <a:r>
              <a:rPr sz="2800" spc="-35" dirty="0">
                <a:solidFill>
                  <a:srgbClr val="FFC000"/>
                </a:solidFill>
                <a:latin typeface="Carlito"/>
                <a:cs typeface="Carlito"/>
              </a:rPr>
              <a:t>nt</a:t>
            </a:r>
            <a:r>
              <a:rPr sz="2800" spc="-5" dirty="0">
                <a:solidFill>
                  <a:srgbClr val="FFC000"/>
                </a:solidFill>
                <a:latin typeface="Carlito"/>
                <a:cs typeface="Carlito"/>
              </a:rPr>
              <a:t>er</a:t>
            </a:r>
            <a:r>
              <a:rPr sz="2800" dirty="0">
                <a:solidFill>
                  <a:srgbClr val="FFC000"/>
                </a:solidFill>
                <a:latin typeface="Carlito"/>
                <a:cs typeface="Carlito"/>
              </a:rPr>
              <a:t>	</a:t>
            </a:r>
            <a:r>
              <a:rPr sz="2800" spc="-5" dirty="0">
                <a:solidFill>
                  <a:srgbClr val="FFC000"/>
                </a:solidFill>
                <a:latin typeface="Carlito"/>
                <a:cs typeface="Carlito"/>
              </a:rPr>
              <a:t>&amp;</a:t>
            </a:r>
            <a:r>
              <a:rPr sz="2800" dirty="0">
                <a:solidFill>
                  <a:srgbClr val="FFC000"/>
                </a:solidFill>
                <a:latin typeface="Carlito"/>
                <a:cs typeface="Carlito"/>
              </a:rPr>
              <a:t>	s</a:t>
            </a:r>
            <a:r>
              <a:rPr sz="2800" spc="-5" dirty="0">
                <a:solidFill>
                  <a:srgbClr val="FFC000"/>
                </a:solidFill>
                <a:latin typeface="Carlito"/>
                <a:cs typeface="Carlito"/>
              </a:rPr>
              <a:t>ea</a:t>
            </a:r>
            <a:r>
              <a:rPr sz="2800" spc="-45" dirty="0">
                <a:solidFill>
                  <a:srgbClr val="FFC000"/>
                </a:solidFill>
                <a:latin typeface="Carlito"/>
                <a:cs typeface="Carlito"/>
              </a:rPr>
              <a:t>r</a:t>
            </a:r>
            <a:r>
              <a:rPr sz="2800" spc="-5" dirty="0">
                <a:solidFill>
                  <a:srgbClr val="FFC000"/>
                </a:solidFill>
                <a:latin typeface="Carlito"/>
                <a:cs typeface="Carlito"/>
              </a:rPr>
              <a:t>ch</a:t>
            </a:r>
            <a:r>
              <a:rPr sz="2800" dirty="0">
                <a:solidFill>
                  <a:srgbClr val="FFC000"/>
                </a:solidFill>
                <a:latin typeface="Carlito"/>
                <a:cs typeface="Carlito"/>
              </a:rPr>
              <a:t>	</a:t>
            </a:r>
            <a:r>
              <a:rPr sz="2800" spc="-25" dirty="0">
                <a:solidFill>
                  <a:srgbClr val="FFFFFF"/>
                </a:solidFill>
                <a:latin typeface="Carlito"/>
                <a:cs typeface="Carlito"/>
              </a:rPr>
              <a:t>a</a:t>
            </a:r>
            <a:r>
              <a:rPr sz="2800" spc="-5" dirty="0">
                <a:solidFill>
                  <a:srgbClr val="FFFFFF"/>
                </a:solidFill>
                <a:latin typeface="Carlito"/>
                <a:cs typeface="Carlito"/>
              </a:rPr>
              <a:t>t</a:t>
            </a:r>
            <a:r>
              <a:rPr sz="2800" dirty="0">
                <a:solidFill>
                  <a:srgbClr val="FFFFFF"/>
                </a:solidFill>
                <a:latin typeface="Carlito"/>
                <a:cs typeface="Carlito"/>
              </a:rPr>
              <a:t>	</a:t>
            </a:r>
            <a:r>
              <a:rPr sz="2800" spc="-5" dirty="0">
                <a:solidFill>
                  <a:srgbClr val="FFFFFF"/>
                </a:solidFill>
                <a:latin typeface="Carlito"/>
                <a:cs typeface="Carlito"/>
              </a:rPr>
              <a:t>all</a:t>
            </a:r>
            <a:r>
              <a:rPr sz="2800" dirty="0">
                <a:solidFill>
                  <a:srgbClr val="FFFFFF"/>
                </a:solidFill>
                <a:latin typeface="Carlito"/>
                <a:cs typeface="Carlito"/>
              </a:rPr>
              <a:t>	</a:t>
            </a:r>
            <a:r>
              <a:rPr sz="2800" spc="-45" dirty="0">
                <a:solidFill>
                  <a:srgbClr val="FFFFFF"/>
                </a:solidFill>
                <a:latin typeface="Carlito"/>
                <a:cs typeface="Carlito"/>
              </a:rPr>
              <a:t>r</a:t>
            </a:r>
            <a:r>
              <a:rPr sz="2800" spc="-5" dirty="0">
                <a:solidFill>
                  <a:srgbClr val="FFFFFF"/>
                </a:solidFill>
                <a:latin typeface="Carlito"/>
                <a:cs typeface="Carlito"/>
              </a:rPr>
              <a:t>easonable</a:t>
            </a:r>
            <a:r>
              <a:rPr sz="2800" dirty="0">
                <a:solidFill>
                  <a:srgbClr val="FFFFFF"/>
                </a:solidFill>
                <a:latin typeface="Carlito"/>
                <a:cs typeface="Carlito"/>
              </a:rPr>
              <a:t>	</a:t>
            </a:r>
            <a:r>
              <a:rPr sz="2800" spc="-5" dirty="0">
                <a:solidFill>
                  <a:srgbClr val="FFFFFF"/>
                </a:solidFill>
                <a:latin typeface="Carlito"/>
                <a:cs typeface="Carlito"/>
              </a:rPr>
              <a:t>ti</a:t>
            </a:r>
            <a:r>
              <a:rPr sz="2800" spc="-15" dirty="0">
                <a:solidFill>
                  <a:srgbClr val="FFFFFF"/>
                </a:solidFill>
                <a:latin typeface="Carlito"/>
                <a:cs typeface="Carlito"/>
              </a:rPr>
              <a:t>m</a:t>
            </a:r>
            <a:r>
              <a:rPr sz="2800" spc="-5" dirty="0">
                <a:solidFill>
                  <a:srgbClr val="FFFFFF"/>
                </a:solidFill>
                <a:latin typeface="Carlito"/>
                <a:cs typeface="Carlito"/>
              </a:rPr>
              <a:t>es,</a:t>
            </a:r>
            <a:r>
              <a:rPr sz="2800" dirty="0">
                <a:solidFill>
                  <a:srgbClr val="FFFFFF"/>
                </a:solidFill>
                <a:latin typeface="Carlito"/>
                <a:cs typeface="Carlito"/>
              </a:rPr>
              <a:t>	</a:t>
            </a:r>
            <a:r>
              <a:rPr sz="2800" spc="-5" dirty="0">
                <a:solidFill>
                  <a:srgbClr val="FFFFFF"/>
                </a:solidFill>
                <a:latin typeface="Carlito"/>
                <a:cs typeface="Carlito"/>
              </a:rPr>
              <a:t>a</a:t>
            </a:r>
            <a:r>
              <a:rPr sz="2800" spc="-55" dirty="0">
                <a:solidFill>
                  <a:srgbClr val="FFFFFF"/>
                </a:solidFill>
                <a:latin typeface="Carlito"/>
                <a:cs typeface="Carlito"/>
              </a:rPr>
              <a:t>n</a:t>
            </a:r>
            <a:r>
              <a:rPr sz="2800" spc="-5" dirty="0">
                <a:solidFill>
                  <a:srgbClr val="FFFFFF"/>
                </a:solidFill>
                <a:latin typeface="Carlito"/>
                <a:cs typeface="Carlito"/>
              </a:rPr>
              <a:t>y  place, </a:t>
            </a:r>
            <a:r>
              <a:rPr sz="2800" spc="-20" dirty="0">
                <a:solidFill>
                  <a:srgbClr val="FFFFFF"/>
                </a:solidFill>
                <a:latin typeface="Carlito"/>
                <a:cs typeface="Carlito"/>
              </a:rPr>
              <a:t>any</a:t>
            </a:r>
            <a:r>
              <a:rPr sz="2800" spc="1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arlito"/>
                <a:cs typeface="Carlito"/>
              </a:rPr>
              <a:t>premises.</a:t>
            </a:r>
            <a:endParaRPr sz="2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96897" y="298575"/>
            <a:ext cx="7164705" cy="6087110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355600" indent="-342900" algn="just">
              <a:lnSpc>
                <a:spcPct val="100000"/>
              </a:lnSpc>
              <a:spcBef>
                <a:spcPts val="440"/>
              </a:spcBef>
              <a:buFont typeface="Arial"/>
              <a:buChar char="•"/>
              <a:tabLst>
                <a:tab pos="355600" algn="l"/>
              </a:tabLst>
            </a:pPr>
            <a:r>
              <a:rPr sz="2800" spc="-15" dirty="0">
                <a:solidFill>
                  <a:srgbClr val="FFC000"/>
                </a:solidFill>
                <a:latin typeface="Carlito"/>
                <a:cs typeface="Carlito"/>
              </a:rPr>
              <a:t>Search </a:t>
            </a:r>
            <a:r>
              <a:rPr sz="2800" spc="-20" dirty="0">
                <a:solidFill>
                  <a:srgbClr val="FFFFFF"/>
                </a:solidFill>
                <a:latin typeface="Carlito"/>
                <a:cs typeface="Carlito"/>
              </a:rPr>
              <a:t>any </a:t>
            </a:r>
            <a:r>
              <a:rPr sz="2800" spc="-15" dirty="0">
                <a:solidFill>
                  <a:srgbClr val="FFFFFF"/>
                </a:solidFill>
                <a:latin typeface="Carlito"/>
                <a:cs typeface="Carlito"/>
              </a:rPr>
              <a:t>person </a:t>
            </a:r>
            <a:r>
              <a:rPr sz="2800" spc="-10" dirty="0">
                <a:solidFill>
                  <a:srgbClr val="FFFFFF"/>
                </a:solidFill>
                <a:latin typeface="Carlito"/>
                <a:cs typeface="Carlito"/>
              </a:rPr>
              <a:t>in connection </a:t>
            </a:r>
            <a:r>
              <a:rPr sz="2800" spc="-5" dirty="0">
                <a:solidFill>
                  <a:srgbClr val="FFFFFF"/>
                </a:solidFill>
                <a:latin typeface="Carlito"/>
                <a:cs typeface="Carlito"/>
              </a:rPr>
              <a:t>with</a:t>
            </a:r>
            <a:r>
              <a:rPr sz="2800" spc="15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arlito"/>
                <a:cs typeface="Carlito"/>
              </a:rPr>
              <a:t>offence.</a:t>
            </a:r>
            <a:endParaRPr sz="2800">
              <a:latin typeface="Carlito"/>
              <a:cs typeface="Carlito"/>
            </a:endParaRPr>
          </a:p>
          <a:p>
            <a:pPr marL="355600" marR="5080" indent="-342900" algn="just">
              <a:lnSpc>
                <a:spcPts val="3020"/>
              </a:lnSpc>
              <a:spcBef>
                <a:spcPts val="720"/>
              </a:spcBef>
              <a:buFont typeface="Arial"/>
              <a:buChar char="•"/>
              <a:tabLst>
                <a:tab pos="355600" algn="l"/>
              </a:tabLst>
            </a:pPr>
            <a:r>
              <a:rPr sz="2800" spc="-10" dirty="0">
                <a:solidFill>
                  <a:srgbClr val="FFC000"/>
                </a:solidFill>
                <a:latin typeface="Carlito"/>
                <a:cs typeface="Carlito"/>
              </a:rPr>
              <a:t>Examine </a:t>
            </a:r>
            <a:r>
              <a:rPr sz="2800" spc="-20" dirty="0">
                <a:solidFill>
                  <a:srgbClr val="FFFFFF"/>
                </a:solidFill>
                <a:latin typeface="Carlito"/>
                <a:cs typeface="Carlito"/>
              </a:rPr>
              <a:t>any record, </a:t>
            </a:r>
            <a:r>
              <a:rPr sz="2800" spc="-40" dirty="0">
                <a:solidFill>
                  <a:srgbClr val="FFFFFF"/>
                </a:solidFill>
                <a:latin typeface="Carlito"/>
                <a:cs typeface="Carlito"/>
              </a:rPr>
              <a:t>register, </a:t>
            </a:r>
            <a:r>
              <a:rPr sz="2800" spc="-10" dirty="0">
                <a:solidFill>
                  <a:srgbClr val="FFFFFF"/>
                </a:solidFill>
                <a:latin typeface="Carlito"/>
                <a:cs typeface="Carlito"/>
              </a:rPr>
              <a:t>document </a:t>
            </a:r>
            <a:r>
              <a:rPr sz="2800" spc="-5" dirty="0">
                <a:solidFill>
                  <a:srgbClr val="FFFFFF"/>
                </a:solidFill>
                <a:latin typeface="Carlito"/>
                <a:cs typeface="Carlito"/>
              </a:rPr>
              <a:t>or </a:t>
            </a:r>
            <a:r>
              <a:rPr sz="2800" spc="-20" dirty="0">
                <a:solidFill>
                  <a:srgbClr val="FFFFFF"/>
                </a:solidFill>
                <a:latin typeface="Carlito"/>
                <a:cs typeface="Carlito"/>
              </a:rPr>
              <a:t>any  </a:t>
            </a:r>
            <a:r>
              <a:rPr sz="2800" spc="-10" dirty="0">
                <a:solidFill>
                  <a:srgbClr val="FFFFFF"/>
                </a:solidFill>
                <a:latin typeface="Carlito"/>
                <a:cs typeface="Carlito"/>
              </a:rPr>
              <a:t>other material </a:t>
            </a:r>
            <a:r>
              <a:rPr sz="2800" spc="-5" dirty="0">
                <a:solidFill>
                  <a:srgbClr val="FFFFFF"/>
                </a:solidFill>
                <a:latin typeface="Carlito"/>
                <a:cs typeface="Carlito"/>
              </a:rPr>
              <a:t>object </a:t>
            </a:r>
            <a:r>
              <a:rPr sz="2800" spc="-20" dirty="0">
                <a:solidFill>
                  <a:srgbClr val="FFFFFF"/>
                </a:solidFill>
                <a:latin typeface="Carlito"/>
                <a:cs typeface="Carlito"/>
              </a:rPr>
              <a:t>found </a:t>
            </a:r>
            <a:r>
              <a:rPr sz="2800" spc="-5" dirty="0">
                <a:solidFill>
                  <a:srgbClr val="FFFFFF"/>
                </a:solidFill>
                <a:latin typeface="Carlito"/>
                <a:cs typeface="Carlito"/>
              </a:rPr>
              <a:t>while </a:t>
            </a:r>
            <a:r>
              <a:rPr sz="2800" spc="-20" dirty="0">
                <a:solidFill>
                  <a:srgbClr val="FFFFFF"/>
                </a:solidFill>
                <a:latin typeface="Carlito"/>
                <a:cs typeface="Carlito"/>
              </a:rPr>
              <a:t>exercising  </a:t>
            </a:r>
            <a:r>
              <a:rPr sz="2800" spc="-10" dirty="0">
                <a:solidFill>
                  <a:srgbClr val="FFFFFF"/>
                </a:solidFill>
                <a:latin typeface="Carlito"/>
                <a:cs typeface="Carlito"/>
              </a:rPr>
              <a:t>above </a:t>
            </a:r>
            <a:r>
              <a:rPr sz="2800" spc="-20" dirty="0">
                <a:solidFill>
                  <a:srgbClr val="FFFFFF"/>
                </a:solidFill>
                <a:latin typeface="Carlito"/>
                <a:cs typeface="Carlito"/>
              </a:rPr>
              <a:t>powers.</a:t>
            </a:r>
            <a:endParaRPr sz="2800">
              <a:latin typeface="Carlito"/>
              <a:cs typeface="Carlito"/>
            </a:endParaRPr>
          </a:p>
          <a:p>
            <a:pPr marL="12700" algn="just">
              <a:lnSpc>
                <a:spcPct val="100000"/>
              </a:lnSpc>
              <a:spcBef>
                <a:spcPts val="305"/>
              </a:spcBef>
            </a:pPr>
            <a:r>
              <a:rPr sz="2800" spc="-10" dirty="0">
                <a:solidFill>
                  <a:srgbClr val="FFC000"/>
                </a:solidFill>
                <a:latin typeface="Carlito"/>
                <a:cs typeface="Carlito"/>
              </a:rPr>
              <a:t>Duties </a:t>
            </a:r>
            <a:r>
              <a:rPr sz="2800" spc="-5" dirty="0">
                <a:solidFill>
                  <a:srgbClr val="FFC000"/>
                </a:solidFill>
                <a:latin typeface="Carlito"/>
                <a:cs typeface="Carlito"/>
              </a:rPr>
              <a:t>of </a:t>
            </a:r>
            <a:r>
              <a:rPr sz="2800" spc="-10" dirty="0">
                <a:solidFill>
                  <a:srgbClr val="FFC000"/>
                </a:solidFill>
                <a:latin typeface="Carlito"/>
                <a:cs typeface="Carlito"/>
              </a:rPr>
              <a:t>Drug</a:t>
            </a:r>
            <a:r>
              <a:rPr sz="2800" spc="60" dirty="0">
                <a:solidFill>
                  <a:srgbClr val="FFC000"/>
                </a:solidFill>
                <a:latin typeface="Carlito"/>
                <a:cs typeface="Carlito"/>
              </a:rPr>
              <a:t> </a:t>
            </a:r>
            <a:r>
              <a:rPr sz="2800" spc="-5" dirty="0">
                <a:solidFill>
                  <a:srgbClr val="FFC000"/>
                </a:solidFill>
                <a:latin typeface="Carlito"/>
                <a:cs typeface="Carlito"/>
              </a:rPr>
              <a:t>Inspector:</a:t>
            </a:r>
            <a:endParaRPr sz="2800">
              <a:latin typeface="Carlito"/>
              <a:cs typeface="Carlito"/>
            </a:endParaRPr>
          </a:p>
          <a:p>
            <a:pPr marL="355600" marR="5080" indent="-342900" algn="just">
              <a:lnSpc>
                <a:spcPts val="3020"/>
              </a:lnSpc>
              <a:spcBef>
                <a:spcPts val="720"/>
              </a:spcBef>
              <a:buFont typeface="Arial"/>
              <a:buChar char="•"/>
              <a:tabLst>
                <a:tab pos="355600" algn="l"/>
              </a:tabLst>
            </a:pPr>
            <a:r>
              <a:rPr sz="2800" spc="-130" dirty="0">
                <a:solidFill>
                  <a:srgbClr val="FFFFFF"/>
                </a:solidFill>
                <a:latin typeface="Carlito"/>
                <a:cs typeface="Carlito"/>
              </a:rPr>
              <a:t>To </a:t>
            </a:r>
            <a:r>
              <a:rPr sz="2800" spc="-5" dirty="0">
                <a:solidFill>
                  <a:srgbClr val="FFFFFF"/>
                </a:solidFill>
                <a:latin typeface="Carlito"/>
                <a:cs typeface="Carlito"/>
              </a:rPr>
              <a:t>inspect </a:t>
            </a:r>
            <a:r>
              <a:rPr sz="2800" spc="-15" dirty="0">
                <a:solidFill>
                  <a:srgbClr val="FFFFFF"/>
                </a:solidFill>
                <a:latin typeface="Carlito"/>
                <a:cs typeface="Carlito"/>
              </a:rPr>
              <a:t>at least </a:t>
            </a:r>
            <a:r>
              <a:rPr sz="2800" spc="-5" dirty="0">
                <a:solidFill>
                  <a:srgbClr val="FFFFFF"/>
                </a:solidFill>
                <a:latin typeface="Carlito"/>
                <a:cs typeface="Carlito"/>
              </a:rPr>
              <a:t>once </a:t>
            </a:r>
            <a:r>
              <a:rPr sz="2800" spc="-10" dirty="0">
                <a:solidFill>
                  <a:srgbClr val="FFFFFF"/>
                </a:solidFill>
                <a:latin typeface="Carlito"/>
                <a:cs typeface="Carlito"/>
              </a:rPr>
              <a:t>in </a:t>
            </a:r>
            <a:r>
              <a:rPr sz="2800" spc="-15" dirty="0">
                <a:solidFill>
                  <a:srgbClr val="FFFFFF"/>
                </a:solidFill>
                <a:latin typeface="Carlito"/>
                <a:cs typeface="Carlito"/>
              </a:rPr>
              <a:t>year </a:t>
            </a:r>
            <a:r>
              <a:rPr sz="2800" spc="-5" dirty="0">
                <a:solidFill>
                  <a:srgbClr val="FFFFFF"/>
                </a:solidFill>
                <a:latin typeface="Carlito"/>
                <a:cs typeface="Carlito"/>
              </a:rPr>
              <a:t>all  </a:t>
            </a:r>
            <a:r>
              <a:rPr sz="2800" spc="-10" dirty="0">
                <a:solidFill>
                  <a:srgbClr val="FFFFFF"/>
                </a:solidFill>
                <a:latin typeface="Carlito"/>
                <a:cs typeface="Carlito"/>
              </a:rPr>
              <a:t>establishments </a:t>
            </a:r>
            <a:r>
              <a:rPr sz="2800" spc="-5" dirty="0">
                <a:solidFill>
                  <a:srgbClr val="FFFFFF"/>
                </a:solidFill>
                <a:latin typeface="Carlito"/>
                <a:cs typeface="Carlito"/>
              </a:rPr>
              <a:t>licensed </a:t>
            </a:r>
            <a:r>
              <a:rPr sz="2800" spc="-25" dirty="0">
                <a:solidFill>
                  <a:srgbClr val="FFFFFF"/>
                </a:solidFill>
                <a:latin typeface="Carlito"/>
                <a:cs typeface="Carlito"/>
              </a:rPr>
              <a:t>for </a:t>
            </a:r>
            <a:r>
              <a:rPr sz="2800" spc="-5" dirty="0">
                <a:solidFill>
                  <a:srgbClr val="FFFFFF"/>
                </a:solidFill>
                <a:latin typeface="Carlito"/>
                <a:cs typeface="Carlito"/>
              </a:rPr>
              <a:t>sale of </a:t>
            </a:r>
            <a:r>
              <a:rPr sz="2800" spc="-10" dirty="0">
                <a:solidFill>
                  <a:srgbClr val="FFFFFF"/>
                </a:solidFill>
                <a:latin typeface="Carlito"/>
                <a:cs typeface="Carlito"/>
              </a:rPr>
              <a:t>drugs </a:t>
            </a:r>
            <a:r>
              <a:rPr sz="2800" dirty="0">
                <a:solidFill>
                  <a:srgbClr val="FFFFFF"/>
                </a:solidFill>
                <a:latin typeface="Carlito"/>
                <a:cs typeface="Carlito"/>
              </a:rPr>
              <a:t>in  </a:t>
            </a:r>
            <a:r>
              <a:rPr sz="2800" spc="-15" dirty="0">
                <a:solidFill>
                  <a:srgbClr val="FFFFFF"/>
                </a:solidFill>
                <a:latin typeface="Carlito"/>
                <a:cs typeface="Carlito"/>
              </a:rPr>
              <a:t>area </a:t>
            </a:r>
            <a:r>
              <a:rPr sz="2800" spc="-5" dirty="0">
                <a:solidFill>
                  <a:srgbClr val="FFFFFF"/>
                </a:solidFill>
                <a:latin typeface="Carlito"/>
                <a:cs typeface="Carlito"/>
              </a:rPr>
              <a:t>assigned </a:t>
            </a:r>
            <a:r>
              <a:rPr sz="2800" spc="-20" dirty="0">
                <a:solidFill>
                  <a:srgbClr val="FFFFFF"/>
                </a:solidFill>
                <a:latin typeface="Carlito"/>
                <a:cs typeface="Carlito"/>
              </a:rPr>
              <a:t>to</a:t>
            </a:r>
            <a:r>
              <a:rPr sz="2800" spc="2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rlito"/>
                <a:cs typeface="Carlito"/>
              </a:rPr>
              <a:t>him.</a:t>
            </a:r>
            <a:endParaRPr sz="2800">
              <a:latin typeface="Carlito"/>
              <a:cs typeface="Carlito"/>
            </a:endParaRPr>
          </a:p>
          <a:p>
            <a:pPr marL="355600" indent="-342900" algn="just">
              <a:lnSpc>
                <a:spcPct val="100000"/>
              </a:lnSpc>
              <a:spcBef>
                <a:spcPts val="300"/>
              </a:spcBef>
              <a:buFont typeface="Arial"/>
              <a:buChar char="•"/>
              <a:tabLst>
                <a:tab pos="355600" algn="l"/>
              </a:tabLst>
            </a:pPr>
            <a:r>
              <a:rPr sz="2800" spc="-130" dirty="0">
                <a:solidFill>
                  <a:srgbClr val="FFFFFF"/>
                </a:solidFill>
                <a:latin typeface="Carlito"/>
                <a:cs typeface="Carlito"/>
              </a:rPr>
              <a:t>To </a:t>
            </a:r>
            <a:r>
              <a:rPr sz="2800" spc="-25" dirty="0">
                <a:solidFill>
                  <a:srgbClr val="FFFFFF"/>
                </a:solidFill>
                <a:latin typeface="Carlito"/>
                <a:cs typeface="Carlito"/>
              </a:rPr>
              <a:t>investigate </a:t>
            </a:r>
            <a:r>
              <a:rPr sz="2800" spc="-20" dirty="0">
                <a:solidFill>
                  <a:srgbClr val="FFFFFF"/>
                </a:solidFill>
                <a:latin typeface="Carlito"/>
                <a:cs typeface="Carlito"/>
              </a:rPr>
              <a:t>any </a:t>
            </a:r>
            <a:r>
              <a:rPr sz="2800" spc="-15" dirty="0">
                <a:solidFill>
                  <a:srgbClr val="FFFFFF"/>
                </a:solidFill>
                <a:latin typeface="Carlito"/>
                <a:cs typeface="Carlito"/>
              </a:rPr>
              <a:t>complaint </a:t>
            </a:r>
            <a:r>
              <a:rPr sz="2800" spc="-5" dirty="0">
                <a:solidFill>
                  <a:srgbClr val="FFFFFF"/>
                </a:solidFill>
                <a:latin typeface="Carlito"/>
                <a:cs typeface="Carlito"/>
              </a:rPr>
              <a:t>made </a:t>
            </a:r>
            <a:r>
              <a:rPr sz="2800" spc="-15" dirty="0">
                <a:solidFill>
                  <a:srgbClr val="FFFFFF"/>
                </a:solidFill>
                <a:latin typeface="Carlito"/>
                <a:cs typeface="Carlito"/>
              </a:rPr>
              <a:t>to</a:t>
            </a:r>
            <a:r>
              <a:rPr sz="2800" spc="22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rlito"/>
                <a:cs typeface="Carlito"/>
              </a:rPr>
              <a:t>him.</a:t>
            </a:r>
            <a:endParaRPr sz="2800">
              <a:latin typeface="Carlito"/>
              <a:cs typeface="Carlito"/>
            </a:endParaRPr>
          </a:p>
          <a:p>
            <a:pPr marL="355600" marR="6985" indent="-342900">
              <a:lnSpc>
                <a:spcPts val="3020"/>
              </a:lnSpc>
              <a:spcBef>
                <a:spcPts val="720"/>
              </a:spcBef>
              <a:buFont typeface="Arial"/>
              <a:buChar char="•"/>
              <a:tabLst>
                <a:tab pos="354965" algn="l"/>
                <a:tab pos="355600" algn="l"/>
                <a:tab pos="835025" algn="l"/>
                <a:tab pos="1420495" algn="l"/>
                <a:tab pos="2188845" algn="l"/>
                <a:tab pos="4058920" algn="l"/>
                <a:tab pos="4479925" algn="l"/>
                <a:tab pos="5264785" algn="l"/>
                <a:tab pos="5713095" algn="l"/>
                <a:tab pos="6852920" algn="l"/>
              </a:tabLst>
            </a:pPr>
            <a:r>
              <a:rPr sz="2800" spc="-254" dirty="0">
                <a:solidFill>
                  <a:srgbClr val="FFFFFF"/>
                </a:solidFill>
                <a:latin typeface="Carlito"/>
                <a:cs typeface="Carlito"/>
              </a:rPr>
              <a:t>T</a:t>
            </a:r>
            <a:r>
              <a:rPr sz="2800" spc="-5" dirty="0">
                <a:solidFill>
                  <a:srgbClr val="FFFFFF"/>
                </a:solidFill>
                <a:latin typeface="Carlito"/>
                <a:cs typeface="Carlito"/>
              </a:rPr>
              <a:t>o</a:t>
            </a:r>
            <a:r>
              <a:rPr sz="2800" dirty="0">
                <a:solidFill>
                  <a:srgbClr val="FFFFFF"/>
                </a:solidFill>
                <a:latin typeface="Carlito"/>
                <a:cs typeface="Carlito"/>
              </a:rPr>
              <a:t>	</a:t>
            </a:r>
            <a:r>
              <a:rPr sz="2800" spc="-5" dirty="0">
                <a:solidFill>
                  <a:srgbClr val="FFFFFF"/>
                </a:solidFill>
                <a:latin typeface="Carlito"/>
                <a:cs typeface="Carlito"/>
              </a:rPr>
              <a:t>in</a:t>
            </a:r>
            <a:r>
              <a:rPr sz="2800" spc="-40" dirty="0">
                <a:solidFill>
                  <a:srgbClr val="FFFFFF"/>
                </a:solidFill>
                <a:latin typeface="Carlito"/>
                <a:cs typeface="Carlito"/>
              </a:rPr>
              <a:t>s</a:t>
            </a:r>
            <a:r>
              <a:rPr sz="2800" spc="-5" dirty="0">
                <a:solidFill>
                  <a:srgbClr val="FFFFFF"/>
                </a:solidFill>
                <a:latin typeface="Carlito"/>
                <a:cs typeface="Carlito"/>
              </a:rPr>
              <a:t>titu</a:t>
            </a:r>
            <a:r>
              <a:rPr sz="2800" spc="-20" dirty="0">
                <a:solidFill>
                  <a:srgbClr val="FFFFFF"/>
                </a:solidFill>
                <a:latin typeface="Carlito"/>
                <a:cs typeface="Carlito"/>
              </a:rPr>
              <a:t>t</a:t>
            </a:r>
            <a:r>
              <a:rPr sz="2800" spc="-5" dirty="0">
                <a:solidFill>
                  <a:srgbClr val="FFFFFF"/>
                </a:solidFill>
                <a:latin typeface="Carlito"/>
                <a:cs typeface="Carlito"/>
              </a:rPr>
              <a:t>e</a:t>
            </a:r>
            <a:r>
              <a:rPr sz="2800" dirty="0">
                <a:solidFill>
                  <a:srgbClr val="FFFFFF"/>
                </a:solidFill>
                <a:latin typeface="Carlito"/>
                <a:cs typeface="Carlito"/>
              </a:rPr>
              <a:t>	</a:t>
            </a:r>
            <a:r>
              <a:rPr sz="2800" spc="-10" dirty="0">
                <a:solidFill>
                  <a:srgbClr val="FFFFFF"/>
                </a:solidFill>
                <a:latin typeface="Carlito"/>
                <a:cs typeface="Carlito"/>
              </a:rPr>
              <a:t>p</a:t>
            </a:r>
            <a:r>
              <a:rPr sz="2800" spc="-65" dirty="0">
                <a:solidFill>
                  <a:srgbClr val="FFFFFF"/>
                </a:solidFill>
                <a:latin typeface="Carlito"/>
                <a:cs typeface="Carlito"/>
              </a:rPr>
              <a:t>r</a:t>
            </a:r>
            <a:r>
              <a:rPr sz="2800" spc="5" dirty="0">
                <a:solidFill>
                  <a:srgbClr val="FFFFFF"/>
                </a:solidFill>
                <a:latin typeface="Carlito"/>
                <a:cs typeface="Carlito"/>
              </a:rPr>
              <a:t>o</a:t>
            </a:r>
            <a:r>
              <a:rPr sz="2800" spc="-10" dirty="0">
                <a:solidFill>
                  <a:srgbClr val="FFFFFF"/>
                </a:solidFill>
                <a:latin typeface="Carlito"/>
                <a:cs typeface="Carlito"/>
              </a:rPr>
              <a:t>sec</a:t>
            </a:r>
            <a:r>
              <a:rPr sz="2800" dirty="0">
                <a:solidFill>
                  <a:srgbClr val="FFFFFF"/>
                </a:solidFill>
                <a:latin typeface="Carlito"/>
                <a:cs typeface="Carlito"/>
              </a:rPr>
              <a:t>u</a:t>
            </a:r>
            <a:r>
              <a:rPr sz="2800" spc="-5" dirty="0">
                <a:solidFill>
                  <a:srgbClr val="FFFFFF"/>
                </a:solidFill>
                <a:latin typeface="Carlito"/>
                <a:cs typeface="Carlito"/>
              </a:rPr>
              <a:t>tion</a:t>
            </a:r>
            <a:r>
              <a:rPr sz="2800" dirty="0">
                <a:solidFill>
                  <a:srgbClr val="FFFFFF"/>
                </a:solidFill>
                <a:latin typeface="Carlito"/>
                <a:cs typeface="Carlito"/>
              </a:rPr>
              <a:t>	i</a:t>
            </a:r>
            <a:r>
              <a:rPr sz="2800" spc="-5" dirty="0">
                <a:solidFill>
                  <a:srgbClr val="FFFFFF"/>
                </a:solidFill>
                <a:latin typeface="Carlito"/>
                <a:cs typeface="Carlito"/>
              </a:rPr>
              <a:t>n</a:t>
            </a:r>
            <a:r>
              <a:rPr sz="2800" dirty="0">
                <a:solidFill>
                  <a:srgbClr val="FFFFFF"/>
                </a:solidFill>
                <a:latin typeface="Carlito"/>
                <a:cs typeface="Carlito"/>
              </a:rPr>
              <a:t>	</a:t>
            </a:r>
            <a:r>
              <a:rPr sz="2800" spc="-25" dirty="0">
                <a:solidFill>
                  <a:srgbClr val="FFFFFF"/>
                </a:solidFill>
                <a:latin typeface="Carlito"/>
                <a:cs typeface="Carlito"/>
              </a:rPr>
              <a:t>c</a:t>
            </a:r>
            <a:r>
              <a:rPr sz="2800" spc="-5" dirty="0">
                <a:solidFill>
                  <a:srgbClr val="FFFFFF"/>
                </a:solidFill>
                <a:latin typeface="Carlito"/>
                <a:cs typeface="Carlito"/>
              </a:rPr>
              <a:t>ase</a:t>
            </a:r>
            <a:r>
              <a:rPr sz="2800" dirty="0">
                <a:solidFill>
                  <a:srgbClr val="FFFFFF"/>
                </a:solidFill>
                <a:latin typeface="Carlito"/>
                <a:cs typeface="Carlito"/>
              </a:rPr>
              <a:t>	</a:t>
            </a:r>
            <a:r>
              <a:rPr sz="2800" spc="-5" dirty="0">
                <a:solidFill>
                  <a:srgbClr val="FFFFFF"/>
                </a:solidFill>
                <a:latin typeface="Carlito"/>
                <a:cs typeface="Carlito"/>
              </a:rPr>
              <a:t>of</a:t>
            </a:r>
            <a:r>
              <a:rPr sz="2800" dirty="0">
                <a:solidFill>
                  <a:srgbClr val="FFFFFF"/>
                </a:solidFill>
                <a:latin typeface="Carlito"/>
                <a:cs typeface="Carlito"/>
              </a:rPr>
              <a:t>	</a:t>
            </a:r>
            <a:r>
              <a:rPr sz="2800" spc="-10" dirty="0">
                <a:solidFill>
                  <a:srgbClr val="FFFFFF"/>
                </a:solidFill>
                <a:latin typeface="Carlito"/>
                <a:cs typeface="Carlito"/>
              </a:rPr>
              <a:t>b</a:t>
            </a:r>
            <a:r>
              <a:rPr sz="2800" spc="-55" dirty="0">
                <a:solidFill>
                  <a:srgbClr val="FFFFFF"/>
                </a:solidFill>
                <a:latin typeface="Carlito"/>
                <a:cs typeface="Carlito"/>
              </a:rPr>
              <a:t>r</a:t>
            </a:r>
            <a:r>
              <a:rPr sz="2800" spc="-5" dirty="0">
                <a:solidFill>
                  <a:srgbClr val="FFFFFF"/>
                </a:solidFill>
                <a:latin typeface="Carlito"/>
                <a:cs typeface="Carlito"/>
              </a:rPr>
              <a:t>ea</a:t>
            </a:r>
            <a:r>
              <a:rPr sz="2800" dirty="0">
                <a:solidFill>
                  <a:srgbClr val="FFFFFF"/>
                </a:solidFill>
                <a:latin typeface="Carlito"/>
                <a:cs typeface="Carlito"/>
              </a:rPr>
              <a:t>c</a:t>
            </a:r>
            <a:r>
              <a:rPr sz="2800" spc="-5" dirty="0">
                <a:solidFill>
                  <a:srgbClr val="FFFFFF"/>
                </a:solidFill>
                <a:latin typeface="Carlito"/>
                <a:cs typeface="Carlito"/>
              </a:rPr>
              <a:t>h</a:t>
            </a:r>
            <a:r>
              <a:rPr sz="2800" dirty="0">
                <a:solidFill>
                  <a:srgbClr val="FFFFFF"/>
                </a:solidFill>
                <a:latin typeface="Carlito"/>
                <a:cs typeface="Carlito"/>
              </a:rPr>
              <a:t>	</a:t>
            </a:r>
            <a:r>
              <a:rPr sz="2800" spc="-5" dirty="0">
                <a:solidFill>
                  <a:srgbClr val="FFFFFF"/>
                </a:solidFill>
                <a:latin typeface="Carlito"/>
                <a:cs typeface="Carlito"/>
              </a:rPr>
              <a:t>of  acts</a:t>
            </a:r>
            <a:r>
              <a:rPr sz="2800" spc="1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arlito"/>
                <a:cs typeface="Carlito"/>
              </a:rPr>
              <a:t>&amp;	rules.</a:t>
            </a:r>
            <a:endParaRPr sz="2800">
              <a:latin typeface="Carlito"/>
              <a:cs typeface="Carlito"/>
            </a:endParaRPr>
          </a:p>
          <a:p>
            <a:pPr marL="355600" marR="8890" indent="-342900">
              <a:lnSpc>
                <a:spcPts val="3020"/>
              </a:lnSpc>
              <a:spcBef>
                <a:spcPts val="68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30" dirty="0">
                <a:solidFill>
                  <a:srgbClr val="FFFFFF"/>
                </a:solidFill>
                <a:latin typeface="Carlito"/>
                <a:cs typeface="Carlito"/>
              </a:rPr>
              <a:t>To </a:t>
            </a:r>
            <a:r>
              <a:rPr sz="2800" spc="-15" dirty="0">
                <a:solidFill>
                  <a:srgbClr val="FFFFFF"/>
                </a:solidFill>
                <a:latin typeface="Carlito"/>
                <a:cs typeface="Carlito"/>
              </a:rPr>
              <a:t>maintain </a:t>
            </a:r>
            <a:r>
              <a:rPr sz="2800" spc="-20" dirty="0">
                <a:solidFill>
                  <a:srgbClr val="FFFFFF"/>
                </a:solidFill>
                <a:latin typeface="Carlito"/>
                <a:cs typeface="Carlito"/>
              </a:rPr>
              <a:t>records related </a:t>
            </a:r>
            <a:r>
              <a:rPr sz="2800" spc="-15" dirty="0">
                <a:solidFill>
                  <a:srgbClr val="FFFFFF"/>
                </a:solidFill>
                <a:latin typeface="Carlito"/>
                <a:cs typeface="Carlito"/>
              </a:rPr>
              <a:t>to </a:t>
            </a:r>
            <a:r>
              <a:rPr sz="2800" spc="-5" dirty="0">
                <a:solidFill>
                  <a:srgbClr val="FFFFFF"/>
                </a:solidFill>
                <a:latin typeface="Carlito"/>
                <a:cs typeface="Carlito"/>
              </a:rPr>
              <a:t>all inspections &amp;  actions </a:t>
            </a:r>
            <a:r>
              <a:rPr sz="2800" spc="-30" dirty="0">
                <a:solidFill>
                  <a:srgbClr val="FFFFFF"/>
                </a:solidFill>
                <a:latin typeface="Carlito"/>
                <a:cs typeface="Carlito"/>
              </a:rPr>
              <a:t>taken </a:t>
            </a:r>
            <a:r>
              <a:rPr sz="2800" spc="-15" dirty="0">
                <a:solidFill>
                  <a:srgbClr val="FFFFFF"/>
                </a:solidFill>
                <a:latin typeface="Carlito"/>
                <a:cs typeface="Carlito"/>
              </a:rPr>
              <a:t>by</a:t>
            </a:r>
            <a:r>
              <a:rPr sz="2800" spc="6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rlito"/>
                <a:cs typeface="Carlito"/>
              </a:rPr>
              <a:t>him.</a:t>
            </a:r>
            <a:endParaRPr sz="28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2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30" dirty="0">
                <a:solidFill>
                  <a:srgbClr val="FFFFFF"/>
                </a:solidFill>
                <a:latin typeface="Carlito"/>
                <a:cs typeface="Carlito"/>
              </a:rPr>
              <a:t>To </a:t>
            </a:r>
            <a:r>
              <a:rPr sz="2800" spc="-25" dirty="0">
                <a:solidFill>
                  <a:srgbClr val="FFFFFF"/>
                </a:solidFill>
                <a:latin typeface="Carlito"/>
                <a:cs typeface="Carlito"/>
              </a:rPr>
              <a:t>make </a:t>
            </a:r>
            <a:r>
              <a:rPr sz="2800" spc="-15" dirty="0">
                <a:solidFill>
                  <a:srgbClr val="FFFFFF"/>
                </a:solidFill>
                <a:latin typeface="Carlito"/>
                <a:cs typeface="Carlito"/>
              </a:rPr>
              <a:t>inquires </a:t>
            </a:r>
            <a:r>
              <a:rPr sz="2800" spc="-5" dirty="0">
                <a:solidFill>
                  <a:srgbClr val="FFFFFF"/>
                </a:solidFill>
                <a:latin typeface="Carlito"/>
                <a:cs typeface="Carlito"/>
              </a:rPr>
              <a:t>&amp;</a:t>
            </a:r>
            <a:r>
              <a:rPr sz="2800" spc="20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rlito"/>
                <a:cs typeface="Carlito"/>
              </a:rPr>
              <a:t>inspections.</a:t>
            </a:r>
            <a:endParaRPr sz="2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96897" y="140665"/>
            <a:ext cx="694309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National </a:t>
            </a:r>
            <a:r>
              <a:rPr spc="-5" dirty="0"/>
              <a:t>Pharmaceutical </a:t>
            </a:r>
            <a:r>
              <a:rPr dirty="0"/>
              <a:t>Pricing</a:t>
            </a:r>
            <a:r>
              <a:rPr spc="45" dirty="0"/>
              <a:t> </a:t>
            </a:r>
            <a:r>
              <a:rPr spc="-5" dirty="0"/>
              <a:t>Authority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96897" y="633476"/>
            <a:ext cx="7327265" cy="5440045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355600" marR="5080" indent="-342900" algn="just">
              <a:lnSpc>
                <a:spcPts val="2300"/>
              </a:lnSpc>
              <a:spcBef>
                <a:spcPts val="660"/>
              </a:spcBef>
              <a:buFont typeface="Arial"/>
              <a:buChar char="•"/>
              <a:tabLst>
                <a:tab pos="355600" algn="l"/>
              </a:tabLst>
            </a:pPr>
            <a:r>
              <a:rPr sz="2400" spc="-50" dirty="0">
                <a:solidFill>
                  <a:srgbClr val="FFFFFF"/>
                </a:solidFill>
                <a:latin typeface="Carlito"/>
                <a:cs typeface="Carlito"/>
              </a:rPr>
              <a:t>NPPA 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is an </a:t>
            </a:r>
            <a:r>
              <a:rPr sz="2400" spc="-15" dirty="0">
                <a:solidFill>
                  <a:srgbClr val="FFFFFF"/>
                </a:solidFill>
                <a:latin typeface="Carlito"/>
                <a:cs typeface="Carlito"/>
              </a:rPr>
              <a:t>organization </a:t>
            </a:r>
            <a:r>
              <a:rPr sz="2400" spc="-5" dirty="0">
                <a:solidFill>
                  <a:srgbClr val="FFFFFF"/>
                </a:solidFill>
                <a:latin typeface="Carlito"/>
                <a:cs typeface="Carlito"/>
              </a:rPr>
              <a:t>of 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the </a:t>
            </a:r>
            <a:r>
              <a:rPr sz="2400" spc="-10" dirty="0">
                <a:solidFill>
                  <a:srgbClr val="FFFFFF"/>
                </a:solidFill>
                <a:latin typeface="Carlito"/>
                <a:cs typeface="Carlito"/>
              </a:rPr>
              <a:t>Government </a:t>
            </a:r>
            <a:r>
              <a:rPr sz="2400" spc="-5" dirty="0">
                <a:solidFill>
                  <a:srgbClr val="FFFFFF"/>
                </a:solidFill>
                <a:latin typeface="Carlito"/>
                <a:cs typeface="Carlito"/>
              </a:rPr>
              <a:t>of 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India  which </a:t>
            </a:r>
            <a:r>
              <a:rPr sz="2400" spc="-10" dirty="0">
                <a:solidFill>
                  <a:srgbClr val="FFFFFF"/>
                </a:solidFill>
                <a:latin typeface="Carlito"/>
                <a:cs typeface="Carlito"/>
              </a:rPr>
              <a:t>was </a:t>
            </a:r>
            <a:r>
              <a:rPr sz="2400" spc="-5" dirty="0">
                <a:solidFill>
                  <a:srgbClr val="FFFFFF"/>
                </a:solidFill>
                <a:latin typeface="Carlito"/>
                <a:cs typeface="Carlito"/>
              </a:rPr>
              <a:t>established, </a:t>
            </a:r>
            <a:r>
              <a:rPr sz="2400" spc="-10" dirty="0">
                <a:solidFill>
                  <a:srgbClr val="FFFFFF"/>
                </a:solidFill>
                <a:latin typeface="Carlito"/>
                <a:cs typeface="Carlito"/>
              </a:rPr>
              <a:t>inter </a:t>
            </a:r>
            <a:r>
              <a:rPr sz="2400" spc="-5" dirty="0">
                <a:solidFill>
                  <a:srgbClr val="FFFFFF"/>
                </a:solidFill>
                <a:latin typeface="Carlito"/>
                <a:cs typeface="Carlito"/>
              </a:rPr>
              <a:t>alia, </a:t>
            </a:r>
            <a:r>
              <a:rPr sz="2400" spc="-15" dirty="0">
                <a:solidFill>
                  <a:srgbClr val="FFFFFF"/>
                </a:solidFill>
                <a:latin typeface="Carlito"/>
                <a:cs typeface="Carlito"/>
              </a:rPr>
              <a:t>to </a:t>
            </a:r>
            <a:r>
              <a:rPr sz="2400" spc="-5" dirty="0">
                <a:solidFill>
                  <a:srgbClr val="FFFFFF"/>
                </a:solidFill>
                <a:latin typeface="Carlito"/>
                <a:cs typeface="Carlito"/>
              </a:rPr>
              <a:t>fix/ </a:t>
            </a:r>
            <a:r>
              <a:rPr sz="2400" spc="-15" dirty="0">
                <a:solidFill>
                  <a:srgbClr val="FFFFFF"/>
                </a:solidFill>
                <a:latin typeface="Carlito"/>
                <a:cs typeface="Carlito"/>
              </a:rPr>
              <a:t>revise 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the  </a:t>
            </a:r>
            <a:r>
              <a:rPr sz="2400" spc="-5" dirty="0">
                <a:solidFill>
                  <a:srgbClr val="FFFFFF"/>
                </a:solidFill>
                <a:latin typeface="Carlito"/>
                <a:cs typeface="Carlito"/>
              </a:rPr>
              <a:t>prices of </a:t>
            </a:r>
            <a:r>
              <a:rPr sz="2400" spc="-15" dirty="0">
                <a:solidFill>
                  <a:srgbClr val="FFFFFF"/>
                </a:solidFill>
                <a:latin typeface="Carlito"/>
                <a:cs typeface="Carlito"/>
              </a:rPr>
              <a:t>controlled </a:t>
            </a:r>
            <a:r>
              <a:rPr sz="2400" spc="-5" dirty="0">
                <a:solidFill>
                  <a:srgbClr val="FFFFFF"/>
                </a:solidFill>
                <a:latin typeface="Carlito"/>
                <a:cs typeface="Carlito"/>
              </a:rPr>
              <a:t>bulk drugs 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and </a:t>
            </a:r>
            <a:r>
              <a:rPr sz="2400" spc="-10" dirty="0">
                <a:solidFill>
                  <a:srgbClr val="FFFFFF"/>
                </a:solidFill>
                <a:latin typeface="Carlito"/>
                <a:cs typeface="Carlito"/>
              </a:rPr>
              <a:t>formulations 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and </a:t>
            </a:r>
            <a:r>
              <a:rPr sz="2400" spc="-25" dirty="0">
                <a:solidFill>
                  <a:srgbClr val="FFFFFF"/>
                </a:solidFill>
                <a:latin typeface="Carlito"/>
                <a:cs typeface="Carlito"/>
              </a:rPr>
              <a:t>to  </a:t>
            </a:r>
            <a:r>
              <a:rPr sz="2400" spc="-15" dirty="0">
                <a:solidFill>
                  <a:srgbClr val="FFFFFF"/>
                </a:solidFill>
                <a:latin typeface="Carlito"/>
                <a:cs typeface="Carlito"/>
              </a:rPr>
              <a:t>enforce </a:t>
            </a:r>
            <a:r>
              <a:rPr sz="2400" spc="-5" dirty="0">
                <a:solidFill>
                  <a:srgbClr val="FFFFFF"/>
                </a:solidFill>
                <a:latin typeface="Carlito"/>
                <a:cs typeface="Carlito"/>
              </a:rPr>
              <a:t>prices 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and </a:t>
            </a:r>
            <a:r>
              <a:rPr sz="2400" spc="-10" dirty="0">
                <a:solidFill>
                  <a:srgbClr val="FFFFFF"/>
                </a:solidFill>
                <a:latin typeface="Carlito"/>
                <a:cs typeface="Carlito"/>
              </a:rPr>
              <a:t>availability </a:t>
            </a:r>
            <a:r>
              <a:rPr sz="2400" spc="-5" dirty="0">
                <a:solidFill>
                  <a:srgbClr val="FFFFFF"/>
                </a:solidFill>
                <a:latin typeface="Carlito"/>
                <a:cs typeface="Carlito"/>
              </a:rPr>
              <a:t>of the 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medicines in the  </a:t>
            </a:r>
            <a:r>
              <a:rPr sz="2400" spc="-30" dirty="0">
                <a:solidFill>
                  <a:srgbClr val="FFFFFF"/>
                </a:solidFill>
                <a:latin typeface="Carlito"/>
                <a:cs typeface="Carlito"/>
              </a:rPr>
              <a:t>country, </a:t>
            </a:r>
            <a:r>
              <a:rPr sz="2400" spc="-5" dirty="0">
                <a:solidFill>
                  <a:srgbClr val="FFFFFF"/>
                </a:solidFill>
                <a:latin typeface="Carlito"/>
                <a:cs typeface="Carlito"/>
              </a:rPr>
              <a:t>under the Drugs 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(Prices </a:t>
            </a:r>
            <a:r>
              <a:rPr sz="2400" spc="-15" dirty="0">
                <a:solidFill>
                  <a:srgbClr val="FFFFFF"/>
                </a:solidFill>
                <a:latin typeface="Carlito"/>
                <a:cs typeface="Carlito"/>
              </a:rPr>
              <a:t>Control) </a:t>
            </a:r>
            <a:r>
              <a:rPr sz="2400" spc="-45" dirty="0">
                <a:solidFill>
                  <a:srgbClr val="FFFFFF"/>
                </a:solidFill>
                <a:latin typeface="Carlito"/>
                <a:cs typeface="Carlito"/>
              </a:rPr>
              <a:t>Order,</a:t>
            </a:r>
            <a:r>
              <a:rPr sz="2400" spc="-2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rlito"/>
                <a:cs typeface="Carlito"/>
              </a:rPr>
              <a:t>1995.</a:t>
            </a:r>
            <a:endParaRPr sz="24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2400" spc="-5" dirty="0">
                <a:solidFill>
                  <a:srgbClr val="FFC000"/>
                </a:solidFill>
                <a:latin typeface="Carlito"/>
                <a:cs typeface="Carlito"/>
              </a:rPr>
              <a:t>Responsibilities:</a:t>
            </a:r>
            <a:endParaRPr sz="2400">
              <a:latin typeface="Carlito"/>
              <a:cs typeface="Carlito"/>
            </a:endParaRPr>
          </a:p>
          <a:p>
            <a:pPr marL="355600" marR="5080" indent="-342900" algn="just">
              <a:lnSpc>
                <a:spcPct val="80000"/>
              </a:lnSpc>
              <a:spcBef>
                <a:spcPts val="575"/>
              </a:spcBef>
              <a:buFont typeface="Arial"/>
              <a:buChar char="•"/>
              <a:tabLst>
                <a:tab pos="355600" algn="l"/>
              </a:tabLst>
            </a:pPr>
            <a:r>
              <a:rPr sz="2400" spc="-114" dirty="0">
                <a:solidFill>
                  <a:srgbClr val="FFFFFF"/>
                </a:solidFill>
                <a:latin typeface="Carlito"/>
                <a:cs typeface="Carlito"/>
              </a:rPr>
              <a:t>To </a:t>
            </a:r>
            <a:r>
              <a:rPr sz="2400" spc="-5" dirty="0">
                <a:solidFill>
                  <a:srgbClr val="FFFFFF"/>
                </a:solidFill>
                <a:latin typeface="Carlito"/>
                <a:cs typeface="Carlito"/>
              </a:rPr>
              <a:t>implement 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and </a:t>
            </a:r>
            <a:r>
              <a:rPr sz="2400" spc="-15" dirty="0">
                <a:solidFill>
                  <a:srgbClr val="FFFFFF"/>
                </a:solidFill>
                <a:latin typeface="Carlito"/>
                <a:cs typeface="Carlito"/>
              </a:rPr>
              <a:t>enforce 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the </a:t>
            </a:r>
            <a:r>
              <a:rPr sz="2400" spc="-10" dirty="0">
                <a:solidFill>
                  <a:srgbClr val="FFFFFF"/>
                </a:solidFill>
                <a:latin typeface="Carlito"/>
                <a:cs typeface="Carlito"/>
              </a:rPr>
              <a:t>provisions </a:t>
            </a:r>
            <a:r>
              <a:rPr sz="2400" spc="-5" dirty="0">
                <a:solidFill>
                  <a:srgbClr val="FFFFFF"/>
                </a:solidFill>
                <a:latin typeface="Carlito"/>
                <a:cs typeface="Carlito"/>
              </a:rPr>
              <a:t>of 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the </a:t>
            </a:r>
            <a:r>
              <a:rPr sz="2400" spc="-5" dirty="0">
                <a:solidFill>
                  <a:srgbClr val="FFFFFF"/>
                </a:solidFill>
                <a:latin typeface="Carlito"/>
                <a:cs typeface="Carlito"/>
              </a:rPr>
              <a:t>Drugs  (Prices </a:t>
            </a:r>
            <a:r>
              <a:rPr sz="2400" spc="-10" dirty="0">
                <a:solidFill>
                  <a:srgbClr val="FFFFFF"/>
                </a:solidFill>
                <a:latin typeface="Carlito"/>
                <a:cs typeface="Carlito"/>
              </a:rPr>
              <a:t>Control) </a:t>
            </a:r>
            <a:r>
              <a:rPr sz="2400" spc="-15" dirty="0">
                <a:solidFill>
                  <a:srgbClr val="FFFFFF"/>
                </a:solidFill>
                <a:latin typeface="Carlito"/>
                <a:cs typeface="Carlito"/>
              </a:rPr>
              <a:t>Order </a:t>
            </a:r>
            <a:r>
              <a:rPr sz="2400" spc="-10" dirty="0">
                <a:solidFill>
                  <a:srgbClr val="FFFFFF"/>
                </a:solidFill>
                <a:latin typeface="Carlito"/>
                <a:cs typeface="Carlito"/>
              </a:rPr>
              <a:t>in accordance 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with the </a:t>
            </a:r>
            <a:r>
              <a:rPr sz="2400" spc="-15" dirty="0">
                <a:solidFill>
                  <a:srgbClr val="FFFFFF"/>
                </a:solidFill>
                <a:latin typeface="Carlito"/>
                <a:cs typeface="Carlito"/>
              </a:rPr>
              <a:t>powers  delegated to</a:t>
            </a:r>
            <a:r>
              <a:rPr sz="2400" spc="-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it.</a:t>
            </a:r>
            <a:endParaRPr sz="2400">
              <a:latin typeface="Carlito"/>
              <a:cs typeface="Carlito"/>
            </a:endParaRPr>
          </a:p>
          <a:p>
            <a:pPr marL="355600" indent="-342900" algn="just">
              <a:lnSpc>
                <a:spcPts val="2595"/>
              </a:lnSpc>
              <a:spcBef>
                <a:spcPts val="5"/>
              </a:spcBef>
              <a:buFont typeface="Arial"/>
              <a:buChar char="•"/>
              <a:tabLst>
                <a:tab pos="355600" algn="l"/>
              </a:tabLst>
            </a:pPr>
            <a:r>
              <a:rPr sz="2400" spc="-15" dirty="0">
                <a:solidFill>
                  <a:srgbClr val="FFFFFF"/>
                </a:solidFill>
                <a:latin typeface="Carlito"/>
                <a:cs typeface="Carlito"/>
              </a:rPr>
              <a:t>to </a:t>
            </a:r>
            <a:r>
              <a:rPr sz="2400" spc="-5" dirty="0">
                <a:solidFill>
                  <a:srgbClr val="FFFFFF"/>
                </a:solidFill>
                <a:latin typeface="Carlito"/>
                <a:cs typeface="Carlito"/>
              </a:rPr>
              <a:t>monitor </a:t>
            </a:r>
            <a:r>
              <a:rPr sz="2400" spc="-10" dirty="0">
                <a:solidFill>
                  <a:srgbClr val="FFFFFF"/>
                </a:solidFill>
                <a:latin typeface="Carlito"/>
                <a:cs typeface="Carlito"/>
              </a:rPr>
              <a:t>the availability </a:t>
            </a:r>
            <a:r>
              <a:rPr sz="2400" spc="-5" dirty="0">
                <a:solidFill>
                  <a:srgbClr val="FFFFFF"/>
                </a:solidFill>
                <a:latin typeface="Carlito"/>
                <a:cs typeface="Carlito"/>
              </a:rPr>
              <a:t>of drugs, identify </a:t>
            </a:r>
            <a:r>
              <a:rPr sz="2400" spc="-10" dirty="0">
                <a:solidFill>
                  <a:srgbClr val="FFFFFF"/>
                </a:solidFill>
                <a:latin typeface="Carlito"/>
                <a:cs typeface="Carlito"/>
              </a:rPr>
              <a:t>shortages,</a:t>
            </a:r>
            <a:r>
              <a:rPr sz="2400" spc="17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if</a:t>
            </a:r>
            <a:endParaRPr sz="2400">
              <a:latin typeface="Carlito"/>
              <a:cs typeface="Carlito"/>
            </a:endParaRPr>
          </a:p>
          <a:p>
            <a:pPr marL="355600" algn="just">
              <a:lnSpc>
                <a:spcPts val="2595"/>
              </a:lnSpc>
            </a:pPr>
            <a:r>
              <a:rPr sz="2400" spc="-55" dirty="0">
                <a:solidFill>
                  <a:srgbClr val="FFFFFF"/>
                </a:solidFill>
                <a:latin typeface="Carlito"/>
                <a:cs typeface="Carlito"/>
              </a:rPr>
              <a:t>any, 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and </a:t>
            </a:r>
            <a:r>
              <a:rPr sz="2400" spc="-15" dirty="0">
                <a:solidFill>
                  <a:srgbClr val="FFFFFF"/>
                </a:solidFill>
                <a:latin typeface="Carlito"/>
                <a:cs typeface="Carlito"/>
              </a:rPr>
              <a:t>to </a:t>
            </a:r>
            <a:r>
              <a:rPr sz="2400" spc="-25" dirty="0">
                <a:solidFill>
                  <a:srgbClr val="FFFFFF"/>
                </a:solidFill>
                <a:latin typeface="Carlito"/>
                <a:cs typeface="Carlito"/>
              </a:rPr>
              <a:t>take </a:t>
            </a:r>
            <a:r>
              <a:rPr sz="2400" spc="-5" dirty="0">
                <a:solidFill>
                  <a:srgbClr val="FFFFFF"/>
                </a:solidFill>
                <a:latin typeface="Carlito"/>
                <a:cs typeface="Carlito"/>
              </a:rPr>
              <a:t>remedial</a:t>
            </a:r>
            <a:r>
              <a:rPr sz="2400" spc="3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Carlito"/>
                <a:cs typeface="Carlito"/>
              </a:rPr>
              <a:t>steps.</a:t>
            </a:r>
            <a:endParaRPr sz="2400">
              <a:latin typeface="Carlito"/>
              <a:cs typeface="Carlito"/>
            </a:endParaRPr>
          </a:p>
          <a:p>
            <a:pPr marL="355600" marR="5715" indent="-342900" algn="just">
              <a:lnSpc>
                <a:spcPct val="80000"/>
              </a:lnSpc>
              <a:spcBef>
                <a:spcPts val="575"/>
              </a:spcBef>
              <a:buFont typeface="Arial"/>
              <a:buChar char="•"/>
              <a:tabLst>
                <a:tab pos="355600" algn="l"/>
              </a:tabLst>
            </a:pPr>
            <a:r>
              <a:rPr sz="2400" spc="-15" dirty="0">
                <a:solidFill>
                  <a:srgbClr val="FFFFFF"/>
                </a:solidFill>
                <a:latin typeface="Carlito"/>
                <a:cs typeface="Carlito"/>
              </a:rPr>
              <a:t>to </a:t>
            </a:r>
            <a:r>
              <a:rPr sz="2400" spc="-10" dirty="0">
                <a:solidFill>
                  <a:srgbClr val="FFFFFF"/>
                </a:solidFill>
                <a:latin typeface="Carlito"/>
                <a:cs typeface="Carlito"/>
              </a:rPr>
              <a:t>collect/ maintain </a:t>
            </a:r>
            <a:r>
              <a:rPr sz="2400" spc="-20" dirty="0">
                <a:solidFill>
                  <a:srgbClr val="FFFFFF"/>
                </a:solidFill>
                <a:latin typeface="Carlito"/>
                <a:cs typeface="Carlito"/>
              </a:rPr>
              <a:t>data </a:t>
            </a:r>
            <a:r>
              <a:rPr sz="2400" spc="-5" dirty="0">
                <a:solidFill>
                  <a:srgbClr val="FFFFFF"/>
                </a:solidFill>
                <a:latin typeface="Carlito"/>
                <a:cs typeface="Carlito"/>
              </a:rPr>
              <a:t>on </a:t>
            </a:r>
            <a:r>
              <a:rPr sz="2400" spc="-10" dirty="0">
                <a:solidFill>
                  <a:srgbClr val="FFFFFF"/>
                </a:solidFill>
                <a:latin typeface="Carlito"/>
                <a:cs typeface="Carlito"/>
              </a:rPr>
              <a:t>production, exports 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and  imports, </a:t>
            </a:r>
            <a:r>
              <a:rPr sz="2400" spc="-15" dirty="0">
                <a:solidFill>
                  <a:srgbClr val="FFFFFF"/>
                </a:solidFill>
                <a:latin typeface="Carlito"/>
                <a:cs typeface="Carlito"/>
              </a:rPr>
              <a:t>market </a:t>
            </a:r>
            <a:r>
              <a:rPr sz="2400" spc="-10" dirty="0">
                <a:solidFill>
                  <a:srgbClr val="FFFFFF"/>
                </a:solidFill>
                <a:latin typeface="Carlito"/>
                <a:cs typeface="Carlito"/>
              </a:rPr>
              <a:t>share </a:t>
            </a:r>
            <a:r>
              <a:rPr sz="2400" spc="-5" dirty="0">
                <a:solidFill>
                  <a:srgbClr val="FFFFFF"/>
                </a:solidFill>
                <a:latin typeface="Carlito"/>
                <a:cs typeface="Carlito"/>
              </a:rPr>
              <a:t>of 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individual </a:t>
            </a:r>
            <a:r>
              <a:rPr sz="2400" spc="-10" dirty="0">
                <a:solidFill>
                  <a:srgbClr val="FFFFFF"/>
                </a:solidFill>
                <a:latin typeface="Carlito"/>
                <a:cs typeface="Carlito"/>
              </a:rPr>
              <a:t>companies,  profitability </a:t>
            </a:r>
            <a:r>
              <a:rPr sz="2400" spc="-5" dirty="0">
                <a:solidFill>
                  <a:srgbClr val="FFFFFF"/>
                </a:solidFill>
                <a:latin typeface="Carlito"/>
                <a:cs typeface="Carlito"/>
              </a:rPr>
              <a:t>of </a:t>
            </a:r>
            <a:r>
              <a:rPr sz="2400" spc="-10" dirty="0">
                <a:solidFill>
                  <a:srgbClr val="FFFFFF"/>
                </a:solidFill>
                <a:latin typeface="Carlito"/>
                <a:cs typeface="Carlito"/>
              </a:rPr>
              <a:t>companies </a:t>
            </a:r>
            <a:r>
              <a:rPr sz="2400" spc="-15" dirty="0">
                <a:solidFill>
                  <a:srgbClr val="FFFFFF"/>
                </a:solidFill>
                <a:latin typeface="Carlito"/>
                <a:cs typeface="Carlito"/>
              </a:rPr>
              <a:t>etc, </a:t>
            </a:r>
            <a:r>
              <a:rPr sz="2400" spc="-25" dirty="0">
                <a:solidFill>
                  <a:srgbClr val="FFFFFF"/>
                </a:solidFill>
                <a:latin typeface="Carlito"/>
                <a:cs typeface="Carlito"/>
              </a:rPr>
              <a:t>for </a:t>
            </a:r>
            <a:r>
              <a:rPr sz="2400" spc="-5" dirty="0">
                <a:solidFill>
                  <a:srgbClr val="FFFFFF"/>
                </a:solidFill>
                <a:latin typeface="Carlito"/>
                <a:cs typeface="Carlito"/>
              </a:rPr>
              <a:t>bulk </a:t>
            </a:r>
            <a:r>
              <a:rPr sz="2400" spc="-10" dirty="0">
                <a:solidFill>
                  <a:srgbClr val="FFFFFF"/>
                </a:solidFill>
                <a:latin typeface="Carlito"/>
                <a:cs typeface="Carlito"/>
              </a:rPr>
              <a:t>drugs 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and  </a:t>
            </a:r>
            <a:r>
              <a:rPr sz="2400" spc="-10" dirty="0">
                <a:solidFill>
                  <a:srgbClr val="FFFFFF"/>
                </a:solidFill>
                <a:latin typeface="Carlito"/>
                <a:cs typeface="Carlito"/>
              </a:rPr>
              <a:t>formulations.</a:t>
            </a:r>
            <a:endParaRPr sz="2400">
              <a:latin typeface="Carlito"/>
              <a:cs typeface="Carlito"/>
            </a:endParaRPr>
          </a:p>
          <a:p>
            <a:pPr marL="355600" marR="5080" indent="-342900" algn="just">
              <a:lnSpc>
                <a:spcPts val="2300"/>
              </a:lnSpc>
              <a:spcBef>
                <a:spcPts val="560"/>
              </a:spcBef>
              <a:buFont typeface="Arial"/>
              <a:buChar char="•"/>
              <a:tabLst>
                <a:tab pos="355600" algn="l"/>
              </a:tabLst>
            </a:pPr>
            <a:r>
              <a:rPr sz="2400" spc="-15" dirty="0">
                <a:solidFill>
                  <a:srgbClr val="FFFFFF"/>
                </a:solidFill>
                <a:latin typeface="Carlito"/>
                <a:cs typeface="Carlito"/>
              </a:rPr>
              <a:t>to </a:t>
            </a:r>
            <a:r>
              <a:rPr sz="2400" spc="-20" dirty="0">
                <a:solidFill>
                  <a:srgbClr val="FFFFFF"/>
                </a:solidFill>
                <a:latin typeface="Carlito"/>
                <a:cs typeface="Carlito"/>
              </a:rPr>
              <a:t>undertake 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and/ </a:t>
            </a:r>
            <a:r>
              <a:rPr sz="2400" spc="-5" dirty="0">
                <a:solidFill>
                  <a:srgbClr val="FFFFFF"/>
                </a:solidFill>
                <a:latin typeface="Carlito"/>
                <a:cs typeface="Carlito"/>
              </a:rPr>
              <a:t>or </a:t>
            </a:r>
            <a:r>
              <a:rPr sz="2400" spc="-10" dirty="0">
                <a:solidFill>
                  <a:srgbClr val="FFFFFF"/>
                </a:solidFill>
                <a:latin typeface="Carlito"/>
                <a:cs typeface="Carlito"/>
              </a:rPr>
              <a:t>sponsor </a:t>
            </a:r>
            <a:r>
              <a:rPr sz="2400" spc="-15" dirty="0">
                <a:solidFill>
                  <a:srgbClr val="FFFFFF"/>
                </a:solidFill>
                <a:latin typeface="Carlito"/>
                <a:cs typeface="Carlito"/>
              </a:rPr>
              <a:t>relevant </a:t>
            </a:r>
            <a:r>
              <a:rPr sz="2400" spc="-5" dirty="0">
                <a:solidFill>
                  <a:srgbClr val="FFFFFF"/>
                </a:solidFill>
                <a:latin typeface="Carlito"/>
                <a:cs typeface="Carlito"/>
              </a:rPr>
              <a:t>studies 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in </a:t>
            </a:r>
            <a:r>
              <a:rPr sz="2400" spc="-5" dirty="0">
                <a:solidFill>
                  <a:srgbClr val="FFFFFF"/>
                </a:solidFill>
                <a:latin typeface="Carlito"/>
                <a:cs typeface="Carlito"/>
              </a:rPr>
              <a:t>respect  of pricing of drugs/</a:t>
            </a:r>
            <a:r>
              <a:rPr sz="2400" spc="16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rlito"/>
                <a:cs typeface="Carlito"/>
              </a:rPr>
              <a:t>pharmaceuticals.</a:t>
            </a:r>
            <a:endParaRPr sz="24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96897" y="452145"/>
            <a:ext cx="6742430" cy="472059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2800" spc="-20" dirty="0">
                <a:solidFill>
                  <a:srgbClr val="FFC000"/>
                </a:solidFill>
                <a:latin typeface="Carlito"/>
                <a:cs typeface="Carlito"/>
              </a:rPr>
              <a:t>References:</a:t>
            </a:r>
            <a:endParaRPr sz="2800">
              <a:latin typeface="Carlito"/>
              <a:cs typeface="Carlito"/>
            </a:endParaRPr>
          </a:p>
          <a:p>
            <a:pPr marL="355600" marR="508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20" dirty="0">
                <a:solidFill>
                  <a:srgbClr val="FFFFFF"/>
                </a:solidFill>
                <a:latin typeface="Carlito"/>
                <a:cs typeface="Carlito"/>
              </a:rPr>
              <a:t>FDA  </a:t>
            </a:r>
            <a:r>
              <a:rPr sz="2800" spc="-20" dirty="0">
                <a:solidFill>
                  <a:srgbClr val="FFFFFF"/>
                </a:solidFill>
                <a:latin typeface="Carlito"/>
                <a:cs typeface="Carlito"/>
                <a:hlinkClick r:id="rId2"/>
              </a:rPr>
              <a:t>Maharashtra(</a:t>
            </a:r>
            <a:r>
              <a:rPr sz="2800" u="heavy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2"/>
              </a:rPr>
              <a:t>https://fda.maharashtra.gov.in</a:t>
            </a:r>
            <a:endParaRPr sz="2800">
              <a:latin typeface="Carlito"/>
              <a:cs typeface="Carlito"/>
            </a:endParaRPr>
          </a:p>
          <a:p>
            <a:pPr marL="355600">
              <a:lnSpc>
                <a:spcPct val="100000"/>
              </a:lnSpc>
            </a:pPr>
            <a:r>
              <a:rPr sz="2800" u="heavy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2"/>
              </a:rPr>
              <a:t>/Aboutus.aspx</a:t>
            </a:r>
            <a:r>
              <a:rPr sz="2800" spc="-15" dirty="0">
                <a:solidFill>
                  <a:srgbClr val="FFFFFF"/>
                </a:solidFill>
                <a:latin typeface="Carlito"/>
                <a:cs typeface="Carlito"/>
                <a:hlinkClick r:id="rId2"/>
              </a:rPr>
              <a:t>)</a:t>
            </a:r>
            <a:endParaRPr sz="2800">
              <a:latin typeface="Carlito"/>
              <a:cs typeface="Carlito"/>
            </a:endParaRPr>
          </a:p>
          <a:p>
            <a:pPr marL="355600" marR="3302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5" dirty="0">
                <a:solidFill>
                  <a:srgbClr val="FFFFFF"/>
                </a:solidFill>
                <a:latin typeface="Carlito"/>
                <a:cs typeface="Carlito"/>
              </a:rPr>
              <a:t>CDSCO </a:t>
            </a:r>
            <a:r>
              <a:rPr sz="2800" spc="-15" dirty="0">
                <a:solidFill>
                  <a:srgbClr val="FFFFFF"/>
                </a:solidFill>
                <a:latin typeface="Carlito"/>
                <a:cs typeface="Carlito"/>
                <a:hlinkClick r:id="rId3"/>
              </a:rPr>
              <a:t> (</a:t>
            </a:r>
            <a:r>
              <a:rPr sz="2800" u="heavy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3"/>
              </a:rPr>
              <a:t>http://www.cdsco.nic.in/forms/Default.asp  </a:t>
            </a:r>
            <a:r>
              <a:rPr sz="28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3"/>
              </a:rPr>
              <a:t>x</a:t>
            </a:r>
            <a:r>
              <a:rPr sz="2800" spc="-5" dirty="0">
                <a:solidFill>
                  <a:srgbClr val="FFFFFF"/>
                </a:solidFill>
                <a:latin typeface="Carlito"/>
                <a:cs typeface="Carlito"/>
                <a:hlinkClick r:id="rId3"/>
              </a:rPr>
              <a:t>)</a:t>
            </a:r>
            <a:endParaRPr sz="2800">
              <a:latin typeface="Carlito"/>
              <a:cs typeface="Carlito"/>
            </a:endParaRPr>
          </a:p>
          <a:p>
            <a:pPr marL="355600" marR="5080" indent="-342900">
              <a:lnSpc>
                <a:spcPct val="100000"/>
              </a:lnSpc>
              <a:spcBef>
                <a:spcPts val="675"/>
              </a:spcBef>
              <a:buClr>
                <a:srgbClr val="FFFFFF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4"/>
              </a:rPr>
              <a:t>https://en.wikipedia.org/wiki/Drug_Controll  er_General_of_India</a:t>
            </a:r>
            <a:endParaRPr sz="28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60" dirty="0">
                <a:solidFill>
                  <a:srgbClr val="FFFFFF"/>
                </a:solidFill>
                <a:latin typeface="Carlito"/>
                <a:cs typeface="Carlito"/>
              </a:rPr>
              <a:t>NPPA</a:t>
            </a:r>
            <a:r>
              <a:rPr sz="2800" spc="3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arlito"/>
                <a:cs typeface="Carlito"/>
              </a:rPr>
              <a:t>(</a:t>
            </a:r>
            <a:r>
              <a:rPr sz="2800" u="heavy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5"/>
              </a:rPr>
              <a:t>http://www.nppaindia.nic.in/</a:t>
            </a:r>
            <a:r>
              <a:rPr sz="2800" spc="-15" dirty="0">
                <a:solidFill>
                  <a:srgbClr val="FFFFFF"/>
                </a:solidFill>
                <a:latin typeface="Carlito"/>
                <a:cs typeface="Carlito"/>
              </a:rPr>
              <a:t>)</a:t>
            </a:r>
            <a:endParaRPr sz="2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71952" y="1976704"/>
            <a:ext cx="4709160" cy="1366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800" spc="-10" dirty="0">
                <a:solidFill>
                  <a:srgbClr val="FFFFFF"/>
                </a:solidFill>
              </a:rPr>
              <a:t>Thank</a:t>
            </a:r>
            <a:r>
              <a:rPr sz="8800" spc="-70" dirty="0">
                <a:solidFill>
                  <a:srgbClr val="FFFFFF"/>
                </a:solidFill>
              </a:rPr>
              <a:t> </a:t>
            </a:r>
            <a:r>
              <a:rPr sz="8800" spc="-40" dirty="0">
                <a:solidFill>
                  <a:srgbClr val="FFFFFF"/>
                </a:solidFill>
              </a:rPr>
              <a:t>you</a:t>
            </a:r>
            <a:endParaRPr sz="8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02332" y="550926"/>
            <a:ext cx="558165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Functions of </a:t>
            </a:r>
            <a:r>
              <a:rPr spc="-10" dirty="0"/>
              <a:t>regulatory</a:t>
            </a:r>
            <a:r>
              <a:rPr spc="-25" dirty="0"/>
              <a:t> </a:t>
            </a:r>
            <a:r>
              <a:rPr spc="-5" dirty="0"/>
              <a:t>authority: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02332" y="1151889"/>
            <a:ext cx="6860540" cy="475615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355600" marR="5080" indent="-342900" algn="just">
              <a:lnSpc>
                <a:spcPct val="91700"/>
              </a:lnSpc>
              <a:spcBef>
                <a:spcPts val="360"/>
              </a:spcBef>
              <a:buClr>
                <a:srgbClr val="FFFFFF"/>
              </a:buClr>
              <a:buSzPct val="115384"/>
              <a:buFont typeface="Wingdings"/>
              <a:buChar char=""/>
              <a:tabLst>
                <a:tab pos="442595" algn="l"/>
              </a:tabLst>
            </a:pPr>
            <a:r>
              <a:rPr dirty="0"/>
              <a:t>	</a:t>
            </a:r>
            <a:r>
              <a:rPr sz="2600" spc="-10" dirty="0">
                <a:solidFill>
                  <a:srgbClr val="FFFFFF"/>
                </a:solidFill>
                <a:latin typeface="Carlito"/>
                <a:cs typeface="Carlito"/>
              </a:rPr>
              <a:t>Product </a:t>
            </a:r>
            <a:r>
              <a:rPr sz="2600" spc="-15" dirty="0">
                <a:solidFill>
                  <a:srgbClr val="FFFFFF"/>
                </a:solidFill>
                <a:latin typeface="Carlito"/>
                <a:cs typeface="Carlito"/>
              </a:rPr>
              <a:t>registration </a:t>
            </a:r>
            <a:r>
              <a:rPr sz="2600" spc="-5" dirty="0">
                <a:solidFill>
                  <a:srgbClr val="FFFFFF"/>
                </a:solidFill>
                <a:latin typeface="Carlito"/>
                <a:cs typeface="Carlito"/>
              </a:rPr>
              <a:t>(drug </a:t>
            </a:r>
            <a:r>
              <a:rPr sz="2600" spc="-10" dirty="0">
                <a:solidFill>
                  <a:srgbClr val="FFFFFF"/>
                </a:solidFill>
                <a:latin typeface="Carlito"/>
                <a:cs typeface="Carlito"/>
              </a:rPr>
              <a:t>evaluation </a:t>
            </a:r>
            <a:r>
              <a:rPr sz="2600" spc="-5" dirty="0">
                <a:solidFill>
                  <a:srgbClr val="FFFFFF"/>
                </a:solidFill>
                <a:latin typeface="Carlito"/>
                <a:cs typeface="Carlito"/>
              </a:rPr>
              <a:t>and  authorization, </a:t>
            </a:r>
            <a:r>
              <a:rPr sz="2600" dirty="0">
                <a:solidFill>
                  <a:srgbClr val="FFFFFF"/>
                </a:solidFill>
                <a:latin typeface="Carlito"/>
                <a:cs typeface="Carlito"/>
              </a:rPr>
              <a:t>and </a:t>
            </a:r>
            <a:r>
              <a:rPr sz="2600" spc="-5" dirty="0">
                <a:solidFill>
                  <a:srgbClr val="FFFFFF"/>
                </a:solidFill>
                <a:latin typeface="Carlito"/>
                <a:cs typeface="Carlito"/>
              </a:rPr>
              <a:t>monitoring </a:t>
            </a:r>
            <a:r>
              <a:rPr sz="2600" dirty="0">
                <a:solidFill>
                  <a:srgbClr val="FFFFFF"/>
                </a:solidFill>
                <a:latin typeface="Carlito"/>
                <a:cs typeface="Carlito"/>
              </a:rPr>
              <a:t>of </a:t>
            </a:r>
            <a:r>
              <a:rPr sz="2600" spc="-5" dirty="0">
                <a:solidFill>
                  <a:srgbClr val="FFFFFF"/>
                </a:solidFill>
                <a:latin typeface="Carlito"/>
                <a:cs typeface="Carlito"/>
              </a:rPr>
              <a:t>drug </a:t>
            </a:r>
            <a:r>
              <a:rPr sz="2600" spc="-15" dirty="0">
                <a:solidFill>
                  <a:srgbClr val="FFFFFF"/>
                </a:solidFill>
                <a:latin typeface="Carlito"/>
                <a:cs typeface="Carlito"/>
              </a:rPr>
              <a:t>efficacy  </a:t>
            </a:r>
            <a:r>
              <a:rPr sz="2600" spc="-5" dirty="0">
                <a:solidFill>
                  <a:srgbClr val="FFFFFF"/>
                </a:solidFill>
                <a:latin typeface="Carlito"/>
                <a:cs typeface="Carlito"/>
              </a:rPr>
              <a:t>and</a:t>
            </a:r>
            <a:r>
              <a:rPr sz="2600" spc="-2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600" spc="-15" dirty="0">
                <a:solidFill>
                  <a:srgbClr val="FFFFFF"/>
                </a:solidFill>
                <a:latin typeface="Carlito"/>
                <a:cs typeface="Carlito"/>
              </a:rPr>
              <a:t>safety);</a:t>
            </a:r>
            <a:endParaRPr sz="2600">
              <a:latin typeface="Carlito"/>
              <a:cs typeface="Carlito"/>
            </a:endParaRPr>
          </a:p>
          <a:p>
            <a:pPr marL="607060" marR="8255" lvl="1" indent="-457200">
              <a:lnSpc>
                <a:spcPts val="2810"/>
              </a:lnSpc>
              <a:spcBef>
                <a:spcPts val="670"/>
              </a:spcBef>
              <a:buClr>
                <a:srgbClr val="FFFFFF"/>
              </a:buClr>
              <a:buFont typeface="Wingdings"/>
              <a:buChar char=""/>
              <a:tabLst>
                <a:tab pos="681355" algn="l"/>
                <a:tab pos="681990" algn="l"/>
                <a:tab pos="2710180" algn="l"/>
                <a:tab pos="3580765" algn="l"/>
                <a:tab pos="4795520" algn="l"/>
              </a:tabLst>
            </a:pPr>
            <a:r>
              <a:rPr dirty="0"/>
              <a:t>	</a:t>
            </a:r>
            <a:r>
              <a:rPr sz="2600" spc="-50" dirty="0">
                <a:solidFill>
                  <a:srgbClr val="FFFFFF"/>
                </a:solidFill>
                <a:latin typeface="Carlito"/>
                <a:cs typeface="Carlito"/>
              </a:rPr>
              <a:t>R</a:t>
            </a:r>
            <a:r>
              <a:rPr sz="2600" dirty="0">
                <a:solidFill>
                  <a:srgbClr val="FFFFFF"/>
                </a:solidFill>
                <a:latin typeface="Carlito"/>
                <a:cs typeface="Carlito"/>
              </a:rPr>
              <a:t>egul</a:t>
            </a:r>
            <a:r>
              <a:rPr sz="2600" spc="-25" dirty="0">
                <a:solidFill>
                  <a:srgbClr val="FFFFFF"/>
                </a:solidFill>
                <a:latin typeface="Carlito"/>
                <a:cs typeface="Carlito"/>
              </a:rPr>
              <a:t>a</a:t>
            </a:r>
            <a:r>
              <a:rPr sz="2600" dirty="0">
                <a:solidFill>
                  <a:srgbClr val="FFFFFF"/>
                </a:solidFill>
                <a:latin typeface="Carlito"/>
                <a:cs typeface="Carlito"/>
              </a:rPr>
              <a:t>tion	</a:t>
            </a:r>
            <a:r>
              <a:rPr sz="2600" spc="-10" dirty="0">
                <a:solidFill>
                  <a:srgbClr val="FFFFFF"/>
                </a:solidFill>
                <a:latin typeface="Carlito"/>
                <a:cs typeface="Carlito"/>
              </a:rPr>
              <a:t>o</a:t>
            </a:r>
            <a:r>
              <a:rPr sz="2600" dirty="0">
                <a:solidFill>
                  <a:srgbClr val="FFFFFF"/>
                </a:solidFill>
                <a:latin typeface="Carlito"/>
                <a:cs typeface="Carlito"/>
              </a:rPr>
              <a:t>f	</a:t>
            </a:r>
            <a:r>
              <a:rPr sz="2600" spc="-5" dirty="0">
                <a:solidFill>
                  <a:srgbClr val="FFFFFF"/>
                </a:solidFill>
                <a:latin typeface="Carlito"/>
                <a:cs typeface="Carlito"/>
              </a:rPr>
              <a:t>dru</a:t>
            </a:r>
            <a:r>
              <a:rPr sz="2600" dirty="0">
                <a:solidFill>
                  <a:srgbClr val="FFFFFF"/>
                </a:solidFill>
                <a:latin typeface="Carlito"/>
                <a:cs typeface="Carlito"/>
              </a:rPr>
              <a:t>g	</a:t>
            </a:r>
            <a:r>
              <a:rPr sz="2600" spc="-20" dirty="0">
                <a:solidFill>
                  <a:srgbClr val="FFFFFF"/>
                </a:solidFill>
                <a:latin typeface="Carlito"/>
                <a:cs typeface="Carlito"/>
              </a:rPr>
              <a:t>m</a:t>
            </a:r>
            <a:r>
              <a:rPr sz="2600" dirty="0">
                <a:solidFill>
                  <a:srgbClr val="FFFFFF"/>
                </a:solidFill>
                <a:latin typeface="Carlito"/>
                <a:cs typeface="Carlito"/>
              </a:rPr>
              <a:t>anu</a:t>
            </a:r>
            <a:r>
              <a:rPr sz="2600" spc="-50" dirty="0">
                <a:solidFill>
                  <a:srgbClr val="FFFFFF"/>
                </a:solidFill>
                <a:latin typeface="Carlito"/>
                <a:cs typeface="Carlito"/>
              </a:rPr>
              <a:t>f</a:t>
            </a:r>
            <a:r>
              <a:rPr sz="2600" spc="-15" dirty="0">
                <a:solidFill>
                  <a:srgbClr val="FFFFFF"/>
                </a:solidFill>
                <a:latin typeface="Carlito"/>
                <a:cs typeface="Carlito"/>
              </a:rPr>
              <a:t>a</a:t>
            </a:r>
            <a:r>
              <a:rPr sz="2600" dirty="0">
                <a:solidFill>
                  <a:srgbClr val="FFFFFF"/>
                </a:solidFill>
                <a:latin typeface="Carlito"/>
                <a:cs typeface="Carlito"/>
              </a:rPr>
              <a:t>ctu</a:t>
            </a:r>
            <a:r>
              <a:rPr sz="2600" spc="5" dirty="0">
                <a:solidFill>
                  <a:srgbClr val="FFFFFF"/>
                </a:solidFill>
                <a:latin typeface="Carlito"/>
                <a:cs typeface="Carlito"/>
              </a:rPr>
              <a:t>r</a:t>
            </a:r>
            <a:r>
              <a:rPr sz="2600" spc="-10" dirty="0">
                <a:solidFill>
                  <a:srgbClr val="FFFFFF"/>
                </a:solidFill>
                <a:latin typeface="Carlito"/>
                <a:cs typeface="Carlito"/>
              </a:rPr>
              <a:t>i</a:t>
            </a:r>
            <a:r>
              <a:rPr sz="2600" spc="-15" dirty="0">
                <a:solidFill>
                  <a:srgbClr val="FFFFFF"/>
                </a:solidFill>
                <a:latin typeface="Carlito"/>
                <a:cs typeface="Carlito"/>
              </a:rPr>
              <a:t>n</a:t>
            </a:r>
            <a:r>
              <a:rPr sz="2600" spc="15" dirty="0">
                <a:solidFill>
                  <a:srgbClr val="FFFFFF"/>
                </a:solidFill>
                <a:latin typeface="Carlito"/>
                <a:cs typeface="Carlito"/>
              </a:rPr>
              <a:t>g</a:t>
            </a:r>
            <a:r>
              <a:rPr sz="2600" dirty="0">
                <a:solidFill>
                  <a:srgbClr val="FFFFFF"/>
                </a:solidFill>
                <a:latin typeface="Carlito"/>
                <a:cs typeface="Carlito"/>
              </a:rPr>
              <a:t>,  </a:t>
            </a:r>
            <a:r>
              <a:rPr sz="2600" spc="-5" dirty="0">
                <a:solidFill>
                  <a:srgbClr val="FFFFFF"/>
                </a:solidFill>
                <a:latin typeface="Carlito"/>
                <a:cs typeface="Carlito"/>
              </a:rPr>
              <a:t>importation, </a:t>
            </a:r>
            <a:r>
              <a:rPr sz="2600" dirty="0">
                <a:solidFill>
                  <a:srgbClr val="FFFFFF"/>
                </a:solidFill>
                <a:latin typeface="Carlito"/>
                <a:cs typeface="Carlito"/>
              </a:rPr>
              <a:t>and</a:t>
            </a:r>
            <a:r>
              <a:rPr sz="2600" spc="-1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arlito"/>
                <a:cs typeface="Carlito"/>
              </a:rPr>
              <a:t>distribution;</a:t>
            </a:r>
            <a:endParaRPr sz="2600">
              <a:latin typeface="Carlito"/>
              <a:cs typeface="Carlito"/>
            </a:endParaRPr>
          </a:p>
          <a:p>
            <a:pPr marL="607060" marR="5080" lvl="1" indent="-457200">
              <a:lnSpc>
                <a:spcPts val="2810"/>
              </a:lnSpc>
              <a:spcBef>
                <a:spcPts val="620"/>
              </a:spcBef>
              <a:buFont typeface="Wingdings"/>
              <a:buChar char=""/>
              <a:tabLst>
                <a:tab pos="606425" algn="l"/>
                <a:tab pos="607060" algn="l"/>
                <a:tab pos="4784725" algn="l"/>
              </a:tabLst>
            </a:pPr>
            <a:r>
              <a:rPr sz="2600" spc="-10" dirty="0">
                <a:solidFill>
                  <a:srgbClr val="FFFFFF"/>
                </a:solidFill>
                <a:latin typeface="Carlito"/>
                <a:cs typeface="Carlito"/>
              </a:rPr>
              <a:t>Regulation  </a:t>
            </a:r>
            <a:r>
              <a:rPr sz="2600" dirty="0">
                <a:solidFill>
                  <a:srgbClr val="FFFFFF"/>
                </a:solidFill>
                <a:latin typeface="Carlito"/>
                <a:cs typeface="Carlito"/>
              </a:rPr>
              <a:t>&amp;  </a:t>
            </a:r>
            <a:r>
              <a:rPr sz="2600" spc="-10" dirty="0">
                <a:solidFill>
                  <a:srgbClr val="FFFFFF"/>
                </a:solidFill>
                <a:latin typeface="Carlito"/>
                <a:cs typeface="Carlito"/>
              </a:rPr>
              <a:t>Control</a:t>
            </a:r>
            <a:r>
              <a:rPr sz="2600" spc="9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arlito"/>
                <a:cs typeface="Carlito"/>
              </a:rPr>
              <a:t>of</a:t>
            </a:r>
            <a:r>
              <a:rPr sz="2600" spc="41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arlito"/>
                <a:cs typeface="Carlito"/>
              </a:rPr>
              <a:t>drug	</a:t>
            </a:r>
            <a:r>
              <a:rPr sz="2600" spc="-10" dirty="0">
                <a:solidFill>
                  <a:srgbClr val="FFFFFF"/>
                </a:solidFill>
                <a:latin typeface="Carlito"/>
                <a:cs typeface="Carlito"/>
              </a:rPr>
              <a:t>promotion </a:t>
            </a:r>
            <a:r>
              <a:rPr sz="2600" dirty="0">
                <a:solidFill>
                  <a:srgbClr val="FFFFFF"/>
                </a:solidFill>
                <a:latin typeface="Carlito"/>
                <a:cs typeface="Carlito"/>
              </a:rPr>
              <a:t>and  </a:t>
            </a:r>
            <a:r>
              <a:rPr sz="2600" spc="-10" dirty="0">
                <a:solidFill>
                  <a:srgbClr val="FFFFFF"/>
                </a:solidFill>
                <a:latin typeface="Carlito"/>
                <a:cs typeface="Carlito"/>
              </a:rPr>
              <a:t>information.</a:t>
            </a:r>
            <a:endParaRPr sz="2600">
              <a:latin typeface="Carlito"/>
              <a:cs typeface="Carlito"/>
            </a:endParaRPr>
          </a:p>
          <a:p>
            <a:pPr marL="607060" lvl="1" indent="-457200">
              <a:lnSpc>
                <a:spcPct val="100000"/>
              </a:lnSpc>
              <a:spcBef>
                <a:spcPts val="270"/>
              </a:spcBef>
              <a:buFont typeface="Wingdings"/>
              <a:buChar char=""/>
              <a:tabLst>
                <a:tab pos="606425" algn="l"/>
                <a:tab pos="607060" algn="l"/>
              </a:tabLst>
            </a:pPr>
            <a:r>
              <a:rPr sz="2600" spc="-10" dirty="0">
                <a:solidFill>
                  <a:srgbClr val="FFFFFF"/>
                </a:solidFill>
                <a:latin typeface="Carlito"/>
                <a:cs typeface="Carlito"/>
              </a:rPr>
              <a:t>Adverse </a:t>
            </a:r>
            <a:r>
              <a:rPr sz="2600" spc="-5" dirty="0">
                <a:solidFill>
                  <a:srgbClr val="FFFFFF"/>
                </a:solidFill>
                <a:latin typeface="Carlito"/>
                <a:cs typeface="Carlito"/>
              </a:rPr>
              <a:t>drug reaction </a:t>
            </a:r>
            <a:r>
              <a:rPr sz="2600" dirty="0">
                <a:solidFill>
                  <a:srgbClr val="FFFFFF"/>
                </a:solidFill>
                <a:latin typeface="Carlito"/>
                <a:cs typeface="Carlito"/>
              </a:rPr>
              <a:t>(ADR)</a:t>
            </a:r>
            <a:r>
              <a:rPr sz="2600" spc="-8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arlito"/>
                <a:cs typeface="Carlito"/>
              </a:rPr>
              <a:t>monitoring.</a:t>
            </a:r>
            <a:endParaRPr sz="2600">
              <a:latin typeface="Carlito"/>
              <a:cs typeface="Carlito"/>
            </a:endParaRPr>
          </a:p>
          <a:p>
            <a:pPr marL="681355" lvl="1" indent="-532130">
              <a:lnSpc>
                <a:spcPct val="100000"/>
              </a:lnSpc>
              <a:spcBef>
                <a:spcPts val="310"/>
              </a:spcBef>
              <a:buFont typeface="Wingdings"/>
              <a:buChar char=""/>
              <a:tabLst>
                <a:tab pos="681355" algn="l"/>
                <a:tab pos="681990" algn="l"/>
              </a:tabLst>
            </a:pPr>
            <a:r>
              <a:rPr sz="2600" spc="-5" dirty="0">
                <a:solidFill>
                  <a:srgbClr val="FFFFFF"/>
                </a:solidFill>
                <a:latin typeface="Carlito"/>
                <a:cs typeface="Carlito"/>
              </a:rPr>
              <a:t>Licensing of premises, </a:t>
            </a:r>
            <a:r>
              <a:rPr sz="2600" spc="-10" dirty="0">
                <a:solidFill>
                  <a:srgbClr val="FFFFFF"/>
                </a:solidFill>
                <a:latin typeface="Carlito"/>
                <a:cs typeface="Carlito"/>
              </a:rPr>
              <a:t>persons </a:t>
            </a:r>
            <a:r>
              <a:rPr sz="2600" dirty="0">
                <a:solidFill>
                  <a:srgbClr val="FFFFFF"/>
                </a:solidFill>
                <a:latin typeface="Carlito"/>
                <a:cs typeface="Carlito"/>
              </a:rPr>
              <a:t>and</a:t>
            </a:r>
            <a:r>
              <a:rPr sz="2600" spc="-8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arlito"/>
                <a:cs typeface="Carlito"/>
              </a:rPr>
              <a:t>practices.</a:t>
            </a:r>
            <a:endParaRPr sz="2600">
              <a:latin typeface="Carlito"/>
              <a:cs typeface="Carlito"/>
            </a:endParaRPr>
          </a:p>
          <a:p>
            <a:pPr marL="607060" marR="5080" lvl="1" indent="-457200" algn="just">
              <a:lnSpc>
                <a:spcPct val="90000"/>
              </a:lnSpc>
              <a:spcBef>
                <a:spcPts val="625"/>
              </a:spcBef>
              <a:buFont typeface="Wingdings"/>
              <a:buChar char=""/>
              <a:tabLst>
                <a:tab pos="607060" algn="l"/>
              </a:tabLst>
            </a:pPr>
            <a:r>
              <a:rPr sz="2600" dirty="0">
                <a:solidFill>
                  <a:srgbClr val="FFFFFF"/>
                </a:solidFill>
                <a:latin typeface="Carlito"/>
                <a:cs typeface="Carlito"/>
              </a:rPr>
              <a:t>Main </a:t>
            </a:r>
            <a:r>
              <a:rPr sz="2600" spc="-5" dirty="0">
                <a:solidFill>
                  <a:srgbClr val="FFFFFF"/>
                </a:solidFill>
                <a:latin typeface="Carlito"/>
                <a:cs typeface="Carlito"/>
              </a:rPr>
              <a:t>goal of drug </a:t>
            </a:r>
            <a:r>
              <a:rPr sz="2600" spc="-10" dirty="0">
                <a:solidFill>
                  <a:srgbClr val="FFFFFF"/>
                </a:solidFill>
                <a:latin typeface="Carlito"/>
                <a:cs typeface="Carlito"/>
              </a:rPr>
              <a:t>regulation </a:t>
            </a:r>
            <a:r>
              <a:rPr sz="2600" dirty="0">
                <a:solidFill>
                  <a:srgbClr val="FFFFFF"/>
                </a:solidFill>
                <a:latin typeface="Carlito"/>
                <a:cs typeface="Carlito"/>
              </a:rPr>
              <a:t>is </a:t>
            </a:r>
            <a:r>
              <a:rPr sz="2600" spc="-15" dirty="0">
                <a:solidFill>
                  <a:srgbClr val="FFFFFF"/>
                </a:solidFill>
                <a:latin typeface="Carlito"/>
                <a:cs typeface="Carlito"/>
              </a:rPr>
              <a:t>to guarantee  </a:t>
            </a:r>
            <a:r>
              <a:rPr sz="2600" dirty="0">
                <a:solidFill>
                  <a:srgbClr val="FFFFFF"/>
                </a:solidFill>
                <a:latin typeface="Carlito"/>
                <a:cs typeface="Carlito"/>
              </a:rPr>
              <a:t>the </a:t>
            </a:r>
            <a:r>
              <a:rPr sz="2600" b="1" spc="-35" dirty="0">
                <a:solidFill>
                  <a:srgbClr val="FFFFFF"/>
                </a:solidFill>
                <a:latin typeface="Carlito"/>
                <a:cs typeface="Carlito"/>
              </a:rPr>
              <a:t>safety, </a:t>
            </a:r>
            <a:r>
              <a:rPr sz="2600" b="1" spc="-5" dirty="0">
                <a:solidFill>
                  <a:srgbClr val="FFFFFF"/>
                </a:solidFill>
                <a:latin typeface="Carlito"/>
                <a:cs typeface="Carlito"/>
              </a:rPr>
              <a:t>efficacy and </a:t>
            </a:r>
            <a:r>
              <a:rPr sz="2600" b="1" dirty="0">
                <a:solidFill>
                  <a:srgbClr val="FFFFFF"/>
                </a:solidFill>
                <a:latin typeface="Carlito"/>
                <a:cs typeface="Carlito"/>
              </a:rPr>
              <a:t>quality of </a:t>
            </a:r>
            <a:r>
              <a:rPr sz="2600" b="1" spc="-5" dirty="0">
                <a:solidFill>
                  <a:srgbClr val="FFFFFF"/>
                </a:solidFill>
                <a:latin typeface="Carlito"/>
                <a:cs typeface="Carlito"/>
              </a:rPr>
              <a:t>drugs  </a:t>
            </a:r>
            <a:r>
              <a:rPr sz="2600" b="1" spc="-10" dirty="0">
                <a:solidFill>
                  <a:srgbClr val="FFFFFF"/>
                </a:solidFill>
                <a:latin typeface="Carlito"/>
                <a:cs typeface="Carlito"/>
              </a:rPr>
              <a:t>available </a:t>
            </a:r>
            <a:r>
              <a:rPr sz="2600" b="1" spc="-15" dirty="0">
                <a:solidFill>
                  <a:srgbClr val="FFFFFF"/>
                </a:solidFill>
                <a:latin typeface="Carlito"/>
                <a:cs typeface="Carlito"/>
              </a:rPr>
              <a:t>to</a:t>
            </a:r>
            <a:r>
              <a:rPr sz="2600" b="1" spc="1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600" b="1" spc="-5" dirty="0">
                <a:solidFill>
                  <a:srgbClr val="FFFFFF"/>
                </a:solidFill>
                <a:latin typeface="Carlito"/>
                <a:cs typeface="Carlito"/>
              </a:rPr>
              <a:t>public.</a:t>
            </a:r>
            <a:endParaRPr sz="26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16736" y="2183892"/>
            <a:ext cx="2603500" cy="789940"/>
            <a:chOff x="1316736" y="2183892"/>
            <a:chExt cx="2603500" cy="789940"/>
          </a:xfrm>
        </p:grpSpPr>
        <p:sp>
          <p:nvSpPr>
            <p:cNvPr id="3" name="object 3"/>
            <p:cNvSpPr/>
            <p:nvPr/>
          </p:nvSpPr>
          <p:spPr>
            <a:xfrm>
              <a:off x="1316736" y="2183892"/>
              <a:ext cx="1322832" cy="78943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530095" y="2662428"/>
              <a:ext cx="2176272" cy="6553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255519" y="2183892"/>
              <a:ext cx="1566671" cy="78943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352800" y="2183892"/>
              <a:ext cx="566927" cy="78943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444244" y="385317"/>
            <a:ext cx="7470775" cy="3354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95"/>
              </a:spcBef>
              <a:buClr>
                <a:srgbClr val="FFFFFF"/>
              </a:buClr>
              <a:buFont typeface="Wingdings"/>
              <a:buChar char=""/>
              <a:tabLst>
                <a:tab pos="436880" algn="l"/>
              </a:tabLst>
            </a:pPr>
            <a:r>
              <a:rPr dirty="0"/>
              <a:t>	</a:t>
            </a:r>
            <a:r>
              <a:rPr sz="2800" spc="-5" dirty="0">
                <a:solidFill>
                  <a:srgbClr val="FFFFFF"/>
                </a:solidFill>
                <a:latin typeface="Carlito"/>
                <a:cs typeface="Carlito"/>
              </a:rPr>
              <a:t>It </a:t>
            </a:r>
            <a:r>
              <a:rPr sz="2800" spc="-10" dirty="0">
                <a:solidFill>
                  <a:srgbClr val="FFFFFF"/>
                </a:solidFill>
                <a:latin typeface="Carlito"/>
                <a:cs typeface="Carlito"/>
              </a:rPr>
              <a:t>is </a:t>
            </a:r>
            <a:r>
              <a:rPr sz="2800" spc="-15" dirty="0">
                <a:solidFill>
                  <a:srgbClr val="FFFFFF"/>
                </a:solidFill>
                <a:latin typeface="Carlito"/>
                <a:cs typeface="Carlito"/>
              </a:rPr>
              <a:t>governed </a:t>
            </a:r>
            <a:r>
              <a:rPr sz="2800" spc="-5" dirty="0">
                <a:solidFill>
                  <a:srgbClr val="FFFFFF"/>
                </a:solidFill>
                <a:latin typeface="Carlito"/>
                <a:cs typeface="Carlito"/>
              </a:rPr>
              <a:t>by both </a:t>
            </a:r>
            <a:r>
              <a:rPr sz="2800" spc="-20" dirty="0">
                <a:solidFill>
                  <a:srgbClr val="FFFFFF"/>
                </a:solidFill>
                <a:latin typeface="Carlito"/>
                <a:cs typeface="Carlito"/>
              </a:rPr>
              <a:t>Centre </a:t>
            </a:r>
            <a:r>
              <a:rPr sz="2800" dirty="0">
                <a:solidFill>
                  <a:srgbClr val="FFFFFF"/>
                </a:solidFill>
                <a:latin typeface="Carlito"/>
                <a:cs typeface="Carlito"/>
              </a:rPr>
              <a:t>and </a:t>
            </a:r>
            <a:r>
              <a:rPr sz="2800" spc="-25" dirty="0">
                <a:solidFill>
                  <a:srgbClr val="FFFFFF"/>
                </a:solidFill>
                <a:latin typeface="Carlito"/>
                <a:cs typeface="Carlito"/>
              </a:rPr>
              <a:t>State  </a:t>
            </a:r>
            <a:r>
              <a:rPr sz="2800" spc="-10" dirty="0">
                <a:solidFill>
                  <a:srgbClr val="FFFFFF"/>
                </a:solidFill>
                <a:latin typeface="Carlito"/>
                <a:cs typeface="Carlito"/>
              </a:rPr>
              <a:t>Governments </a:t>
            </a:r>
            <a:r>
              <a:rPr sz="2800" spc="-5" dirty="0">
                <a:solidFill>
                  <a:srgbClr val="FFFFFF"/>
                </a:solidFill>
                <a:latin typeface="Carlito"/>
                <a:cs typeface="Carlito"/>
              </a:rPr>
              <a:t>under the </a:t>
            </a:r>
            <a:r>
              <a:rPr sz="2800" b="1" u="heavy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rlito"/>
                <a:cs typeface="Carlito"/>
              </a:rPr>
              <a:t>Drugs </a:t>
            </a:r>
            <a:r>
              <a:rPr sz="2800" b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rlito"/>
                <a:cs typeface="Carlito"/>
              </a:rPr>
              <a:t>&amp; </a:t>
            </a:r>
            <a:r>
              <a:rPr sz="2800" b="1" u="heavy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rlito"/>
                <a:cs typeface="Carlito"/>
              </a:rPr>
              <a:t>Cosmetics </a:t>
            </a:r>
            <a:r>
              <a:rPr sz="2800" b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rlito"/>
                <a:cs typeface="Carlito"/>
              </a:rPr>
              <a:t>Act,  </a:t>
            </a:r>
            <a:r>
              <a:rPr sz="2800" b="1" u="heavy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rlito"/>
                <a:cs typeface="Carlito"/>
              </a:rPr>
              <a:t>1940</a:t>
            </a:r>
            <a:r>
              <a:rPr sz="2800" spc="-10" dirty="0">
                <a:solidFill>
                  <a:srgbClr val="FFFFFF"/>
                </a:solidFill>
                <a:latin typeface="Carlito"/>
                <a:cs typeface="Carlito"/>
              </a:rPr>
              <a:t>.</a:t>
            </a:r>
            <a:endParaRPr sz="28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FFFFFF"/>
              </a:buClr>
              <a:buFont typeface="Wingdings"/>
              <a:buChar char=""/>
            </a:pPr>
            <a:endParaRPr sz="3850">
              <a:latin typeface="Carlito"/>
              <a:cs typeface="Carlito"/>
            </a:endParaRPr>
          </a:p>
          <a:p>
            <a:pPr marL="93345">
              <a:lnSpc>
                <a:spcPct val="100000"/>
              </a:lnSpc>
            </a:pPr>
            <a:r>
              <a:rPr sz="2800" b="1" u="heavy" spc="-10" dirty="0">
                <a:solidFill>
                  <a:srgbClr val="FFC000"/>
                </a:solidFill>
                <a:uFill>
                  <a:solidFill>
                    <a:srgbClr val="FFC000"/>
                  </a:solidFill>
                </a:uFill>
                <a:latin typeface="Carlito"/>
                <a:cs typeface="Carlito"/>
              </a:rPr>
              <a:t>MAIN</a:t>
            </a:r>
            <a:r>
              <a:rPr sz="2800" b="1" u="heavy" spc="25" dirty="0">
                <a:solidFill>
                  <a:srgbClr val="FFC000"/>
                </a:solidFill>
                <a:uFill>
                  <a:solidFill>
                    <a:srgbClr val="FFC000"/>
                  </a:solidFill>
                </a:uFill>
                <a:latin typeface="Carlito"/>
                <a:cs typeface="Carlito"/>
              </a:rPr>
              <a:t> </a:t>
            </a:r>
            <a:r>
              <a:rPr sz="2800" b="1" u="heavy" spc="-10" dirty="0">
                <a:solidFill>
                  <a:srgbClr val="FFC000"/>
                </a:solidFill>
                <a:uFill>
                  <a:solidFill>
                    <a:srgbClr val="FFC000"/>
                  </a:solidFill>
                </a:uFill>
                <a:latin typeface="Carlito"/>
                <a:cs typeface="Carlito"/>
              </a:rPr>
              <a:t>BODIES:</a:t>
            </a:r>
            <a:endParaRPr sz="28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850">
              <a:latin typeface="Carlito"/>
              <a:cs typeface="Carlito"/>
            </a:endParaRPr>
          </a:p>
          <a:p>
            <a:pPr marL="436245" indent="-424180">
              <a:lnSpc>
                <a:spcPct val="100000"/>
              </a:lnSpc>
              <a:buFont typeface="Wingdings"/>
              <a:buChar char=""/>
              <a:tabLst>
                <a:tab pos="436880" algn="l"/>
              </a:tabLst>
            </a:pPr>
            <a:r>
              <a:rPr sz="2800" spc="-15" dirty="0">
                <a:solidFill>
                  <a:srgbClr val="FFFFFF"/>
                </a:solidFill>
                <a:latin typeface="Carlito"/>
                <a:cs typeface="Carlito"/>
              </a:rPr>
              <a:t>Ministry </a:t>
            </a:r>
            <a:r>
              <a:rPr sz="2800" spc="-5" dirty="0">
                <a:solidFill>
                  <a:srgbClr val="FFFFFF"/>
                </a:solidFill>
                <a:latin typeface="Carlito"/>
                <a:cs typeface="Carlito"/>
              </a:rPr>
              <a:t>Of Health &amp; </a:t>
            </a:r>
            <a:r>
              <a:rPr sz="2800" spc="-20" dirty="0">
                <a:solidFill>
                  <a:srgbClr val="FFFFFF"/>
                </a:solidFill>
                <a:latin typeface="Carlito"/>
                <a:cs typeface="Carlito"/>
              </a:rPr>
              <a:t>Family </a:t>
            </a:r>
            <a:r>
              <a:rPr sz="2800" spc="-35" dirty="0">
                <a:solidFill>
                  <a:srgbClr val="FFFFFF"/>
                </a:solidFill>
                <a:latin typeface="Carlito"/>
                <a:cs typeface="Carlito"/>
              </a:rPr>
              <a:t>Welfare</a:t>
            </a:r>
            <a:r>
              <a:rPr sz="2800" spc="13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rlito"/>
                <a:cs typeface="Carlito"/>
              </a:rPr>
              <a:t>(MHFW)</a:t>
            </a:r>
            <a:endParaRPr sz="2800">
              <a:latin typeface="Carlito"/>
              <a:cs typeface="Carlit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23072" y="3799713"/>
            <a:ext cx="10909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20" dirty="0">
                <a:solidFill>
                  <a:srgbClr val="FFFFFF"/>
                </a:solidFill>
                <a:latin typeface="Carlito"/>
                <a:cs typeface="Carlito"/>
              </a:rPr>
              <a:t>Control</a:t>
            </a:r>
            <a:endParaRPr sz="2800">
              <a:latin typeface="Carlito"/>
              <a:cs typeface="Carlit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44244" y="3799713"/>
            <a:ext cx="6291580" cy="13906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866775" indent="-342900">
              <a:lnSpc>
                <a:spcPct val="100000"/>
              </a:lnSpc>
              <a:spcBef>
                <a:spcPts val="95"/>
              </a:spcBef>
              <a:buClr>
                <a:srgbClr val="FFFFFF"/>
              </a:buClr>
              <a:buFont typeface="Wingdings"/>
              <a:buChar char=""/>
              <a:tabLst>
                <a:tab pos="436880" algn="l"/>
                <a:tab pos="2446655" algn="l"/>
                <a:tab pos="4118610" algn="l"/>
              </a:tabLst>
            </a:pPr>
            <a:r>
              <a:rPr dirty="0"/>
              <a:t>	</a:t>
            </a:r>
            <a:r>
              <a:rPr sz="2800" spc="-10" dirty="0">
                <a:solidFill>
                  <a:srgbClr val="FFFFFF"/>
                </a:solidFill>
                <a:latin typeface="Carlito"/>
                <a:cs typeface="Carlito"/>
              </a:rPr>
              <a:t>Ce</a:t>
            </a:r>
            <a:r>
              <a:rPr sz="2800" spc="-40" dirty="0">
                <a:solidFill>
                  <a:srgbClr val="FFFFFF"/>
                </a:solidFill>
                <a:latin typeface="Carlito"/>
                <a:cs typeface="Carlito"/>
              </a:rPr>
              <a:t>n</a:t>
            </a:r>
            <a:r>
              <a:rPr sz="2800" spc="-5" dirty="0">
                <a:solidFill>
                  <a:srgbClr val="FFFFFF"/>
                </a:solidFill>
                <a:latin typeface="Carlito"/>
                <a:cs typeface="Carlito"/>
              </a:rPr>
              <a:t>t</a:t>
            </a:r>
            <a:r>
              <a:rPr sz="2800" spc="-70" dirty="0">
                <a:solidFill>
                  <a:srgbClr val="FFFFFF"/>
                </a:solidFill>
                <a:latin typeface="Carlito"/>
                <a:cs typeface="Carlito"/>
              </a:rPr>
              <a:t>r</a:t>
            </a:r>
            <a:r>
              <a:rPr sz="2800" spc="-5" dirty="0">
                <a:solidFill>
                  <a:srgbClr val="FFFFFF"/>
                </a:solidFill>
                <a:latin typeface="Carlito"/>
                <a:cs typeface="Carlito"/>
              </a:rPr>
              <a:t>al</a:t>
            </a:r>
            <a:r>
              <a:rPr sz="2800" dirty="0">
                <a:solidFill>
                  <a:srgbClr val="FFFFFF"/>
                </a:solidFill>
                <a:latin typeface="Carlito"/>
                <a:cs typeface="Carlito"/>
              </a:rPr>
              <a:t>	</a:t>
            </a:r>
            <a:r>
              <a:rPr sz="2800" spc="-10" dirty="0">
                <a:solidFill>
                  <a:srgbClr val="FFFFFF"/>
                </a:solidFill>
                <a:latin typeface="Carlito"/>
                <a:cs typeface="Carlito"/>
              </a:rPr>
              <a:t>Dr</a:t>
            </a:r>
            <a:r>
              <a:rPr sz="2800" spc="5" dirty="0">
                <a:solidFill>
                  <a:srgbClr val="FFFFFF"/>
                </a:solidFill>
                <a:latin typeface="Carlito"/>
                <a:cs typeface="Carlito"/>
              </a:rPr>
              <a:t>u</a:t>
            </a:r>
            <a:r>
              <a:rPr sz="2800" spc="-5" dirty="0">
                <a:solidFill>
                  <a:srgbClr val="FFFFFF"/>
                </a:solidFill>
                <a:latin typeface="Carlito"/>
                <a:cs typeface="Carlito"/>
              </a:rPr>
              <a:t>g</a:t>
            </a:r>
            <a:r>
              <a:rPr sz="2800" dirty="0">
                <a:solidFill>
                  <a:srgbClr val="FFFFFF"/>
                </a:solidFill>
                <a:latin typeface="Carlito"/>
                <a:cs typeface="Carlito"/>
              </a:rPr>
              <a:t>	</a:t>
            </a:r>
            <a:r>
              <a:rPr sz="2800" spc="-10" dirty="0">
                <a:solidFill>
                  <a:srgbClr val="FFFFFF"/>
                </a:solidFill>
                <a:latin typeface="Carlito"/>
                <a:cs typeface="Carlito"/>
              </a:rPr>
              <a:t>S</a:t>
            </a:r>
            <a:r>
              <a:rPr sz="2800" spc="-45" dirty="0">
                <a:solidFill>
                  <a:srgbClr val="FFFFFF"/>
                </a:solidFill>
                <a:latin typeface="Carlito"/>
                <a:cs typeface="Carlito"/>
              </a:rPr>
              <a:t>t</a:t>
            </a:r>
            <a:r>
              <a:rPr sz="2800" spc="-5" dirty="0">
                <a:solidFill>
                  <a:srgbClr val="FFFFFF"/>
                </a:solidFill>
                <a:latin typeface="Carlito"/>
                <a:cs typeface="Carlito"/>
              </a:rPr>
              <a:t>anda</a:t>
            </a:r>
            <a:r>
              <a:rPr sz="2800" spc="-35" dirty="0">
                <a:solidFill>
                  <a:srgbClr val="FFFFFF"/>
                </a:solidFill>
                <a:latin typeface="Carlito"/>
                <a:cs typeface="Carlito"/>
              </a:rPr>
              <a:t>r</a:t>
            </a:r>
            <a:r>
              <a:rPr sz="2800" spc="-5" dirty="0">
                <a:solidFill>
                  <a:srgbClr val="FFFFFF"/>
                </a:solidFill>
                <a:latin typeface="Carlito"/>
                <a:cs typeface="Carlito"/>
              </a:rPr>
              <a:t>d  </a:t>
            </a:r>
            <a:r>
              <a:rPr sz="2800" spc="-15" dirty="0">
                <a:solidFill>
                  <a:srgbClr val="FFFFFF"/>
                </a:solidFill>
                <a:latin typeface="Carlito"/>
                <a:cs typeface="Carlito"/>
              </a:rPr>
              <a:t>Organization(CDSCO)</a:t>
            </a:r>
            <a:endParaRPr sz="2800">
              <a:latin typeface="Carlito"/>
              <a:cs typeface="Carlito"/>
            </a:endParaRPr>
          </a:p>
          <a:p>
            <a:pPr marL="436245" indent="-424180">
              <a:lnSpc>
                <a:spcPct val="100000"/>
              </a:lnSpc>
              <a:spcBef>
                <a:spcPts val="670"/>
              </a:spcBef>
              <a:buFont typeface="Wingdings"/>
              <a:buChar char=""/>
              <a:tabLst>
                <a:tab pos="436880" algn="l"/>
              </a:tabLst>
            </a:pPr>
            <a:r>
              <a:rPr sz="2800" spc="-5" dirty="0">
                <a:solidFill>
                  <a:srgbClr val="FFFFFF"/>
                </a:solidFill>
                <a:latin typeface="Carlito"/>
                <a:cs typeface="Carlito"/>
              </a:rPr>
              <a:t>Indian </a:t>
            </a:r>
            <a:r>
              <a:rPr sz="2800" spc="-10" dirty="0">
                <a:solidFill>
                  <a:srgbClr val="FFFFFF"/>
                </a:solidFill>
                <a:latin typeface="Carlito"/>
                <a:cs typeface="Carlito"/>
              </a:rPr>
              <a:t>Pharmacopoeia Commission</a:t>
            </a:r>
            <a:r>
              <a:rPr sz="2800" spc="11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arlito"/>
                <a:cs typeface="Carlito"/>
              </a:rPr>
              <a:t>(IPC)</a:t>
            </a:r>
            <a:endParaRPr sz="2800">
              <a:latin typeface="Carlito"/>
              <a:cs typeface="Carlito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444244" y="5250891"/>
            <a:ext cx="746950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Clr>
                <a:srgbClr val="FFFFFF"/>
              </a:buClr>
              <a:buFont typeface="Wingdings"/>
              <a:buChar char=""/>
              <a:tabLst>
                <a:tab pos="436880" algn="l"/>
                <a:tab pos="1963420" algn="l"/>
                <a:tab pos="4499610" algn="l"/>
                <a:tab pos="6084570" algn="l"/>
              </a:tabLst>
            </a:pPr>
            <a:r>
              <a:rPr dirty="0"/>
              <a:t>	</a:t>
            </a:r>
            <a:r>
              <a:rPr sz="2800" spc="-5" dirty="0">
                <a:solidFill>
                  <a:srgbClr val="FFFFFF"/>
                </a:solidFill>
                <a:latin typeface="Carlito"/>
                <a:cs typeface="Carlito"/>
              </a:rPr>
              <a:t>N</a:t>
            </a:r>
            <a:r>
              <a:rPr sz="2800" spc="-30" dirty="0">
                <a:solidFill>
                  <a:srgbClr val="FFFFFF"/>
                </a:solidFill>
                <a:latin typeface="Carlito"/>
                <a:cs typeface="Carlito"/>
              </a:rPr>
              <a:t>a</a:t>
            </a:r>
            <a:r>
              <a:rPr sz="2800" spc="-5" dirty="0">
                <a:solidFill>
                  <a:srgbClr val="FFFFFF"/>
                </a:solidFill>
                <a:latin typeface="Carlito"/>
                <a:cs typeface="Carlito"/>
              </a:rPr>
              <a:t>tional</a:t>
            </a:r>
            <a:r>
              <a:rPr sz="2800" dirty="0">
                <a:solidFill>
                  <a:srgbClr val="FFFFFF"/>
                </a:solidFill>
                <a:latin typeface="Carlito"/>
                <a:cs typeface="Carlito"/>
              </a:rPr>
              <a:t>	</a:t>
            </a:r>
            <a:r>
              <a:rPr sz="2800" spc="-5" dirty="0">
                <a:solidFill>
                  <a:srgbClr val="FFFFFF"/>
                </a:solidFill>
                <a:latin typeface="Carlito"/>
                <a:cs typeface="Carlito"/>
              </a:rPr>
              <a:t>Pharma</a:t>
            </a:r>
            <a:r>
              <a:rPr sz="2800" dirty="0">
                <a:solidFill>
                  <a:srgbClr val="FFFFFF"/>
                </a:solidFill>
                <a:latin typeface="Carlito"/>
                <a:cs typeface="Carlito"/>
              </a:rPr>
              <a:t>c</a:t>
            </a:r>
            <a:r>
              <a:rPr sz="2800" spc="-5" dirty="0">
                <a:solidFill>
                  <a:srgbClr val="FFFFFF"/>
                </a:solidFill>
                <a:latin typeface="Carlito"/>
                <a:cs typeface="Carlito"/>
              </a:rPr>
              <a:t>eut</a:t>
            </a:r>
            <a:r>
              <a:rPr sz="2800" spc="-15" dirty="0">
                <a:solidFill>
                  <a:srgbClr val="FFFFFF"/>
                </a:solidFill>
                <a:latin typeface="Carlito"/>
                <a:cs typeface="Carlito"/>
              </a:rPr>
              <a:t>i</a:t>
            </a:r>
            <a:r>
              <a:rPr sz="2800" spc="-25" dirty="0">
                <a:solidFill>
                  <a:srgbClr val="FFFFFF"/>
                </a:solidFill>
                <a:latin typeface="Carlito"/>
                <a:cs typeface="Carlito"/>
              </a:rPr>
              <a:t>c</a:t>
            </a:r>
            <a:r>
              <a:rPr sz="2800" spc="-5" dirty="0">
                <a:solidFill>
                  <a:srgbClr val="FFFFFF"/>
                </a:solidFill>
                <a:latin typeface="Carlito"/>
                <a:cs typeface="Carlito"/>
              </a:rPr>
              <a:t>al</a:t>
            </a:r>
            <a:r>
              <a:rPr sz="2800" dirty="0">
                <a:solidFill>
                  <a:srgbClr val="FFFFFF"/>
                </a:solidFill>
                <a:latin typeface="Carlito"/>
                <a:cs typeface="Carlito"/>
              </a:rPr>
              <a:t>	</a:t>
            </a:r>
            <a:r>
              <a:rPr sz="2800" spc="-5" dirty="0">
                <a:solidFill>
                  <a:srgbClr val="FFFFFF"/>
                </a:solidFill>
                <a:latin typeface="Carlito"/>
                <a:cs typeface="Carlito"/>
              </a:rPr>
              <a:t>P</a:t>
            </a:r>
            <a:r>
              <a:rPr sz="2800" spc="-15" dirty="0">
                <a:solidFill>
                  <a:srgbClr val="FFFFFF"/>
                </a:solidFill>
                <a:latin typeface="Carlito"/>
                <a:cs typeface="Carlito"/>
              </a:rPr>
              <a:t>r</a:t>
            </a:r>
            <a:r>
              <a:rPr sz="2800" spc="-5" dirty="0">
                <a:solidFill>
                  <a:srgbClr val="FFFFFF"/>
                </a:solidFill>
                <a:latin typeface="Carlito"/>
                <a:cs typeface="Carlito"/>
              </a:rPr>
              <a:t>icing</a:t>
            </a:r>
            <a:r>
              <a:rPr sz="2800" dirty="0">
                <a:solidFill>
                  <a:srgbClr val="FFFFFF"/>
                </a:solidFill>
                <a:latin typeface="Carlito"/>
                <a:cs typeface="Carlito"/>
              </a:rPr>
              <a:t>	</a:t>
            </a:r>
            <a:r>
              <a:rPr sz="2800" spc="-5" dirty="0">
                <a:solidFill>
                  <a:srgbClr val="FFFFFF"/>
                </a:solidFill>
                <a:latin typeface="Carlito"/>
                <a:cs typeface="Carlito"/>
              </a:rPr>
              <a:t>Au</a:t>
            </a:r>
            <a:r>
              <a:rPr sz="2800" dirty="0">
                <a:solidFill>
                  <a:srgbClr val="FFFFFF"/>
                </a:solidFill>
                <a:latin typeface="Carlito"/>
                <a:cs typeface="Carlito"/>
              </a:rPr>
              <a:t>t</a:t>
            </a:r>
            <a:r>
              <a:rPr sz="2800" spc="-10" dirty="0">
                <a:solidFill>
                  <a:srgbClr val="FFFFFF"/>
                </a:solidFill>
                <a:latin typeface="Carlito"/>
                <a:cs typeface="Carlito"/>
              </a:rPr>
              <a:t>hori</a:t>
            </a:r>
            <a:r>
              <a:rPr sz="2800" dirty="0">
                <a:solidFill>
                  <a:srgbClr val="FFFFFF"/>
                </a:solidFill>
                <a:latin typeface="Carlito"/>
                <a:cs typeface="Carlito"/>
              </a:rPr>
              <a:t>t</a:t>
            </a:r>
            <a:r>
              <a:rPr sz="2800" spc="-5" dirty="0">
                <a:solidFill>
                  <a:srgbClr val="FFFFFF"/>
                </a:solidFill>
                <a:latin typeface="Carlito"/>
                <a:cs typeface="Carlito"/>
              </a:rPr>
              <a:t>y  </a:t>
            </a:r>
            <a:r>
              <a:rPr sz="2800" spc="-45" dirty="0">
                <a:solidFill>
                  <a:srgbClr val="FFFFFF"/>
                </a:solidFill>
                <a:latin typeface="Carlito"/>
                <a:cs typeface="Carlito"/>
              </a:rPr>
              <a:t>(NPPA)</a:t>
            </a:r>
            <a:endParaRPr sz="2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44244" y="1786839"/>
            <a:ext cx="23507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  <a:tab pos="1144905" algn="l"/>
              </a:tabLst>
            </a:pPr>
            <a:r>
              <a:rPr sz="2800" spc="-10" dirty="0">
                <a:solidFill>
                  <a:srgbClr val="FFFFFF"/>
                </a:solidFill>
                <a:latin typeface="Carlito"/>
                <a:cs typeface="Carlito"/>
              </a:rPr>
              <a:t>Th</a:t>
            </a:r>
            <a:r>
              <a:rPr sz="2800" spc="-5" dirty="0">
                <a:solidFill>
                  <a:srgbClr val="FFFFFF"/>
                </a:solidFill>
                <a:latin typeface="Carlito"/>
                <a:cs typeface="Carlito"/>
              </a:rPr>
              <a:t>e</a:t>
            </a:r>
            <a:r>
              <a:rPr sz="2800" dirty="0">
                <a:solidFill>
                  <a:srgbClr val="FFFFFF"/>
                </a:solidFill>
                <a:latin typeface="Carlito"/>
                <a:cs typeface="Carlito"/>
              </a:rPr>
              <a:t>	</a:t>
            </a:r>
            <a:r>
              <a:rPr sz="2800" spc="-5" dirty="0">
                <a:solidFill>
                  <a:srgbClr val="FFFFFF"/>
                </a:solidFill>
                <a:latin typeface="Carlito"/>
                <a:cs typeface="Carlito"/>
              </a:rPr>
              <a:t>Mini</a:t>
            </a:r>
            <a:r>
              <a:rPr sz="2800" spc="-45" dirty="0">
                <a:solidFill>
                  <a:srgbClr val="FFFFFF"/>
                </a:solidFill>
                <a:latin typeface="Carlito"/>
                <a:cs typeface="Carlito"/>
              </a:rPr>
              <a:t>s</a:t>
            </a:r>
            <a:r>
              <a:rPr sz="2800" dirty="0">
                <a:solidFill>
                  <a:srgbClr val="FFFFFF"/>
                </a:solidFill>
                <a:latin typeface="Carlito"/>
                <a:cs typeface="Carlito"/>
              </a:rPr>
              <a:t>t</a:t>
            </a:r>
            <a:r>
              <a:rPr sz="2800" spc="-5" dirty="0">
                <a:solidFill>
                  <a:srgbClr val="FFFFFF"/>
                </a:solidFill>
                <a:latin typeface="Carlito"/>
                <a:cs typeface="Carlito"/>
              </a:rPr>
              <a:t>ry</a:t>
            </a:r>
            <a:endParaRPr sz="28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87144" y="2171445"/>
            <a:ext cx="12458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FFFFFF"/>
                </a:solidFill>
                <a:latin typeface="Carlito"/>
                <a:cs typeface="Carlito"/>
              </a:rPr>
              <a:t>(</a:t>
            </a:r>
            <a:r>
              <a:rPr sz="2800" spc="5" dirty="0">
                <a:solidFill>
                  <a:srgbClr val="FFFFFF"/>
                </a:solidFill>
                <a:latin typeface="Carlito"/>
                <a:cs typeface="Carlito"/>
              </a:rPr>
              <a:t>M</a:t>
            </a:r>
            <a:r>
              <a:rPr sz="2800" spc="-10" dirty="0">
                <a:solidFill>
                  <a:srgbClr val="FFFFFF"/>
                </a:solidFill>
                <a:latin typeface="Carlito"/>
                <a:cs typeface="Carlito"/>
              </a:rPr>
              <a:t>HFW)</a:t>
            </a:r>
            <a:endParaRPr sz="280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23105" y="1786839"/>
            <a:ext cx="1529080" cy="83629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3195"/>
              </a:lnSpc>
              <a:spcBef>
                <a:spcPts val="95"/>
              </a:spcBef>
              <a:tabLst>
                <a:tab pos="560705" algn="l"/>
              </a:tabLst>
            </a:pPr>
            <a:r>
              <a:rPr sz="2800" spc="-5" dirty="0">
                <a:solidFill>
                  <a:srgbClr val="FFFFFF"/>
                </a:solidFill>
                <a:latin typeface="Carlito"/>
                <a:cs typeface="Carlito"/>
              </a:rPr>
              <a:t>of	</a:t>
            </a:r>
            <a:r>
              <a:rPr sz="2800" spc="-10" dirty="0">
                <a:solidFill>
                  <a:srgbClr val="FFFFFF"/>
                </a:solidFill>
                <a:latin typeface="Carlito"/>
                <a:cs typeface="Carlito"/>
              </a:rPr>
              <a:t>Hea</a:t>
            </a:r>
            <a:r>
              <a:rPr sz="2800" spc="-15" dirty="0">
                <a:solidFill>
                  <a:srgbClr val="FFFFFF"/>
                </a:solidFill>
                <a:latin typeface="Carlito"/>
                <a:cs typeface="Carlito"/>
              </a:rPr>
              <a:t>l</a:t>
            </a:r>
            <a:r>
              <a:rPr sz="2800" spc="-5" dirty="0">
                <a:solidFill>
                  <a:srgbClr val="FFFFFF"/>
                </a:solidFill>
                <a:latin typeface="Carlito"/>
                <a:cs typeface="Carlito"/>
              </a:rPr>
              <a:t>th</a:t>
            </a:r>
            <a:endParaRPr sz="2800">
              <a:latin typeface="Carlito"/>
              <a:cs typeface="Carlito"/>
            </a:endParaRPr>
          </a:p>
          <a:p>
            <a:pPr marL="464820">
              <a:lnSpc>
                <a:spcPts val="3195"/>
              </a:lnSpc>
            </a:pPr>
            <a:r>
              <a:rPr sz="2800" spc="-15" dirty="0">
                <a:solidFill>
                  <a:srgbClr val="FFFFFF"/>
                </a:solidFill>
                <a:latin typeface="Carlito"/>
                <a:cs typeface="Carlito"/>
              </a:rPr>
              <a:t>is</a:t>
            </a:r>
            <a:endParaRPr sz="2800">
              <a:latin typeface="Carlito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779134" y="1786839"/>
            <a:ext cx="3133725" cy="836294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396240" marR="5080" indent="-384175">
              <a:lnSpc>
                <a:spcPts val="3030"/>
              </a:lnSpc>
              <a:spcBef>
                <a:spcPts val="475"/>
              </a:spcBef>
              <a:tabLst>
                <a:tab pos="809625" algn="l"/>
                <a:tab pos="1993900" algn="l"/>
                <a:tab pos="2219325" algn="l"/>
              </a:tabLst>
            </a:pPr>
            <a:r>
              <a:rPr sz="2800" spc="-5" dirty="0">
                <a:solidFill>
                  <a:srgbClr val="FFFFFF"/>
                </a:solidFill>
                <a:latin typeface="Carlito"/>
                <a:cs typeface="Carlito"/>
              </a:rPr>
              <a:t>a</a:t>
            </a:r>
            <a:r>
              <a:rPr sz="2800" dirty="0">
                <a:solidFill>
                  <a:srgbClr val="FFFFFF"/>
                </a:solidFill>
                <a:latin typeface="Carlito"/>
                <a:cs typeface="Carlito"/>
              </a:rPr>
              <a:t>n</a:t>
            </a:r>
            <a:r>
              <a:rPr sz="2800" spc="-5" dirty="0">
                <a:solidFill>
                  <a:srgbClr val="FFFFFF"/>
                </a:solidFill>
                <a:latin typeface="Carlito"/>
                <a:cs typeface="Carlito"/>
              </a:rPr>
              <a:t>d</a:t>
            </a:r>
            <a:r>
              <a:rPr sz="2800" dirty="0">
                <a:solidFill>
                  <a:srgbClr val="FFFFFF"/>
                </a:solidFill>
                <a:latin typeface="Carlito"/>
                <a:cs typeface="Carlito"/>
              </a:rPr>
              <a:t>	</a:t>
            </a:r>
            <a:r>
              <a:rPr sz="2800" spc="-80" dirty="0">
                <a:solidFill>
                  <a:srgbClr val="FFFFFF"/>
                </a:solidFill>
                <a:latin typeface="Carlito"/>
                <a:cs typeface="Carlito"/>
              </a:rPr>
              <a:t>F</a:t>
            </a:r>
            <a:r>
              <a:rPr sz="2800" spc="-5" dirty="0">
                <a:solidFill>
                  <a:srgbClr val="FFFFFF"/>
                </a:solidFill>
                <a:latin typeface="Carlito"/>
                <a:cs typeface="Carlito"/>
              </a:rPr>
              <a:t>ami</a:t>
            </a:r>
            <a:r>
              <a:rPr sz="2800" spc="-25" dirty="0">
                <a:solidFill>
                  <a:srgbClr val="FFFFFF"/>
                </a:solidFill>
                <a:latin typeface="Carlito"/>
                <a:cs typeface="Carlito"/>
              </a:rPr>
              <a:t>l</a:t>
            </a:r>
            <a:r>
              <a:rPr sz="2800" spc="-5" dirty="0">
                <a:solidFill>
                  <a:srgbClr val="FFFFFF"/>
                </a:solidFill>
                <a:latin typeface="Carlito"/>
                <a:cs typeface="Carlito"/>
              </a:rPr>
              <a:t>y</a:t>
            </a:r>
            <a:r>
              <a:rPr sz="2800" dirty="0">
                <a:solidFill>
                  <a:srgbClr val="FFFFFF"/>
                </a:solidFill>
                <a:latin typeface="Carlito"/>
                <a:cs typeface="Carlito"/>
              </a:rPr>
              <a:t>	</a:t>
            </a:r>
            <a:r>
              <a:rPr sz="2800" spc="-120" dirty="0">
                <a:solidFill>
                  <a:srgbClr val="FFFFFF"/>
                </a:solidFill>
                <a:latin typeface="Carlito"/>
                <a:cs typeface="Carlito"/>
              </a:rPr>
              <a:t>W</a:t>
            </a:r>
            <a:r>
              <a:rPr sz="2800" spc="-5" dirty="0">
                <a:solidFill>
                  <a:srgbClr val="FFFFFF"/>
                </a:solidFill>
                <a:latin typeface="Carlito"/>
                <a:cs typeface="Carlito"/>
              </a:rPr>
              <a:t>e</a:t>
            </a:r>
            <a:r>
              <a:rPr sz="2800" spc="-15" dirty="0">
                <a:solidFill>
                  <a:srgbClr val="FFFFFF"/>
                </a:solidFill>
                <a:latin typeface="Carlito"/>
                <a:cs typeface="Carlito"/>
              </a:rPr>
              <a:t>l</a:t>
            </a:r>
            <a:r>
              <a:rPr sz="2800" spc="-70" dirty="0">
                <a:solidFill>
                  <a:srgbClr val="FFFFFF"/>
                </a:solidFill>
                <a:latin typeface="Carlito"/>
                <a:cs typeface="Carlito"/>
              </a:rPr>
              <a:t>f</a:t>
            </a:r>
            <a:r>
              <a:rPr sz="2800" spc="-5" dirty="0">
                <a:solidFill>
                  <a:srgbClr val="FFFFFF"/>
                </a:solidFill>
                <a:latin typeface="Carlito"/>
                <a:cs typeface="Carlito"/>
              </a:rPr>
              <a:t>a</a:t>
            </a:r>
            <a:r>
              <a:rPr sz="2800" spc="-45" dirty="0">
                <a:solidFill>
                  <a:srgbClr val="FFFFFF"/>
                </a:solidFill>
                <a:latin typeface="Carlito"/>
                <a:cs typeface="Carlito"/>
              </a:rPr>
              <a:t>r</a:t>
            </a:r>
            <a:r>
              <a:rPr sz="2800" spc="-5" dirty="0">
                <a:solidFill>
                  <a:srgbClr val="FFFFFF"/>
                </a:solidFill>
                <a:latin typeface="Carlito"/>
                <a:cs typeface="Carlito"/>
              </a:rPr>
              <a:t>e  an</a:t>
            </a:r>
            <a:r>
              <a:rPr sz="2800" dirty="0">
                <a:solidFill>
                  <a:srgbClr val="FFFFFF"/>
                </a:solidFill>
                <a:latin typeface="Carlito"/>
                <a:cs typeface="Carlito"/>
              </a:rPr>
              <a:t>			</a:t>
            </a:r>
            <a:r>
              <a:rPr sz="2800" spc="-15" dirty="0">
                <a:solidFill>
                  <a:srgbClr val="FFFFFF"/>
                </a:solidFill>
                <a:latin typeface="Carlito"/>
                <a:cs typeface="Carlito"/>
              </a:rPr>
              <a:t>I</a:t>
            </a:r>
            <a:r>
              <a:rPr sz="2800" spc="-10" dirty="0">
                <a:solidFill>
                  <a:srgbClr val="FFFFFF"/>
                </a:solidFill>
                <a:latin typeface="Carlito"/>
                <a:cs typeface="Carlito"/>
              </a:rPr>
              <a:t>ndi</a:t>
            </a:r>
            <a:r>
              <a:rPr sz="2800" spc="5" dirty="0">
                <a:solidFill>
                  <a:srgbClr val="FFFFFF"/>
                </a:solidFill>
                <a:latin typeface="Carlito"/>
                <a:cs typeface="Carlito"/>
              </a:rPr>
              <a:t>a</a:t>
            </a:r>
            <a:r>
              <a:rPr sz="2800" spc="-5" dirty="0">
                <a:solidFill>
                  <a:srgbClr val="FFFFFF"/>
                </a:solidFill>
                <a:latin typeface="Carlito"/>
                <a:cs typeface="Carlito"/>
              </a:rPr>
              <a:t>n</a:t>
            </a:r>
            <a:endParaRPr sz="2800">
              <a:latin typeface="Carlito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44244" y="2555493"/>
            <a:ext cx="7470775" cy="369570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355600" marR="5080" algn="just">
              <a:lnSpc>
                <a:spcPts val="3020"/>
              </a:lnSpc>
              <a:spcBef>
                <a:spcPts val="480"/>
              </a:spcBef>
            </a:pPr>
            <a:r>
              <a:rPr sz="2800" spc="-15" dirty="0">
                <a:solidFill>
                  <a:srgbClr val="FFFFFF"/>
                </a:solidFill>
                <a:latin typeface="Carlito"/>
                <a:cs typeface="Carlito"/>
              </a:rPr>
              <a:t>government </a:t>
            </a:r>
            <a:r>
              <a:rPr sz="2800" spc="-5" dirty="0">
                <a:solidFill>
                  <a:srgbClr val="FFFFFF"/>
                </a:solidFill>
                <a:latin typeface="Carlito"/>
                <a:cs typeface="Carlito"/>
              </a:rPr>
              <a:t>ministry </a:t>
            </a:r>
            <a:r>
              <a:rPr sz="2800" spc="-10" dirty="0">
                <a:solidFill>
                  <a:srgbClr val="FFFFFF"/>
                </a:solidFill>
                <a:latin typeface="Carlito"/>
                <a:cs typeface="Carlito"/>
              </a:rPr>
              <a:t>charged </a:t>
            </a:r>
            <a:r>
              <a:rPr sz="2800" spc="-5" dirty="0">
                <a:solidFill>
                  <a:srgbClr val="FFFFFF"/>
                </a:solidFill>
                <a:latin typeface="Carlito"/>
                <a:cs typeface="Carlito"/>
              </a:rPr>
              <a:t>with </a:t>
            </a:r>
            <a:r>
              <a:rPr sz="2800" spc="-10" dirty="0">
                <a:solidFill>
                  <a:srgbClr val="FFFFFF"/>
                </a:solidFill>
                <a:latin typeface="Carlito"/>
                <a:cs typeface="Carlito"/>
              </a:rPr>
              <a:t>health </a:t>
            </a:r>
            <a:r>
              <a:rPr sz="2800" spc="-5" dirty="0">
                <a:solidFill>
                  <a:srgbClr val="FFFFFF"/>
                </a:solidFill>
                <a:latin typeface="Carlito"/>
                <a:cs typeface="Carlito"/>
              </a:rPr>
              <a:t>policy  </a:t>
            </a:r>
            <a:r>
              <a:rPr sz="2800" spc="-10" dirty="0">
                <a:solidFill>
                  <a:srgbClr val="FFFFFF"/>
                </a:solidFill>
                <a:latin typeface="Carlito"/>
                <a:cs typeface="Carlito"/>
              </a:rPr>
              <a:t>in </a:t>
            </a:r>
            <a:r>
              <a:rPr sz="2800" spc="-5" dirty="0">
                <a:solidFill>
                  <a:srgbClr val="FFFFFF"/>
                </a:solidFill>
                <a:latin typeface="Carlito"/>
                <a:cs typeface="Carlito"/>
              </a:rPr>
              <a:t>India. It </a:t>
            </a:r>
            <a:r>
              <a:rPr sz="2800" spc="-10" dirty="0">
                <a:solidFill>
                  <a:srgbClr val="FFFFFF"/>
                </a:solidFill>
                <a:latin typeface="Carlito"/>
                <a:cs typeface="Carlito"/>
              </a:rPr>
              <a:t>is </a:t>
            </a:r>
            <a:r>
              <a:rPr sz="2800" spc="-5" dirty="0">
                <a:solidFill>
                  <a:srgbClr val="FFFFFF"/>
                </a:solidFill>
                <a:latin typeface="Carlito"/>
                <a:cs typeface="Carlito"/>
              </a:rPr>
              <a:t>also </a:t>
            </a:r>
            <a:r>
              <a:rPr sz="2800" spc="-10" dirty="0">
                <a:solidFill>
                  <a:srgbClr val="FFFFFF"/>
                </a:solidFill>
                <a:latin typeface="Carlito"/>
                <a:cs typeface="Carlito"/>
              </a:rPr>
              <a:t>responsible </a:t>
            </a:r>
            <a:r>
              <a:rPr sz="2800" spc="-25" dirty="0">
                <a:solidFill>
                  <a:srgbClr val="FFFFFF"/>
                </a:solidFill>
                <a:latin typeface="Carlito"/>
                <a:cs typeface="Carlito"/>
              </a:rPr>
              <a:t>for </a:t>
            </a:r>
            <a:r>
              <a:rPr sz="2800" spc="-5" dirty="0">
                <a:solidFill>
                  <a:srgbClr val="FFFFFF"/>
                </a:solidFill>
                <a:latin typeface="Carlito"/>
                <a:cs typeface="Carlito"/>
              </a:rPr>
              <a:t>all </a:t>
            </a:r>
            <a:r>
              <a:rPr sz="2800" spc="-10" dirty="0">
                <a:solidFill>
                  <a:srgbClr val="FFFFFF"/>
                </a:solidFill>
                <a:latin typeface="Carlito"/>
                <a:cs typeface="Carlito"/>
              </a:rPr>
              <a:t>government  </a:t>
            </a:r>
            <a:r>
              <a:rPr sz="2800" spc="-20" dirty="0">
                <a:solidFill>
                  <a:srgbClr val="FFFFFF"/>
                </a:solidFill>
                <a:latin typeface="Carlito"/>
                <a:cs typeface="Carlito"/>
              </a:rPr>
              <a:t>programs </a:t>
            </a:r>
            <a:r>
              <a:rPr sz="2800" spc="-15" dirty="0">
                <a:solidFill>
                  <a:srgbClr val="FFFFFF"/>
                </a:solidFill>
                <a:latin typeface="Carlito"/>
                <a:cs typeface="Carlito"/>
              </a:rPr>
              <a:t>relating </a:t>
            </a:r>
            <a:r>
              <a:rPr sz="2800" spc="-20" dirty="0">
                <a:solidFill>
                  <a:srgbClr val="FFFFFF"/>
                </a:solidFill>
                <a:latin typeface="Carlito"/>
                <a:cs typeface="Carlito"/>
              </a:rPr>
              <a:t>to </a:t>
            </a:r>
            <a:r>
              <a:rPr sz="2800" spc="-15" dirty="0">
                <a:solidFill>
                  <a:srgbClr val="FFFFFF"/>
                </a:solidFill>
                <a:latin typeface="Carlito"/>
                <a:cs typeface="Carlito"/>
              </a:rPr>
              <a:t>family </a:t>
            </a:r>
            <a:r>
              <a:rPr sz="2800" spc="-10" dirty="0">
                <a:solidFill>
                  <a:srgbClr val="FFFFFF"/>
                </a:solidFill>
                <a:latin typeface="Carlito"/>
                <a:cs typeface="Carlito"/>
              </a:rPr>
              <a:t>planning </a:t>
            </a:r>
            <a:r>
              <a:rPr sz="2800" spc="-5" dirty="0">
                <a:solidFill>
                  <a:srgbClr val="FFFFFF"/>
                </a:solidFill>
                <a:latin typeface="Carlito"/>
                <a:cs typeface="Carlito"/>
              </a:rPr>
              <a:t>in</a:t>
            </a:r>
            <a:r>
              <a:rPr sz="2800" spc="14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arlito"/>
                <a:cs typeface="Carlito"/>
              </a:rPr>
              <a:t>India.</a:t>
            </a:r>
            <a:endParaRPr sz="2800">
              <a:latin typeface="Carlito"/>
              <a:cs typeface="Carlito"/>
            </a:endParaRPr>
          </a:p>
          <a:p>
            <a:pPr marL="355600" marR="6350" indent="-342900" algn="just">
              <a:lnSpc>
                <a:spcPts val="3020"/>
              </a:lnSpc>
              <a:spcBef>
                <a:spcPts val="685"/>
              </a:spcBef>
              <a:buFont typeface="Arial"/>
              <a:buChar char="•"/>
              <a:tabLst>
                <a:tab pos="355600" algn="l"/>
              </a:tabLst>
            </a:pPr>
            <a:r>
              <a:rPr sz="2800" spc="-10" dirty="0">
                <a:solidFill>
                  <a:srgbClr val="FFFFFF"/>
                </a:solidFill>
                <a:latin typeface="Carlito"/>
                <a:cs typeface="Carlito"/>
              </a:rPr>
              <a:t>The </a:t>
            </a:r>
            <a:r>
              <a:rPr sz="2800" spc="-5" dirty="0">
                <a:solidFill>
                  <a:srgbClr val="FFFFFF"/>
                </a:solidFill>
                <a:latin typeface="Carlito"/>
                <a:cs typeface="Carlito"/>
              </a:rPr>
              <a:t>ministry </a:t>
            </a:r>
            <a:r>
              <a:rPr sz="2800" dirty="0">
                <a:solidFill>
                  <a:srgbClr val="FFFFFF"/>
                </a:solidFill>
                <a:latin typeface="Carlito"/>
                <a:cs typeface="Carlito"/>
              </a:rPr>
              <a:t>is </a:t>
            </a:r>
            <a:r>
              <a:rPr sz="2800" spc="-10" dirty="0">
                <a:solidFill>
                  <a:srgbClr val="FFFFFF"/>
                </a:solidFill>
                <a:latin typeface="Carlito"/>
                <a:cs typeface="Carlito"/>
              </a:rPr>
              <a:t>composed </a:t>
            </a:r>
            <a:r>
              <a:rPr sz="2800" spc="-5" dirty="0">
                <a:solidFill>
                  <a:srgbClr val="FFFFFF"/>
                </a:solidFill>
                <a:latin typeface="Carlito"/>
                <a:cs typeface="Carlito"/>
              </a:rPr>
              <a:t>of </a:t>
            </a:r>
            <a:r>
              <a:rPr sz="2800" spc="-20" dirty="0">
                <a:solidFill>
                  <a:srgbClr val="FFFFFF"/>
                </a:solidFill>
                <a:latin typeface="Carlito"/>
                <a:cs typeface="Carlito"/>
              </a:rPr>
              <a:t>four </a:t>
            </a:r>
            <a:r>
              <a:rPr sz="2800" spc="-5" dirty="0">
                <a:solidFill>
                  <a:srgbClr val="FFFFFF"/>
                </a:solidFill>
                <a:latin typeface="Carlito"/>
                <a:cs typeface="Carlito"/>
              </a:rPr>
              <a:t>departments:  </a:t>
            </a:r>
            <a:r>
              <a:rPr sz="2800" spc="-10" dirty="0">
                <a:solidFill>
                  <a:srgbClr val="FFFFFF"/>
                </a:solidFill>
                <a:latin typeface="Carlito"/>
                <a:cs typeface="Carlito"/>
              </a:rPr>
              <a:t>Health </a:t>
            </a:r>
            <a:r>
              <a:rPr sz="2800" spc="-5" dirty="0">
                <a:solidFill>
                  <a:srgbClr val="FFFFFF"/>
                </a:solidFill>
                <a:latin typeface="Carlito"/>
                <a:cs typeface="Carlito"/>
              </a:rPr>
              <a:t>&amp; </a:t>
            </a:r>
            <a:r>
              <a:rPr sz="2800" spc="-20" dirty="0">
                <a:solidFill>
                  <a:srgbClr val="FFFFFF"/>
                </a:solidFill>
                <a:latin typeface="Carlito"/>
                <a:cs typeface="Carlito"/>
              </a:rPr>
              <a:t>Family </a:t>
            </a:r>
            <a:r>
              <a:rPr sz="2800" spc="-30" dirty="0">
                <a:solidFill>
                  <a:srgbClr val="FFFFFF"/>
                </a:solidFill>
                <a:latin typeface="Carlito"/>
                <a:cs typeface="Carlito"/>
              </a:rPr>
              <a:t>Welfare; </a:t>
            </a:r>
            <a:r>
              <a:rPr sz="2800" spc="-10" dirty="0">
                <a:solidFill>
                  <a:srgbClr val="FFFFFF"/>
                </a:solidFill>
                <a:latin typeface="Carlito"/>
                <a:cs typeface="Carlito"/>
              </a:rPr>
              <a:t>Health </a:t>
            </a:r>
            <a:r>
              <a:rPr sz="2800" spc="-15" dirty="0">
                <a:solidFill>
                  <a:srgbClr val="FFFFFF"/>
                </a:solidFill>
                <a:latin typeface="Carlito"/>
                <a:cs typeface="Carlito"/>
              </a:rPr>
              <a:t>Research; </a:t>
            </a:r>
            <a:r>
              <a:rPr sz="2800" spc="-5" dirty="0">
                <a:solidFill>
                  <a:srgbClr val="FFFFFF"/>
                </a:solidFill>
                <a:latin typeface="Carlito"/>
                <a:cs typeface="Carlito"/>
              </a:rPr>
              <a:t>AIDS  </a:t>
            </a:r>
            <a:r>
              <a:rPr sz="2800" spc="-15" dirty="0">
                <a:solidFill>
                  <a:srgbClr val="FFFFFF"/>
                </a:solidFill>
                <a:latin typeface="Carlito"/>
                <a:cs typeface="Carlito"/>
              </a:rPr>
              <a:t>Control; </a:t>
            </a:r>
            <a:r>
              <a:rPr sz="2800" dirty="0">
                <a:solidFill>
                  <a:srgbClr val="FFFFFF"/>
                </a:solidFill>
                <a:latin typeface="Carlito"/>
                <a:cs typeface="Carlito"/>
              </a:rPr>
              <a:t>and </a:t>
            </a:r>
            <a:r>
              <a:rPr sz="2800" spc="-15" dirty="0">
                <a:solidFill>
                  <a:srgbClr val="FFFFFF"/>
                </a:solidFill>
                <a:latin typeface="Carlito"/>
                <a:cs typeface="Carlito"/>
              </a:rPr>
              <a:t>Ayurveda, </a:t>
            </a:r>
            <a:r>
              <a:rPr sz="2800" spc="-70" dirty="0">
                <a:solidFill>
                  <a:srgbClr val="FFFFFF"/>
                </a:solidFill>
                <a:latin typeface="Carlito"/>
                <a:cs typeface="Carlito"/>
              </a:rPr>
              <a:t>Yoga </a:t>
            </a:r>
            <a:r>
              <a:rPr sz="2800" spc="-5" dirty="0">
                <a:solidFill>
                  <a:srgbClr val="FFFFFF"/>
                </a:solidFill>
                <a:latin typeface="Carlito"/>
                <a:cs typeface="Carlito"/>
              </a:rPr>
              <a:t>and </a:t>
            </a:r>
            <a:r>
              <a:rPr sz="2800" spc="-35" dirty="0">
                <a:solidFill>
                  <a:srgbClr val="FFFFFF"/>
                </a:solidFill>
                <a:latin typeface="Carlito"/>
                <a:cs typeface="Carlito"/>
              </a:rPr>
              <a:t>Naturopathy,  </a:t>
            </a:r>
            <a:r>
              <a:rPr sz="2800" spc="-5" dirty="0">
                <a:solidFill>
                  <a:srgbClr val="FFFFFF"/>
                </a:solidFill>
                <a:latin typeface="Carlito"/>
                <a:cs typeface="Carlito"/>
              </a:rPr>
              <a:t>Unani, </a:t>
            </a:r>
            <a:r>
              <a:rPr sz="2800" spc="-10" dirty="0">
                <a:solidFill>
                  <a:srgbClr val="FFFFFF"/>
                </a:solidFill>
                <a:latin typeface="Carlito"/>
                <a:cs typeface="Carlito"/>
              </a:rPr>
              <a:t>Siddha </a:t>
            </a:r>
            <a:r>
              <a:rPr sz="2800" spc="-5" dirty="0">
                <a:solidFill>
                  <a:srgbClr val="FFFFFF"/>
                </a:solidFill>
                <a:latin typeface="Carlito"/>
                <a:cs typeface="Carlito"/>
              </a:rPr>
              <a:t>and </a:t>
            </a:r>
            <a:r>
              <a:rPr sz="2800" spc="-15" dirty="0">
                <a:solidFill>
                  <a:srgbClr val="FFFFFF"/>
                </a:solidFill>
                <a:latin typeface="Carlito"/>
                <a:cs typeface="Carlito"/>
              </a:rPr>
              <a:t>Homoeopathy</a:t>
            </a:r>
            <a:r>
              <a:rPr sz="2800" spc="9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800" spc="-30" dirty="0">
                <a:solidFill>
                  <a:srgbClr val="FFFFFF"/>
                </a:solidFill>
                <a:latin typeface="Carlito"/>
                <a:cs typeface="Carlito"/>
              </a:rPr>
              <a:t>(AYUSH).</a:t>
            </a:r>
            <a:endParaRPr sz="2800">
              <a:latin typeface="Carlito"/>
              <a:cs typeface="Carlito"/>
            </a:endParaRPr>
          </a:p>
          <a:p>
            <a:pPr marL="355600" marR="6985" indent="-342900" algn="just">
              <a:lnSpc>
                <a:spcPts val="3020"/>
              </a:lnSpc>
              <a:spcBef>
                <a:spcPts val="690"/>
              </a:spcBef>
              <a:buFont typeface="Arial"/>
              <a:buChar char="•"/>
              <a:tabLst>
                <a:tab pos="355600" algn="l"/>
              </a:tabLst>
            </a:pPr>
            <a:r>
              <a:rPr sz="2800" spc="-15" dirty="0">
                <a:solidFill>
                  <a:srgbClr val="FFFFFF"/>
                </a:solidFill>
                <a:latin typeface="Carlito"/>
                <a:cs typeface="Carlito"/>
              </a:rPr>
              <a:t>Current </a:t>
            </a:r>
            <a:r>
              <a:rPr sz="2800" spc="-10" dirty="0">
                <a:solidFill>
                  <a:srgbClr val="FFFFFF"/>
                </a:solidFill>
                <a:latin typeface="Carlito"/>
                <a:cs typeface="Carlito"/>
              </a:rPr>
              <a:t>cabinet minister is </a:t>
            </a:r>
            <a:r>
              <a:rPr sz="2800" spc="-5" dirty="0">
                <a:solidFill>
                  <a:srgbClr val="FFFFFF"/>
                </a:solidFill>
                <a:latin typeface="Carlito"/>
                <a:cs typeface="Carlito"/>
              </a:rPr>
              <a:t>Shri. </a:t>
            </a:r>
            <a:r>
              <a:rPr sz="2800" spc="-20" dirty="0">
                <a:solidFill>
                  <a:srgbClr val="FFFFFF"/>
                </a:solidFill>
                <a:latin typeface="Carlito"/>
                <a:cs typeface="Carlito"/>
              </a:rPr>
              <a:t>Jagat Prakash  </a:t>
            </a:r>
            <a:r>
              <a:rPr sz="2800" spc="-5" dirty="0">
                <a:solidFill>
                  <a:srgbClr val="FFFFFF"/>
                </a:solidFill>
                <a:latin typeface="Carlito"/>
                <a:cs typeface="Carlito"/>
              </a:rPr>
              <a:t>Nadda.</a:t>
            </a:r>
            <a:endParaRPr sz="2800">
              <a:latin typeface="Carlito"/>
              <a:cs typeface="Carlito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365503" y="0"/>
            <a:ext cx="7778495" cy="18486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02332" y="306400"/>
            <a:ext cx="6350000" cy="10026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CDSCO </a:t>
            </a:r>
            <a:r>
              <a:rPr spc="-15" dirty="0"/>
              <a:t>(Central </a:t>
            </a:r>
            <a:r>
              <a:rPr spc="-5" dirty="0"/>
              <a:t>Drug </a:t>
            </a:r>
            <a:r>
              <a:rPr spc="-15" dirty="0"/>
              <a:t>Standard Control  </a:t>
            </a:r>
            <a:r>
              <a:rPr spc="-20" dirty="0"/>
              <a:t>Organization)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44244" y="1454277"/>
            <a:ext cx="7319009" cy="2671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8255" indent="-342900" algn="just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5600" algn="l"/>
              </a:tabLst>
            </a:pPr>
            <a:r>
              <a:rPr sz="2800" spc="-10" dirty="0">
                <a:solidFill>
                  <a:srgbClr val="FFFFFF"/>
                </a:solidFill>
                <a:latin typeface="Carlito"/>
                <a:cs typeface="Carlito"/>
              </a:rPr>
              <a:t>National </a:t>
            </a:r>
            <a:r>
              <a:rPr sz="2800" spc="-15" dirty="0">
                <a:solidFill>
                  <a:srgbClr val="FFFFFF"/>
                </a:solidFill>
                <a:latin typeface="Carlito"/>
                <a:cs typeface="Carlito"/>
              </a:rPr>
              <a:t>regulatory </a:t>
            </a:r>
            <a:r>
              <a:rPr sz="2800" spc="-5" dirty="0">
                <a:solidFill>
                  <a:srgbClr val="FFFFFF"/>
                </a:solidFill>
                <a:latin typeface="Carlito"/>
                <a:cs typeface="Carlito"/>
              </a:rPr>
              <a:t>body </a:t>
            </a:r>
            <a:r>
              <a:rPr sz="2800" spc="-25" dirty="0">
                <a:solidFill>
                  <a:srgbClr val="FFFFFF"/>
                </a:solidFill>
                <a:latin typeface="Carlito"/>
                <a:cs typeface="Carlito"/>
              </a:rPr>
              <a:t>for </a:t>
            </a:r>
            <a:r>
              <a:rPr sz="2800" spc="-5" dirty="0">
                <a:solidFill>
                  <a:srgbClr val="FFFFFF"/>
                </a:solidFill>
                <a:latin typeface="Carlito"/>
                <a:cs typeface="Carlito"/>
              </a:rPr>
              <a:t>Indian  Pharmaceuticals and </a:t>
            </a:r>
            <a:r>
              <a:rPr sz="2800" spc="-10" dirty="0">
                <a:solidFill>
                  <a:srgbClr val="FFFFFF"/>
                </a:solidFill>
                <a:latin typeface="Carlito"/>
                <a:cs typeface="Carlito"/>
              </a:rPr>
              <a:t>medical</a:t>
            </a:r>
            <a:r>
              <a:rPr sz="2800" spc="5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rlito"/>
                <a:cs typeface="Carlito"/>
              </a:rPr>
              <a:t>devices.</a:t>
            </a:r>
            <a:endParaRPr sz="2800">
              <a:latin typeface="Carlito"/>
              <a:cs typeface="Carlito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5600" algn="l"/>
              </a:tabLst>
            </a:pPr>
            <a:r>
              <a:rPr sz="2800" spc="-5" dirty="0">
                <a:solidFill>
                  <a:srgbClr val="FFFFFF"/>
                </a:solidFill>
                <a:latin typeface="Carlito"/>
                <a:cs typeface="Carlito"/>
              </a:rPr>
              <a:t>Within </a:t>
            </a:r>
            <a:r>
              <a:rPr sz="2800" spc="-20" dirty="0">
                <a:solidFill>
                  <a:srgbClr val="FFFFFF"/>
                </a:solidFill>
                <a:latin typeface="Carlito"/>
                <a:cs typeface="Carlito"/>
              </a:rPr>
              <a:t>CDSCO, </a:t>
            </a:r>
            <a:r>
              <a:rPr sz="2800" spc="-15" dirty="0">
                <a:solidFill>
                  <a:srgbClr val="FFFFFF"/>
                </a:solidFill>
                <a:latin typeface="Carlito"/>
                <a:cs typeface="Carlito"/>
              </a:rPr>
              <a:t>DCGI </a:t>
            </a:r>
            <a:r>
              <a:rPr sz="2800" spc="-5" dirty="0">
                <a:solidFill>
                  <a:srgbClr val="FFFFFF"/>
                </a:solidFill>
                <a:latin typeface="Carlito"/>
                <a:cs typeface="Carlito"/>
              </a:rPr>
              <a:t>(Drug </a:t>
            </a:r>
            <a:r>
              <a:rPr sz="2800" spc="-15" dirty="0">
                <a:solidFill>
                  <a:srgbClr val="FFFFFF"/>
                </a:solidFill>
                <a:latin typeface="Carlito"/>
                <a:cs typeface="Carlito"/>
              </a:rPr>
              <a:t>Controller General </a:t>
            </a:r>
            <a:r>
              <a:rPr sz="2800" spc="-5" dirty="0">
                <a:solidFill>
                  <a:srgbClr val="FFFFFF"/>
                </a:solidFill>
                <a:latin typeface="Carlito"/>
                <a:cs typeface="Carlito"/>
              </a:rPr>
              <a:t>of  India) </a:t>
            </a:r>
            <a:r>
              <a:rPr sz="2800" spc="-15" dirty="0">
                <a:solidFill>
                  <a:srgbClr val="FFFFFF"/>
                </a:solidFill>
                <a:latin typeface="Carlito"/>
                <a:cs typeface="Carlito"/>
              </a:rPr>
              <a:t>regulates </a:t>
            </a:r>
            <a:r>
              <a:rPr sz="2800" spc="-5" dirty="0">
                <a:solidFill>
                  <a:srgbClr val="FFFFFF"/>
                </a:solidFill>
                <a:latin typeface="Carlito"/>
                <a:cs typeface="Carlito"/>
              </a:rPr>
              <a:t>pharmaceutical and </a:t>
            </a:r>
            <a:r>
              <a:rPr sz="2800" spc="-10" dirty="0">
                <a:solidFill>
                  <a:srgbClr val="FFFFFF"/>
                </a:solidFill>
                <a:latin typeface="Carlito"/>
                <a:cs typeface="Carlito"/>
              </a:rPr>
              <a:t>medical  devices </a:t>
            </a:r>
            <a:r>
              <a:rPr sz="2800" spc="-5" dirty="0">
                <a:solidFill>
                  <a:srgbClr val="FFFFFF"/>
                </a:solidFill>
                <a:latin typeface="Carlito"/>
                <a:cs typeface="Carlito"/>
              </a:rPr>
              <a:t>under </a:t>
            </a:r>
            <a:r>
              <a:rPr sz="2800" spc="-10" dirty="0">
                <a:solidFill>
                  <a:srgbClr val="FFFFFF"/>
                </a:solidFill>
                <a:latin typeface="Carlito"/>
                <a:cs typeface="Carlito"/>
              </a:rPr>
              <a:t>gamut </a:t>
            </a:r>
            <a:r>
              <a:rPr sz="2800" spc="-5" dirty="0">
                <a:solidFill>
                  <a:srgbClr val="FFFFFF"/>
                </a:solidFill>
                <a:latin typeface="Carlito"/>
                <a:cs typeface="Carlito"/>
              </a:rPr>
              <a:t>of Ministry of Health </a:t>
            </a:r>
            <a:r>
              <a:rPr sz="2800" dirty="0">
                <a:solidFill>
                  <a:srgbClr val="FFFFFF"/>
                </a:solidFill>
                <a:latin typeface="Carlito"/>
                <a:cs typeface="Carlito"/>
              </a:rPr>
              <a:t>and  </a:t>
            </a:r>
            <a:r>
              <a:rPr sz="2800" spc="-20" dirty="0">
                <a:solidFill>
                  <a:srgbClr val="FFFFFF"/>
                </a:solidFill>
                <a:latin typeface="Carlito"/>
                <a:cs typeface="Carlito"/>
              </a:rPr>
              <a:t>Family </a:t>
            </a:r>
            <a:r>
              <a:rPr sz="2800" spc="-35" dirty="0">
                <a:solidFill>
                  <a:srgbClr val="FFFFFF"/>
                </a:solidFill>
                <a:latin typeface="Carlito"/>
                <a:cs typeface="Carlito"/>
              </a:rPr>
              <a:t>Welfare </a:t>
            </a:r>
            <a:r>
              <a:rPr sz="2800" spc="-5" dirty="0">
                <a:solidFill>
                  <a:srgbClr val="FFFFFF"/>
                </a:solidFill>
                <a:latin typeface="Carlito"/>
                <a:cs typeface="Carlito"/>
              </a:rPr>
              <a:t>(</a:t>
            </a:r>
            <a:r>
              <a:rPr sz="2800" spc="6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arlito"/>
                <a:cs typeface="Carlito"/>
              </a:rPr>
              <a:t>MHFW).</a:t>
            </a:r>
            <a:endParaRPr sz="28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724400" y="4096510"/>
            <a:ext cx="4419600" cy="27340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65503" y="4261102"/>
            <a:ext cx="2901696" cy="24932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02332" y="153746"/>
            <a:ext cx="317500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>
                <a:solidFill>
                  <a:srgbClr val="FFFFFF"/>
                </a:solidFill>
              </a:rPr>
              <a:t>Locations(CDSCO)</a:t>
            </a:r>
            <a:r>
              <a:rPr spc="-2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: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27236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02332" y="306400"/>
            <a:ext cx="250571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CDSCO</a:t>
            </a:r>
            <a:r>
              <a:rPr spc="-55" dirty="0"/>
              <a:t> </a:t>
            </a:r>
            <a:r>
              <a:rPr spc="-5" dirty="0"/>
              <a:t>(Vision)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02332" y="766419"/>
            <a:ext cx="6861175" cy="57321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840864">
              <a:lnSpc>
                <a:spcPct val="110000"/>
              </a:lnSpc>
              <a:spcBef>
                <a:spcPts val="100"/>
              </a:spcBef>
            </a:pPr>
            <a:r>
              <a:rPr sz="2600" spc="-114" dirty="0">
                <a:solidFill>
                  <a:srgbClr val="FFFFFF"/>
                </a:solidFill>
                <a:latin typeface="Carlito"/>
                <a:cs typeface="Carlito"/>
              </a:rPr>
              <a:t>To </a:t>
            </a:r>
            <a:r>
              <a:rPr sz="2600" spc="-10" dirty="0">
                <a:solidFill>
                  <a:srgbClr val="FFFFFF"/>
                </a:solidFill>
                <a:latin typeface="Carlito"/>
                <a:cs typeface="Carlito"/>
              </a:rPr>
              <a:t>protect </a:t>
            </a:r>
            <a:r>
              <a:rPr sz="2600" dirty="0">
                <a:solidFill>
                  <a:srgbClr val="FFFFFF"/>
                </a:solidFill>
                <a:latin typeface="Carlito"/>
                <a:cs typeface="Carlito"/>
              </a:rPr>
              <a:t>and </a:t>
            </a:r>
            <a:r>
              <a:rPr sz="2600" spc="-15" dirty="0">
                <a:solidFill>
                  <a:srgbClr val="FFFFFF"/>
                </a:solidFill>
                <a:latin typeface="Carlito"/>
                <a:cs typeface="Carlito"/>
              </a:rPr>
              <a:t>promote </a:t>
            </a:r>
            <a:r>
              <a:rPr sz="2600" spc="-5" dirty="0">
                <a:solidFill>
                  <a:srgbClr val="FFFFFF"/>
                </a:solidFill>
                <a:latin typeface="Carlito"/>
                <a:cs typeface="Carlito"/>
              </a:rPr>
              <a:t>public health  </a:t>
            </a:r>
            <a:r>
              <a:rPr sz="2600" spc="-5" dirty="0">
                <a:solidFill>
                  <a:srgbClr val="FFC000"/>
                </a:solidFill>
                <a:latin typeface="Carlito"/>
                <a:cs typeface="Carlito"/>
              </a:rPr>
              <a:t>CDSCO</a:t>
            </a:r>
            <a:r>
              <a:rPr sz="2600" spc="-25" dirty="0">
                <a:solidFill>
                  <a:srgbClr val="FFC000"/>
                </a:solidFill>
                <a:latin typeface="Carlito"/>
                <a:cs typeface="Carlito"/>
              </a:rPr>
              <a:t> </a:t>
            </a:r>
            <a:r>
              <a:rPr sz="2600" dirty="0">
                <a:solidFill>
                  <a:srgbClr val="FFC000"/>
                </a:solidFill>
                <a:latin typeface="Carlito"/>
                <a:cs typeface="Carlito"/>
              </a:rPr>
              <a:t>(Mission)</a:t>
            </a:r>
            <a:endParaRPr sz="2600">
              <a:latin typeface="Carlito"/>
              <a:cs typeface="Carlito"/>
            </a:endParaRPr>
          </a:p>
          <a:p>
            <a:pPr marL="355600" marR="5080" indent="-342900" algn="just">
              <a:lnSpc>
                <a:spcPct val="90000"/>
              </a:lnSpc>
              <a:spcBef>
                <a:spcPts val="620"/>
              </a:spcBef>
              <a:buFont typeface="Arial"/>
              <a:buChar char="•"/>
              <a:tabLst>
                <a:tab pos="355600" algn="l"/>
              </a:tabLst>
            </a:pPr>
            <a:r>
              <a:rPr sz="2600" spc="-114" dirty="0">
                <a:solidFill>
                  <a:srgbClr val="FFFFFF"/>
                </a:solidFill>
                <a:latin typeface="Carlito"/>
                <a:cs typeface="Carlito"/>
              </a:rPr>
              <a:t>To </a:t>
            </a:r>
            <a:r>
              <a:rPr sz="2600" spc="-20" dirty="0">
                <a:solidFill>
                  <a:srgbClr val="FFFFFF"/>
                </a:solidFill>
                <a:latin typeface="Carlito"/>
                <a:cs typeface="Carlito"/>
              </a:rPr>
              <a:t>safeguard </a:t>
            </a:r>
            <a:r>
              <a:rPr sz="2600" spc="-5" dirty="0">
                <a:solidFill>
                  <a:srgbClr val="FFFFFF"/>
                </a:solidFill>
                <a:latin typeface="Carlito"/>
                <a:cs typeface="Carlito"/>
              </a:rPr>
              <a:t>and enhance the public health </a:t>
            </a:r>
            <a:r>
              <a:rPr sz="2600" spc="-15" dirty="0">
                <a:solidFill>
                  <a:srgbClr val="FFFFFF"/>
                </a:solidFill>
                <a:latin typeface="Carlito"/>
                <a:cs typeface="Carlito"/>
              </a:rPr>
              <a:t>by </a:t>
            </a:r>
            <a:r>
              <a:rPr sz="2600" spc="55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600" dirty="0">
                <a:solidFill>
                  <a:srgbClr val="FFFFFF"/>
                </a:solidFill>
                <a:latin typeface="Carlito"/>
                <a:cs typeface="Carlito"/>
              </a:rPr>
              <a:t>assuring </a:t>
            </a:r>
            <a:r>
              <a:rPr sz="2600" spc="-5" dirty="0">
                <a:solidFill>
                  <a:srgbClr val="FFFFFF"/>
                </a:solidFill>
                <a:latin typeface="Carlito"/>
                <a:cs typeface="Carlito"/>
              </a:rPr>
              <a:t>the </a:t>
            </a:r>
            <a:r>
              <a:rPr sz="2600" spc="-45" dirty="0">
                <a:solidFill>
                  <a:srgbClr val="FFFFFF"/>
                </a:solidFill>
                <a:latin typeface="Carlito"/>
                <a:cs typeface="Carlito"/>
              </a:rPr>
              <a:t>safety, </a:t>
            </a:r>
            <a:r>
              <a:rPr sz="2600" spc="-15" dirty="0">
                <a:solidFill>
                  <a:srgbClr val="FFFFFF"/>
                </a:solidFill>
                <a:latin typeface="Carlito"/>
                <a:cs typeface="Carlito"/>
              </a:rPr>
              <a:t>efficacy</a:t>
            </a:r>
            <a:r>
              <a:rPr sz="2600" spc="55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600" dirty="0">
                <a:solidFill>
                  <a:srgbClr val="FFFFFF"/>
                </a:solidFill>
                <a:latin typeface="Carlito"/>
                <a:cs typeface="Carlito"/>
              </a:rPr>
              <a:t>&amp; </a:t>
            </a:r>
            <a:r>
              <a:rPr sz="2600" spc="-5" dirty="0">
                <a:solidFill>
                  <a:srgbClr val="FFFFFF"/>
                </a:solidFill>
                <a:latin typeface="Carlito"/>
                <a:cs typeface="Carlito"/>
              </a:rPr>
              <a:t>quality of </a:t>
            </a:r>
            <a:r>
              <a:rPr sz="2600" dirty="0">
                <a:solidFill>
                  <a:srgbClr val="FFFFFF"/>
                </a:solidFill>
                <a:latin typeface="Carlito"/>
                <a:cs typeface="Carlito"/>
              </a:rPr>
              <a:t>the  </a:t>
            </a:r>
            <a:r>
              <a:rPr sz="2600" spc="-5" dirty="0">
                <a:solidFill>
                  <a:srgbClr val="FFFFFF"/>
                </a:solidFill>
                <a:latin typeface="Carlito"/>
                <a:cs typeface="Carlito"/>
              </a:rPr>
              <a:t>drugs, cosmetics, medical</a:t>
            </a:r>
            <a:r>
              <a:rPr sz="2600" spc="-4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arlito"/>
                <a:cs typeface="Carlito"/>
              </a:rPr>
              <a:t>devices.</a:t>
            </a:r>
            <a:endParaRPr sz="26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sz="2600" dirty="0">
                <a:solidFill>
                  <a:srgbClr val="FFC000"/>
                </a:solidFill>
                <a:latin typeface="Carlito"/>
                <a:cs typeface="Carlito"/>
              </a:rPr>
              <a:t>FUNCTIONS</a:t>
            </a:r>
            <a:r>
              <a:rPr sz="2600" dirty="0">
                <a:solidFill>
                  <a:srgbClr val="FFFFFF"/>
                </a:solidFill>
                <a:latin typeface="Carlito"/>
                <a:cs typeface="Carlito"/>
              </a:rPr>
              <a:t>:</a:t>
            </a:r>
            <a:endParaRPr sz="2600">
              <a:latin typeface="Carlito"/>
              <a:cs typeface="Carlito"/>
            </a:endParaRPr>
          </a:p>
          <a:p>
            <a:pPr marL="355600" marR="6985" indent="-342900">
              <a:lnSpc>
                <a:spcPts val="2810"/>
              </a:lnSpc>
              <a:spcBef>
                <a:spcPts val="665"/>
              </a:spcBef>
              <a:buFont typeface="Wingdings"/>
              <a:buChar char=""/>
              <a:tabLst>
                <a:tab pos="355600" algn="l"/>
              </a:tabLst>
            </a:pPr>
            <a:r>
              <a:rPr sz="2600" spc="-10" dirty="0">
                <a:solidFill>
                  <a:srgbClr val="FFFFFF"/>
                </a:solidFill>
                <a:latin typeface="Carlito"/>
                <a:cs typeface="Carlito"/>
              </a:rPr>
              <a:t>Regulatory </a:t>
            </a:r>
            <a:r>
              <a:rPr sz="2600" spc="-15" dirty="0">
                <a:solidFill>
                  <a:srgbClr val="FFFFFF"/>
                </a:solidFill>
                <a:latin typeface="Carlito"/>
                <a:cs typeface="Carlito"/>
              </a:rPr>
              <a:t>control </a:t>
            </a:r>
            <a:r>
              <a:rPr sz="2600" spc="-10" dirty="0">
                <a:solidFill>
                  <a:srgbClr val="FFFFFF"/>
                </a:solidFill>
                <a:latin typeface="Carlito"/>
                <a:cs typeface="Carlito"/>
              </a:rPr>
              <a:t>over </a:t>
            </a:r>
            <a:r>
              <a:rPr sz="2600" dirty="0">
                <a:solidFill>
                  <a:srgbClr val="FFFFFF"/>
                </a:solidFill>
                <a:latin typeface="Carlito"/>
                <a:cs typeface="Carlito"/>
              </a:rPr>
              <a:t>import, </a:t>
            </a:r>
            <a:r>
              <a:rPr sz="2600" spc="-5" dirty="0">
                <a:solidFill>
                  <a:srgbClr val="FFFFFF"/>
                </a:solidFill>
                <a:latin typeface="Carlito"/>
                <a:cs typeface="Carlito"/>
              </a:rPr>
              <a:t>manufacturing,  sale </a:t>
            </a:r>
            <a:r>
              <a:rPr sz="2600" dirty="0">
                <a:solidFill>
                  <a:srgbClr val="FFFFFF"/>
                </a:solidFill>
                <a:latin typeface="Carlito"/>
                <a:cs typeface="Carlito"/>
              </a:rPr>
              <a:t>&amp; </a:t>
            </a:r>
            <a:r>
              <a:rPr sz="2600" spc="-5" dirty="0">
                <a:solidFill>
                  <a:srgbClr val="FFFFFF"/>
                </a:solidFill>
                <a:latin typeface="Carlito"/>
                <a:cs typeface="Carlito"/>
              </a:rPr>
              <a:t>distribution of</a:t>
            </a:r>
            <a:r>
              <a:rPr sz="2600" spc="-3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arlito"/>
                <a:cs typeface="Carlito"/>
              </a:rPr>
              <a:t>drugs.</a:t>
            </a:r>
            <a:endParaRPr sz="26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270"/>
              </a:spcBef>
              <a:buFont typeface="Wingdings"/>
              <a:buChar char=""/>
              <a:tabLst>
                <a:tab pos="355600" algn="l"/>
              </a:tabLst>
            </a:pPr>
            <a:r>
              <a:rPr sz="2600" spc="-10" dirty="0">
                <a:solidFill>
                  <a:srgbClr val="FFFFFF"/>
                </a:solidFill>
                <a:latin typeface="Carlito"/>
                <a:cs typeface="Carlito"/>
              </a:rPr>
              <a:t>Approval </a:t>
            </a:r>
            <a:r>
              <a:rPr sz="2600" spc="-5" dirty="0">
                <a:solidFill>
                  <a:srgbClr val="FFFFFF"/>
                </a:solidFill>
                <a:latin typeface="Carlito"/>
                <a:cs typeface="Carlito"/>
              </a:rPr>
              <a:t>of certain drugs </a:t>
            </a:r>
            <a:r>
              <a:rPr sz="2600" dirty="0">
                <a:solidFill>
                  <a:srgbClr val="FFFFFF"/>
                </a:solidFill>
                <a:latin typeface="Carlito"/>
                <a:cs typeface="Carlito"/>
              </a:rPr>
              <a:t>&amp; </a:t>
            </a:r>
            <a:r>
              <a:rPr sz="2600" spc="-5" dirty="0">
                <a:solidFill>
                  <a:srgbClr val="FFFFFF"/>
                </a:solidFill>
                <a:latin typeface="Carlito"/>
                <a:cs typeface="Carlito"/>
              </a:rPr>
              <a:t>clinical</a:t>
            </a:r>
            <a:r>
              <a:rPr sz="2600" spc="-3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600" dirty="0">
                <a:solidFill>
                  <a:srgbClr val="FFFFFF"/>
                </a:solidFill>
                <a:latin typeface="Carlito"/>
                <a:cs typeface="Carlito"/>
              </a:rPr>
              <a:t>trials</a:t>
            </a:r>
            <a:endParaRPr sz="26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310"/>
              </a:spcBef>
              <a:buFont typeface="Wingdings"/>
              <a:buChar char=""/>
              <a:tabLst>
                <a:tab pos="355600" algn="l"/>
              </a:tabLst>
            </a:pPr>
            <a:r>
              <a:rPr sz="2600" dirty="0">
                <a:solidFill>
                  <a:srgbClr val="FFFFFF"/>
                </a:solidFill>
                <a:latin typeface="Carlito"/>
                <a:cs typeface="Carlito"/>
              </a:rPr>
              <a:t>Meetings </a:t>
            </a:r>
            <a:r>
              <a:rPr sz="2600" spc="-5" dirty="0">
                <a:solidFill>
                  <a:srgbClr val="FFFFFF"/>
                </a:solidFill>
                <a:latin typeface="Carlito"/>
                <a:cs typeface="Carlito"/>
              </a:rPr>
              <a:t>of DCC,</a:t>
            </a:r>
            <a:r>
              <a:rPr sz="2600" spc="-5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600" spc="-55" dirty="0">
                <a:solidFill>
                  <a:srgbClr val="FFFFFF"/>
                </a:solidFill>
                <a:latin typeface="Carlito"/>
                <a:cs typeface="Carlito"/>
              </a:rPr>
              <a:t>DTAB</a:t>
            </a:r>
            <a:endParaRPr sz="2600">
              <a:latin typeface="Carlito"/>
              <a:cs typeface="Carlito"/>
            </a:endParaRPr>
          </a:p>
          <a:p>
            <a:pPr marL="355600" marR="6350" indent="-342900">
              <a:lnSpc>
                <a:spcPts val="2810"/>
              </a:lnSpc>
              <a:spcBef>
                <a:spcPts val="665"/>
              </a:spcBef>
              <a:buFont typeface="Wingdings"/>
              <a:buChar char=""/>
              <a:tabLst>
                <a:tab pos="355600" algn="l"/>
                <a:tab pos="1879600" algn="l"/>
                <a:tab pos="2586990" algn="l"/>
                <a:tab pos="3963035" algn="l"/>
                <a:tab pos="4574540" algn="l"/>
                <a:tab pos="5863590" algn="l"/>
              </a:tabLst>
            </a:pPr>
            <a:r>
              <a:rPr sz="2600" dirty="0">
                <a:solidFill>
                  <a:srgbClr val="FFFFFF"/>
                </a:solidFill>
                <a:latin typeface="Carlito"/>
                <a:cs typeface="Carlito"/>
              </a:rPr>
              <a:t>A</a:t>
            </a:r>
            <a:r>
              <a:rPr sz="2600" spc="-10" dirty="0">
                <a:solidFill>
                  <a:srgbClr val="FFFFFF"/>
                </a:solidFill>
                <a:latin typeface="Carlito"/>
                <a:cs typeface="Carlito"/>
              </a:rPr>
              <a:t>p</a:t>
            </a:r>
            <a:r>
              <a:rPr sz="2600" spc="-5" dirty="0">
                <a:solidFill>
                  <a:srgbClr val="FFFFFF"/>
                </a:solidFill>
                <a:latin typeface="Carlito"/>
                <a:cs typeface="Carlito"/>
              </a:rPr>
              <a:t>p</a:t>
            </a:r>
            <a:r>
              <a:rPr sz="2600" spc="-35" dirty="0">
                <a:solidFill>
                  <a:srgbClr val="FFFFFF"/>
                </a:solidFill>
                <a:latin typeface="Carlito"/>
                <a:cs typeface="Carlito"/>
              </a:rPr>
              <a:t>r</a:t>
            </a:r>
            <a:r>
              <a:rPr sz="2600" spc="-20" dirty="0">
                <a:solidFill>
                  <a:srgbClr val="FFFFFF"/>
                </a:solidFill>
                <a:latin typeface="Carlito"/>
                <a:cs typeface="Carlito"/>
              </a:rPr>
              <a:t>o</a:t>
            </a:r>
            <a:r>
              <a:rPr sz="2600" spc="-40" dirty="0">
                <a:solidFill>
                  <a:srgbClr val="FFFFFF"/>
                </a:solidFill>
                <a:latin typeface="Carlito"/>
                <a:cs typeface="Carlito"/>
              </a:rPr>
              <a:t>v</a:t>
            </a:r>
            <a:r>
              <a:rPr sz="2600" dirty="0">
                <a:solidFill>
                  <a:srgbClr val="FFFFFF"/>
                </a:solidFill>
                <a:latin typeface="Carlito"/>
                <a:cs typeface="Carlito"/>
              </a:rPr>
              <a:t>al	</a:t>
            </a:r>
            <a:r>
              <a:rPr sz="2600" spc="-65" dirty="0">
                <a:solidFill>
                  <a:srgbClr val="FFFFFF"/>
                </a:solidFill>
                <a:latin typeface="Carlito"/>
                <a:cs typeface="Carlito"/>
              </a:rPr>
              <a:t>f</a:t>
            </a:r>
            <a:r>
              <a:rPr sz="2600" spc="-5" dirty="0">
                <a:solidFill>
                  <a:srgbClr val="FFFFFF"/>
                </a:solidFill>
                <a:latin typeface="Carlito"/>
                <a:cs typeface="Carlito"/>
              </a:rPr>
              <a:t>o</a:t>
            </a:r>
            <a:r>
              <a:rPr sz="2600" dirty="0">
                <a:solidFill>
                  <a:srgbClr val="FFFFFF"/>
                </a:solidFill>
                <a:latin typeface="Carlito"/>
                <a:cs typeface="Carlito"/>
              </a:rPr>
              <a:t>r	lice</a:t>
            </a:r>
            <a:r>
              <a:rPr sz="2600" spc="-15" dirty="0">
                <a:solidFill>
                  <a:srgbClr val="FFFFFF"/>
                </a:solidFill>
                <a:latin typeface="Carlito"/>
                <a:cs typeface="Carlito"/>
              </a:rPr>
              <a:t>ns</a:t>
            </a:r>
            <a:r>
              <a:rPr sz="2600" dirty="0">
                <a:solidFill>
                  <a:srgbClr val="FFFFFF"/>
                </a:solidFill>
                <a:latin typeface="Carlito"/>
                <a:cs typeface="Carlito"/>
              </a:rPr>
              <a:t>es	</a:t>
            </a:r>
            <a:r>
              <a:rPr sz="2600" spc="-15" dirty="0">
                <a:solidFill>
                  <a:srgbClr val="FFFFFF"/>
                </a:solidFill>
                <a:latin typeface="Carlito"/>
                <a:cs typeface="Carlito"/>
              </a:rPr>
              <a:t>a</a:t>
            </a:r>
            <a:r>
              <a:rPr sz="2600" dirty="0">
                <a:solidFill>
                  <a:srgbClr val="FFFFFF"/>
                </a:solidFill>
                <a:latin typeface="Carlito"/>
                <a:cs typeface="Carlito"/>
              </a:rPr>
              <a:t>s	</a:t>
            </a:r>
            <a:r>
              <a:rPr sz="2600" spc="-15" dirty="0">
                <a:solidFill>
                  <a:srgbClr val="FFFFFF"/>
                </a:solidFill>
                <a:latin typeface="Carlito"/>
                <a:cs typeface="Carlito"/>
              </a:rPr>
              <a:t>C</a:t>
            </a:r>
            <a:r>
              <a:rPr sz="2600" dirty="0">
                <a:solidFill>
                  <a:srgbClr val="FFFFFF"/>
                </a:solidFill>
                <a:latin typeface="Carlito"/>
                <a:cs typeface="Carlito"/>
              </a:rPr>
              <a:t>e</a:t>
            </a:r>
            <a:r>
              <a:rPr sz="2600" spc="-25" dirty="0">
                <a:solidFill>
                  <a:srgbClr val="FFFFFF"/>
                </a:solidFill>
                <a:latin typeface="Carlito"/>
                <a:cs typeface="Carlito"/>
              </a:rPr>
              <a:t>n</a:t>
            </a:r>
            <a:r>
              <a:rPr sz="2600" spc="-15" dirty="0">
                <a:solidFill>
                  <a:srgbClr val="FFFFFF"/>
                </a:solidFill>
                <a:latin typeface="Carlito"/>
                <a:cs typeface="Carlito"/>
              </a:rPr>
              <a:t>t</a:t>
            </a:r>
            <a:r>
              <a:rPr sz="2600" spc="-50" dirty="0">
                <a:solidFill>
                  <a:srgbClr val="FFFFFF"/>
                </a:solidFill>
                <a:latin typeface="Carlito"/>
                <a:cs typeface="Carlito"/>
              </a:rPr>
              <a:t>r</a:t>
            </a:r>
            <a:r>
              <a:rPr sz="2600" dirty="0">
                <a:solidFill>
                  <a:srgbClr val="FFFFFF"/>
                </a:solidFill>
                <a:latin typeface="Carlito"/>
                <a:cs typeface="Carlito"/>
              </a:rPr>
              <a:t>al	</a:t>
            </a:r>
            <a:r>
              <a:rPr sz="2600" spc="-5" dirty="0">
                <a:solidFill>
                  <a:srgbClr val="FFFFFF"/>
                </a:solidFill>
                <a:latin typeface="Carlito"/>
                <a:cs typeface="Carlito"/>
              </a:rPr>
              <a:t>Li</a:t>
            </a:r>
            <a:r>
              <a:rPr sz="2600" spc="-15" dirty="0">
                <a:solidFill>
                  <a:srgbClr val="FFFFFF"/>
                </a:solidFill>
                <a:latin typeface="Carlito"/>
                <a:cs typeface="Carlito"/>
              </a:rPr>
              <a:t>c</a:t>
            </a:r>
            <a:r>
              <a:rPr sz="2600" dirty="0">
                <a:solidFill>
                  <a:srgbClr val="FFFFFF"/>
                </a:solidFill>
                <a:latin typeface="Carlito"/>
                <a:cs typeface="Carlito"/>
              </a:rPr>
              <a:t>e</a:t>
            </a:r>
            <a:r>
              <a:rPr sz="2600" spc="-15" dirty="0">
                <a:solidFill>
                  <a:srgbClr val="FFFFFF"/>
                </a:solidFill>
                <a:latin typeface="Carlito"/>
                <a:cs typeface="Carlito"/>
              </a:rPr>
              <a:t>ns</a:t>
            </a:r>
            <a:r>
              <a:rPr sz="2600" dirty="0">
                <a:solidFill>
                  <a:srgbClr val="FFFFFF"/>
                </a:solidFill>
                <a:latin typeface="Carlito"/>
                <a:cs typeface="Carlito"/>
              </a:rPr>
              <a:t>e  </a:t>
            </a:r>
            <a:r>
              <a:rPr sz="2600" spc="-5" dirty="0">
                <a:solidFill>
                  <a:srgbClr val="FFFFFF"/>
                </a:solidFill>
                <a:latin typeface="Carlito"/>
                <a:cs typeface="Carlito"/>
              </a:rPr>
              <a:t>Approving</a:t>
            </a:r>
            <a:r>
              <a:rPr sz="2600" spc="-3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arlito"/>
                <a:cs typeface="Carlito"/>
              </a:rPr>
              <a:t>Authority</a:t>
            </a:r>
            <a:endParaRPr sz="2600">
              <a:latin typeface="Carlito"/>
              <a:cs typeface="Carlito"/>
            </a:endParaRPr>
          </a:p>
          <a:p>
            <a:pPr marL="355600" marR="5715" indent="-342900">
              <a:lnSpc>
                <a:spcPts val="2810"/>
              </a:lnSpc>
              <a:spcBef>
                <a:spcPts val="620"/>
              </a:spcBef>
              <a:buFont typeface="Wingdings"/>
              <a:buChar char=""/>
              <a:tabLst>
                <a:tab pos="355600" algn="l"/>
              </a:tabLst>
            </a:pPr>
            <a:r>
              <a:rPr sz="2600" spc="-10" dirty="0">
                <a:solidFill>
                  <a:srgbClr val="FFFFFF"/>
                </a:solidFill>
                <a:latin typeface="Carlito"/>
                <a:cs typeface="Carlito"/>
              </a:rPr>
              <a:t>Co-ordination </a:t>
            </a:r>
            <a:r>
              <a:rPr sz="2600" spc="-5" dirty="0">
                <a:solidFill>
                  <a:srgbClr val="FFFFFF"/>
                </a:solidFill>
                <a:latin typeface="Carlito"/>
                <a:cs typeface="Carlito"/>
              </a:rPr>
              <a:t>of </a:t>
            </a:r>
            <a:r>
              <a:rPr sz="2600" dirty="0">
                <a:solidFill>
                  <a:srgbClr val="FFFFFF"/>
                </a:solidFill>
                <a:latin typeface="Carlito"/>
                <a:cs typeface="Carlito"/>
              </a:rPr>
              <a:t>activities </a:t>
            </a:r>
            <a:r>
              <a:rPr sz="2600" spc="-5" dirty="0">
                <a:solidFill>
                  <a:srgbClr val="FFFFFF"/>
                </a:solidFill>
                <a:latin typeface="Carlito"/>
                <a:cs typeface="Carlito"/>
              </a:rPr>
              <a:t>of </a:t>
            </a:r>
            <a:r>
              <a:rPr sz="2600" spc="-20" dirty="0">
                <a:solidFill>
                  <a:srgbClr val="FFFFFF"/>
                </a:solidFill>
                <a:latin typeface="Carlito"/>
                <a:cs typeface="Carlito"/>
              </a:rPr>
              <a:t>State </a:t>
            </a:r>
            <a:r>
              <a:rPr sz="2600" dirty="0">
                <a:solidFill>
                  <a:srgbClr val="FFFFFF"/>
                </a:solidFill>
                <a:latin typeface="Carlito"/>
                <a:cs typeface="Carlito"/>
              </a:rPr>
              <a:t>Drug </a:t>
            </a:r>
            <a:r>
              <a:rPr sz="2600" spc="-15" dirty="0">
                <a:solidFill>
                  <a:srgbClr val="FFFFFF"/>
                </a:solidFill>
                <a:latin typeface="Carlito"/>
                <a:cs typeface="Carlito"/>
              </a:rPr>
              <a:t>Control  Organization</a:t>
            </a:r>
            <a:endParaRPr sz="26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1782</Words>
  <Application>Microsoft Office PowerPoint</Application>
  <PresentationFormat>On-screen Show (4:3)</PresentationFormat>
  <Paragraphs>182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Carlito</vt:lpstr>
      <vt:lpstr>Wingdings</vt:lpstr>
      <vt:lpstr>Office Theme</vt:lpstr>
      <vt:lpstr>PowerPoint Presentation</vt:lpstr>
      <vt:lpstr>Drug Regulatory Authority</vt:lpstr>
      <vt:lpstr>Functions of regulatory authority:</vt:lpstr>
      <vt:lpstr>PowerPoint Presentation</vt:lpstr>
      <vt:lpstr>PowerPoint Presentation</vt:lpstr>
      <vt:lpstr>CDSCO (Central Drug Standard Control  Organization)</vt:lpstr>
      <vt:lpstr>Locations(CDSCO) :</vt:lpstr>
      <vt:lpstr>PowerPoint Presentation</vt:lpstr>
      <vt:lpstr>CDSCO (Vision)</vt:lpstr>
      <vt:lpstr>Central Drug Laboratory, Kolkata (CDL)</vt:lpstr>
      <vt:lpstr>PowerPoint Presentation</vt:lpstr>
      <vt:lpstr>Indian Pharmacopoeial Commission(IPC)</vt:lpstr>
      <vt:lpstr>DCGI (Drug Controller General of India)</vt:lpstr>
      <vt:lpstr>Responsibilities of DCGI:</vt:lpstr>
      <vt:lpstr>DCGI is advised by:</vt:lpstr>
      <vt:lpstr>Food &amp; Drug Administration (FDA)</vt:lpstr>
      <vt:lpstr>Food &amp; Drug Administration (FDA)</vt:lpstr>
      <vt:lpstr>Object :</vt:lpstr>
      <vt:lpstr>Regulate :</vt:lpstr>
      <vt:lpstr>PowerPoint Presentation</vt:lpstr>
      <vt:lpstr>PowerPoint Presentation</vt:lpstr>
      <vt:lpstr>PowerPoint Presentation</vt:lpstr>
      <vt:lpstr>Drug Inspector(section 21):</vt:lpstr>
      <vt:lpstr>PowerPoint Presentation</vt:lpstr>
      <vt:lpstr>National Pharmaceutical Pricing Authority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lipsasamal90@gmail.com</cp:lastModifiedBy>
  <cp:revision>1</cp:revision>
  <dcterms:created xsi:type="dcterms:W3CDTF">2021-05-06T11:46:43Z</dcterms:created>
  <dcterms:modified xsi:type="dcterms:W3CDTF">2021-05-06T11:49:49Z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2016-05-03T00:00:00Z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2021-05-06T00:00:00Z</vt:filetime>
  </property>
</Properties>
</file>