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30" d="100"/>
          <a:sy n="30" d="100"/>
        </p:scale>
        <p:origin x="90" y="10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5E21364-FB03-41A5-BF02-633D4E3B7439}" type="datetimeFigureOut">
              <a:rPr lang="en-US" smtClean="0"/>
              <a:t>29-Jun-21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1258456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E21364-FB03-41A5-BF02-633D4E3B7439}" type="datetimeFigureOut">
              <a:rPr lang="en-US" smtClean="0"/>
              <a:t>29-Jun-21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37892480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E21364-FB03-41A5-BF02-633D4E3B7439}" type="datetimeFigureOut">
              <a:rPr lang="en-US" smtClean="0"/>
              <a:t>29-Jun-21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1237272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5E21364-FB03-41A5-BF02-633D4E3B7439}" type="datetimeFigureOut">
              <a:rPr lang="en-US" smtClean="0"/>
              <a:t>29-Jun-21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1813302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E21364-FB03-41A5-BF02-633D4E3B7439}" type="datetimeFigureOut">
              <a:rPr lang="en-US" smtClean="0"/>
              <a:t>29-Jun-21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1294034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5E21364-FB03-41A5-BF02-633D4E3B7439}" type="datetimeFigureOut">
              <a:rPr lang="en-US" smtClean="0"/>
              <a:t>29-Jun-21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3192426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5E21364-FB03-41A5-BF02-633D4E3B7439}" type="datetimeFigureOut">
              <a:rPr lang="en-US" smtClean="0"/>
              <a:t>29-Jun-21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491589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5E21364-FB03-41A5-BF02-633D4E3B7439}" type="datetimeFigureOut">
              <a:rPr lang="en-US" smtClean="0"/>
              <a:t>29-Jun-21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1719086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E21364-FB03-41A5-BF02-633D4E3B7439}" type="datetimeFigureOut">
              <a:rPr lang="en-US" smtClean="0"/>
              <a:t>29-Jun-21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97700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E21364-FB03-41A5-BF02-633D4E3B7439}" type="datetimeFigureOut">
              <a:rPr lang="en-US" smtClean="0"/>
              <a:t>29-Jun-21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4072801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E21364-FB03-41A5-BF02-633D4E3B7439}" type="datetimeFigureOut">
              <a:rPr lang="en-US" smtClean="0"/>
              <a:t>29-Jun-21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ACB7B53-287A-4EB6-81AF-53EC45722841}" type="slidenum">
              <a:rPr lang="en-US" smtClean="0"/>
              <a:t>‹#›</a:t>
            </a:fld>
            <a:endParaRPr lang="en-US"/>
          </a:p>
        </p:txBody>
      </p:sp>
    </p:spTree>
    <p:extLst>
      <p:ext uri="{BB962C8B-B14F-4D97-AF65-F5344CB8AC3E}">
        <p14:creationId xmlns:p14="http://schemas.microsoft.com/office/powerpoint/2010/main" val="2020470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21364-FB03-41A5-BF02-633D4E3B7439}" type="datetimeFigureOut">
              <a:rPr lang="en-US" smtClean="0"/>
              <a:t>29-Jun-21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CB7B53-287A-4EB6-81AF-53EC45722841}" type="slidenum">
              <a:rPr lang="en-US" smtClean="0"/>
              <a:t>‹#›</a:t>
            </a:fld>
            <a:endParaRPr lang="en-US"/>
          </a:p>
        </p:txBody>
      </p:sp>
    </p:spTree>
    <p:extLst>
      <p:ext uri="{BB962C8B-B14F-4D97-AF65-F5344CB8AC3E}">
        <p14:creationId xmlns:p14="http://schemas.microsoft.com/office/powerpoint/2010/main" val="2444855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55768" y="1645133"/>
            <a:ext cx="9144000" cy="2387600"/>
          </a:xfrm>
        </p:spPr>
        <p:txBody>
          <a:bodyPr>
            <a:normAutofit/>
          </a:bodyPr>
          <a:lstStyle/>
          <a:p>
            <a:r>
              <a:rPr lang="en-US" sz="4400" b="1" dirty="0" smtClean="0">
                <a:latin typeface="Lucida Calligraphy" panose="03010101010101010101" pitchFamily="66" charset="0"/>
              </a:rPr>
              <a:t>CODEX </a:t>
            </a:r>
            <a:r>
              <a:rPr lang="en-US" sz="4400" b="1" dirty="0" err="1" smtClean="0">
                <a:latin typeface="Lucida Calligraphy" panose="03010101010101010101" pitchFamily="66" charset="0"/>
              </a:rPr>
              <a:t>Alimentarius</a:t>
            </a:r>
            <a:endParaRPr lang="en-US" sz="4400" b="1" dirty="0">
              <a:latin typeface="Lucida Calligraphy" panose="03010101010101010101" pitchFamily="66" charset="0"/>
            </a:endParaRPr>
          </a:p>
        </p:txBody>
      </p:sp>
      <p:pic>
        <p:nvPicPr>
          <p:cNvPr id="4" name="Picture 3"/>
          <p:cNvPicPr>
            <a:picLocks noChangeAspect="1"/>
          </p:cNvPicPr>
          <p:nvPr/>
        </p:nvPicPr>
        <p:blipFill>
          <a:blip r:embed="rId2"/>
          <a:stretch>
            <a:fillRect/>
          </a:stretch>
        </p:blipFill>
        <p:spPr>
          <a:xfrm>
            <a:off x="9351738" y="271060"/>
            <a:ext cx="2143125" cy="1866833"/>
          </a:xfrm>
          <a:prstGeom prst="rect">
            <a:avLst/>
          </a:prstGeom>
        </p:spPr>
      </p:pic>
    </p:spTree>
    <p:extLst>
      <p:ext uri="{BB962C8B-B14F-4D97-AF65-F5344CB8AC3E}">
        <p14:creationId xmlns:p14="http://schemas.microsoft.com/office/powerpoint/2010/main" val="36905839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Food Labeling </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Name of the product</a:t>
            </a:r>
          </a:p>
          <a:p>
            <a:r>
              <a:rPr lang="en-US" dirty="0" smtClean="0">
                <a:latin typeface="Comic Sans MS" panose="030F0702030302020204" pitchFamily="66" charset="0"/>
              </a:rPr>
              <a:t>List of ingredients (descending order)</a:t>
            </a:r>
          </a:p>
          <a:p>
            <a:r>
              <a:rPr lang="en-US" dirty="0" smtClean="0">
                <a:latin typeface="Comic Sans MS" panose="030F0702030302020204" pitchFamily="66" charset="0"/>
              </a:rPr>
              <a:t>Net content and drained weight</a:t>
            </a:r>
          </a:p>
          <a:p>
            <a:r>
              <a:rPr lang="en-US" dirty="0" smtClean="0">
                <a:latin typeface="Comic Sans MS" panose="030F0702030302020204" pitchFamily="66" charset="0"/>
              </a:rPr>
              <a:t>Name and address of the manufacturer</a:t>
            </a:r>
          </a:p>
          <a:p>
            <a:r>
              <a:rPr lang="en-US" dirty="0" smtClean="0">
                <a:latin typeface="Comic Sans MS" panose="030F0702030302020204" pitchFamily="66" charset="0"/>
              </a:rPr>
              <a:t>Country of origin</a:t>
            </a:r>
          </a:p>
          <a:p>
            <a:r>
              <a:rPr lang="en-US" dirty="0" smtClean="0">
                <a:latin typeface="Comic Sans MS" panose="030F0702030302020204" pitchFamily="66" charset="0"/>
              </a:rPr>
              <a:t>Lot identification</a:t>
            </a:r>
          </a:p>
          <a:p>
            <a:r>
              <a:rPr lang="en-US" dirty="0" smtClean="0">
                <a:latin typeface="Comic Sans MS" panose="030F0702030302020204" pitchFamily="66" charset="0"/>
              </a:rPr>
              <a:t>Date marking and storage instructions</a:t>
            </a:r>
          </a:p>
          <a:p>
            <a:r>
              <a:rPr lang="en-US" dirty="0" smtClean="0">
                <a:latin typeface="Comic Sans MS" panose="030F0702030302020204" pitchFamily="66" charset="0"/>
              </a:rPr>
              <a:t>Instructions for use</a:t>
            </a:r>
            <a:endParaRPr lang="en-US" dirty="0">
              <a:latin typeface="Comic Sans MS" panose="030F0702030302020204" pitchFamily="66" charset="0"/>
            </a:endParaRPr>
          </a:p>
        </p:txBody>
      </p:sp>
    </p:spTree>
    <p:extLst>
      <p:ext uri="{BB962C8B-B14F-4D97-AF65-F5344CB8AC3E}">
        <p14:creationId xmlns:p14="http://schemas.microsoft.com/office/powerpoint/2010/main" val="6785693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Current Standards</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237 standards</a:t>
            </a:r>
          </a:p>
          <a:p>
            <a:r>
              <a:rPr lang="en-US" dirty="0" smtClean="0">
                <a:latin typeface="Comic Sans MS" panose="030F0702030302020204" pitchFamily="66" charset="0"/>
              </a:rPr>
              <a:t>43 Codes of Practice</a:t>
            </a:r>
          </a:p>
          <a:p>
            <a:r>
              <a:rPr lang="en-US" dirty="0" smtClean="0">
                <a:latin typeface="Comic Sans MS" panose="030F0702030302020204" pitchFamily="66" charset="0"/>
              </a:rPr>
              <a:t>33 Guidelines</a:t>
            </a:r>
          </a:p>
          <a:p>
            <a:r>
              <a:rPr lang="en-US" dirty="0" smtClean="0">
                <a:latin typeface="Comic Sans MS" panose="030F0702030302020204" pitchFamily="66" charset="0"/>
              </a:rPr>
              <a:t>197 pesticides evaluated</a:t>
            </a:r>
          </a:p>
          <a:p>
            <a:r>
              <a:rPr lang="en-US" dirty="0" smtClean="0">
                <a:latin typeface="Comic Sans MS" panose="030F0702030302020204" pitchFamily="66" charset="0"/>
              </a:rPr>
              <a:t>3274 limits of pesticide residues</a:t>
            </a:r>
          </a:p>
          <a:p>
            <a:r>
              <a:rPr lang="en-US" dirty="0" smtClean="0">
                <a:latin typeface="Comic Sans MS" panose="030F0702030302020204" pitchFamily="66" charset="0"/>
              </a:rPr>
              <a:t>289 limits of veterinary drug residues</a:t>
            </a:r>
          </a:p>
          <a:p>
            <a:r>
              <a:rPr lang="en-US" dirty="0" smtClean="0">
                <a:latin typeface="Comic Sans MS" panose="030F0702030302020204" pitchFamily="66" charset="0"/>
              </a:rPr>
              <a:t>1300 food additives evaluated</a:t>
            </a:r>
            <a:endParaRPr lang="en-US" dirty="0">
              <a:latin typeface="Comic Sans MS" panose="030F0702030302020204" pitchFamily="66" charset="0"/>
            </a:endParaRPr>
          </a:p>
        </p:txBody>
      </p:sp>
    </p:spTree>
    <p:extLst>
      <p:ext uri="{BB962C8B-B14F-4D97-AF65-F5344CB8AC3E}">
        <p14:creationId xmlns:p14="http://schemas.microsoft.com/office/powerpoint/2010/main" val="29617276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Comic Sans MS" panose="030F0702030302020204" pitchFamily="66" charset="0"/>
              </a:rPr>
              <a:t>Background</a:t>
            </a:r>
            <a:endParaRPr lang="en-US" sz="4000"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The word is derived from Latin term meaning Food Law or Legal Food Code</a:t>
            </a:r>
          </a:p>
          <a:p>
            <a:pPr marL="0" indent="0">
              <a:buNone/>
            </a:pPr>
            <a:endParaRPr lang="en-US" dirty="0" smtClean="0">
              <a:latin typeface="Comic Sans MS" panose="030F0702030302020204" pitchFamily="66" charset="0"/>
            </a:endParaRPr>
          </a:p>
          <a:p>
            <a:r>
              <a:rPr lang="en-US" dirty="0" smtClean="0">
                <a:latin typeface="Comic Sans MS" panose="030F0702030302020204" pitchFamily="66" charset="0"/>
              </a:rPr>
              <a:t>Codex is a compilation of International Food Standards adopted by the Codex Commission</a:t>
            </a:r>
          </a:p>
          <a:p>
            <a:pPr marL="0" indent="0">
              <a:buNone/>
            </a:pPr>
            <a:r>
              <a:rPr lang="en-US" dirty="0" smtClean="0">
                <a:latin typeface="Comic Sans MS" panose="030F0702030302020204" pitchFamily="66" charset="0"/>
              </a:rPr>
              <a:t> </a:t>
            </a:r>
          </a:p>
          <a:p>
            <a:r>
              <a:rPr lang="en-US" dirty="0" smtClean="0">
                <a:latin typeface="Comic Sans MS" panose="030F0702030302020204" pitchFamily="66" charset="0"/>
              </a:rPr>
              <a:t>Covers all basic food types, raw, semi-processed and processed, that are intended for consumption</a:t>
            </a:r>
          </a:p>
          <a:p>
            <a:pPr marL="0" indent="0">
              <a:buNone/>
            </a:pPr>
            <a:endParaRPr lang="en-US" dirty="0">
              <a:latin typeface="Comic Sans MS" panose="030F0702030302020204" pitchFamily="66" charset="0"/>
            </a:endParaRPr>
          </a:p>
        </p:txBody>
      </p:sp>
    </p:spTree>
    <p:extLst>
      <p:ext uri="{BB962C8B-B14F-4D97-AF65-F5344CB8AC3E}">
        <p14:creationId xmlns:p14="http://schemas.microsoft.com/office/powerpoint/2010/main" val="32976934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Scope</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endParaRPr lang="en-US" dirty="0" smtClean="0">
              <a:latin typeface="Comic Sans MS" panose="030F0702030302020204" pitchFamily="66" charset="0"/>
            </a:endParaRPr>
          </a:p>
          <a:p>
            <a:r>
              <a:rPr lang="en-US" dirty="0" smtClean="0">
                <a:latin typeface="Comic Sans MS" panose="030F0702030302020204" pitchFamily="66" charset="0"/>
              </a:rPr>
              <a:t>CODEX covers regulations related to food hygiene and quality that include microbiological standards, food additives, pesticides and residues from veterinary drugs, contaminants, food labeling and marketing, methods for sampling and hazard analysis, food import and export </a:t>
            </a:r>
            <a:endParaRPr lang="en-US" dirty="0">
              <a:latin typeface="Comic Sans MS" panose="030F0702030302020204" pitchFamily="66" charset="0"/>
            </a:endParaRPr>
          </a:p>
        </p:txBody>
      </p:sp>
    </p:spTree>
    <p:extLst>
      <p:ext uri="{BB962C8B-B14F-4D97-AF65-F5344CB8AC3E}">
        <p14:creationId xmlns:p14="http://schemas.microsoft.com/office/powerpoint/2010/main" val="24333574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Codex Commission</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Developed in 1962</a:t>
            </a:r>
          </a:p>
          <a:p>
            <a:r>
              <a:rPr lang="en-US" dirty="0" smtClean="0">
                <a:latin typeface="Comic Sans MS" panose="030F0702030302020204" pitchFamily="66" charset="0"/>
              </a:rPr>
              <a:t>Works in collaboration with FAO and WHO for formulating internationally accepted food safety standards for protecting human health and for ensuring fair trade practices</a:t>
            </a:r>
            <a:endParaRPr lang="en-US" dirty="0">
              <a:latin typeface="Comic Sans MS" panose="030F0702030302020204" pitchFamily="66" charset="0"/>
            </a:endParaRPr>
          </a:p>
          <a:p>
            <a:r>
              <a:rPr lang="en-US" dirty="0" smtClean="0">
                <a:latin typeface="Comic Sans MS" panose="030F0702030302020204" pitchFamily="66" charset="0"/>
              </a:rPr>
              <a:t>Develop and publish food standards and amend as and when required – new technology</a:t>
            </a:r>
            <a:endParaRPr lang="en-US" dirty="0">
              <a:latin typeface="Comic Sans MS" panose="030F0702030302020204" pitchFamily="66" charset="0"/>
            </a:endParaRPr>
          </a:p>
        </p:txBody>
      </p:sp>
    </p:spTree>
    <p:extLst>
      <p:ext uri="{BB962C8B-B14F-4D97-AF65-F5344CB8AC3E}">
        <p14:creationId xmlns:p14="http://schemas.microsoft.com/office/powerpoint/2010/main" val="3299959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Objectives</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Purpose is “to protect consumer health and economic interests and to secure fair trade practices in the food industry”</a:t>
            </a:r>
          </a:p>
          <a:p>
            <a:pPr marL="0" indent="0">
              <a:buNone/>
            </a:pPr>
            <a:endParaRPr lang="en-US" dirty="0" smtClean="0">
              <a:latin typeface="Comic Sans MS" panose="030F0702030302020204" pitchFamily="66" charset="0"/>
            </a:endParaRPr>
          </a:p>
          <a:p>
            <a:r>
              <a:rPr lang="en-US" dirty="0" smtClean="0">
                <a:latin typeface="Comic Sans MS" panose="030F0702030302020204" pitchFamily="66" charset="0"/>
              </a:rPr>
              <a:t>Develops the food standards</a:t>
            </a:r>
          </a:p>
          <a:p>
            <a:pPr marL="0" indent="0">
              <a:buNone/>
            </a:pPr>
            <a:endParaRPr lang="en-US" dirty="0" smtClean="0">
              <a:latin typeface="Comic Sans MS" panose="030F0702030302020204" pitchFamily="66" charset="0"/>
            </a:endParaRPr>
          </a:p>
          <a:p>
            <a:r>
              <a:rPr lang="en-US" dirty="0" smtClean="0">
                <a:latin typeface="Comic Sans MS" panose="030F0702030302020204" pitchFamily="66" charset="0"/>
              </a:rPr>
              <a:t>It is an inter-governmental body and open to all UN members (currently 165)</a:t>
            </a:r>
          </a:p>
          <a:p>
            <a:endParaRPr lang="en-US" dirty="0">
              <a:latin typeface="Comic Sans MS" panose="030F0702030302020204" pitchFamily="66" charset="0"/>
            </a:endParaRPr>
          </a:p>
        </p:txBody>
      </p:sp>
    </p:spTree>
    <p:extLst>
      <p:ext uri="{BB962C8B-B14F-4D97-AF65-F5344CB8AC3E}">
        <p14:creationId xmlns:p14="http://schemas.microsoft.com/office/powerpoint/2010/main" val="29106553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Codex Committees</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Commodities committees</a:t>
            </a:r>
          </a:p>
          <a:p>
            <a:pPr lvl="1"/>
            <a:r>
              <a:rPr lang="en-US" dirty="0" smtClean="0">
                <a:latin typeface="Comic Sans MS" panose="030F0702030302020204" pitchFamily="66" charset="0"/>
              </a:rPr>
              <a:t>Fats and oils</a:t>
            </a:r>
          </a:p>
          <a:p>
            <a:r>
              <a:rPr lang="en-US" dirty="0" smtClean="0">
                <a:latin typeface="Comic Sans MS" panose="030F0702030302020204" pitchFamily="66" charset="0"/>
              </a:rPr>
              <a:t>General Subject Committees</a:t>
            </a:r>
          </a:p>
          <a:p>
            <a:pPr lvl="1"/>
            <a:r>
              <a:rPr lang="en-US" dirty="0" smtClean="0">
                <a:latin typeface="Comic Sans MS" panose="030F0702030302020204" pitchFamily="66" charset="0"/>
              </a:rPr>
              <a:t>Food additives</a:t>
            </a:r>
          </a:p>
          <a:p>
            <a:r>
              <a:rPr lang="en-US" dirty="0" smtClean="0">
                <a:latin typeface="Comic Sans MS" panose="030F0702030302020204" pitchFamily="66" charset="0"/>
              </a:rPr>
              <a:t>Committee on general principles</a:t>
            </a:r>
          </a:p>
          <a:p>
            <a:pPr lvl="1"/>
            <a:r>
              <a:rPr lang="en-US" dirty="0" smtClean="0">
                <a:latin typeface="Comic Sans MS" panose="030F0702030302020204" pitchFamily="66" charset="0"/>
              </a:rPr>
              <a:t>Food labeling</a:t>
            </a:r>
          </a:p>
          <a:p>
            <a:r>
              <a:rPr lang="en-US" dirty="0" smtClean="0">
                <a:latin typeface="Comic Sans MS" panose="030F0702030302020204" pitchFamily="66" charset="0"/>
              </a:rPr>
              <a:t>Codex committee on Food hygiene</a:t>
            </a:r>
          </a:p>
          <a:p>
            <a:r>
              <a:rPr lang="en-US" dirty="0" smtClean="0">
                <a:latin typeface="Comic Sans MS" panose="030F0702030302020204" pitchFamily="66" charset="0"/>
              </a:rPr>
              <a:t>Codex committee on Pesticide Residues</a:t>
            </a:r>
          </a:p>
          <a:p>
            <a:r>
              <a:rPr lang="en-US" dirty="0" smtClean="0">
                <a:latin typeface="Comic Sans MS" panose="030F0702030302020204" pitchFamily="66" charset="0"/>
              </a:rPr>
              <a:t>Codex committee on Food Additives and </a:t>
            </a:r>
            <a:r>
              <a:rPr lang="en-US" dirty="0" err="1" smtClean="0">
                <a:latin typeface="Comic Sans MS" panose="030F0702030302020204" pitchFamily="66" charset="0"/>
              </a:rPr>
              <a:t>Cotaminants</a:t>
            </a:r>
            <a:endParaRPr lang="en-US" dirty="0">
              <a:latin typeface="Comic Sans MS" panose="030F0702030302020204" pitchFamily="66" charset="0"/>
            </a:endParaRPr>
          </a:p>
        </p:txBody>
      </p:sp>
    </p:spTree>
    <p:extLst>
      <p:ext uri="{BB962C8B-B14F-4D97-AF65-F5344CB8AC3E}">
        <p14:creationId xmlns:p14="http://schemas.microsoft.com/office/powerpoint/2010/main" val="282166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Codex Scope</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Any substance whether processed, partly processed or raw, which is intended for human consumption and includes drink, and any substance which has been used in the manufacture, preparation or treatment of food but does not include cosmetics, tobacco, or substances used solely as drugs”</a:t>
            </a:r>
          </a:p>
          <a:p>
            <a:pPr marL="0" indent="0">
              <a:buNone/>
            </a:pPr>
            <a:endParaRPr lang="en-US" dirty="0" smtClean="0">
              <a:latin typeface="Comic Sans MS" panose="030F0702030302020204" pitchFamily="66" charset="0"/>
            </a:endParaRPr>
          </a:p>
          <a:p>
            <a:r>
              <a:rPr lang="en-US" dirty="0" smtClean="0">
                <a:latin typeface="Comic Sans MS" panose="030F0702030302020204" pitchFamily="66" charset="0"/>
              </a:rPr>
              <a:t>Includes Codex Standards, Codex of Practices, and Guidelines and Recommendations</a:t>
            </a:r>
            <a:endParaRPr lang="en-US" dirty="0">
              <a:latin typeface="Comic Sans MS" panose="030F0702030302020204" pitchFamily="66" charset="0"/>
            </a:endParaRPr>
          </a:p>
        </p:txBody>
      </p:sp>
    </p:spTree>
    <p:extLst>
      <p:ext uri="{BB962C8B-B14F-4D97-AF65-F5344CB8AC3E}">
        <p14:creationId xmlns:p14="http://schemas.microsoft.com/office/powerpoint/2010/main" val="3869032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Standards</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Food requirements intended to provide consumers with a sound, wholesome food product free from adulteration, correctly labelled and presented</a:t>
            </a:r>
          </a:p>
          <a:p>
            <a:pPr marL="0" indent="0">
              <a:buNone/>
            </a:pPr>
            <a:endParaRPr lang="en-US" dirty="0" smtClean="0">
              <a:latin typeface="Comic Sans MS" panose="030F0702030302020204" pitchFamily="66" charset="0"/>
            </a:endParaRPr>
          </a:p>
          <a:p>
            <a:r>
              <a:rPr lang="en-US" dirty="0" smtClean="0">
                <a:latin typeface="Comic Sans MS" panose="030F0702030302020204" pitchFamily="66" charset="0"/>
              </a:rPr>
              <a:t>Includes Name, scope, description, essential composition, and quality factors, food additives, contaminants, hygiene, weights and measures, labeling and methods of analysis, and sampling</a:t>
            </a:r>
          </a:p>
        </p:txBody>
      </p:sp>
    </p:spTree>
    <p:extLst>
      <p:ext uri="{BB962C8B-B14F-4D97-AF65-F5344CB8AC3E}">
        <p14:creationId xmlns:p14="http://schemas.microsoft.com/office/powerpoint/2010/main" val="3473701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Comic Sans MS" panose="030F0702030302020204" pitchFamily="66" charset="0"/>
              </a:rPr>
              <a:t>Food Additive</a:t>
            </a:r>
            <a:endParaRPr lang="en-US" dirty="0">
              <a:latin typeface="Comic Sans MS" panose="030F0702030302020204" pitchFamily="66" charset="0"/>
            </a:endParaRPr>
          </a:p>
        </p:txBody>
      </p:sp>
      <p:sp>
        <p:nvSpPr>
          <p:cNvPr id="3" name="Content Placeholder 2"/>
          <p:cNvSpPr>
            <a:spLocks noGrp="1"/>
          </p:cNvSpPr>
          <p:nvPr>
            <p:ph idx="1"/>
          </p:nvPr>
        </p:nvSpPr>
        <p:spPr/>
        <p:txBody>
          <a:bodyPr/>
          <a:lstStyle/>
          <a:p>
            <a:r>
              <a:rPr lang="en-US" dirty="0" smtClean="0">
                <a:latin typeface="Comic Sans MS" panose="030F0702030302020204" pitchFamily="66" charset="0"/>
              </a:rPr>
              <a:t>Standard for Food Additives:</a:t>
            </a:r>
          </a:p>
          <a:p>
            <a:pPr lvl="1"/>
            <a:r>
              <a:rPr lang="en-US" dirty="0" smtClean="0">
                <a:latin typeface="Comic Sans MS" panose="030F0702030302020204" pitchFamily="66" charset="0"/>
              </a:rPr>
              <a:t>Any substance not normally consumed as a food on its own and normally constituting a typical food ingredient, whether or not it has any nutritional value, the intentional addition of which to food for a purpose in the manufacturing…or may reasonably be expected to result in it or its byproducts becoming a component of or otherwise affecting the characteristics of such foods</a:t>
            </a:r>
            <a:endParaRPr lang="en-US" dirty="0">
              <a:latin typeface="Comic Sans MS" panose="030F0702030302020204" pitchFamily="66" charset="0"/>
            </a:endParaRPr>
          </a:p>
        </p:txBody>
      </p:sp>
    </p:spTree>
    <p:extLst>
      <p:ext uri="{BB962C8B-B14F-4D97-AF65-F5344CB8AC3E}">
        <p14:creationId xmlns:p14="http://schemas.microsoft.com/office/powerpoint/2010/main" val="3406475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109</TotalTime>
  <Words>466</Words>
  <Application>Microsoft Office PowerPoint</Application>
  <PresentationFormat>Widescreen</PresentationFormat>
  <Paragraphs>58</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Comic Sans MS</vt:lpstr>
      <vt:lpstr>Lucida Calligraphy</vt:lpstr>
      <vt:lpstr>Office Theme</vt:lpstr>
      <vt:lpstr>CODEX Alimentarius</vt:lpstr>
      <vt:lpstr>Background</vt:lpstr>
      <vt:lpstr>Scope</vt:lpstr>
      <vt:lpstr>Codex Commission</vt:lpstr>
      <vt:lpstr>Objectives</vt:lpstr>
      <vt:lpstr>Codex Committees</vt:lpstr>
      <vt:lpstr>Codex Scope</vt:lpstr>
      <vt:lpstr>Standards</vt:lpstr>
      <vt:lpstr>Food Additive</vt:lpstr>
      <vt:lpstr>Food Labeling </vt:lpstr>
      <vt:lpstr>Current Standards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CODEX Alimentarius</dc:title>
  <dc:creator>Windows User</dc:creator>
  <cp:lastModifiedBy>Windows User</cp:lastModifiedBy>
  <cp:revision>14</cp:revision>
  <dcterms:created xsi:type="dcterms:W3CDTF">2021-06-29T07:58:42Z</dcterms:created>
  <dcterms:modified xsi:type="dcterms:W3CDTF">2021-06-29T09:48:28Z</dcterms:modified>
</cp:coreProperties>
</file>