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2" r:id="rId2"/>
    <p:sldId id="325" r:id="rId3"/>
    <p:sldId id="334" r:id="rId4"/>
    <p:sldId id="295" r:id="rId5"/>
    <p:sldId id="356" r:id="rId6"/>
    <p:sldId id="258" r:id="rId7"/>
    <p:sldId id="357" r:id="rId8"/>
    <p:sldId id="306" r:id="rId9"/>
    <p:sldId id="307" r:id="rId10"/>
    <p:sldId id="353" r:id="rId11"/>
    <p:sldId id="354" r:id="rId12"/>
    <p:sldId id="355" r:id="rId13"/>
    <p:sldId id="380" r:id="rId14"/>
    <p:sldId id="381" r:id="rId15"/>
    <p:sldId id="358" r:id="rId16"/>
    <p:sldId id="308" r:id="rId17"/>
    <p:sldId id="310" r:id="rId18"/>
    <p:sldId id="311" r:id="rId19"/>
    <p:sldId id="376" r:id="rId20"/>
    <p:sldId id="377" r:id="rId21"/>
    <p:sldId id="313" r:id="rId22"/>
    <p:sldId id="378" r:id="rId23"/>
    <p:sldId id="379" r:id="rId24"/>
    <p:sldId id="333" r:id="rId25"/>
    <p:sldId id="375" r:id="rId26"/>
    <p:sldId id="314" r:id="rId27"/>
    <p:sldId id="339" r:id="rId28"/>
    <p:sldId id="316" r:id="rId29"/>
    <p:sldId id="317" r:id="rId30"/>
    <p:sldId id="331" r:id="rId31"/>
    <p:sldId id="360" r:id="rId32"/>
    <p:sldId id="363" r:id="rId33"/>
    <p:sldId id="279" r:id="rId34"/>
    <p:sldId id="364" r:id="rId35"/>
    <p:sldId id="366" r:id="rId36"/>
    <p:sldId id="370" r:id="rId37"/>
    <p:sldId id="373" r:id="rId38"/>
    <p:sldId id="374" r:id="rId39"/>
    <p:sldId id="371" r:id="rId40"/>
    <p:sldId id="372" r:id="rId41"/>
    <p:sldId id="266" r:id="rId42"/>
    <p:sldId id="382" r:id="rId43"/>
    <p:sldId id="32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60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FFAT JAHAN" userId="46da641f998e1ce3" providerId="LiveId" clId="{29B77C7C-11BD-43D3-A3A8-7FBF4C1AF50B}"/>
    <pc:docChg chg="undo custSel addSld delSld modSld sldOrd">
      <pc:chgData name="IFFAT JAHAN" userId="46da641f998e1ce3" providerId="LiveId" clId="{29B77C7C-11BD-43D3-A3A8-7FBF4C1AF50B}" dt="2023-03-23T04:53:35.978" v="25" actId="2696"/>
      <pc:docMkLst>
        <pc:docMk/>
      </pc:docMkLst>
      <pc:sldChg chg="delSp mod">
        <pc:chgData name="IFFAT JAHAN" userId="46da641f998e1ce3" providerId="LiveId" clId="{29B77C7C-11BD-43D3-A3A8-7FBF4C1AF50B}" dt="2023-03-23T04:52:06.313" v="24" actId="21"/>
        <pc:sldMkLst>
          <pc:docMk/>
          <pc:sldMk cId="0" sldId="272"/>
        </pc:sldMkLst>
        <pc:spChg chg="del">
          <ac:chgData name="IFFAT JAHAN" userId="46da641f998e1ce3" providerId="LiveId" clId="{29B77C7C-11BD-43D3-A3A8-7FBF4C1AF50B}" dt="2023-03-23T04:52:06.313" v="24" actId="21"/>
          <ac:spMkLst>
            <pc:docMk/>
            <pc:sldMk cId="0" sldId="272"/>
            <ac:spMk id="7" creationId="{00000000-0000-0000-0000-000000000000}"/>
          </ac:spMkLst>
        </pc:spChg>
      </pc:sldChg>
      <pc:sldChg chg="add del">
        <pc:chgData name="IFFAT JAHAN" userId="46da641f998e1ce3" providerId="LiveId" clId="{29B77C7C-11BD-43D3-A3A8-7FBF4C1AF50B}" dt="2023-03-23T04:30:28.313" v="20" actId="2696"/>
        <pc:sldMkLst>
          <pc:docMk/>
          <pc:sldMk cId="4265131011" sldId="279"/>
        </pc:sldMkLst>
      </pc:sldChg>
      <pc:sldChg chg="delSp del mod">
        <pc:chgData name="IFFAT JAHAN" userId="46da641f998e1ce3" providerId="LiveId" clId="{29B77C7C-11BD-43D3-A3A8-7FBF4C1AF50B}" dt="2023-03-23T04:53:35.978" v="25" actId="2696"/>
        <pc:sldMkLst>
          <pc:docMk/>
          <pc:sldMk cId="0" sldId="296"/>
        </pc:sldMkLst>
        <pc:picChg chg="del">
          <ac:chgData name="IFFAT JAHAN" userId="46da641f998e1ce3" providerId="LiveId" clId="{29B77C7C-11BD-43D3-A3A8-7FBF4C1AF50B}" dt="2023-03-23T04:15:06.017" v="0" actId="21"/>
          <ac:picMkLst>
            <pc:docMk/>
            <pc:sldMk cId="0" sldId="296"/>
            <ac:picMk id="2050" creationId="{00000000-0000-0000-0000-000000000000}"/>
          </ac:picMkLst>
        </pc:picChg>
      </pc:sldChg>
      <pc:sldChg chg="add del">
        <pc:chgData name="IFFAT JAHAN" userId="46da641f998e1ce3" providerId="LiveId" clId="{29B77C7C-11BD-43D3-A3A8-7FBF4C1AF50B}" dt="2023-03-23T04:30:29.320" v="21" actId="2696"/>
        <pc:sldMkLst>
          <pc:docMk/>
          <pc:sldMk cId="803716524" sldId="363"/>
        </pc:sldMkLst>
      </pc:sldChg>
      <pc:sldChg chg="add del">
        <pc:chgData name="IFFAT JAHAN" userId="46da641f998e1ce3" providerId="LiveId" clId="{29B77C7C-11BD-43D3-A3A8-7FBF4C1AF50B}" dt="2023-03-23T04:30:27.527" v="19" actId="2696"/>
        <pc:sldMkLst>
          <pc:docMk/>
          <pc:sldMk cId="1502309680" sldId="364"/>
        </pc:sldMkLst>
      </pc:sldChg>
      <pc:sldChg chg="modSp add del mod">
        <pc:chgData name="IFFAT JAHAN" userId="46da641f998e1ce3" providerId="LiveId" clId="{29B77C7C-11BD-43D3-A3A8-7FBF4C1AF50B}" dt="2023-03-23T04:50:30.080" v="22" actId="113"/>
        <pc:sldMkLst>
          <pc:docMk/>
          <pc:sldMk cId="1502309680" sldId="366"/>
        </pc:sldMkLst>
        <pc:spChg chg="mod">
          <ac:chgData name="IFFAT JAHAN" userId="46da641f998e1ce3" providerId="LiveId" clId="{29B77C7C-11BD-43D3-A3A8-7FBF4C1AF50B}" dt="2023-03-23T04:50:30.080" v="22" actId="113"/>
          <ac:spMkLst>
            <pc:docMk/>
            <pc:sldMk cId="1502309680" sldId="366"/>
            <ac:spMk id="3" creationId="{00000000-0000-0000-0000-000000000000}"/>
          </ac:spMkLst>
        </pc:spChg>
      </pc:sldChg>
      <pc:sldChg chg="del">
        <pc:chgData name="IFFAT JAHAN" userId="46da641f998e1ce3" providerId="LiveId" clId="{29B77C7C-11BD-43D3-A3A8-7FBF4C1AF50B}" dt="2023-03-23T04:50:59.641" v="23" actId="2696"/>
        <pc:sldMkLst>
          <pc:docMk/>
          <pc:sldMk cId="1502309680" sldId="369"/>
        </pc:sldMkLst>
      </pc:sldChg>
      <pc:sldChg chg="add del ord">
        <pc:chgData name="IFFAT JAHAN" userId="46da641f998e1ce3" providerId="LiveId" clId="{29B77C7C-11BD-43D3-A3A8-7FBF4C1AF50B}" dt="2023-03-23T04:25:13.987" v="8"/>
        <pc:sldMkLst>
          <pc:docMk/>
          <pc:sldMk cId="2499287600" sldId="376"/>
        </pc:sldMkLst>
      </pc:sldChg>
      <pc:sldChg chg="modSp mod ord">
        <pc:chgData name="IFFAT JAHAN" userId="46da641f998e1ce3" providerId="LiveId" clId="{29B77C7C-11BD-43D3-A3A8-7FBF4C1AF50B}" dt="2023-03-23T04:26:09.527" v="13" actId="27636"/>
        <pc:sldMkLst>
          <pc:docMk/>
          <pc:sldMk cId="3930029273" sldId="377"/>
        </pc:sldMkLst>
        <pc:spChg chg="mod">
          <ac:chgData name="IFFAT JAHAN" userId="46da641f998e1ce3" providerId="LiveId" clId="{29B77C7C-11BD-43D3-A3A8-7FBF4C1AF50B}" dt="2023-03-23T04:26:09.527" v="13" actId="27636"/>
          <ac:spMkLst>
            <pc:docMk/>
            <pc:sldMk cId="3930029273" sldId="37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A3389-9E6D-4321-960C-7D82E832FE3A}" type="datetimeFigureOut">
              <a:rPr lang="en-US" smtClean="0"/>
              <a:pPr/>
              <a:t>3/23/2023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3D00F-AA98-4294-A1C8-15CEE7C0ED05}" type="slidenum">
              <a:rPr lang="en-IN" smtClean="0"/>
              <a:pPr/>
              <a:t>‹#›</a:t>
            </a:fld>
            <a:endParaRPr lang="en-IN"/>
          </a:p>
        </p:txBody>
      </p:sp>
    </p:spTree>
    <p:extLst>
      <p:ext uri="{BB962C8B-B14F-4D97-AF65-F5344CB8AC3E}">
        <p14:creationId xmlns:p14="http://schemas.microsoft.com/office/powerpoint/2010/main" val="396595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3DA85-9797-452F-9E89-9880045729FB}" type="slidenum">
              <a:rPr lang="en-US" smtClean="0"/>
              <a:pPr/>
              <a:t>30</a:t>
            </a:fld>
            <a:endParaRPr lang="en-US"/>
          </a:p>
        </p:txBody>
      </p:sp>
    </p:spTree>
    <p:extLst>
      <p:ext uri="{BB962C8B-B14F-4D97-AF65-F5344CB8AC3E}">
        <p14:creationId xmlns:p14="http://schemas.microsoft.com/office/powerpoint/2010/main" val="229005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DA85-9797-452F-9E89-9880045729FB}" type="slidenum">
              <a:rPr lang="en-US" smtClean="0"/>
              <a:pPr/>
              <a:t>9</a:t>
            </a:fld>
            <a:endParaRPr lang="en-US" dirty="0"/>
          </a:p>
        </p:txBody>
      </p:sp>
    </p:spTree>
    <p:extLst>
      <p:ext uri="{BB962C8B-B14F-4D97-AF65-F5344CB8AC3E}">
        <p14:creationId xmlns:p14="http://schemas.microsoft.com/office/powerpoint/2010/main" val="191485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DA85-9797-452F-9E89-9880045729FB}" type="slidenum">
              <a:rPr lang="en-US" smtClean="0"/>
              <a:pPr/>
              <a:t>13</a:t>
            </a:fld>
            <a:endParaRPr lang="en-US"/>
          </a:p>
        </p:txBody>
      </p:sp>
    </p:spTree>
    <p:extLst>
      <p:ext uri="{BB962C8B-B14F-4D97-AF65-F5344CB8AC3E}">
        <p14:creationId xmlns:p14="http://schemas.microsoft.com/office/powerpoint/2010/main" val="113069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DA85-9797-452F-9E89-9880045729FB}" type="slidenum">
              <a:rPr lang="en-US" smtClean="0"/>
              <a:pPr/>
              <a:t>16</a:t>
            </a:fld>
            <a:endParaRPr lang="en-US" dirty="0"/>
          </a:p>
        </p:txBody>
      </p:sp>
    </p:spTree>
    <p:extLst>
      <p:ext uri="{BB962C8B-B14F-4D97-AF65-F5344CB8AC3E}">
        <p14:creationId xmlns:p14="http://schemas.microsoft.com/office/powerpoint/2010/main" val="3425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3/23/2023 9:44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DA85-9797-452F-9E89-9880045729FB}" type="slidenum">
              <a:rPr lang="en-US" smtClean="0"/>
              <a:pPr/>
              <a:t>24</a:t>
            </a:fld>
            <a:endParaRPr lang="en-US"/>
          </a:p>
        </p:txBody>
      </p:sp>
    </p:spTree>
    <p:extLst>
      <p:ext uri="{BB962C8B-B14F-4D97-AF65-F5344CB8AC3E}">
        <p14:creationId xmlns:p14="http://schemas.microsoft.com/office/powerpoint/2010/main" val="214769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DA85-9797-452F-9E89-9880045729FB}" type="slidenum">
              <a:rPr lang="en-US" smtClean="0"/>
              <a:pPr/>
              <a:t>25</a:t>
            </a:fld>
            <a:endParaRPr lang="en-US"/>
          </a:p>
        </p:txBody>
      </p:sp>
    </p:spTree>
    <p:extLst>
      <p:ext uri="{BB962C8B-B14F-4D97-AF65-F5344CB8AC3E}">
        <p14:creationId xmlns:p14="http://schemas.microsoft.com/office/powerpoint/2010/main" val="338465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DA85-9797-452F-9E89-9880045729FB}" type="slidenum">
              <a:rPr lang="en-US" smtClean="0"/>
              <a:pPr/>
              <a:t>26</a:t>
            </a:fld>
            <a:endParaRPr lang="en-US"/>
          </a:p>
        </p:txBody>
      </p:sp>
    </p:spTree>
    <p:extLst>
      <p:ext uri="{BB962C8B-B14F-4D97-AF65-F5344CB8AC3E}">
        <p14:creationId xmlns:p14="http://schemas.microsoft.com/office/powerpoint/2010/main" val="386435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C6CB7A9-C458-48FA-AED9-367A78294840}" type="datetimeFigureOut">
              <a:rPr lang="en-US" smtClean="0"/>
              <a:pPr/>
              <a:t>3/23/2023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6CB7A9-C458-48FA-AED9-367A78294840}" type="datetimeFigureOut">
              <a:rPr lang="en-US" smtClean="0"/>
              <a:pPr/>
              <a:t>3/23/2023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6CB7A9-C458-48FA-AED9-367A78294840}" type="datetimeFigureOut">
              <a:rPr lang="en-US" smtClean="0"/>
              <a:pPr/>
              <a:t>3/23/2023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6CB7A9-C458-48FA-AED9-367A78294840}" type="datetimeFigureOut">
              <a:rPr lang="en-US" smtClean="0"/>
              <a:pPr/>
              <a:t>3/23/2023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CB7A9-C458-48FA-AED9-367A78294840}" type="datetimeFigureOut">
              <a:rPr lang="en-US" smtClean="0"/>
              <a:pPr/>
              <a:t>3/23/2023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C6CB7A9-C458-48FA-AED9-367A78294840}" type="datetimeFigureOut">
              <a:rPr lang="en-US" smtClean="0"/>
              <a:pPr/>
              <a:t>3/23/2023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C6CB7A9-C458-48FA-AED9-367A78294840}" type="datetimeFigureOut">
              <a:rPr lang="en-US" smtClean="0"/>
              <a:pPr/>
              <a:t>3/23/2023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C6CB7A9-C458-48FA-AED9-367A78294840}" type="datetimeFigureOut">
              <a:rPr lang="en-US" smtClean="0"/>
              <a:pPr/>
              <a:t>3/23/2023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CB7A9-C458-48FA-AED9-367A78294840}" type="datetimeFigureOut">
              <a:rPr lang="en-US" smtClean="0"/>
              <a:pPr/>
              <a:t>3/23/2023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CB7A9-C458-48FA-AED9-367A78294840}" type="datetimeFigureOut">
              <a:rPr lang="en-US" smtClean="0"/>
              <a:pPr/>
              <a:t>3/23/2023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CB7A9-C458-48FA-AED9-367A78294840}" type="datetimeFigureOut">
              <a:rPr lang="en-US" smtClean="0"/>
              <a:pPr/>
              <a:t>3/23/2023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778798-0D95-4CC6-804A-6D16F28B1E3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CB7A9-C458-48FA-AED9-367A78294840}" type="datetimeFigureOut">
              <a:rPr lang="en-US" smtClean="0"/>
              <a:pPr/>
              <a:t>3/23/2023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78798-0D95-4CC6-804A-6D16F28B1E3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in/imgres?imgurl=http://www.reef.crc.org.au/research/fishing_fisheries/statusfisheries/images/Roger%20Swainston/MudCrabScylla_serrata.jpg&amp;imgrefurl=http://www.reef.crc.org.au/research/fishing_fisheries/statusfisheries/crabmud.htm&amp;h=302&amp;w=450&amp;sz=120&amp;tbnid=blLJ4DTJumUoHM:&amp;tbnh=85&amp;tbnw=127&amp;prev=/images?q=Scylla+serrata&amp;hl=en&amp;usg=___CN9TqfW7AcQ6lIxUNRkqabangc=&amp;ei=e9F2Ss-bGtefkQWU3pGlDA&amp;sa=X&amp;oi=image_result&amp;resnum=2&amp;ct=imag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elkau.in/Fisheries/CultureFisheries/Crabs/crabculture.aspx" TargetMode="External"/><Relationship Id="rId2" Type="http://schemas.openxmlformats.org/officeDocument/2006/relationships/hyperlink" Target="http://www.seafdec.com/" TargetMode="External"/><Relationship Id="rId1" Type="http://schemas.openxmlformats.org/officeDocument/2006/relationships/slideLayout" Target="../slideLayouts/slideLayout2.xml"/><Relationship Id="rId5" Type="http://schemas.openxmlformats.org/officeDocument/2006/relationships/hyperlink" Target="http://www.shrimpnews.com/.../CrabFolder/FOAMudCrabFarmingManual.html" TargetMode="External"/><Relationship Id="rId4" Type="http://schemas.openxmlformats.org/officeDocument/2006/relationships/hyperlink" Target="http://www.ciba.res.in/Books/ciba0186.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0"/>
            <a:ext cx="60959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0"/>
            <a:ext cx="9144000" cy="1066800"/>
          </a:xfrm>
          <a:effectLst>
            <a:outerShdw blurRad="63500" dist="38100" dir="5400000" rotWithShape="0">
              <a:srgbClr val="000000">
                <a:alpha val="45000"/>
              </a:srgbClr>
            </a:outerShdw>
            <a:softEdge rad="635000"/>
          </a:effectLst>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en-US" sz="7200" dirty="0"/>
              <a:t>CRAB FARMING</a:t>
            </a:r>
          </a:p>
        </p:txBody>
      </p:sp>
      <p:pic>
        <p:nvPicPr>
          <p:cNvPr id="4" name="Picture 4" descr="http://himg2.huanqiu.com/attachment2010/2013/0225/20130225101949289.jpg"/>
          <p:cNvPicPr>
            <a:picLocks noChangeAspect="1" noChangeArrowheads="1"/>
          </p:cNvPicPr>
          <p:nvPr/>
        </p:nvPicPr>
        <p:blipFill>
          <a:blip r:embed="rId4"/>
          <a:srcRect l="7156" t="42721" b="13365"/>
          <a:stretch>
            <a:fillRect/>
          </a:stretch>
        </p:blipFill>
        <p:spPr bwMode="auto">
          <a:xfrm>
            <a:off x="6172200" y="4000504"/>
            <a:ext cx="2971800" cy="1857388"/>
          </a:xfrm>
          <a:prstGeom prst="rect">
            <a:avLst/>
          </a:prstGeom>
          <a:ln>
            <a:noFill/>
          </a:ln>
          <a:effectLst>
            <a:softEdge rad="112500"/>
          </a:effectLst>
        </p:spPr>
      </p:pic>
      <p:pic>
        <p:nvPicPr>
          <p:cNvPr id="5" name="Picture 6" descr="http://www.justregional.co.uk/wp-content/uploads/2013/08/349133.jpg"/>
          <p:cNvPicPr>
            <a:picLocks noChangeAspect="1" noChangeArrowheads="1"/>
          </p:cNvPicPr>
          <p:nvPr/>
        </p:nvPicPr>
        <p:blipFill>
          <a:blip r:embed="rId5" cstate="print"/>
          <a:srcRect/>
          <a:stretch>
            <a:fillRect/>
          </a:stretch>
        </p:blipFill>
        <p:spPr bwMode="auto">
          <a:xfrm>
            <a:off x="6215074" y="2500306"/>
            <a:ext cx="2786082" cy="1647820"/>
          </a:xfrm>
          <a:prstGeom prst="rect">
            <a:avLst/>
          </a:prstGeom>
          <a:ln>
            <a:noFill/>
          </a:ln>
          <a:effectLst>
            <a:softEdge rad="112500"/>
          </a:effectLst>
        </p:spPr>
      </p:pic>
      <p:pic>
        <p:nvPicPr>
          <p:cNvPr id="6" name="Picture 2" descr="C:\Users\SHYAM\Desktop\crab.jpg"/>
          <p:cNvPicPr>
            <a:picLocks noChangeAspect="1" noChangeArrowheads="1"/>
          </p:cNvPicPr>
          <p:nvPr/>
        </p:nvPicPr>
        <p:blipFill>
          <a:blip r:embed="rId6"/>
          <a:srcRect/>
          <a:stretch>
            <a:fillRect/>
          </a:stretch>
        </p:blipFill>
        <p:spPr bwMode="auto">
          <a:xfrm>
            <a:off x="6215074" y="1142984"/>
            <a:ext cx="2786082" cy="1643074"/>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115328" cy="642942"/>
          </a:xfrm>
        </p:spPr>
        <p:txBody>
          <a:bodyPr>
            <a:normAutofit fontScale="90000"/>
          </a:bodyPr>
          <a:lstStyle/>
          <a:p>
            <a:r>
              <a:rPr lang="en-US" b="1" u="sng" dirty="0">
                <a:solidFill>
                  <a:srgbClr val="FF0000"/>
                </a:solidFill>
              </a:rPr>
              <a:t>Moulting of Crab</a:t>
            </a:r>
            <a:endParaRPr lang="en-US" dirty="0"/>
          </a:p>
        </p:txBody>
      </p:sp>
      <p:sp>
        <p:nvSpPr>
          <p:cNvPr id="3" name="Content Placeholder 2"/>
          <p:cNvSpPr>
            <a:spLocks noGrp="1"/>
          </p:cNvSpPr>
          <p:nvPr>
            <p:ph sz="quarter" idx="1"/>
          </p:nvPr>
        </p:nvSpPr>
        <p:spPr>
          <a:xfrm>
            <a:off x="214282" y="1071546"/>
            <a:ext cx="8715436" cy="5500726"/>
          </a:xfrm>
        </p:spPr>
        <p:txBody>
          <a:bodyPr>
            <a:noAutofit/>
          </a:bodyPr>
          <a:lstStyle/>
          <a:p>
            <a:pPr algn="just"/>
            <a:r>
              <a:rPr lang="en-US" sz="2800" dirty="0">
                <a:cs typeface="Times New Roman" pitchFamily="18" charset="0"/>
              </a:rPr>
              <a:t>It is the main method of growth and development in crabs.</a:t>
            </a:r>
          </a:p>
          <a:p>
            <a:pPr algn="just"/>
            <a:r>
              <a:rPr lang="en-US" sz="2800" dirty="0">
                <a:cs typeface="Times New Roman" pitchFamily="18" charset="0"/>
              </a:rPr>
              <a:t>The moulting process depends on body size and environmental factors. For example, moulting of big crabs takes longer than for small ones.</a:t>
            </a:r>
          </a:p>
          <a:p>
            <a:pPr algn="just"/>
            <a:r>
              <a:rPr lang="en-US" sz="2800" dirty="0">
                <a:cs typeface="Times New Roman" pitchFamily="18" charset="0"/>
              </a:rPr>
              <a:t> Newly moulted mud crabs lose their swimming ability and sink to the bottom of the pond. </a:t>
            </a:r>
          </a:p>
          <a:p>
            <a:pPr algn="just"/>
            <a:r>
              <a:rPr lang="en-US" sz="2800" dirty="0">
                <a:cs typeface="Times New Roman" pitchFamily="18" charset="0"/>
              </a:rPr>
              <a:t>It takes two to three hours for soft-shell individuals to regain this swimming ability.</a:t>
            </a:r>
          </a:p>
          <a:p>
            <a:pPr algn="just"/>
            <a:r>
              <a:rPr lang="en-US" sz="2800" dirty="0">
                <a:cs typeface="Times New Roman" pitchFamily="18" charset="0"/>
              </a:rPr>
              <a:t>The newly moulted crab are more prone to predation and diseases.</a:t>
            </a:r>
          </a:p>
        </p:txBody>
      </p:sp>
      <p:sp>
        <p:nvSpPr>
          <p:cNvPr id="15364" name="AutoShape 4" descr="data:image/jpeg;base64,/9j/4AAQSkZJRgABAQAAAQABAAD/2wBDAAkGBwgHBgkIBwgKCgkLDRYPDQwMDRsUFRAWIB0iIiAdHx8kKDQsJCYxJx8fLT0tMTU3Ojo6Iys/RD84QzQ5Ojf/2wBDAQoKCg0MDRoPDxo3JR8lNzc3Nzc3Nzc3Nzc3Nzc3Nzc3Nzc3Nzc3Nzc3Nzc3Nzc3Nzc3Nzc3Nzc3Nzc3Nzc3Nzf/wAARCAC0APADASIAAhEBAxEB/8QAGwAAAQUBAQAAAAAAAAAAAAAAAgABAwQFBgf/xABBEAABBAECAwQHBAgFBAMAAAABAAIDEQQSIQUxQRNRYXEGFSIygZLRFEKRsSMzQ1JTVKGyNGJzweFEZHSCFmNy/8QAGQEAAwEBAQAAAAAAAAAAAAAAAAECAwQF/8QAIREAAgICAgMBAQEAAAAAAAAAAAECEQMSITEEE0FRQiL/2gAMAwEAAhEDEQA/AOkad7IUgNnwUY2KMJCC8/6Jj4hIJidtkALZJvik5IHdFgE0AE7JIb38E5O1BABgDr1SAFW3pytMPFM59HwQAtyL6pnOAA2tEHBA5hd96kwHJ2rZDq0lC1pG5tM8E9bTAka4EJybKjYC3mUVpAEPFJ3Kkw35Jj/RADkjknAHNQyanNdoIDuhIsLNi4lkY7i3ObG+LVQmh5A9xHRKUlHsqMHLo1il1QskbJGHxkOaeRHIpXv5polhdUziLCWqimoHfqmIY+KceVJEpWgBj5pXsmPMpt0wHG6JmTLi5MEkDi1xlYwnwJopiQFHKfbx/wDyI/7kmMlcaISulcfC2T3Sq8kZZzGymwB1eCQKG+iay62t22O/gk3SsaVsz+E5cuU7KkkkJZ2umNp5NAHRaIuli+jrmPw5A02RK7UFra9O9qMLuCbLyVs6JRy8kYrqoI32VJdrQgkukJHsnkgvoSi8uSBDg3zSLuh5FN0S8bTAKraTaAg0lq3rqiLgGoAEmwmBo6UxT7VZ3QATnFrUOsO5FM+z12PRAAOaACcd1ncQgLGyT4wBdX6WPpIPqrrvEpjRUyipKmVCTi7RzmDxJ2E4EWcd25YTeldLjzxzsEkbg5hGxC5jiOI+DKfHDHqE1vZQ5d4VXh2ZkcOEQaXPjl3IdVeICwg5Y+JGuRKTtHaOdvsk1+1KvDO2WMSMOx6KdpvwK6U7VmFEh7+iF4pM1x1VzCdxopoBgmsaqS1XyKRHjumIcqKQ2/G/8iP+5HyNH4KOQntcfu+0R/3IGW2SOb13Vhs7SKeNlVA70xP7ptZjCmDXO9g7KMvbDjZMkjg1rYXbk9Sly3VXigY7hc3aC2lzQQeqzyuoNlQVyRyvo5lvx+JPjkoQz+6dW99LC64N23HLmvPuMufBkvbHsDpLD3Uu64RmNzcWGV37Zgvwd1WXjTuNfhWRUyxG6jRUmvewoK7NxBvZF2g1bbLqMyYEE0UQIHNQatJ5blHrAHWkCDcSbpPYA3VHL4rhYYPbzsB7gbKzmeksGVKGYeLkz/5g2gpeSK+lKDfRveJtJztlBHK98YLoywnpd0iLlSd8ifBIDYTE1y5qMOTk0fFMQV/imadgO4ICTV31pE0ez4oAZ3P4IOXmicR1Kry6nagx+kkbFDGWWxNyCbaNQadK5LiGO8w5DWcsaYv256XV/uF0HCH5sWeYcuWN0MjailIrS/7urwPJUOOskw8t8pjdF2gMc8Z5sPd9Cscj2h0UlTK3C87s3tLz7D9nDuPeula/2ehC4WLVHM6MnUB1G+y6bhOSXw9k8jUw1v3LDBkalozTJFNWjWJ25pbFoUbXboi4HZdyMCQaaoJ6oghCw72k42NufkmIY1uoi0iTHPfkR/3KRzr2QvrXjUf+oj/NHwCy4eKAE7dVNIGhpUANdVmuShzzNnkq3EozNwiUN59o0q3CA6RoI2c4AoqDY8mJ24b7VeSjJHaDTHF07PO/SCF0Ij7RtPB3+K1fQ7JL8OeEn9VIC34hF6TjD4lGZ8XLhqINDwXiyb6DqqnogC2WfuK5cMFDI0ujSbtWzrHkuYH93NC09Sk0kxOBOwUYdsNvILtRkBncQjwYDNKC93JrBzcsOLiebxiWQwwViA0D2mkg9xCi4nknJ4gQ0+zH7Lf91f4OzTE54FB7if8AlZyf9WNPtUBDwaIu1T0491bBbONDHAwCJgA7hsmL6G35JajsFUYLthsTukobBDrs8kI8SnrdaCC3G6RKDWCdzSTTbtjsgRJZO29WpAapRl2wCCSURN1PcA0dSaSGHLXmoTWo/wBE8UzJG9ox7XsPItNhO8CjZ8UAV3glxANjuVibLjy8I4mfH2gAqKb78fcL6jwKru/eHVR8z/VDoDAzMXLw2mfsniD3O007G+lrM4fxfJxuIl5Y2RmmtGqgP+Vp+lUsuU0OdO53YARtY5xoA9wWJj44jJawktIsHuXLkjGCUkXFt8M9BimbJG17OThYVgH2R3rE4LOXQdmf2fI+C143B266sctopkSVOiyCK3Tg2VDqvYo9qVEhhoJsIJR+kxj/ANxH+aFry087TykmTGP/AHEf9ybGaE0ZokKp2ZvbmtKTSBsqcgAverWEZDI2+y5pPMEJ8uXsMuZ/Nugmu+wnjhdMHhgvSNVIc5vaY8coF+wWO8wtP5YfTyfiBk+1S5nZRjWPabE3SB37LZ9DcxkuTM29NxjS0nxUcwDe0YQPb2N9FQ4ePV3FHzB8bD2fsF/u+ZXF42RPg1yRZ6FATTyVWyJ44oXySPDQBtq23XJY/pBmRF4yM6I6jbdHuoMjOk4q/QXai0Cu7zWrm+kRqWcZhkkbpol+5NrpIiIomtHQUFicKdjB/ZwvtzRycKKtZnEY8doLKkdfug7o2V3+Bq48EnFszJhYxmJoD3E2XC0GB6S4skZZmPEMrDRoEg+IK5vPzH5UhmdqaXbaQ7cDuVMwtI1FmkHuS9jvgKR17/SjGbNpZE98Y++DRvyUeT6VMD2jHgcW/eMmy5UdnHuPqnOQDtdjyTU5fWFI67/5HEWh7YrfXInZV2+k0zWu148ZPQiwuYORQFcyojlu3FmyjZ/oHSD0rmilLpWMe3oyqr4qrmekUue8NlhLYGm9LPvHxWG6YEd5PfuiDyAKdz6I5rsDrOAcUxI5Ps0Qexsj7aSKANcl0Jefd1eFLzRjnN52N7sFamFxvIxWOa0B7CbOrcq1NrsKO0cd7AseCxc/jkeLnvgovLG+0G/vFDkcdx5YAMUuZMQafIKDPh1VGDH4djl75S7PlkF9q+2MDuu3M/FRPL8Q0iHIy58jXkOgibCHhkkkhJEd8iQq8ebG+o3aW6Bpa4CtQ71qcN4Szi2V9mZIyNtC9Z2O/IeKfifD+24m7GEFNhIYCBsA3vPes1kuPI0qZe4Iaje8nY7A962I5AWjdYGVC+KN7mSlrANLR3eSi9G2Sw5Eje2lkjqyHHZdGNuKSJlTZ1bXA9UbTZpVmOsWeSn1Dla3MxyaAIG6YuJmxgek7PzTtIrc/FMf12N/rx/mgZsSjfYqtJvuVNK7Y11UDjXkueIy1wVxZxBgaQC7ancj4FWOM8POE50sUZdiSmnNPON3d9FmAua4Oaad0K6Xh/FoM2H7NnaWyEaSX+68dxWiA8r49wyWLIc+BupjjYpcnkR5AkePdJdpdG8W2l7Nxj0YnDXdgO3x6PsH3q7ttivPuJcNiwoJQyB8khd+sc43EO7T18yuLLjWJ7RNozclTMPhvA3ZWrHxGtlOku32oAboRwDiuKHZsERjZGS0vJAAoAkfgQpsWSbGnEuJM+GVvuuaaIQzTSyQGB5mDCbdbyQ83dkLLHPZhJUhZOe+fIMhjELhWnQNgaVayfa5HqUDQRzSLi73RstUkJtsFxBdtzRAO0UTsN7SYzfcbppYnHoU9kiaIXua00bJPVIBoO4JCRiIouBIvqpms9mnmgm2vgUQ62m6CheAPaDVZEcVmrSfH7NjfpyRuFEILdiQPgpGgHcBOyIk8rR6COYT3XwKIi9wdXREDfI7oxjuebYVIMIkc6KewFcEiQOeN+/mrmPkXtI4eCidjvYPZOqk0Ya1x1MF+SiWskUuDZxdRezs9QJI9oc10V/oxZHKgAbrvJ8Sue4VmuxS0R9m0l3tPIvbu3Ws/LEj7c5oA5GwE/Hikwm2VeKS2RGDsOas8KjMUIfVOeb+Cx85+Q3MDywGAuFE/f8AJdCzntsB0XTF3IzotsOoAdVYaQRVc1VgN2VaYtiA2VQFJrvIx/8AXZ+aEOp5O4vkk3fIxz/97PzQM1Tub6JtuRKN1sAPRRbE897XOhguqzuoXI3OJu+Sjc7nStAH9syI2UzIma0dGvK5WUuy+IzOGUyK3WXzOIFfHmt579+5c3xXiGdgcTYyJjJo5dwx45fHoss3wuKsqcUZAzIeMdxlaPvMYWgn4qlDjZGW8RtaRe63X8fwRKYZ8eSB3V7W6wPgruJxCBuqWGaPJ1t01q0kDyK544eeSnJmAMSNjW+zR6mkP2dnMcgtzKyIpGPaW9m4j2S9tD8VmQOicCC8X5p5YqL4FFleGATOsMuugUkuHKxv6twHip4Xxwv1N6FacmW3Ki3ewCvd6rNQU1z2PajmnYpI9sVRqk+ThB0Y7F130W36ttplL3aTysc0/wBlZCRrcKqwUljnFjckzlHYz467QEdytNiJi0kbLR4vEO10MJLQARajh0uaGnmpnY0VGRNB2v8ABSuw+0ZYBtTOaG79yduQ5o2ULsoow40jHV0tXHQEUSFG/L7A6pDXmo5c6TK/w+loHvPcaXauUYvsUrAzd5Aap8HDhyS5sXaSPvYMbY/FMfsDGmSQPzp6BOs6Wj4IZ+K5b8fRBL9nZX6uJukKlgXcmDf4ar8fhvDmB3EpWMd0Y323fgFM2bh8kYkw8VlEbPkFkrh5SXPoup/eeq0IMl8sIxpnsZGOZa6jSdQh0hpNl2Jxzs5hL9Y1bnuAXQnmADzWFwaTHibkZGhsUbnjS4mrHktKLOZkkjDaZHDmSKAV42uxSjXBqQgAqy1wIppCyHQTPbckjj/lbsEGO3IxHPeDcZ+6Oa1baISs3NtVJ2CpsY3znZ+ap42WzJFh3tDmFaYbnxRVfp2fmrET5mfMXFmJEZK5vOwVEfbJDqlJFnoeS1XMHMi0DmtDeSw1KsXAOH4+SJW8Qz5oZS7bQdnD4p+L4OZw0PlML34YdTJTQc4eQ5pYsQ+1RbblwXQ+mj+yZiaCNbXH2T1FUq14E2cIziWNOS1krSeVHZc5l8VnxDJHM9wJJfBNpsjfcLqMvhbGYkeRGYGMlJqC9XxIPJYbpZeHyURojOxcW6mm+8FcuWTXDNYJfDnsuaaR/bTGR75N9ThVoXQ6mhzgST1tb3GIpMxjJZHMc1rdLOzYGj8Aspxc1mk70st66KojiyMyKPs4ch2g/dfuP6onSsEIkmIjN76OqISBrKoX30o8iEuiL6toTtPsXRb4flY81NbKXn91wo/BdJg8P0Dtoyx7SOYG48FxLYzY09N10vD+JQY+NH2s8jJXbEsBJ+IVRgk7E3wb88zY8M6jTGiwD3rBnymSQ+yyzqNuB5KabKxJotTs9z2DvYVlnK4e019qlcL5NYqkpyfAlSJSQ+nOJ1bWhpgfY69ygdm4Af7JnIPPkjbm8PD6AnKj1SY9kW54LaXNNjvULg2GF0jtmtG7z08u9GeO8OYPYxJpD/mNBVcziDuIQiN+OIwDqGk7UnHBzyPczsvOdK0iKNrR+84WSlhh2RE5pa3UObt7pDJERsFocIx3s7ScOFNFFp+8CutUjJkTGEEFwrzUxjdJYABvu6Jnyunc2xWgaa8Fchy3x4jseKNjGv8AeeRufBRsm+WVTM0cNlnffYu0N5urb8VZxeAYzXdpkOqMHn3+A8VuYWfkNxOwfIXQAVpIpv1KYvhle0+05zfc2FN8gj1xn0w2aK8HCcbIiGTKaA9mKHqB3laMDYcZtRsAdVE96hY9scbpJZQ0H7pNWosfKxp5CyOdpe3mDtstFpHgltsvte4g/wBEQsjcc+ajaCdunMFTR+3uVp2Iqy4hbL22MdMg3I6OV7El7aTFediZ2WO7dEGDVyRRMAnxz35DPzRQGkQd7PVRyblE51i1Gb6rMA8eQQ5MclXpeDSh9NPSfBblOmYX5LRHWlgrsz42qXFcp0UQjhP6WQ009w6lYWbw0SY7Gvst+/4lc2XyNXqi4xX0gxePZGc574YWOjBrSTRWgzNhnIjmBiefuyDYrL4bjx4r3RREAc91Zz4xNA5ra11tR6qNn2nYWvwsSwRtJdDK6J55gcj8FmZePI02+JpB+9GKv4JF5dCzYiQCnBQw5bmGRr3Et5Nae9Yyez6NEV+w7V1RvbY+646T/VWGyPxIJMfJgoyD2SU5djzUJ2iKQ8ng7fFSZcUssETXkfoxTT4Ii0NozjVDalbwp44Jg6XUGlrmkt5gEKlM10bgxwpw/ql2ltAI3BW6f0imFuGOY1x0EqAxWVZYbQuItJyoaXBXEH6S7JV/Hm7KN0To2vY7flRB81DsEg+1UZtcoVEmUyF8wdAwtZQsHvTOJc4b9KTOcNKGB+mZj3bhrga71cXbE1Q3WjsQmL3g6WPIDiNVdyv8Tlx8vJL+HxkAi5CeQPgpIYIIcKTJlcB2RALW7ue49AtnGnSIXJNPFi4zW/Z2BzqGuR+5vuAUZyLMTDC0knc9fis3N4lG2hBRkPTuTQTuddk9oRssHPk1SRptyu3yeyawkNOmjsLVjJfJhteSxocDpAu91QxMKZwEmQ8teRWkdVckxZH6GzPD2sNsYDQHmqjsTKgY8XWO1yXOe7xKx+KYsjstr8YbBpFLoQ2TTu1teaigicZXNcWtIPQKJVBdEqUrB4TlS4wibLqEEnsmzeg966FmzgOl7rLmgYYeyA2pWeHvL4GOkPtC2n4KvHyPbVhLnk0jy2KJoqfGN/t2fmomG7UjD+mxv9dn5rsZBZJsGggeTVdVLJDNGDbQ4d4Vcuo7gjwWdDMzM/xlu6Riv91HJkNZCST0V3MxRkgaXaZByd3+Cow8Nc1+rKLTpOzRyXm5MOX2Ol2arVqwceEFuqRg1PN0RyCmOJGRZY38FMG0e9GBv7QoLuhiUVRm3ZT+zBhtrG/gqWXw1k7xI6xIz3SFuFo7ufcozEOosJvHF8UCbRyOXw+UEh41D95Vhk5GMwMlNs6Ls3xMdyHiqeRw+Cey+IOWD8eujRZP0wGF2fjElgkDDvXvN8lG/hk4aHRFrx3E0Vr43DmYWT28YcD+7eyuzzxvrVE5g66DzS9Uq4BzVnOx8OzXcoa83BWWcEySLc+JvmbW5iy4IeBNra3y5LVi4jwTHsNa6U+IpHqk+xbV0ce7gz+uSz4MKkbwJ7m2Mhp/9SF1541wsj/Ds+b/AIQnj2AAR9mYR0RHFL6G5x7+Bzj9tHXkVF6o0/rp3EdwFBdPPxXDIPZ4ri7xOyoHIDiSImN89ytPU/gtv0pu4ZKImxtIixzuS3mQuf4k6XJzjjcNikEbfZY2tz3+a6kTyvBYT7J6AbIorx7fGAHnawNwtv8AVUhJ8nO4fo9Ix15IEczfes3a18XBigc7SLceZV1rerhuniY6yksaTsTkwY2WarkpjDQsDdTNYOoUobQ7gtBFURANJPequWwxubOBtyd4eK1SARSF0bSC0gEVR2WeSG8aGnyZRnBILjsN1bxdTYGnkXOLiEzeGwxv124gcmk7Aq01m91uufx8E4z2mVNxqkTQnZTs/X4tcu3Z+ahaKHKlLHfb4v8Ars/NdzMy0zKlYacNQUwnx5hT20VVIFdyjcASFAFx2G29UL78FWlilb7zLHeN0LXPZuxx/FTxZzxtI2wmBSI2vqi0kuq+Q6q/eNPzppUMuC/nG8OHdaQFM89uaZ5LQKCN0b4yO0aQonGydx+KYxiefkmazkSiryTGwyuo8UgI5GAnbdQviaem6tjkO9C4AkgBAFB0AJquaH7O0dOS0A0Xv0SMYJQBmfZwTuNkJhrbStMxtTFgA3FoAzxDyFI249HdXNFDom02fJFAV2RUKFIwzflaloA+KJrOpTAic3bkjY0DcKUsDk+joDsgBBu1kc1IBTaKAgAf8o7pqBAVtt05Jmgg2d/BEDtXUouTa6+CYCNFu4TtApMbd7vPxTPcRXW+oTAkGk+adljKxR07dn5oW1fdSKN2rKxt/wBuz80Ab/FeC4wz5GxyTRsHJrHCh+IVX1NF/M5PzD6JJKRi9TRfzOT8w+iXqaL+ZyfmH0SSQA3qSE/9Rk/OPojbwljPdy8of+4+iSSACdwwOFOzMo+bm/RRHgcB55GT8w+iSSAF6jg/mMn5x9E3qLH/AI+T84+iSSAF6ix/4+T84+iXqPH/AI+T84+iSSAEOBY45T5Pzj6Jeosfn2+T84+iSSAF6ix/4+T84+iR4FjkUZ8n5x9EkkAL1Fj/AMfJ+cfRMeA4x/b5Hzj6JJIAb1Bi3fbZF/8A7H0Reosf+Pk/OPokkgB/UcH8xk/OPol6jg/mMn5x9EkkAMOBY4O0+T84+if1JAdvtGT84+iSSAG9R45/b5Pzj6Jeosff9Pk7/wCcfRJJADjgcA5T5Pzj6Jeo4P5jJ+cfRJJAC9RwfzGT84+imwuCY/2yDVNO4B4IDnCr/BJJ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BDAAkGBwgHBgkIBwgKCgkLDRYPDQwMDRsUFRAWIB0iIiAdHx8kKDQsJCYxJx8fLT0tMTU3Ojo6Iys/RD84QzQ5Ojf/2wBDAQoKCg0MDRoPDxo3JR8lNzc3Nzc3Nzc3Nzc3Nzc3Nzc3Nzc3Nzc3Nzc3Nzc3Nzc3Nzc3Nzc3Nzc3Nzc3Nzc3Nzf/wAARCAC0APADASIAAhEBAxEB/8QAGwAAAQUBAQAAAAAAAAAAAAAAAgABAwQFBgf/xABBEAABBAECAwQHBAgFBAMAAAABAAIDEQQSIQUxQRNRYXEGFSIygZLRFEKRsSMzQ1JTVKGyNGJzweFEZHSCFmNy/8QAGQEAAwEBAQAAAAAAAAAAAAAAAAECAwQF/8QAIREAAgICAgMBAQEAAAAAAAAAAAECEQMSITEEE0FRQiL/2gAMAwEAAhEDEQA/AOkad7IUgNnwUY2KMJCC8/6Jj4hIJidtkALZJvik5IHdFgE0AE7JIb38E5O1BABgDr1SAFW3pytMPFM59HwQAtyL6pnOAA2tEHBA5hd96kwHJ2rZDq0lC1pG5tM8E9bTAka4EJybKjYC3mUVpAEPFJ3Kkw35Jj/RADkjknAHNQyanNdoIDuhIsLNi4lkY7i3ObG+LVQmh5A9xHRKUlHsqMHLo1il1QskbJGHxkOaeRHIpXv5polhdUziLCWqimoHfqmIY+KceVJEpWgBj5pXsmPMpt0wHG6JmTLi5MEkDi1xlYwnwJopiQFHKfbx/wDyI/7kmMlcaISulcfC2T3Sq8kZZzGymwB1eCQKG+iay62t22O/gk3SsaVsz+E5cuU7KkkkJZ2umNp5NAHRaIuli+jrmPw5A02RK7UFra9O9qMLuCbLyVs6JRy8kYrqoI32VJdrQgkukJHsnkgvoSi8uSBDg3zSLuh5FN0S8bTAKraTaAg0lq3rqiLgGoAEmwmBo6UxT7VZ3QATnFrUOsO5FM+z12PRAAOaACcd1ncQgLGyT4wBdX6WPpIPqrrvEpjRUyipKmVCTi7RzmDxJ2E4EWcd25YTeldLjzxzsEkbg5hGxC5jiOI+DKfHDHqE1vZQ5d4VXh2ZkcOEQaXPjl3IdVeICwg5Y+JGuRKTtHaOdvsk1+1KvDO2WMSMOx6KdpvwK6U7VmFEh7+iF4pM1x1VzCdxopoBgmsaqS1XyKRHjumIcqKQ2/G/8iP+5HyNH4KOQntcfu+0R/3IGW2SOb13Vhs7SKeNlVA70xP7ptZjCmDXO9g7KMvbDjZMkjg1rYXbk9Sly3VXigY7hc3aC2lzQQeqzyuoNlQVyRyvo5lvx+JPjkoQz+6dW99LC64N23HLmvPuMufBkvbHsDpLD3Uu64RmNzcWGV37Zgvwd1WXjTuNfhWRUyxG6jRUmvewoK7NxBvZF2g1bbLqMyYEE0UQIHNQatJ5blHrAHWkCDcSbpPYA3VHL4rhYYPbzsB7gbKzmeksGVKGYeLkz/5g2gpeSK+lKDfRveJtJztlBHK98YLoywnpd0iLlSd8ifBIDYTE1y5qMOTk0fFMQV/imadgO4ICTV31pE0ez4oAZ3P4IOXmicR1Kry6nagx+kkbFDGWWxNyCbaNQadK5LiGO8w5DWcsaYv256XV/uF0HCH5sWeYcuWN0MjailIrS/7urwPJUOOskw8t8pjdF2gMc8Z5sPd9Cscj2h0UlTK3C87s3tLz7D9nDuPeula/2ehC4WLVHM6MnUB1G+y6bhOSXw9k8jUw1v3LDBkalozTJFNWjWJ25pbFoUbXboi4HZdyMCQaaoJ6oghCw72k42NufkmIY1uoi0iTHPfkR/3KRzr2QvrXjUf+oj/NHwCy4eKAE7dVNIGhpUANdVmuShzzNnkq3EozNwiUN59o0q3CA6RoI2c4AoqDY8mJ24b7VeSjJHaDTHF07PO/SCF0Ij7RtPB3+K1fQ7JL8OeEn9VIC34hF6TjD4lGZ8XLhqINDwXiyb6DqqnogC2WfuK5cMFDI0ujSbtWzrHkuYH93NC09Sk0kxOBOwUYdsNvILtRkBncQjwYDNKC93JrBzcsOLiebxiWQwwViA0D2mkg9xCi4nknJ4gQ0+zH7Lf91f4OzTE54FB7if8AlZyf9WNPtUBDwaIu1T0491bBbONDHAwCJgA7hsmL6G35JajsFUYLthsTukobBDrs8kI8SnrdaCC3G6RKDWCdzSTTbtjsgRJZO29WpAapRl2wCCSURN1PcA0dSaSGHLXmoTWo/wBE8UzJG9ox7XsPItNhO8CjZ8UAV3glxANjuVibLjy8I4mfH2gAqKb78fcL6jwKru/eHVR8z/VDoDAzMXLw2mfsniD3O007G+lrM4fxfJxuIl5Y2RmmtGqgP+Vp+lUsuU0OdO53YARtY5xoA9wWJj44jJawktIsHuXLkjGCUkXFt8M9BimbJG17OThYVgH2R3rE4LOXQdmf2fI+C143B266sctopkSVOiyCK3Tg2VDqvYo9qVEhhoJsIJR+kxj/ANxH+aFry087TykmTGP/AHEf9ybGaE0ZokKp2ZvbmtKTSBsqcgAverWEZDI2+y5pPMEJ8uXsMuZ/Nugmu+wnjhdMHhgvSNVIc5vaY8coF+wWO8wtP5YfTyfiBk+1S5nZRjWPabE3SB37LZ9DcxkuTM29NxjS0nxUcwDe0YQPb2N9FQ4ePV3FHzB8bD2fsF/u+ZXF42RPg1yRZ6FATTyVWyJ44oXySPDQBtq23XJY/pBmRF4yM6I6jbdHuoMjOk4q/QXai0Cu7zWrm+kRqWcZhkkbpol+5NrpIiIomtHQUFicKdjB/ZwvtzRycKKtZnEY8doLKkdfug7o2V3+Bq48EnFszJhYxmJoD3E2XC0GB6S4skZZmPEMrDRoEg+IK5vPzH5UhmdqaXbaQ7cDuVMwtI1FmkHuS9jvgKR17/SjGbNpZE98Y++DRvyUeT6VMD2jHgcW/eMmy5UdnHuPqnOQDtdjyTU5fWFI67/5HEWh7YrfXInZV2+k0zWu148ZPQiwuYORQFcyojlu3FmyjZ/oHSD0rmilLpWMe3oyqr4qrmekUue8NlhLYGm9LPvHxWG6YEd5PfuiDyAKdz6I5rsDrOAcUxI5Ps0Qexsj7aSKANcl0Jefd1eFLzRjnN52N7sFamFxvIxWOa0B7CbOrcq1NrsKO0cd7AseCxc/jkeLnvgovLG+0G/vFDkcdx5YAMUuZMQafIKDPh1VGDH4djl75S7PlkF9q+2MDuu3M/FRPL8Q0iHIy58jXkOgibCHhkkkhJEd8iQq8ebG+o3aW6Bpa4CtQ71qcN4Szi2V9mZIyNtC9Z2O/IeKfifD+24m7GEFNhIYCBsA3vPes1kuPI0qZe4Iaje8nY7A962I5AWjdYGVC+KN7mSlrANLR3eSi9G2Sw5Eje2lkjqyHHZdGNuKSJlTZ1bXA9UbTZpVmOsWeSn1Dla3MxyaAIG6YuJmxgek7PzTtIrc/FMf12N/rx/mgZsSjfYqtJvuVNK7Y11UDjXkueIy1wVxZxBgaQC7ancj4FWOM8POE50sUZdiSmnNPON3d9FmAua4Oaad0K6Xh/FoM2H7NnaWyEaSX+68dxWiA8r49wyWLIc+BupjjYpcnkR5AkePdJdpdG8W2l7Nxj0YnDXdgO3x6PsH3q7ttivPuJcNiwoJQyB8khd+sc43EO7T18yuLLjWJ7RNozclTMPhvA3ZWrHxGtlOku32oAboRwDiuKHZsERjZGS0vJAAoAkfgQpsWSbGnEuJM+GVvuuaaIQzTSyQGB5mDCbdbyQ83dkLLHPZhJUhZOe+fIMhjELhWnQNgaVayfa5HqUDQRzSLi73RstUkJtsFxBdtzRAO0UTsN7SYzfcbppYnHoU9kiaIXua00bJPVIBoO4JCRiIouBIvqpms9mnmgm2vgUQ62m6CheAPaDVZEcVmrSfH7NjfpyRuFEILdiQPgpGgHcBOyIk8rR6COYT3XwKIi9wdXREDfI7oxjuebYVIMIkc6KewFcEiQOeN+/mrmPkXtI4eCidjvYPZOqk0Ya1x1MF+SiWskUuDZxdRezs9QJI9oc10V/oxZHKgAbrvJ8Sue4VmuxS0R9m0l3tPIvbu3Ws/LEj7c5oA5GwE/Hikwm2VeKS2RGDsOas8KjMUIfVOeb+Cx85+Q3MDywGAuFE/f8AJdCzntsB0XTF3IzotsOoAdVYaQRVc1VgN2VaYtiA2VQFJrvIx/8AXZ+aEOp5O4vkk3fIxz/97PzQM1Tub6JtuRKN1sAPRRbE897XOhguqzuoXI3OJu+Sjc7nStAH9syI2UzIma0dGvK5WUuy+IzOGUyK3WXzOIFfHmt579+5c3xXiGdgcTYyJjJo5dwx45fHoss3wuKsqcUZAzIeMdxlaPvMYWgn4qlDjZGW8RtaRe63X8fwRKYZ8eSB3V7W6wPgruJxCBuqWGaPJ1t01q0kDyK544eeSnJmAMSNjW+zR6mkP2dnMcgtzKyIpGPaW9m4j2S9tD8VmQOicCC8X5p5YqL4FFleGATOsMuugUkuHKxv6twHip4Xxwv1N6FacmW3Ki3ewCvd6rNQU1z2PajmnYpI9sVRqk+ThB0Y7F130W36ttplL3aTysc0/wBlZCRrcKqwUljnFjckzlHYz467QEdytNiJi0kbLR4vEO10MJLQARajh0uaGnmpnY0VGRNB2v8ABSuw+0ZYBtTOaG79yduQ5o2ULsoow40jHV0tXHQEUSFG/L7A6pDXmo5c6TK/w+loHvPcaXauUYvsUrAzd5Aap8HDhyS5sXaSPvYMbY/FMfsDGmSQPzp6BOs6Wj4IZ+K5b8fRBL9nZX6uJukKlgXcmDf4ar8fhvDmB3EpWMd0Y323fgFM2bh8kYkw8VlEbPkFkrh5SXPoup/eeq0IMl8sIxpnsZGOZa6jSdQh0hpNl2Jxzs5hL9Y1bnuAXQnmADzWFwaTHibkZGhsUbnjS4mrHktKLOZkkjDaZHDmSKAV42uxSjXBqQgAqy1wIppCyHQTPbckjj/lbsEGO3IxHPeDcZ+6Oa1baISs3NtVJ2CpsY3znZ+ap42WzJFh3tDmFaYbnxRVfp2fmrET5mfMXFmJEZK5vOwVEfbJDqlJFnoeS1XMHMi0DmtDeSw1KsXAOH4+SJW8Qz5oZS7bQdnD4p+L4OZw0PlML34YdTJTQc4eQ5pYsQ+1RbblwXQ+mj+yZiaCNbXH2T1FUq14E2cIziWNOS1krSeVHZc5l8VnxDJHM9wJJfBNpsjfcLqMvhbGYkeRGYGMlJqC9XxIPJYbpZeHyURojOxcW6mm+8FcuWTXDNYJfDnsuaaR/bTGR75N9ThVoXQ6mhzgST1tb3GIpMxjJZHMc1rdLOzYGj8Aspxc1mk70st66KojiyMyKPs4ch2g/dfuP6onSsEIkmIjN76OqISBrKoX30o8iEuiL6toTtPsXRb4flY81NbKXn91wo/BdJg8P0Dtoyx7SOYG48FxLYzY09N10vD+JQY+NH2s8jJXbEsBJ+IVRgk7E3wb88zY8M6jTGiwD3rBnymSQ+yyzqNuB5KabKxJotTs9z2DvYVlnK4e019qlcL5NYqkpyfAlSJSQ+nOJ1bWhpgfY69ygdm4Af7JnIPPkjbm8PD6AnKj1SY9kW54LaXNNjvULg2GF0jtmtG7z08u9GeO8OYPYxJpD/mNBVcziDuIQiN+OIwDqGk7UnHBzyPczsvOdK0iKNrR+84WSlhh2RE5pa3UObt7pDJERsFocIx3s7ScOFNFFp+8CutUjJkTGEEFwrzUxjdJYABvu6Jnyunc2xWgaa8Fchy3x4jseKNjGv8AeeRufBRsm+WVTM0cNlnffYu0N5urb8VZxeAYzXdpkOqMHn3+A8VuYWfkNxOwfIXQAVpIpv1KYvhle0+05zfc2FN8gj1xn0w2aK8HCcbIiGTKaA9mKHqB3laMDYcZtRsAdVE96hY9scbpJZQ0H7pNWosfKxp5CyOdpe3mDtstFpHgltsvte4g/wBEQsjcc+ajaCdunMFTR+3uVp2Iqy4hbL22MdMg3I6OV7El7aTFediZ2WO7dEGDVyRRMAnxz35DPzRQGkQd7PVRyblE51i1Gb6rMA8eQQ5MclXpeDSh9NPSfBblOmYX5LRHWlgrsz42qXFcp0UQjhP6WQ009w6lYWbw0SY7Gvst+/4lc2XyNXqi4xX0gxePZGc574YWOjBrSTRWgzNhnIjmBiefuyDYrL4bjx4r3RREAc91Zz4xNA5ra11tR6qNn2nYWvwsSwRtJdDK6J55gcj8FmZePI02+JpB+9GKv4JF5dCzYiQCnBQw5bmGRr3Et5Nae9Yyez6NEV+w7V1RvbY+646T/VWGyPxIJMfJgoyD2SU5djzUJ2iKQ8ng7fFSZcUssETXkfoxTT4Ii0NozjVDalbwp44Jg6XUGlrmkt5gEKlM10bgxwpw/ql2ltAI3BW6f0imFuGOY1x0EqAxWVZYbQuItJyoaXBXEH6S7JV/Hm7KN0To2vY7flRB81DsEg+1UZtcoVEmUyF8wdAwtZQsHvTOJc4b9KTOcNKGB+mZj3bhrga71cXbE1Q3WjsQmL3g6WPIDiNVdyv8Tlx8vJL+HxkAi5CeQPgpIYIIcKTJlcB2RALW7ue49AtnGnSIXJNPFi4zW/Z2BzqGuR+5vuAUZyLMTDC0knc9fis3N4lG2hBRkPTuTQTuddk9oRssHPk1SRptyu3yeyawkNOmjsLVjJfJhteSxocDpAu91QxMKZwEmQ8teRWkdVckxZH6GzPD2sNsYDQHmqjsTKgY8XWO1yXOe7xKx+KYsjstr8YbBpFLoQ2TTu1teaigicZXNcWtIPQKJVBdEqUrB4TlS4wibLqEEnsmzeg966FmzgOl7rLmgYYeyA2pWeHvL4GOkPtC2n4KvHyPbVhLnk0jy2KJoqfGN/t2fmomG7UjD+mxv9dn5rsZBZJsGggeTVdVLJDNGDbQ4d4Vcuo7gjwWdDMzM/xlu6Riv91HJkNZCST0V3MxRkgaXaZByd3+Cow8Nc1+rKLTpOzRyXm5MOX2Ol2arVqwceEFuqRg1PN0RyCmOJGRZY38FMG0e9GBv7QoLuhiUVRm3ZT+zBhtrG/gqWXw1k7xI6xIz3SFuFo7ufcozEOosJvHF8UCbRyOXw+UEh41D95Vhk5GMwMlNs6Ls3xMdyHiqeRw+Cey+IOWD8eujRZP0wGF2fjElgkDDvXvN8lG/hk4aHRFrx3E0Vr43DmYWT28YcD+7eyuzzxvrVE5g66DzS9Uq4BzVnOx8OzXcoa83BWWcEySLc+JvmbW5iy4IeBNra3y5LVi4jwTHsNa6U+IpHqk+xbV0ce7gz+uSz4MKkbwJ7m2Mhp/9SF1541wsj/Ds+b/AIQnj2AAR9mYR0RHFL6G5x7+Bzj9tHXkVF6o0/rp3EdwFBdPPxXDIPZ4ri7xOyoHIDiSImN89ytPU/gtv0pu4ZKImxtIixzuS3mQuf4k6XJzjjcNikEbfZY2tz3+a6kTyvBYT7J6AbIorx7fGAHnawNwtv8AVUhJ8nO4fo9Ix15IEczfes3a18XBigc7SLceZV1rerhuniY6yksaTsTkwY2WarkpjDQsDdTNYOoUobQ7gtBFURANJPequWwxubOBtyd4eK1SARSF0bSC0gEVR2WeSG8aGnyZRnBILjsN1bxdTYGnkXOLiEzeGwxv124gcmk7Aq01m91uufx8E4z2mVNxqkTQnZTs/X4tcu3Z+ahaKHKlLHfb4v8Ars/NdzMy0zKlYacNQUwnx5hT20VVIFdyjcASFAFx2G29UL78FWlilb7zLHeN0LXPZuxx/FTxZzxtI2wmBSI2vqi0kuq+Q6q/eNPzppUMuC/nG8OHdaQFM89uaZ5LQKCN0b4yO0aQonGydx+KYxiefkmazkSiryTGwyuo8UgI5GAnbdQviaem6tjkO9C4AkgBAFB0AJquaH7O0dOS0A0Xv0SMYJQBmfZwTuNkJhrbStMxtTFgA3FoAzxDyFI249HdXNFDom02fJFAV2RUKFIwzflaloA+KJrOpTAic3bkjY0DcKUsDk+joDsgBBu1kc1IBTaKAgAf8o7pqBAVtt05Jmgg2d/BEDtXUouTa6+CYCNFu4TtApMbd7vPxTPcRXW+oTAkGk+adljKxR07dn5oW1fdSKN2rKxt/wBuz80Ab/FeC4wz5GxyTRsHJrHCh+IVX1NF/M5PzD6JJKRi9TRfzOT8w+iXqaL+ZyfmH0SSQA3qSE/9Rk/OPojbwljPdy8of+4+iSSACdwwOFOzMo+bm/RRHgcB55GT8w+iSSAF6jg/mMn5x9E3qLH/AI+T84+iSSAF6ix/4+T84+iXqPH/AI+T84+iSSAEOBY45T5Pzj6Jeosfn2+T84+iSSAF6ix/4+T84+iR4FjkUZ8n5x9EkkAL1Fj/AMfJ+cfRMeA4x/b5Hzj6JJIAb1Bi3fbZF/8A7H0Reosf+Pk/OPokkgB/UcH8xk/OPol6jg/mMn5x9EkkAMOBY4O0+T84+if1JAdvtGT84+iSSAG9R45/b5Pzj6Jeosff9Pk7/wCcfRJJADjgcA5T5Pzj6Jeo4P5jJ+cfRJJAC9RwfzGT84+imwuCY/2yDVNO4B4IDnCr/BJJ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eg;base64,/9j/4AAQSkZJRgABAQAAAQABAAD/2wBDAAkGBwgHBgkIBwgKCgkLDRYPDQwMDRsUFRAWIB0iIiAdHx8kKDQsJCYxJx8fLT0tMTU3Ojo6Iys/RD84QzQ5Ojf/2wBDAQoKCg0MDRoPDxo3JR8lNzc3Nzc3Nzc3Nzc3Nzc3Nzc3Nzc3Nzc3Nzc3Nzc3Nzc3Nzc3Nzc3Nzc3Nzc3Nzc3Nzf/wAARCAC0APADASIAAhEBAxEB/8QAGwAAAQUBAQAAAAAAAAAAAAAAAgABAwQFBgf/xABBEAABBAECAwQHBAgFBAMAAAABAAIDEQQSIQUxQRNRYXEGFSIygZLRFEKRsSMzQ1JTVKGyNGJzweFEZHSCFmNy/8QAGQEAAwEBAQAAAAAAAAAAAAAAAAECAwQF/8QAIREAAgICAgMBAQEAAAAAAAAAAAECEQMSITEEE0FRQiL/2gAMAwEAAhEDEQA/AOkad7IUgNnwUY2KMJCC8/6Jj4hIJidtkALZJvik5IHdFgE0AE7JIb38E5O1BABgDr1SAFW3pytMPFM59HwQAtyL6pnOAA2tEHBA5hd96kwHJ2rZDq0lC1pG5tM8E9bTAka4EJybKjYC3mUVpAEPFJ3Kkw35Jj/RADkjknAHNQyanNdoIDuhIsLNi4lkY7i3ObG+LVQmh5A9xHRKUlHsqMHLo1il1QskbJGHxkOaeRHIpXv5polhdUziLCWqimoHfqmIY+KceVJEpWgBj5pXsmPMpt0wHG6JmTLi5MEkDi1xlYwnwJopiQFHKfbx/wDyI/7kmMlcaISulcfC2T3Sq8kZZzGymwB1eCQKG+iay62t22O/gk3SsaVsz+E5cuU7KkkkJZ2umNp5NAHRaIuli+jrmPw5A02RK7UFra9O9qMLuCbLyVs6JRy8kYrqoI32VJdrQgkukJHsnkgvoSi8uSBDg3zSLuh5FN0S8bTAKraTaAg0lq3rqiLgGoAEmwmBo6UxT7VZ3QATnFrUOsO5FM+z12PRAAOaACcd1ncQgLGyT4wBdX6WPpIPqrrvEpjRUyipKmVCTi7RzmDxJ2E4EWcd25YTeldLjzxzsEkbg5hGxC5jiOI+DKfHDHqE1vZQ5d4VXh2ZkcOEQaXPjl3IdVeICwg5Y+JGuRKTtHaOdvsk1+1KvDO2WMSMOx6KdpvwK6U7VmFEh7+iF4pM1x1VzCdxopoBgmsaqS1XyKRHjumIcqKQ2/G/8iP+5HyNH4KOQntcfu+0R/3IGW2SOb13Vhs7SKeNlVA70xP7ptZjCmDXO9g7KMvbDjZMkjg1rYXbk9Sly3VXigY7hc3aC2lzQQeqzyuoNlQVyRyvo5lvx+JPjkoQz+6dW99LC64N23HLmvPuMufBkvbHsDpLD3Uu64RmNzcWGV37Zgvwd1WXjTuNfhWRUyxG6jRUmvewoK7NxBvZF2g1bbLqMyYEE0UQIHNQatJ5blHrAHWkCDcSbpPYA3VHL4rhYYPbzsB7gbKzmeksGVKGYeLkz/5g2gpeSK+lKDfRveJtJztlBHK98YLoywnpd0iLlSd8ifBIDYTE1y5qMOTk0fFMQV/imadgO4ICTV31pE0ez4oAZ3P4IOXmicR1Kry6nagx+kkbFDGWWxNyCbaNQadK5LiGO8w5DWcsaYv256XV/uF0HCH5sWeYcuWN0MjailIrS/7urwPJUOOskw8t8pjdF2gMc8Z5sPd9Cscj2h0UlTK3C87s3tLz7D9nDuPeula/2ehC4WLVHM6MnUB1G+y6bhOSXw9k8jUw1v3LDBkalozTJFNWjWJ25pbFoUbXboi4HZdyMCQaaoJ6oghCw72k42NufkmIY1uoi0iTHPfkR/3KRzr2QvrXjUf+oj/NHwCy4eKAE7dVNIGhpUANdVmuShzzNnkq3EozNwiUN59o0q3CA6RoI2c4AoqDY8mJ24b7VeSjJHaDTHF07PO/SCF0Ij7RtPB3+K1fQ7JL8OeEn9VIC34hF6TjD4lGZ8XLhqINDwXiyb6DqqnogC2WfuK5cMFDI0ujSbtWzrHkuYH93NC09Sk0kxOBOwUYdsNvILtRkBncQjwYDNKC93JrBzcsOLiebxiWQwwViA0D2mkg9xCi4nknJ4gQ0+zH7Lf91f4OzTE54FB7if8AlZyf9WNPtUBDwaIu1T0491bBbONDHAwCJgA7hsmL6G35JajsFUYLthsTukobBDrs8kI8SnrdaCC3G6RKDWCdzSTTbtjsgRJZO29WpAapRl2wCCSURN1PcA0dSaSGHLXmoTWo/wBE8UzJG9ox7XsPItNhO8CjZ8UAV3glxANjuVibLjy8I4mfH2gAqKb78fcL6jwKru/eHVR8z/VDoDAzMXLw2mfsniD3O007G+lrM4fxfJxuIl5Y2RmmtGqgP+Vp+lUsuU0OdO53YARtY5xoA9wWJj44jJawktIsHuXLkjGCUkXFt8M9BimbJG17OThYVgH2R3rE4LOXQdmf2fI+C143B266sctopkSVOiyCK3Tg2VDqvYo9qVEhhoJsIJR+kxj/ANxH+aFry087TykmTGP/AHEf9ybGaE0ZokKp2ZvbmtKTSBsqcgAverWEZDI2+y5pPMEJ8uXsMuZ/Nugmu+wnjhdMHhgvSNVIc5vaY8coF+wWO8wtP5YfTyfiBk+1S5nZRjWPabE3SB37LZ9DcxkuTM29NxjS0nxUcwDe0YQPb2N9FQ4ePV3FHzB8bD2fsF/u+ZXF42RPg1yRZ6FATTyVWyJ44oXySPDQBtq23XJY/pBmRF4yM6I6jbdHuoMjOk4q/QXai0Cu7zWrm+kRqWcZhkkbpol+5NrpIiIomtHQUFicKdjB/ZwvtzRycKKtZnEY8doLKkdfug7o2V3+Bq48EnFszJhYxmJoD3E2XC0GB6S4skZZmPEMrDRoEg+IK5vPzH5UhmdqaXbaQ7cDuVMwtI1FmkHuS9jvgKR17/SjGbNpZE98Y++DRvyUeT6VMD2jHgcW/eMmy5UdnHuPqnOQDtdjyTU5fWFI67/5HEWh7YrfXInZV2+k0zWu148ZPQiwuYORQFcyojlu3FmyjZ/oHSD0rmilLpWMe3oyqr4qrmekUue8NlhLYGm9LPvHxWG6YEd5PfuiDyAKdz6I5rsDrOAcUxI5Ps0Qexsj7aSKANcl0Jefd1eFLzRjnN52N7sFamFxvIxWOa0B7CbOrcq1NrsKO0cd7AseCxc/jkeLnvgovLG+0G/vFDkcdx5YAMUuZMQafIKDPh1VGDH4djl75S7PlkF9q+2MDuu3M/FRPL8Q0iHIy58jXkOgibCHhkkkhJEd8iQq8ebG+o3aW6Bpa4CtQ71qcN4Szi2V9mZIyNtC9Z2O/IeKfifD+24m7GEFNhIYCBsA3vPes1kuPI0qZe4Iaje8nY7A962I5AWjdYGVC+KN7mSlrANLR3eSi9G2Sw5Eje2lkjqyHHZdGNuKSJlTZ1bXA9UbTZpVmOsWeSn1Dla3MxyaAIG6YuJmxgek7PzTtIrc/FMf12N/rx/mgZsSjfYqtJvuVNK7Y11UDjXkueIy1wVxZxBgaQC7ancj4FWOM8POE50sUZdiSmnNPON3d9FmAua4Oaad0K6Xh/FoM2H7NnaWyEaSX+68dxWiA8r49wyWLIc+BupjjYpcnkR5AkePdJdpdG8W2l7Nxj0YnDXdgO3x6PsH3q7ttivPuJcNiwoJQyB8khd+sc43EO7T18yuLLjWJ7RNozclTMPhvA3ZWrHxGtlOku32oAboRwDiuKHZsERjZGS0vJAAoAkfgQpsWSbGnEuJM+GVvuuaaIQzTSyQGB5mDCbdbyQ83dkLLHPZhJUhZOe+fIMhjELhWnQNgaVayfa5HqUDQRzSLi73RstUkJtsFxBdtzRAO0UTsN7SYzfcbppYnHoU9kiaIXua00bJPVIBoO4JCRiIouBIvqpms9mnmgm2vgUQ62m6CheAPaDVZEcVmrSfH7NjfpyRuFEILdiQPgpGgHcBOyIk8rR6COYT3XwKIi9wdXREDfI7oxjuebYVIMIkc6KewFcEiQOeN+/mrmPkXtI4eCidjvYPZOqk0Ya1x1MF+SiWskUuDZxdRezs9QJI9oc10V/oxZHKgAbrvJ8Sue4VmuxS0R9m0l3tPIvbu3Ws/LEj7c5oA5GwE/Hikwm2VeKS2RGDsOas8KjMUIfVOeb+Cx85+Q3MDywGAuFE/f8AJdCzntsB0XTF3IzotsOoAdVYaQRVc1VgN2VaYtiA2VQFJrvIx/8AXZ+aEOp5O4vkk3fIxz/97PzQM1Tub6JtuRKN1sAPRRbE897XOhguqzuoXI3OJu+Sjc7nStAH9syI2UzIma0dGvK5WUuy+IzOGUyK3WXzOIFfHmt579+5c3xXiGdgcTYyJjJo5dwx45fHoss3wuKsqcUZAzIeMdxlaPvMYWgn4qlDjZGW8RtaRe63X8fwRKYZ8eSB3V7W6wPgruJxCBuqWGaPJ1t01q0kDyK544eeSnJmAMSNjW+zR6mkP2dnMcgtzKyIpGPaW9m4j2S9tD8VmQOicCC8X5p5YqL4FFleGATOsMuugUkuHKxv6twHip4Xxwv1N6FacmW3Ki3ewCvd6rNQU1z2PajmnYpI9sVRqk+ThB0Y7F130W36ttplL3aTysc0/wBlZCRrcKqwUljnFjckzlHYz467QEdytNiJi0kbLR4vEO10MJLQARajh0uaGnmpnY0VGRNB2v8ABSuw+0ZYBtTOaG79yduQ5o2ULsoow40jHV0tXHQEUSFG/L7A6pDXmo5c6TK/w+loHvPcaXauUYvsUrAzd5Aap8HDhyS5sXaSPvYMbY/FMfsDGmSQPzp6BOs6Wj4IZ+K5b8fRBL9nZX6uJukKlgXcmDf4ar8fhvDmB3EpWMd0Y323fgFM2bh8kYkw8VlEbPkFkrh5SXPoup/eeq0IMl8sIxpnsZGOZa6jSdQh0hpNl2Jxzs5hL9Y1bnuAXQnmADzWFwaTHibkZGhsUbnjS4mrHktKLOZkkjDaZHDmSKAV42uxSjXBqQgAqy1wIppCyHQTPbckjj/lbsEGO3IxHPeDcZ+6Oa1baISs3NtVJ2CpsY3znZ+ap42WzJFh3tDmFaYbnxRVfp2fmrET5mfMXFmJEZK5vOwVEfbJDqlJFnoeS1XMHMi0DmtDeSw1KsXAOH4+SJW8Qz5oZS7bQdnD4p+L4OZw0PlML34YdTJTQc4eQ5pYsQ+1RbblwXQ+mj+yZiaCNbXH2T1FUq14E2cIziWNOS1krSeVHZc5l8VnxDJHM9wJJfBNpsjfcLqMvhbGYkeRGYGMlJqC9XxIPJYbpZeHyURojOxcW6mm+8FcuWTXDNYJfDnsuaaR/bTGR75N9ThVoXQ6mhzgST1tb3GIpMxjJZHMc1rdLOzYGj8Aspxc1mk70st66KojiyMyKPs4ch2g/dfuP6onSsEIkmIjN76OqISBrKoX30o8iEuiL6toTtPsXRb4flY81NbKXn91wo/BdJg8P0Dtoyx7SOYG48FxLYzY09N10vD+JQY+NH2s8jJXbEsBJ+IVRgk7E3wb88zY8M6jTGiwD3rBnymSQ+yyzqNuB5KabKxJotTs9z2DvYVlnK4e019qlcL5NYqkpyfAlSJSQ+nOJ1bWhpgfY69ygdm4Af7JnIPPkjbm8PD6AnKj1SY9kW54LaXNNjvULg2GF0jtmtG7z08u9GeO8OYPYxJpD/mNBVcziDuIQiN+OIwDqGk7UnHBzyPczsvOdK0iKNrR+84WSlhh2RE5pa3UObt7pDJERsFocIx3s7ScOFNFFp+8CutUjJkTGEEFwrzUxjdJYABvu6Jnyunc2xWgaa8Fchy3x4jseKNjGv8AeeRufBRsm+WVTM0cNlnffYu0N5urb8VZxeAYzXdpkOqMHn3+A8VuYWfkNxOwfIXQAVpIpv1KYvhle0+05zfc2FN8gj1xn0w2aK8HCcbIiGTKaA9mKHqB3laMDYcZtRsAdVE96hY9scbpJZQ0H7pNWosfKxp5CyOdpe3mDtstFpHgltsvte4g/wBEQsjcc+ajaCdunMFTR+3uVp2Iqy4hbL22MdMg3I6OV7El7aTFediZ2WO7dEGDVyRRMAnxz35DPzRQGkQd7PVRyblE51i1Gb6rMA8eQQ5MclXpeDSh9NPSfBblOmYX5LRHWlgrsz42qXFcp0UQjhP6WQ009w6lYWbw0SY7Gvst+/4lc2XyNXqi4xX0gxePZGc574YWOjBrSTRWgzNhnIjmBiefuyDYrL4bjx4r3RREAc91Zz4xNA5ra11tR6qNn2nYWvwsSwRtJdDK6J55gcj8FmZePI02+JpB+9GKv4JF5dCzYiQCnBQw5bmGRr3Et5Nae9Yyez6NEV+w7V1RvbY+646T/VWGyPxIJMfJgoyD2SU5djzUJ2iKQ8ng7fFSZcUssETXkfoxTT4Ii0NozjVDalbwp44Jg6XUGlrmkt5gEKlM10bgxwpw/ql2ltAI3BW6f0imFuGOY1x0EqAxWVZYbQuItJyoaXBXEH6S7JV/Hm7KN0To2vY7flRB81DsEg+1UZtcoVEmUyF8wdAwtZQsHvTOJc4b9KTOcNKGB+mZj3bhrga71cXbE1Q3WjsQmL3g6WPIDiNVdyv8Tlx8vJL+HxkAi5CeQPgpIYIIcKTJlcB2RALW7ue49AtnGnSIXJNPFi4zW/Z2BzqGuR+5vuAUZyLMTDC0knc9fis3N4lG2hBRkPTuTQTuddk9oRssHPk1SRptyu3yeyawkNOmjsLVjJfJhteSxocDpAu91QxMKZwEmQ8teRWkdVckxZH6GzPD2sNsYDQHmqjsTKgY8XWO1yXOe7xKx+KYsjstr8YbBpFLoQ2TTu1teaigicZXNcWtIPQKJVBdEqUrB4TlS4wibLqEEnsmzeg966FmzgOl7rLmgYYeyA2pWeHvL4GOkPtC2n4KvHyPbVhLnk0jy2KJoqfGN/t2fmomG7UjD+mxv9dn5rsZBZJsGggeTVdVLJDNGDbQ4d4Vcuo7gjwWdDMzM/xlu6Riv91HJkNZCST0V3MxRkgaXaZByd3+Cow8Nc1+rKLTpOzRyXm5MOX2Ol2arVqwceEFuqRg1PN0RyCmOJGRZY38FMG0e9GBv7QoLuhiUVRm3ZT+zBhtrG/gqWXw1k7xI6xIz3SFuFo7ufcozEOosJvHF8UCbRyOXw+UEh41D95Vhk5GMwMlNs6Ls3xMdyHiqeRw+Cey+IOWD8eujRZP0wGF2fjElgkDDvXvN8lG/hk4aHRFrx3E0Vr43DmYWT28YcD+7eyuzzxvrVE5g66DzS9Uq4BzVnOx8OzXcoa83BWWcEySLc+JvmbW5iy4IeBNra3y5LVi4jwTHsNa6U+IpHqk+xbV0ce7gz+uSz4MKkbwJ7m2Mhp/9SF1541wsj/Ds+b/AIQnj2AAR9mYR0RHFL6G5x7+Bzj9tHXkVF6o0/rp3EdwFBdPPxXDIPZ4ri7xOyoHIDiSImN89ytPU/gtv0pu4ZKImxtIixzuS3mQuf4k6XJzjjcNikEbfZY2tz3+a6kTyvBYT7J6AbIorx7fGAHnawNwtv8AVUhJ8nO4fo9Ix15IEczfes3a18XBigc7SLceZV1rerhuniY6yksaTsTkwY2WarkpjDQsDdTNYOoUobQ7gtBFURANJPequWwxubOBtyd4eK1SARSF0bSC0gEVR2WeSG8aGnyZRnBILjsN1bxdTYGnkXOLiEzeGwxv124gcmk7Aq01m91uufx8E4z2mVNxqkTQnZTs/X4tcu3Z+ahaKHKlLHfb4v8Ars/NdzMy0zKlYacNQUwnx5hT20VVIFdyjcASFAFx2G29UL78FWlilb7zLHeN0LXPZuxx/FTxZzxtI2wmBSI2vqi0kuq+Q6q/eNPzppUMuC/nG8OHdaQFM89uaZ5LQKCN0b4yO0aQonGydx+KYxiefkmazkSiryTGwyuo8UgI5GAnbdQviaem6tjkO9C4AkgBAFB0AJquaH7O0dOS0A0Xv0SMYJQBmfZwTuNkJhrbStMxtTFgA3FoAzxDyFI249HdXNFDom02fJFAV2RUKFIwzflaloA+KJrOpTAic3bkjY0DcKUsDk+joDsgBBu1kc1IBTaKAgAf8o7pqBAVtt05Jmgg2d/BEDtXUouTa6+CYCNFu4TtApMbd7vPxTPcRXW+oTAkGk+adljKxR07dn5oW1fdSKN2rKxt/wBuz80Ab/FeC4wz5GxyTRsHJrHCh+IVX1NF/M5PzD6JJKRi9TRfzOT8w+iXqaL+ZyfmH0SSQA3qSE/9Rk/OPojbwljPdy8of+4+iSSACdwwOFOzMo+bm/RRHgcB55GT8w+iSSAF6jg/mMn5x9E3qLH/AI+T84+iSSAF6ix/4+T84+iXqPH/AI+T84+iSSAEOBY45T5Pzj6Jeosfn2+T84+iSSAF6ix/4+T84+iR4FjkUZ8n5x9EkkAL1Fj/AMfJ+cfRMeA4x/b5Hzj6JJIAb1Bi3fbZF/8A7H0Reosf+Pk/OPokkgB/UcH8xk/OPol6jg/mMn5x9EkkAMOBY4O0+T84+if1JAdvtGT84+iSSAG9R45/b5Pzj6Jeosff9Pk7/wCcfRJJADjgcA5T5Pzj6Jeo4P5jJ+cfRJJAC9RwfzGT84+imwuCY/2yDVNO4B4IDnCr/BJJAH//2Q=="/>
          <p:cNvSpPr>
            <a:spLocks noChangeAspect="1" noChangeArrowheads="1"/>
          </p:cNvSpPr>
          <p:nvPr/>
        </p:nvSpPr>
        <p:spPr bwMode="auto">
          <a:xfrm>
            <a:off x="155575" y="-1028700"/>
            <a:ext cx="2857500"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2" name="AutoShape 12" descr="data:image/jpeg;base64,/9j/4AAQSkZJRgABAQAAAQABAAD/2wBDAAkGBwgHBgkIBwgKCgkLDRYPDQwMDRsUFRAWIB0iIiAdHx8kKDQsJCYxJx8fLT0tMTU3Ojo6Iys/RD84QzQ5Ojf/2wBDAQoKCg0MDRoPDxo3JR8lNzc3Nzc3Nzc3Nzc3Nzc3Nzc3Nzc3Nzc3Nzc3Nzc3Nzc3Nzc3Nzc3Nzc3Nzc3Nzc3Nzf/wAARCAC0APADASIAAhEBAxEB/8QAGwAAAQUBAQAAAAAAAAAAAAAAAgABAwQFBgf/xABBEAABBAECAwQHBAgFBAMAAAABAAIDEQQSIQUxQRNRYXEGFSIygZLRFEKRsSMzQ1JTVKGyNGJzweFEZHSCFmNy/8QAGQEAAwEBAQAAAAAAAAAAAAAAAAECAwQF/8QAIREAAgICAgMBAQEAAAAAAAAAAAECEQMSITEEE0FRQiL/2gAMAwEAAhEDEQA/AOkad7IUgNnwUY2KMJCC8/6Jj4hIJidtkALZJvik5IHdFgE0AE7JIb38E5O1BABgDr1SAFW3pytMPFM59HwQAtyL6pnOAA2tEHBA5hd96kwHJ2rZDq0lC1pG5tM8E9bTAka4EJybKjYC3mUVpAEPFJ3Kkw35Jj/RADkjknAHNQyanNdoIDuhIsLNi4lkY7i3ObG+LVQmh5A9xHRKUlHsqMHLo1il1QskbJGHxkOaeRHIpXv5polhdUziLCWqimoHfqmIY+KceVJEpWgBj5pXsmPMpt0wHG6JmTLi5MEkDi1xlYwnwJopiQFHKfbx/wDyI/7kmMlcaISulcfC2T3Sq8kZZzGymwB1eCQKG+iay62t22O/gk3SsaVsz+E5cuU7KkkkJZ2umNp5NAHRaIuli+jrmPw5A02RK7UFra9O9qMLuCbLyVs6JRy8kYrqoI32VJdrQgkukJHsnkgvoSi8uSBDg3zSLuh5FN0S8bTAKraTaAg0lq3rqiLgGoAEmwmBo6UxT7VZ3QATnFrUOsO5FM+z12PRAAOaACcd1ncQgLGyT4wBdX6WPpIPqrrvEpjRUyipKmVCTi7RzmDxJ2E4EWcd25YTeldLjzxzsEkbg5hGxC5jiOI+DKfHDHqE1vZQ5d4VXh2ZkcOEQaXPjl3IdVeICwg5Y+JGuRKTtHaOdvsk1+1KvDO2WMSMOx6KdpvwK6U7VmFEh7+iF4pM1x1VzCdxopoBgmsaqS1XyKRHjumIcqKQ2/G/8iP+5HyNH4KOQntcfu+0R/3IGW2SOb13Vhs7SKeNlVA70xP7ptZjCmDXO9g7KMvbDjZMkjg1rYXbk9Sly3VXigY7hc3aC2lzQQeqzyuoNlQVyRyvo5lvx+JPjkoQz+6dW99LC64N23HLmvPuMufBkvbHsDpLD3Uu64RmNzcWGV37Zgvwd1WXjTuNfhWRUyxG6jRUmvewoK7NxBvZF2g1bbLqMyYEE0UQIHNQatJ5blHrAHWkCDcSbpPYA3VHL4rhYYPbzsB7gbKzmeksGVKGYeLkz/5g2gpeSK+lKDfRveJtJztlBHK98YLoywnpd0iLlSd8ifBIDYTE1y5qMOTk0fFMQV/imadgO4ICTV31pE0ez4oAZ3P4IOXmicR1Kry6nagx+kkbFDGWWxNyCbaNQadK5LiGO8w5DWcsaYv256XV/uF0HCH5sWeYcuWN0MjailIrS/7urwPJUOOskw8t8pjdF2gMc8Z5sPd9Cscj2h0UlTK3C87s3tLz7D9nDuPeula/2ehC4WLVHM6MnUB1G+y6bhOSXw9k8jUw1v3LDBkalozTJFNWjWJ25pbFoUbXboi4HZdyMCQaaoJ6oghCw72k42NufkmIY1uoi0iTHPfkR/3KRzr2QvrXjUf+oj/NHwCy4eKAE7dVNIGhpUANdVmuShzzNnkq3EozNwiUN59o0q3CA6RoI2c4AoqDY8mJ24b7VeSjJHaDTHF07PO/SCF0Ij7RtPB3+K1fQ7JL8OeEn9VIC34hF6TjD4lGZ8XLhqINDwXiyb6DqqnogC2WfuK5cMFDI0ujSbtWzrHkuYH93NC09Sk0kxOBOwUYdsNvILtRkBncQjwYDNKC93JrBzcsOLiebxiWQwwViA0D2mkg9xCi4nknJ4gQ0+zH7Lf91f4OzTE54FB7if8AlZyf9WNPtUBDwaIu1T0491bBbONDHAwCJgA7hsmL6G35JajsFUYLthsTukobBDrs8kI8SnrdaCC3G6RKDWCdzSTTbtjsgRJZO29WpAapRl2wCCSURN1PcA0dSaSGHLXmoTWo/wBE8UzJG9ox7XsPItNhO8CjZ8UAV3glxANjuVibLjy8I4mfH2gAqKb78fcL6jwKru/eHVR8z/VDoDAzMXLw2mfsniD3O007G+lrM4fxfJxuIl5Y2RmmtGqgP+Vp+lUsuU0OdO53YARtY5xoA9wWJj44jJawktIsHuXLkjGCUkXFt8M9BimbJG17OThYVgH2R3rE4LOXQdmf2fI+C143B266sctopkSVOiyCK3Tg2VDqvYo9qVEhhoJsIJR+kxj/ANxH+aFry087TykmTGP/AHEf9ybGaE0ZokKp2ZvbmtKTSBsqcgAverWEZDI2+y5pPMEJ8uXsMuZ/Nugmu+wnjhdMHhgvSNVIc5vaY8coF+wWO8wtP5YfTyfiBk+1S5nZRjWPabE3SB37LZ9DcxkuTM29NxjS0nxUcwDe0YQPb2N9FQ4ePV3FHzB8bD2fsF/u+ZXF42RPg1yRZ6FATTyVWyJ44oXySPDQBtq23XJY/pBmRF4yM6I6jbdHuoMjOk4q/QXai0Cu7zWrm+kRqWcZhkkbpol+5NrpIiIomtHQUFicKdjB/ZwvtzRycKKtZnEY8doLKkdfug7o2V3+Bq48EnFszJhYxmJoD3E2XC0GB6S4skZZmPEMrDRoEg+IK5vPzH5UhmdqaXbaQ7cDuVMwtI1FmkHuS9jvgKR17/SjGbNpZE98Y++DRvyUeT6VMD2jHgcW/eMmy5UdnHuPqnOQDtdjyTU5fWFI67/5HEWh7YrfXInZV2+k0zWu148ZPQiwuYORQFcyojlu3FmyjZ/oHSD0rmilLpWMe3oyqr4qrmekUue8NlhLYGm9LPvHxWG6YEd5PfuiDyAKdz6I5rsDrOAcUxI5Ps0Qexsj7aSKANcl0Jefd1eFLzRjnN52N7sFamFxvIxWOa0B7CbOrcq1NrsKO0cd7AseCxc/jkeLnvgovLG+0G/vFDkcdx5YAMUuZMQafIKDPh1VGDH4djl75S7PlkF9q+2MDuu3M/FRPL8Q0iHIy58jXkOgibCHhkkkhJEd8iQq8ebG+o3aW6Bpa4CtQ71qcN4Szi2V9mZIyNtC9Z2O/IeKfifD+24m7GEFNhIYCBsA3vPes1kuPI0qZe4Iaje8nY7A962I5AWjdYGVC+KN7mSlrANLR3eSi9G2Sw5Eje2lkjqyHHZdGNuKSJlTZ1bXA9UbTZpVmOsWeSn1Dla3MxyaAIG6YuJmxgek7PzTtIrc/FMf12N/rx/mgZsSjfYqtJvuVNK7Y11UDjXkueIy1wVxZxBgaQC7ancj4FWOM8POE50sUZdiSmnNPON3d9FmAua4Oaad0K6Xh/FoM2H7NnaWyEaSX+68dxWiA8r49wyWLIc+BupjjYpcnkR5AkePdJdpdG8W2l7Nxj0YnDXdgO3x6PsH3q7ttivPuJcNiwoJQyB8khd+sc43EO7T18yuLLjWJ7RNozclTMPhvA3ZWrHxGtlOku32oAboRwDiuKHZsERjZGS0vJAAoAkfgQpsWSbGnEuJM+GVvuuaaIQzTSyQGB5mDCbdbyQ83dkLLHPZhJUhZOe+fIMhjELhWnQNgaVayfa5HqUDQRzSLi73RstUkJtsFxBdtzRAO0UTsN7SYzfcbppYnHoU9kiaIXua00bJPVIBoO4JCRiIouBIvqpms9mnmgm2vgUQ62m6CheAPaDVZEcVmrSfH7NjfpyRuFEILdiQPgpGgHcBOyIk8rR6COYT3XwKIi9wdXREDfI7oxjuebYVIMIkc6KewFcEiQOeN+/mrmPkXtI4eCidjvYPZOqk0Ya1x1MF+SiWskUuDZxdRezs9QJI9oc10V/oxZHKgAbrvJ8Sue4VmuxS0R9m0l3tPIvbu3Ws/LEj7c5oA5GwE/Hikwm2VeKS2RGDsOas8KjMUIfVOeb+Cx85+Q3MDywGAuFE/f8AJdCzntsB0XTF3IzotsOoAdVYaQRVc1VgN2VaYtiA2VQFJrvIx/8AXZ+aEOp5O4vkk3fIxz/97PzQM1Tub6JtuRKN1sAPRRbE897XOhguqzuoXI3OJu+Sjc7nStAH9syI2UzIma0dGvK5WUuy+IzOGUyK3WXzOIFfHmt579+5c3xXiGdgcTYyJjJo5dwx45fHoss3wuKsqcUZAzIeMdxlaPvMYWgn4qlDjZGW8RtaRe63X8fwRKYZ8eSB3V7W6wPgruJxCBuqWGaPJ1t01q0kDyK544eeSnJmAMSNjW+zR6mkP2dnMcgtzKyIpGPaW9m4j2S9tD8VmQOicCC8X5p5YqL4FFleGATOsMuugUkuHKxv6twHip4Xxwv1N6FacmW3Ki3ewCvd6rNQU1z2PajmnYpI9sVRqk+ThB0Y7F130W36ttplL3aTysc0/wBlZCRrcKqwUljnFjckzlHYz467QEdytNiJi0kbLR4vEO10MJLQARajh0uaGnmpnY0VGRNB2v8ABSuw+0ZYBtTOaG79yduQ5o2ULsoow40jHV0tXHQEUSFG/L7A6pDXmo5c6TK/w+loHvPcaXauUYvsUrAzd5Aap8HDhyS5sXaSPvYMbY/FMfsDGmSQPzp6BOs6Wj4IZ+K5b8fRBL9nZX6uJukKlgXcmDf4ar8fhvDmB3EpWMd0Y323fgFM2bh8kYkw8VlEbPkFkrh5SXPoup/eeq0IMl8sIxpnsZGOZa6jSdQh0hpNl2Jxzs5hL9Y1bnuAXQnmADzWFwaTHibkZGhsUbnjS4mrHktKLOZkkjDaZHDmSKAV42uxSjXBqQgAqy1wIppCyHQTPbckjj/lbsEGO3IxHPeDcZ+6Oa1baISs3NtVJ2CpsY3znZ+ap42WzJFh3tDmFaYbnxRVfp2fmrET5mfMXFmJEZK5vOwVEfbJDqlJFnoeS1XMHMi0DmtDeSw1KsXAOH4+SJW8Qz5oZS7bQdnD4p+L4OZw0PlML34YdTJTQc4eQ5pYsQ+1RbblwXQ+mj+yZiaCNbXH2T1FUq14E2cIziWNOS1krSeVHZc5l8VnxDJHM9wJJfBNpsjfcLqMvhbGYkeRGYGMlJqC9XxIPJYbpZeHyURojOxcW6mm+8FcuWTXDNYJfDnsuaaR/bTGR75N9ThVoXQ6mhzgST1tb3GIpMxjJZHMc1rdLOzYGj8Aspxc1mk70st66KojiyMyKPs4ch2g/dfuP6onSsEIkmIjN76OqISBrKoX30o8iEuiL6toTtPsXRb4flY81NbKXn91wo/BdJg8P0Dtoyx7SOYG48FxLYzY09N10vD+JQY+NH2s8jJXbEsBJ+IVRgk7E3wb88zY8M6jTGiwD3rBnymSQ+yyzqNuB5KabKxJotTs9z2DvYVlnK4e019qlcL5NYqkpyfAlSJSQ+nOJ1bWhpgfY69ygdm4Af7JnIPPkjbm8PD6AnKj1SY9kW54LaXNNjvULg2GF0jtmtG7z08u9GeO8OYPYxJpD/mNBVcziDuIQiN+OIwDqGk7UnHBzyPczsvOdK0iKNrR+84WSlhh2RE5pa3UObt7pDJERsFocIx3s7ScOFNFFp+8CutUjJkTGEEFwrzUxjdJYABvu6Jnyunc2xWgaa8Fchy3x4jseKNjGv8AeeRufBRsm+WVTM0cNlnffYu0N5urb8VZxeAYzXdpkOqMHn3+A8VuYWfkNxOwfIXQAVpIpv1KYvhle0+05zfc2FN8gj1xn0w2aK8HCcbIiGTKaA9mKHqB3laMDYcZtRsAdVE96hY9scbpJZQ0H7pNWosfKxp5CyOdpe3mDtstFpHgltsvte4g/wBEQsjcc+ajaCdunMFTR+3uVp2Iqy4hbL22MdMg3I6OV7El7aTFediZ2WO7dEGDVyRRMAnxz35DPzRQGkQd7PVRyblE51i1Gb6rMA8eQQ5MclXpeDSh9NPSfBblOmYX5LRHWlgrsz42qXFcp0UQjhP6WQ009w6lYWbw0SY7Gvst+/4lc2XyNXqi4xX0gxePZGc574YWOjBrSTRWgzNhnIjmBiefuyDYrL4bjx4r3RREAc91Zz4xNA5ra11tR6qNn2nYWvwsSwRtJdDK6J55gcj8FmZePI02+JpB+9GKv4JF5dCzYiQCnBQw5bmGRr3Et5Nae9Yyez6NEV+w7V1RvbY+646T/VWGyPxIJMfJgoyD2SU5djzUJ2iKQ8ng7fFSZcUssETXkfoxTT4Ii0NozjVDalbwp44Jg6XUGlrmkt5gEKlM10bgxwpw/ql2ltAI3BW6f0imFuGOY1x0EqAxWVZYbQuItJyoaXBXEH6S7JV/Hm7KN0To2vY7flRB81DsEg+1UZtcoVEmUyF8wdAwtZQsHvTOJc4b9KTOcNKGB+mZj3bhrga71cXbE1Q3WjsQmL3g6WPIDiNVdyv8Tlx8vJL+HxkAi5CeQPgpIYIIcKTJlcB2RALW7ue49AtnGnSIXJNPFi4zW/Z2BzqGuR+5vuAUZyLMTDC0knc9fis3N4lG2hBRkPTuTQTuddk9oRssHPk1SRptyu3yeyawkNOmjsLVjJfJhteSxocDpAu91QxMKZwEmQ8teRWkdVckxZH6GzPD2sNsYDQHmqjsTKgY8XWO1yXOe7xKx+KYsjstr8YbBpFLoQ2TTu1teaigicZXNcWtIPQKJVBdEqUrB4TlS4wibLqEEnsmzeg966FmzgOl7rLmgYYeyA2pWeHvL4GOkPtC2n4KvHyPbVhLnk0jy2KJoqfGN/t2fmomG7UjD+mxv9dn5rsZBZJsGggeTVdVLJDNGDbQ4d4Vcuo7gjwWdDMzM/xlu6Riv91HJkNZCST0V3MxRkgaXaZByd3+Cow8Nc1+rKLTpOzRyXm5MOX2Ol2arVqwceEFuqRg1PN0RyCmOJGRZY38FMG0e9GBv7QoLuhiUVRm3ZT+zBhtrG/gqWXw1k7xI6xIz3SFuFo7ufcozEOosJvHF8UCbRyOXw+UEh41D95Vhk5GMwMlNs6Ls3xMdyHiqeRw+Cey+IOWD8eujRZP0wGF2fjElgkDDvXvN8lG/hk4aHRFrx3E0Vr43DmYWT28YcD+7eyuzzxvrVE5g66DzS9Uq4BzVnOx8OzXcoa83BWWcEySLc+JvmbW5iy4IeBNra3y5LVi4jwTHsNa6U+IpHqk+xbV0ce7gz+uSz4MKkbwJ7m2Mhp/9SF1541wsj/Ds+b/AIQnj2AAR9mYR0RHFL6G5x7+Bzj9tHXkVF6o0/rp3EdwFBdPPxXDIPZ4ri7xOyoHIDiSImN89ytPU/gtv0pu4ZKImxtIixzuS3mQuf4k6XJzjjcNikEbfZY2tz3+a6kTyvBYT7J6AbIorx7fGAHnawNwtv8AVUhJ8nO4fo9Ix15IEczfes3a18XBigc7SLceZV1rerhuniY6yksaTsTkwY2WarkpjDQsDdTNYOoUobQ7gtBFURANJPequWwxubOBtyd4eK1SARSF0bSC0gEVR2WeSG8aGnyZRnBILjsN1bxdTYGnkXOLiEzeGwxv124gcmk7Aq01m91uufx8E4z2mVNxqkTQnZTs/X4tcu3Z+ahaKHKlLHfb4v8Ars/NdzMy0zKlYacNQUwnx5hT20VVIFdyjcASFAFx2G29UL78FWlilb7zLHeN0LXPZuxx/FTxZzxtI2wmBSI2vqi0kuq+Q6q/eNPzppUMuC/nG8OHdaQFM89uaZ5LQKCN0b4yO0aQonGydx+KYxiefkmazkSiryTGwyuo8UgI5GAnbdQviaem6tjkO9C4AkgBAFB0AJquaH7O0dOS0A0Xv0SMYJQBmfZwTuNkJhrbStMxtTFgA3FoAzxDyFI249HdXNFDom02fJFAV2RUKFIwzflaloA+KJrOpTAic3bkjY0DcKUsDk+joDsgBBu1kc1IBTaKAgAf8o7pqBAVtt05Jmgg2d/BEDtXUouTa6+CYCNFu4TtApMbd7vPxTPcRXW+oTAkGk+adljKxR07dn5oW1fdSKN2rKxt/wBuz80Ab/FeC4wz5GxyTRsHJrHCh+IVX1NF/M5PzD6JJKRi9TRfzOT8w+iXqaL+ZyfmH0SSQA3qSE/9Rk/OPojbwljPdy8of+4+iSSACdwwOFOzMo+bm/RRHgcB55GT8w+iSSAF6jg/mMn5x9E3qLH/AI+T84+iSSAF6ix/4+T84+iXqPH/AI+T84+iSSAEOBY45T5Pzj6Jeosfn2+T84+iSSAF6ix/4+T84+iR4FjkUZ8n5x9EkkAL1Fj/AMfJ+cfRMeA4x/b5Hzj6JJIAb1Bi3fbZF/8A7H0Reosf+Pk/OPokkgB/UcH8xk/OPol6jg/mMn5x9EkkAMOBY4O0+T84+if1JAdvtGT84+iSSAG9R45/b5Pzj6Jeosff9Pk7/wCcfRJJADjgcA5T5Pzj6Jeo4P5jJ+cfRJJAC9RwfzGT84+imwuCY/2yDVNO4B4IDnCr/BJJAH//2Q=="/>
          <p:cNvSpPr>
            <a:spLocks noChangeAspect="1" noChangeArrowheads="1"/>
          </p:cNvSpPr>
          <p:nvPr/>
        </p:nvSpPr>
        <p:spPr bwMode="auto">
          <a:xfrm>
            <a:off x="155575" y="-1028700"/>
            <a:ext cx="2857500"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4" name="AutoShape 14" descr="http://www.serc.si.edu/education/resources/bluecrab/images/Mo_3_jpg.jpg"/>
          <p:cNvSpPr>
            <a:spLocks noChangeAspect="1" noChangeArrowheads="1"/>
          </p:cNvSpPr>
          <p:nvPr/>
        </p:nvSpPr>
        <p:spPr bwMode="auto">
          <a:xfrm>
            <a:off x="155575" y="-1028700"/>
            <a:ext cx="2857500"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215106"/>
          </a:xfrm>
        </p:spPr>
        <p:txBody>
          <a:bodyPr>
            <a:normAutofit/>
          </a:bodyPr>
          <a:lstStyle/>
          <a:p>
            <a:pPr algn="just">
              <a:lnSpc>
                <a:spcPct val="150000"/>
              </a:lnSpc>
            </a:pPr>
            <a:r>
              <a:rPr lang="en-US" dirty="0">
                <a:cs typeface="Times New Roman" pitchFamily="18" charset="0"/>
              </a:rPr>
              <a:t>With each moult</a:t>
            </a:r>
            <a:r>
              <a:rPr lang="en-US" dirty="0">
                <a:solidFill>
                  <a:srgbClr val="FF0000"/>
                </a:solidFill>
                <a:cs typeface="Times New Roman" pitchFamily="18" charset="0"/>
              </a:rPr>
              <a:t>, </a:t>
            </a:r>
            <a:r>
              <a:rPr lang="en-US" dirty="0">
                <a:cs typeface="Times New Roman" pitchFamily="18" charset="0"/>
              </a:rPr>
              <a:t>shell width, shell length and body weight generally increase by about </a:t>
            </a:r>
            <a:r>
              <a:rPr lang="en-US" dirty="0">
                <a:solidFill>
                  <a:srgbClr val="FF0000"/>
                </a:solidFill>
                <a:cs typeface="Times New Roman" pitchFamily="18" charset="0"/>
              </a:rPr>
              <a:t>28.4 percent, 30 percent </a:t>
            </a:r>
            <a:r>
              <a:rPr lang="en-US" dirty="0">
                <a:cs typeface="Times New Roman" pitchFamily="18" charset="0"/>
              </a:rPr>
              <a:t>and</a:t>
            </a:r>
            <a:r>
              <a:rPr lang="en-US" dirty="0">
                <a:solidFill>
                  <a:srgbClr val="FF0000"/>
                </a:solidFill>
                <a:cs typeface="Times New Roman" pitchFamily="18" charset="0"/>
              </a:rPr>
              <a:t> 41 percent</a:t>
            </a:r>
            <a:r>
              <a:rPr lang="en-US" dirty="0">
                <a:cs typeface="Times New Roman" pitchFamily="18" charset="0"/>
              </a:rPr>
              <a:t> respectively.</a:t>
            </a:r>
          </a:p>
          <a:p>
            <a:pPr algn="just">
              <a:lnSpc>
                <a:spcPct val="150000"/>
              </a:lnSpc>
            </a:pPr>
            <a:r>
              <a:rPr lang="en-US" dirty="0">
                <a:cs typeface="Times New Roman" pitchFamily="18" charset="0"/>
              </a:rPr>
              <a:t>Strong stimuli or mechanical damages often result in the loss of appendages, a process called </a:t>
            </a:r>
            <a:r>
              <a:rPr lang="en-US" dirty="0">
                <a:solidFill>
                  <a:srgbClr val="FF0000"/>
                </a:solidFill>
                <a:cs typeface="Times New Roman" pitchFamily="18" charset="0"/>
              </a:rPr>
              <a:t>self-cutting</a:t>
            </a:r>
            <a:r>
              <a:rPr lang="en-US" dirty="0">
                <a:cs typeface="Times New Roman" pitchFamily="18" charset="0"/>
              </a:rPr>
              <a:t>.</a:t>
            </a:r>
          </a:p>
          <a:p>
            <a:pPr algn="just">
              <a:lnSpc>
                <a:spcPct val="150000"/>
              </a:lnSpc>
            </a:pPr>
            <a:r>
              <a:rPr lang="en-US" dirty="0">
                <a:cs typeface="Times New Roman" pitchFamily="18" charset="0"/>
              </a:rPr>
              <a:t>New appendages can be regenerated several times.</a:t>
            </a:r>
            <a:endParaRPr lang="en-IN" dirty="0"/>
          </a:p>
          <a:p>
            <a:pPr algn="just">
              <a:lnSpc>
                <a:spcPct val="150000"/>
              </a:lnSpc>
            </a:pPr>
            <a:endParaRPr lang="en-US" dirty="0">
              <a:cs typeface="Times New Roman" pitchFamily="18" charset="0"/>
            </a:endParaRP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descr="http://bioweb.uwlax.edu/bio203/s2009/luchterh_wesl/molting.jpg"/>
          <p:cNvPicPr>
            <a:picLocks noChangeAspect="1" noChangeArrowheads="1"/>
          </p:cNvPicPr>
          <p:nvPr/>
        </p:nvPicPr>
        <p:blipFill>
          <a:blip r:embed="rId2"/>
          <a:srcRect/>
          <a:stretch>
            <a:fillRect/>
          </a:stretch>
        </p:blipFill>
        <p:spPr bwMode="auto">
          <a:xfrm>
            <a:off x="214282" y="357166"/>
            <a:ext cx="8715436" cy="62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001056" cy="428628"/>
          </a:xfrm>
        </p:spPr>
        <p:txBody>
          <a:bodyPr>
            <a:normAutofit fontScale="90000"/>
          </a:bodyPr>
          <a:lstStyle/>
          <a:p>
            <a:r>
              <a:rPr lang="en-US" b="1" u="sng" dirty="0">
                <a:solidFill>
                  <a:srgbClr val="FF0000"/>
                </a:solidFill>
                <a:latin typeface="+mn-lt"/>
              </a:rPr>
              <a:t>Eyestalk ablation</a:t>
            </a:r>
            <a:endParaRPr lang="en-US" u="sng" dirty="0">
              <a:solidFill>
                <a:srgbClr val="FF0000"/>
              </a:solidFill>
              <a:latin typeface="+mn-lt"/>
            </a:endParaRPr>
          </a:p>
        </p:txBody>
      </p:sp>
      <p:sp>
        <p:nvSpPr>
          <p:cNvPr id="3" name="Content Placeholder 2"/>
          <p:cNvSpPr>
            <a:spLocks noGrp="1"/>
          </p:cNvSpPr>
          <p:nvPr>
            <p:ph sz="quarter" idx="1"/>
          </p:nvPr>
        </p:nvSpPr>
        <p:spPr>
          <a:xfrm>
            <a:off x="214282" y="785794"/>
            <a:ext cx="8786874" cy="5843606"/>
          </a:xfrm>
        </p:spPr>
        <p:txBody>
          <a:bodyPr>
            <a:normAutofit fontScale="92500"/>
          </a:bodyPr>
          <a:lstStyle/>
          <a:p>
            <a:pPr>
              <a:lnSpc>
                <a:spcPct val="150000"/>
              </a:lnSpc>
            </a:pPr>
            <a:r>
              <a:rPr lang="en-US" sz="2400" dirty="0">
                <a:latin typeface="Times New Roman" pitchFamily="18" charset="0"/>
                <a:cs typeface="Times New Roman" pitchFamily="18" charset="0"/>
              </a:rPr>
              <a:t>As the occurrence of berried crabs in nature is rare, it is essential </a:t>
            </a:r>
            <a:r>
              <a:rPr lang="en-US" sz="2400" dirty="0">
                <a:solidFill>
                  <a:srgbClr val="FF0000"/>
                </a:solidFill>
                <a:latin typeface="Times New Roman" pitchFamily="18" charset="0"/>
                <a:cs typeface="Times New Roman" pitchFamily="18" charset="0"/>
              </a:rPr>
              <a:t>to develop ovigerous crabs </a:t>
            </a:r>
            <a:r>
              <a:rPr lang="en-US" sz="2400" dirty="0">
                <a:latin typeface="Times New Roman" pitchFamily="18" charset="0"/>
                <a:cs typeface="Times New Roman" pitchFamily="18" charset="0"/>
              </a:rPr>
              <a:t>in captivity.</a:t>
            </a:r>
          </a:p>
          <a:p>
            <a:pPr>
              <a:lnSpc>
                <a:spcPct val="150000"/>
              </a:lnSpc>
            </a:pPr>
            <a:r>
              <a:rPr lang="en-US" sz="2400" dirty="0">
                <a:latin typeface="Times New Roman" pitchFamily="18" charset="0"/>
                <a:cs typeface="Times New Roman" pitchFamily="18" charset="0"/>
              </a:rPr>
              <a:t> Eyestalks are the </a:t>
            </a:r>
            <a:r>
              <a:rPr lang="en-US" sz="2400" b="1" dirty="0">
                <a:solidFill>
                  <a:srgbClr val="C00000"/>
                </a:solidFill>
                <a:latin typeface="Times New Roman" pitchFamily="18" charset="0"/>
                <a:cs typeface="Times New Roman" pitchFamily="18" charset="0"/>
              </a:rPr>
              <a:t>sites of gonad inhibiting hormones </a:t>
            </a:r>
            <a:r>
              <a:rPr lang="en-US" sz="2400" dirty="0">
                <a:latin typeface="Times New Roman" pitchFamily="18" charset="0"/>
                <a:cs typeface="Times New Roman" pitchFamily="18" charset="0"/>
              </a:rPr>
              <a:t>and therefore the removal of eyestalks accelerate the gonad development and spawning.</a:t>
            </a:r>
          </a:p>
          <a:p>
            <a:pPr>
              <a:lnSpc>
                <a:spcPct val="150000"/>
              </a:lnSpc>
            </a:pPr>
            <a:r>
              <a:rPr lang="en-US" sz="2400" dirty="0">
                <a:latin typeface="Times New Roman" pitchFamily="18" charset="0"/>
                <a:cs typeface="Times New Roman" pitchFamily="18" charset="0"/>
              </a:rPr>
              <a:t> </a:t>
            </a:r>
            <a:r>
              <a:rPr lang="en-US" sz="2400" b="1" dirty="0">
                <a:solidFill>
                  <a:srgbClr val="7030A0"/>
                </a:solidFill>
                <a:latin typeface="Times New Roman" pitchFamily="18" charset="0"/>
                <a:cs typeface="Times New Roman" pitchFamily="18" charset="0"/>
              </a:rPr>
              <a:t>One of the eyestalk is removed</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 Intact or ablated animals can also be used as broodstock, the time to get ovigerous crab extended according to the ovarian stages of the animal. </a:t>
            </a:r>
          </a:p>
          <a:p>
            <a:pPr>
              <a:lnSpc>
                <a:spcPct val="150000"/>
              </a:lnSpc>
            </a:pPr>
            <a:r>
              <a:rPr lang="en-US" sz="2400" b="1" dirty="0">
                <a:solidFill>
                  <a:srgbClr val="00B0F0"/>
                </a:solidFill>
                <a:latin typeface="Times New Roman" pitchFamily="18" charset="0"/>
                <a:cs typeface="Times New Roman" pitchFamily="18" charset="0"/>
              </a:rPr>
              <a:t>Reproductive performance of intact or ablated animals are significantly greater in wild animals.</a:t>
            </a:r>
          </a:p>
        </p:txBody>
      </p:sp>
      <p:pic>
        <p:nvPicPr>
          <p:cNvPr id="24578" name="Picture 2" descr="http://ww2.biol.sc.edu/%7Ebgriffen/images/ablation.jpg"/>
          <p:cNvPicPr>
            <a:picLocks noChangeAspect="1" noChangeArrowheads="1"/>
          </p:cNvPicPr>
          <p:nvPr/>
        </p:nvPicPr>
        <p:blipFill>
          <a:blip r:embed="rId3"/>
          <a:srcRect/>
          <a:stretch>
            <a:fillRect/>
          </a:stretch>
        </p:blipFill>
        <p:spPr bwMode="auto">
          <a:xfrm>
            <a:off x="5286380" y="5143512"/>
            <a:ext cx="3643338" cy="1500198"/>
          </a:xfrm>
          <a:prstGeom prst="rect">
            <a:avLst/>
          </a:prstGeom>
          <a:noFill/>
        </p:spPr>
      </p:pic>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285728"/>
            <a:ext cx="8382000" cy="6143668"/>
          </a:xfrm>
        </p:spPr>
        <p:txBody>
          <a:bodyPr>
            <a:normAutofit lnSpcReduction="10000"/>
          </a:bodyPr>
          <a:lstStyle/>
          <a:p>
            <a:pPr algn="just"/>
            <a:r>
              <a:rPr lang="en-IN" dirty="0"/>
              <a:t>Based on this principle, precocious or sudden maturation of ovaries and moulting are obtained through the removal of one of the eye stalks in larger females by electro-cauterisation.</a:t>
            </a:r>
          </a:p>
          <a:p>
            <a:pPr marL="0" indent="0" algn="just">
              <a:buNone/>
            </a:pPr>
            <a:endParaRPr lang="en-IN" dirty="0"/>
          </a:p>
          <a:p>
            <a:pPr algn="just"/>
            <a:r>
              <a:rPr lang="en-IN" dirty="0"/>
              <a:t>In this method one of the eye stalk is cut at the base with a pair of scissors followed by sealing with a pencil type of soldering iron.</a:t>
            </a:r>
          </a:p>
          <a:p>
            <a:pPr algn="just"/>
            <a:endParaRPr lang="en-IN" dirty="0"/>
          </a:p>
          <a:p>
            <a:pPr algn="just"/>
            <a:r>
              <a:rPr lang="en-IN" dirty="0"/>
              <a:t>Eye stalk ablated female and un-ablated male brood stock are well maintained in laboratory with protein rich diets before allowing them to mate. </a:t>
            </a:r>
          </a:p>
          <a:p>
            <a:pPr algn="just"/>
            <a:endParaRPr lang="en-IN" dirty="0"/>
          </a:p>
          <a:p>
            <a:pPr algn="just"/>
            <a:endParaRPr lang="en-IN" dirty="0"/>
          </a:p>
        </p:txBody>
      </p:sp>
    </p:spTree>
    <p:extLst>
      <p:ext uri="{BB962C8B-B14F-4D97-AF65-F5344CB8AC3E}">
        <p14:creationId xmlns:p14="http://schemas.microsoft.com/office/powerpoint/2010/main" val="42694705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429684" cy="714380"/>
          </a:xfrm>
        </p:spPr>
        <p:txBody>
          <a:bodyPr>
            <a:normAutofit fontScale="90000"/>
          </a:bodyPr>
          <a:lstStyle/>
          <a:p>
            <a:r>
              <a:rPr lang="en-IN" u="sng" dirty="0">
                <a:latin typeface="+mn-lt"/>
                <a:cs typeface="Times New Roman" pitchFamily="18" charset="0"/>
              </a:rPr>
              <a:t> </a:t>
            </a:r>
            <a:r>
              <a:rPr lang="en-IN" sz="4000" u="sng" dirty="0">
                <a:solidFill>
                  <a:srgbClr val="002060"/>
                </a:solidFill>
                <a:latin typeface="+mn-lt"/>
                <a:cs typeface="Times New Roman" pitchFamily="18" charset="0"/>
              </a:rPr>
              <a:t>AGE AT FIRST MATURITY</a:t>
            </a:r>
            <a:endParaRPr lang="en-US" dirty="0">
              <a:solidFill>
                <a:srgbClr val="002060"/>
              </a:solidFill>
              <a:latin typeface="+mn-lt"/>
            </a:endParaRPr>
          </a:p>
        </p:txBody>
      </p:sp>
      <p:sp>
        <p:nvSpPr>
          <p:cNvPr id="3" name="Content Placeholder 2"/>
          <p:cNvSpPr>
            <a:spLocks noGrp="1"/>
          </p:cNvSpPr>
          <p:nvPr>
            <p:ph sz="quarter" idx="1"/>
          </p:nvPr>
        </p:nvSpPr>
        <p:spPr>
          <a:xfrm>
            <a:off x="214282" y="928670"/>
            <a:ext cx="8715436" cy="5014930"/>
          </a:xfrm>
        </p:spPr>
        <p:txBody>
          <a:bodyPr>
            <a:noAutofit/>
          </a:bodyPr>
          <a:lstStyle/>
          <a:p>
            <a:pPr marL="342900" lvl="1" indent="-342900" algn="just">
              <a:buFont typeface="Arial" pitchFamily="34" charset="0"/>
              <a:buChar char="•"/>
              <a:defRPr/>
            </a:pPr>
            <a:r>
              <a:rPr lang="en-IN" i="1" dirty="0"/>
              <a:t>Scylla serrata  </a:t>
            </a:r>
            <a:r>
              <a:rPr lang="en-IN" dirty="0"/>
              <a:t>attains sexual maturity when about 11 months older under laboratory conditions , but in natural conditions sexual maturity attains early.</a:t>
            </a:r>
            <a:endParaRPr lang="en-IN" dirty="0">
              <a:cs typeface="Times New Roman" pitchFamily="18" charset="0"/>
            </a:endParaRPr>
          </a:p>
          <a:p>
            <a:pPr algn="just">
              <a:defRPr/>
            </a:pPr>
            <a:r>
              <a:rPr lang="en-IN" sz="2800" dirty="0">
                <a:cs typeface="Times New Roman" pitchFamily="18" charset="0"/>
              </a:rPr>
              <a:t>Males attains maturity when they are able to </a:t>
            </a:r>
            <a:r>
              <a:rPr lang="en-IN" sz="2800" dirty="0">
                <a:solidFill>
                  <a:srgbClr val="FF0000"/>
                </a:solidFill>
                <a:cs typeface="Times New Roman" pitchFamily="18" charset="0"/>
              </a:rPr>
              <a:t>carry female </a:t>
            </a:r>
            <a:r>
              <a:rPr lang="en-IN" sz="2800" dirty="0">
                <a:cs typeface="Times New Roman" pitchFamily="18" charset="0"/>
              </a:rPr>
              <a:t>and </a:t>
            </a:r>
            <a:r>
              <a:rPr lang="en-IN" sz="2800" dirty="0">
                <a:solidFill>
                  <a:srgbClr val="C00000"/>
                </a:solidFill>
                <a:cs typeface="Times New Roman" pitchFamily="18" charset="0"/>
              </a:rPr>
              <a:t> copulate successfully.</a:t>
            </a:r>
          </a:p>
          <a:p>
            <a:pPr algn="just">
              <a:defRPr/>
            </a:pPr>
            <a:r>
              <a:rPr lang="en-US" sz="2800" dirty="0">
                <a:cs typeface="Times New Roman" pitchFamily="18" charset="0"/>
              </a:rPr>
              <a:t>Females attains maturity when they are capable of </a:t>
            </a:r>
            <a:r>
              <a:rPr lang="en-US" sz="2800" dirty="0">
                <a:solidFill>
                  <a:srgbClr val="C00000"/>
                </a:solidFill>
                <a:cs typeface="Times New Roman" pitchFamily="18" charset="0"/>
              </a:rPr>
              <a:t>copulating and extruding eggs</a:t>
            </a:r>
            <a:r>
              <a:rPr lang="en-US" sz="2800" dirty="0">
                <a:cs typeface="Times New Roman" pitchFamily="18" charset="0"/>
              </a:rPr>
              <a:t>.</a:t>
            </a:r>
          </a:p>
          <a:p>
            <a:pPr algn="just">
              <a:defRPr/>
            </a:pPr>
            <a:r>
              <a:rPr lang="en-US" sz="2800" dirty="0">
                <a:cs typeface="Times New Roman" pitchFamily="18" charset="0"/>
              </a:rPr>
              <a:t>Usually, the mud crab reaches the reproductive stage when:</a:t>
            </a:r>
          </a:p>
          <a:p>
            <a:pPr marL="720090" lvl="1" indent="-320040" algn="just">
              <a:buFont typeface="Wingdings" pitchFamily="2" charset="2"/>
              <a:buChar char="Ø"/>
              <a:defRPr/>
            </a:pPr>
            <a:r>
              <a:rPr lang="en-US" dirty="0">
                <a:cs typeface="Times New Roman" pitchFamily="18" charset="0"/>
              </a:rPr>
              <a:t>shell width-greater than </a:t>
            </a:r>
            <a:r>
              <a:rPr lang="en-US" b="1" dirty="0">
                <a:solidFill>
                  <a:srgbClr val="FF0000"/>
                </a:solidFill>
                <a:cs typeface="Times New Roman" pitchFamily="18" charset="0"/>
              </a:rPr>
              <a:t>7.8cm(</a:t>
            </a:r>
            <a:r>
              <a:rPr lang="en-US" dirty="0">
                <a:cs typeface="Times New Roman" pitchFamily="18" charset="0"/>
              </a:rPr>
              <a:t>males) and </a:t>
            </a:r>
            <a:r>
              <a:rPr lang="en-US" b="1" dirty="0">
                <a:solidFill>
                  <a:srgbClr val="FF0000"/>
                </a:solidFill>
                <a:cs typeface="Times New Roman" pitchFamily="18" charset="0"/>
              </a:rPr>
              <a:t>8.5cm</a:t>
            </a:r>
            <a:r>
              <a:rPr lang="en-US" dirty="0">
                <a:cs typeface="Times New Roman" pitchFamily="18" charset="0"/>
              </a:rPr>
              <a:t> (female)</a:t>
            </a:r>
            <a:endParaRPr lang="en-US" b="1" dirty="0">
              <a:solidFill>
                <a:srgbClr val="FF0000"/>
              </a:solidFill>
              <a:cs typeface="Times New Roman" pitchFamily="18" charset="0"/>
            </a:endParaRPr>
          </a:p>
          <a:p>
            <a:pPr marL="720090" lvl="1" indent="-320040" algn="just">
              <a:buFont typeface="Wingdings" pitchFamily="2" charset="2"/>
              <a:buChar char="Ø"/>
              <a:defRPr/>
            </a:pPr>
            <a:r>
              <a:rPr lang="en-US" dirty="0">
                <a:cs typeface="Times New Roman" pitchFamily="18" charset="0"/>
              </a:rPr>
              <a:t>body weight over </a:t>
            </a:r>
            <a:r>
              <a:rPr lang="en-US" b="1" dirty="0">
                <a:solidFill>
                  <a:srgbClr val="FF0000"/>
                </a:solidFill>
                <a:cs typeface="Times New Roman" pitchFamily="18" charset="0"/>
              </a:rPr>
              <a:t>100 g </a:t>
            </a:r>
            <a:r>
              <a:rPr lang="en-US" dirty="0">
                <a:cs typeface="Times New Roman" pitchFamily="18" charset="0"/>
              </a:rPr>
              <a:t> and </a:t>
            </a:r>
            <a:r>
              <a:rPr lang="en-US" b="1" dirty="0">
                <a:solidFill>
                  <a:srgbClr val="FF0000"/>
                </a:solidFill>
                <a:cs typeface="Times New Roman" pitchFamily="18" charset="0"/>
              </a:rPr>
              <a:t>130 g </a:t>
            </a:r>
            <a:r>
              <a:rPr lang="en-US" dirty="0">
                <a:cs typeface="Times New Roman" pitchFamily="18" charset="0"/>
              </a:rPr>
              <a:t>respectivel</a:t>
            </a:r>
            <a:r>
              <a:rPr lang="en-US" b="1" dirty="0">
                <a:cs typeface="Times New Roman" pitchFamily="18" charset="0"/>
              </a:rPr>
              <a:t>y.  </a:t>
            </a: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72560" cy="1000132"/>
          </a:xfrm>
        </p:spPr>
        <p:txBody>
          <a:bodyPr>
            <a:normAutofit/>
          </a:bodyPr>
          <a:lstStyle/>
          <a:p>
            <a:r>
              <a:rPr lang="en-US" sz="3600" u="sng" dirty="0">
                <a:solidFill>
                  <a:srgbClr val="002060"/>
                </a:solidFill>
                <a:latin typeface="Rockwell Extra Bold" pitchFamily="18" charset="0"/>
                <a:cs typeface="Times New Roman" pitchFamily="18" charset="0"/>
              </a:rPr>
              <a:t>COLLECTION OF BROODSTOCK</a:t>
            </a:r>
          </a:p>
        </p:txBody>
      </p:sp>
      <p:sp>
        <p:nvSpPr>
          <p:cNvPr id="3" name="Content Placeholder 2"/>
          <p:cNvSpPr>
            <a:spLocks noGrp="1"/>
          </p:cNvSpPr>
          <p:nvPr>
            <p:ph sz="quarter" idx="1"/>
          </p:nvPr>
        </p:nvSpPr>
        <p:spPr>
          <a:xfrm>
            <a:off x="214282" y="1428737"/>
            <a:ext cx="6429420" cy="5124464"/>
          </a:xfrm>
        </p:spPr>
        <p:txBody>
          <a:bodyPr>
            <a:normAutofit fontScale="77500" lnSpcReduction="20000"/>
          </a:bodyPr>
          <a:lstStyle/>
          <a:p>
            <a:pPr algn="just"/>
            <a:r>
              <a:rPr lang="en-US" dirty="0"/>
              <a:t>Crab seed is procured through tidal water or procured from professional seed collectors in local markets.</a:t>
            </a:r>
          </a:p>
          <a:p>
            <a:pPr algn="just"/>
            <a:r>
              <a:rPr lang="en-US" dirty="0"/>
              <a:t>Crab brood-stock can be collected either from </a:t>
            </a:r>
            <a:r>
              <a:rPr lang="en-US" dirty="0">
                <a:solidFill>
                  <a:srgbClr val="FF0000"/>
                </a:solidFill>
              </a:rPr>
              <a:t>the wild or from farm ponds</a:t>
            </a:r>
            <a:r>
              <a:rPr lang="en-US" dirty="0"/>
              <a:t>.</a:t>
            </a:r>
          </a:p>
          <a:p>
            <a:pPr algn="just"/>
            <a:r>
              <a:rPr lang="en-US" dirty="0"/>
              <a:t>The selected individuals should be </a:t>
            </a:r>
            <a:r>
              <a:rPr lang="en-US" dirty="0">
                <a:solidFill>
                  <a:srgbClr val="C00000"/>
                </a:solidFill>
              </a:rPr>
              <a:t>healthy</a:t>
            </a:r>
            <a:r>
              <a:rPr lang="en-US" dirty="0"/>
              <a:t>, with a body weight of </a:t>
            </a:r>
            <a:r>
              <a:rPr lang="en-US" dirty="0">
                <a:solidFill>
                  <a:srgbClr val="C00000"/>
                </a:solidFill>
              </a:rPr>
              <a:t>over 300g </a:t>
            </a:r>
            <a:r>
              <a:rPr lang="en-US" dirty="0"/>
              <a:t>and ovaries having reached development </a:t>
            </a:r>
            <a:r>
              <a:rPr lang="en-US" dirty="0">
                <a:solidFill>
                  <a:srgbClr val="C00000"/>
                </a:solidFill>
              </a:rPr>
              <a:t>stage V</a:t>
            </a:r>
            <a:r>
              <a:rPr lang="en-US" dirty="0"/>
              <a:t>.</a:t>
            </a:r>
          </a:p>
          <a:p>
            <a:pPr algn="just"/>
            <a:r>
              <a:rPr lang="en-US" dirty="0"/>
              <a:t>Crab farmers depend on juveniles for seed stock rather than berried female.</a:t>
            </a:r>
          </a:p>
          <a:p>
            <a:pPr algn="just"/>
            <a:r>
              <a:rPr lang="en-US" dirty="0">
                <a:solidFill>
                  <a:srgbClr val="FF0000"/>
                </a:solidFill>
              </a:rPr>
              <a:t>Berried females are not selected </a:t>
            </a:r>
            <a:r>
              <a:rPr lang="en-US" dirty="0"/>
              <a:t>as broodstock due to a lower fertilization rate and their contamination by parasites, such as ciliates, and by other disease pathogens.</a:t>
            </a:r>
          </a:p>
          <a:p>
            <a:pPr algn="just">
              <a:buNone/>
            </a:pPr>
            <a:r>
              <a:rPr lang="en-US" b="1" dirty="0"/>
              <a:t> </a:t>
            </a:r>
            <a:endParaRPr lang="en-US" dirty="0"/>
          </a:p>
        </p:txBody>
      </p:sp>
      <p:sp>
        <p:nvSpPr>
          <p:cNvPr id="29702" name="AutoShape 6" descr="data:image/jpeg;base64,/9j/4AAQSkZJRgABAQAAAQABAAD/2wCEAAkGBhMSERUUEhQVFBUWFRcXGBgWFxgXGBoXGBcYFxgXFhgYHSYfFxwjGRcXHy8gIycpLS0sFyAxNTAqNSYrLCkBCQoKDgwOGg8PGi0kHCQsLC8sLCksLCwsKSwsLCksLCwsLCwsLCwpLCwsLCwsLCwsLCwsLCwsLCwsLCwsLCwsLP/AABEIALgBEgMBIgACEQEDEQH/xAAbAAABBQEBAAAAAAAAAAAAAAADAAIEBQYBB//EAEIQAAECBAQCBwYEBAUDBQAAAAECEQADITEEEkFRBWETIjJxgZGhBhRSsdHwI0LB4RVicvEzU4KSohYkskNEg8LS/8QAGQEAAwEBAQAAAAAAAAAAAAAAAAECAwQF/8QALxEAAgIBAgUBCQABBQAAAAAAAAECERIDIRMxQVGhYQQUIjJScYGR8EIFscHR4f/aAAwDAQACEQMRAD8A0yRBAmGgQ8R1NnMkjolQQSxDAYe8S2ylR1ocBDHjrwtx7BBHc0DEOEIB+aO54aAI6EwqHZ3PCzR3LHQmGA14Tw/LHQmAAcKCZY7lgAE0dguWOZYLCgUcg2WO9HDsVAITQcyo50cOxUCAjrQXJCyQrHQJoWWC5IWSCwoFljrQTLCywrHQJoWWC5YTQWFA8scywWOQWFA8kLJD45AMblhQ6FCAggDaHBI2ggxUvYxn/aLjTkypYKQO0XqeXIfOCc1BWyIxcnSO8T9oQgtLAUxqdOYH1hsr2oGsseCvqIpBLBofswCacpo4erNyevpHE9ab5M7YacI/MrRq0e0cvVKh5H9YPL43JP5m7wfpGQ6cO1fInbYcxCTjJbsVAbjXyML3jVXQ7V7J7NNWpeTcS8fKNpifMfrElBBsX7owKZqTZQPcRBpfKlHil7W+qE/9MjzjLwbxKIPKwqjYRiOH8TmSl5gSdCCXBGxePSOA4qXiEOhQCm6ySkZh9RzjaHtEZ/c4db2Sei9+XcZK4OSHKkiCHhAH5x5GLBfCyfzt/pEDPCFf5npF5GGLICuHoF1jyMBm4ZAsoH0iyPA91en7x1HB0alR8GgziLGRS9EN4XRDeLz+FS/hV5w4YCV8CvWDiRHiyhyQssaMYOX8HzhsyXLF5Y8oXEQ8WZ4CE8XalyvgHlHOllfAPKHmuwsX3KXNCzRcGbK/yxFUjjUr3hcsy0hISGOa6qOPX0gc0ugYvucCCYInCqNhE5E2Xoj1MEGLGiIeQqKw4VWxjowqtjFt7w5AyajXnEhaBlPVNvvWJc6GotlGMEv4T5Rw4ZQ0PlGmTLEMOEQdIWQ6M0ZJ2hvQHaNL7lL+EQP3OUTYQ8gpmcOHVsYYZZjSKwMt7se+GK4ZL1PqIM0GLM4xjhi/mcLlN2vUQFPDpXxRSmhOLKRoUXX8PlfFCh5RJplXL9mDqseAjC+0skS8TMS7lJAdruAbeMbkcXmb+kYD2rxBViVqN3D+QtHPq8SlkzbSwv4Sr94UVPE4yEqNbWdqs9WG/KIcgv8AYiWQX3apF/QXjms6qH4bGiTP7BVmcMCAQ2Ql9BbSIicT/wB4ZypaggkunqlQ6rbteDzKKJDfysGuEuw0Aa27bQBoqWs40ka6Hsa1E5SJHClyRNnKmI6qlApdIVSugdoDwvCyulnmYwQQej0q9Ga1Ia0dER7xLsdHuEFybJGFko93JKlCbVqq3o+losvZzGCVMkLVNUCJg6QaZHvQbRTvRocDEvVfZFe6Kvmf7PSOJe2CPeJKpbLkpqpbLDZjlVRqsmttYt/+tMH/AJ3/ABX/APmPJBMLM5aHBcHGkuRn7lHqz1hXtrhB/wCq/chf0gCPb3CEkZlBi3ZPnSPL1z2BMC4TMSZoEzsqd6tViR6t5xrGU5Kzk1dKGnKj1ZXt5hd1nuQf1iy4RxyXiUkocZSxCmBs4oDHmfEcIlAQUpUHd3L0ZJp5mB+zWPInEfGD5io9Hi4ZOVMx1MUrR7BHDGKVjSPzGkJOLJ1jp4b7nPmjYrAgagnUAxjZ3FUpUylgHY3geK4yDLKUzakWBjOUK6lqd9Cb7Q+0yEvLkNmspQ05JO/PSMZiJtaff1g0qSOtcsrTxgM2WG2f7Mc7ZukTuEcaVKWFILHUGxGx5R6Hwvjcuel00UO0nUfUc48vloGY8rQ7CY2bLIUlTEB7cif0hxt8ipNNb8z1lRt3iHqUyCe+/pGY9/mEVUf3he+LN1Hzjfhs580zWw0zBGXRxBfxnzji8Wss61eZisWTZpVYxAuoQL3+U/a+cZvPzjmfnDxQsmahUyUblPmIarEymumM4MSofmMMVOJ1MLAeRoziJH8vlEdU6Vo0UJmK3hhJh8NdxZvsXfV3HnHIo6wofD9Qz9CpncekoLKUX5AnyIvGQ9qeKIVMORyHGjVYOTrBBhFmyAkBLJ0YaPGax09alqAAclrg+O0ZqfE59BakXp/LzZPkSQsHMspOmVQS1bubttrABxpaXSes35vlzisn4uag5VZTVnBJrqC1jaI0vHKURllgkl2cl2OtmsYv7mDcr2tP7mmShRRmM1WapYNlGtRzeI8riGdISxCtVZjvdor1cbS6krlKQRcBdR3Omot4QBOOHSfhy1KDVCiAQX0Iodm3MFJ7tFKWotot+u5eYh5IEzOZgpmSSGNDVITUNavK0GPE0rSEy0BKiaqUpRbcARnzxlCqFC2JahBa3KhvHZWPIGboyU1c5q01bVgQ7D5xLgnzGtXVXJuvuaKafd1JUsmekliD1TRuyxs1jyMPm41BmOhCsocBL1LsztqGOsZw8YSqnRqFy+YEcjaDy+IhJDpWEqqHDBRYDyvSDhpgtbVjybr9mkw+IQhY6ZBCTqF5vBhYjYl6xImYqUuiJS+TKzHnQc4zMzGiYQxFCXZgX1zCh01iZw3H5bEW3Y/td4XBXYfvWo5fMWc2dLUnKHTWoLuGe4MABQFApJp8xsYjzAc6lkMHTXua5Orb7xz311AFqDu1MNQSVBx5Sd2W44n8RejdZTnweFwvGCXNCwMwD07w3hEXG8RTMTQH0pTSgYUesQk4kgh2+fexhQ00t0E9Z3Tpm1RxLpiSfwwB/USXoyQz9/KEjFzkOtIRNQBXKoggblKgCPIxS4BSSsrCQAmWtVG/KhnILvU95iFKx6gWem2h8NvpGsHGVp2Yz1pRdJJlxjMb0szMxFBz0jiZxBFDFUjHpBqmupSSnyEHRPlHVQrrXxN6Qn7Lk7Ul/sP35R2cWGm4wJ6xs583gMziqDufIavHZmDSsEoVYgUc0OpGgtpDcFwBJX+Krq65CHdtjaIfs7Xfb0Noe1qVW0r9Sbg8elagEuT4DSIycOp/33/vF5JOGlgoTJKBeq3Kh/N9IEvE4QAvLffrH6xEVBdTduT6F6cQin4ssV1UwtubwSbipYAInST/APIkfMxlMfiUKlgSpWUZnr1npuXEV4kPcFO4DfvDlNdxJdzcysShRCUzJaydErBPoYdMmMWNLfMiMbIEtJqhRSwFFEEl6kkCHz+LTFJSkhISggpCQQwDhiTU0MVGViaRsDOH3yhqcQCWBejxQ8N4tU9KvKCNRnr4i0O4hxmZaVNcH+QBhoOz8oHqJBVl9njhXGP9+mntLJFdWPKw3iTN4zM6PKkB7ZnL8zWBasQcWaQ4kOzh9nEMnYxCA6lJSOZAjzpUtZJJB5mHYzM4ASWAbxh5oMGbz+MSf81H+4R2PPfdFbH1hQ80LBl3xXiCRJXYEpYbuS0ZCXJVqhQJNNf0rDpSJkzo1TSVVSwYkkGvVDMRz5xacSWiZMWWmIdRZPROaDLlIF25ARjpRjprFmOvLU1HlH7bmdxuHmzGzAkA83uHoRAJcopLpB1DKSai1iNjF8MKAHBnEOK9CvU0ck87PrQCHIQkADPNNAP8FYHgSp3alSY1zgYpa920v2jNdAVLKlAABJFGoAGACdNoahJQSzF2JdLi7hwoUrrG44lNRMKCy5boALoLLYtmdPZ2bQiIs/DyyerNyu4qmZW9AwNvPnAtSLRT4qbdL9oymHwZ6xUDUu4GY1erDxg80FCMrpDggFQY1bMylCjtYGNAjDJqemSwLWmD5p+frDuMyJczBlLutCwQrKcpCktlJCQMxUHGlDBKcbSQoLVdtqkZzCYLMkBJBIuxB/WCYyRMVTILgkhnLDKHY7RI4BwdU0LUkAZSGcgOz9QPZ6Vv+gpPDMWAXTMOVTbv83D62h2rG1OK+GiImUM6gQQXopqd3I84lLlS0ppRdPiBzZq/y5cvi/KCzeDzFIIKFFf9LupwxCwdnGUAv8i4Lg89VTLcpAIcpD7Cpv6wWi/iS5WAwxAWAqqXci/NhEibic0wdGMxIsAzq5JctDhwuclBIIzXygAghwKKe9XG8cwuDxIKiRUUSaB82oIuwc7UgyV2hYSfwtfkKVTHGaVMYbpLXbu0aI89UwqZKVB0huoznkK6xazuDTJiArpEukVaz6NR1lvtoHw+fLklp2YzHCkqBUOrzFHsY0jGUuq/ZElp6a2Tf4LiTMWhE0pSFJSlMpVwesC4SRZ8pivUuUSQTMQTWoCw5G4Y+EEnYhpdAcillWYh3bYEsLknWoiD0g0Kx5t3FoellFU0n/d1uc08W+bT/uhI9wJ7MxBt2WQb3ZTaQwYKaKKBTt1SR/uY0jiApdATY6aCtfKGYbEKQ7LUKc973bwi7i1uqfo7/v2E4U1g7Xqq/v0W2GkEScSSQSBLAspyV0ZtKeHjEeTNLDrEa3p3saawxHGVBJSplpVcKQzs7Eka84IqagdpK0EgGnWBfka+sZx0pRtwmrf46L8eS3KL+ePL8/8AvgN71MF6jUEX5uG+zHDPS3WSLVI15NQawHpQQyZqT/KoZa0vcQNcxWTrZSSS2WtqaWvDlxv81fnyFaS303X2teCzJZCCkkJLsDyLGtoaFmHpboZIADnPZiarYO1rWP6xLHCpjOUK8o82UW29qO7TTcVvZEBpDFGDzZCwWI+/CGokOWb6wKLNcWCWtwBDUvB50gigH1iKCdQRzimmtxNVuFzER3pDygBmDeG9MPi9DGT3FGRK6TnDDMpeAZuccV4wqKzD5z8R8zCiH0Q3VCgDiFCvjyzO/DCUpQSAUpSSwNDzIYVF2EB/jU3M+YEuTmKUuSfiLevODGdhlEnolF0mywCVg3A73pHJa8OMuaQug65Ey50JBN6ep5R2bdhpNdTkriOIUe2hhU9kVIBqGBe1GrzibxjHZDLygFRq6kJqwHWDO9a17oZhxJJARhznKW6y9UglJDmqrFvDvkTcIhB/EQlJDHrl5YLVRQE1exD11aJeN8jRZ4u2QJ/FJqgjMoKCB1OqlhWwDbuaPDJXG5suiGAeuVKRmJr+UVrcRMmnDEqeWlNUEEZzrYWo3rD1rwy1JJlJSxKywIHZ7NC5D27oHKNU0SoPow/DlpmyJipoGapdIykMBdmfavdHOIIH8PUQVZmlF31zqBzAXdhXlAl48KlTACmWliQFPnILtWxBoKvQQ3F4oHA2Uqpo7USsk9bWhtrGbvb7ojVir5dP+gvs+paZbBTgOcxzGymHYIBHJ3D12inxg/EUVE5VE/4aFMxcggK0cWOzaRL9n8TIA6xyhaWY1J635joAdh46QaZiSlSkuQQWyuFBi2o8NI23TZK5FcjCZ2yKU90haNBq4NPD94l8FQpEwggJSt3JTmS4BZhYqbNyrDl41dkrI8LelWaOYXHFc7KpbipO1KgHVnbaBu9iq6ncVhkomFLE0FkKD1zEAA+FCWqwivmSgQnIJnJ0knQNmAqH8otMfPWhahnJJr1WawoH7JcWiOvEreswsbsA/cPGkLKjbByjaSJvs9OVKWU1lggDMDlL9+UlIIAcM5ygbw3HYtWchwoAlzlSrtbqYM/VNNu+AYdazNBLqr2KuWHJiXLavXzU+fMQspcIU56jFxainqDV2LtGsGnLfkcWpFqO3MtJM1CsMsKICkrCgchVlcMXI0OgiDnlCvSh/wChXlB5Sle5TWZlzZYb8xISo7WYnz74rVSBlF0g77i77GNYW7o5mlSdF1wfFoQtCnUsBQJyoIcC4c0HfEWclAJOdrt1C57utDOBpabLYmswAEMKtT1gc+ayi4y9YihO5oNm0iLpuzR04oIFJUwK7GgyKsSLV/aJ07GIVJlpzddGZLlMwgjM4Yl2Z2oBEAzgpKQKsQXoxe5FaGrNrEudL/7UdUAjEKqK0yA5X5N6mFfLYppRTI+cadGaNUkOP9QAEKijZPgUse8vziPLSDpdw33ziRJlpzVYMlRqXIpYQ3JLejNJSpFpgUJyTMzDKEqToSQWUEsKliTeNTwz2sw6UBHR5WIqp1WPn6RjOE4ZBKnDAJu1yVAAUNHrX6xYTMMQpw7bxztJtnZoL4bNdjPajCsXky5j7BST5lEUs7HYVZdMhaf6ZtP+STFUZahavf8AvHAlWsCgjZskTZifyJUP6lA/ICBqmHUCI8yWefpHZEknaNVFGbYQh9BAzKg6cHzHmIccM2o+/CKwTFZCWjl6QMiJ4lw3oH2jN6MRUiFkhRM6BO/qIURwB4ox2Cwhbp5gKUuqmq1E9kPUgan9YQBJJJQASWB05q1iJ/FVqmFU4qUTQMzADQNQJbZoOnFhRDA1cAM1rXa50i2mWqoscFJZcu6nJYJUxoCWFHYs0QONKASBlUgpWpSknKoVqTmSHBDsx3jk/EnOCQGAYhSqWq4Sfk3jAeLTStIJ+IMEqzAUDODUAd5fekJRd2NyVULB4hIAeuovbY8qQbEzb5VBttW8qxWyMOpSmzDetHIrfblCVKUDvrvXcd1KfYvEi1yL6VPBlqTRPV6qgoKLMcw6wJCQBViNe6O5gcN0WdAVmJqXDUNiL08jFfL4mhMhKQSFVzEJcl6UUey4u3pCwM3pZhSmaUfCVISdqFi73rGTg/JWz5kzCT5khaUlSW6MjLnEsOaipF2Ia3KJp4eqcsTFrTLzEJCRmWugYqb8wDVU997RHmYXDpmlEw51KWolb0ASaZfvlpFdiZAVMORfVdi5c60LOwvSKi7e5LVI1E7hkhKWCzNWTRSSMoNGCgKczU07nOTkSmnhNFdcBwaEPvz3jszBLVmdRJD7mmraJsO+H4XD9GsKXloSWIBSdLG5rf6RdUCl0LfiywSDmSTUEJzWGpUoAk1Y3tFcZOrDvJA56mkM4hjOlm0WkJsAGyixLMBUkacqw1S8rErQKMzOx3YCpG1oz4fU6I67jHEssNPTnS7gbp6x72pTRoBiUy0Kos0BbMMqlPYgB6c3iNgMapK0lKwwucg3LEgvUVq2sSMHgFY7FJQJgzKJLzFkuwKiQVchblDSpnPLcuAkIw0sqSAFLWQp+syQkENyNQ93MOEhORLt1lG+tACbXf7MSuLcB60uXIzTChJE0kZACC5WHUWH5TS6ecVc+eXQA+VNHY1N1EUrV4HLfYzhCo7k7hyE9MgDNkC65BXMQxoLFvlGf4hPUlT2FRQvqdRo0brCzJacoQUpLhykAqzAWSGeo1+xXcd93XJUwl56EZSkVH/mDWjeTQ46jT2FLSTRlMJjs8xANysfmPxDyteLwN7rf/3BdIqHyM++99opMPhRKWFV7Wwa7h+VIs55T7slJKXVNX2e32RdxQE2/wBW8aSm29zPh7UtgBllqVaulYkcLV/iaEIVc7tbwMQ5UvKQ+YPqFBiasLX+l4mYacUZgz5k5XLG7PUAQ9RRlHbmZwjKL3J/C19Uk3dIdurvXnQN3HuieJg7/vnAODISSkKBZUxKSxZDZFXBsoRpE+z8l9SO/wCZjGKycmu//COnTuMUmUQm7Fo4mp/cRpFcCkfD6mGSeCy00uBZyX8dI0wNMigMhSjRCjzEL3NY/L5lrxp08PQC4fzhTMG/5lDyPzhqNE2UUjBTCOw/cxgv8NmG6CPAxZe5rAASsAD+UAjcgiEcNN0mnvYv84tIVkAYUjtAjvSTAFYMk0D+DRZzMNOIbpfSIczgsw/mSfAwwAfwk/B8oUO/g03dPmfpCgEeRS8ap6IHKn7xIlTZhsiw2FeVT8ovFYdrqQKP2jbNl0F3hCSgkjpUU167G9jl5Xh4Q+vwyc5fT5KhGPVrIBDuaG/gq1vKGYzEzCoFEpSaMQwZthTvjQyuFFVlyz4/Z1ED4hwxUmSqar8oBZmeoFDUawKOn1n4YnOf0+SiRjpwd5ZL7j5NHZuMnkhkkeHmLmLrgHD/AHqWZgIlgKKWPWsAeW8Wn/S+80c+r+8Vjo9Z+GO9X6fJi5syepgQrzNmZqcqRa8H4Gkl5qghwbKAbui+lezQIfpR4JJ9c0OHs0CKLP8AsH6mFjo/W/0F6v0+TNcR4Sy2lzMwFiS9PCAS+Fq/zEjwPyesXnFcPJw6XmTFORRISMx7q0HMwHgWBnz+upPRy7h3KlDTKP18omUNJK4yf6BPUvdeSoVgVh2mP5fV4GrAzD+YF92/vGym8EQkZlLUlIuTlFO9Voz/ABHishByyM81VgaBL8qOrwA74lYNPd2W80+SKv8AhSzqI6vhCtT5RYysBjSjN0aRsCGUX5PTxaKqdxSclRStIBBqkgg9141rR7vwRer2Q8cNUGr8vrFvw9QlSix/Er4uGqe4kRN4OcNiE0K0qFSm5HkKjn8onng0n+Y03I05iIfB7vwOtT0LLhnGpeLkrlz1qk4hYBUuWlzMKLKV8RCQ5FHqbmMYrFrUGIKkguHO9XYWOsaDC4NCFhSM6VJsQquu42giOAILZZaj/rPlGcY6MW6s0ctVroZ9GPmgg1cfzeO0FONUQxSbN2vC94DwNBmYmYhTlKQthWhCgA7VaNEvhEoIdaDt1c6iH1Adx47wSw6WJKT50U0ziBUAF9IQAwqksNgdIGriKiAgBeVxQkelXfm8Q+DoMzECWoqKXVyokEj9I1aODywewe8l/wBbwJaa6MbepLmyrVjpgQUETWPNPzd4ifxgpcDpa0NR87xplYQEsxbev1gC+ES6U15/WDGHqPLU9Cjw/HpiVBszA/mZQ8Qb0jXSPbCSOyFJF2yBvIGKo8Jlg9i/3Z4eOEoaiAfAxSxXQhqTLFXtgSXT2RopJq9rE7RKTx+YUk9S1KF37ia0iowuAIsgB/lvWDowszTTXUd4EFhRpJeKXlBUA5uxFPF2NI70yqVd22Ghu3nFRhJsxJbKTY62trTSJPviwCVJIqWTcsNaAvewihFisEgdYpP8rfqDHJbpupSu9v0AgMucSK3h4XDoVhzMjhWdGeBZ4WeCgsd7x/KryH1hQ3PChUM8owU+SVhwFDKRV0uti3Z7IsKn6RoOJ4GR0InSpaZeYB0OVFMwoPUIWp00Dpcs71sDl18FUmX0spRcMSki9HeWa5w1S4HjELC8QObrKUyi6qljTvbz8xGN2aOLjzJ+KxhsEkAqlsGQ9EHRnc1NbuHh3FOLkSZktalrWsAM/VljMFEUookjS0R+IY3owwylVWUNjcg6vo8V6eHkyzNWcrjqJ1VVieQ5wyaCcP8AaWfIl9HKUEpcq7INTzPdFhhvb2eKTEomDuyHwKYqpC0hLKQC71N9N4OMHJUFdbIQ7HQtag3h5Do0yeNidL/BKnTVSSppjM1D+cXMUmK48qycylbqWtTX2Ie5ikluOy72cevdFihaU5RKzBRSAqtSomwbTlTxgpdBB+FlCZgmYgdIadouBzI/NyFhF3jva4O0kFSju7eCbn0jKTMSpdyab/dIuvY9A6Reoyh/MM3OExoIeGYjEKBnqKQ9tR3JFE/OL3heAlSg8tDEfmL5qjUnvtaDqXmDlxW9n7/nCmzjz02hDCDFFy7najCg8HtFfxrhyJ6QpRyrDAHKolhpShDnWJfTFxRQD1dof04O7+B9L1hCtmFxXD1yJgY5VA9VSXY9x/SNHwr2pznJOATM3slXgKA/fKLKdhETE5VjqvYkkciBmppGV4xgUy1hBOYM4LMpL6HeK5gX3GONowzZBmmkalwl/wB4yeK49iJpJVMX3AkDyECxOGUC6iSPiu4iS0hMg1JmqsA4yl65tDTvivsKiPhcfMlKzy1KSrcX3L7xrOC+2BmsicQF6LAYE7KFvGMpgsCqaoIQRmNnLPyHOGLQa0ZQv4fqIQGi9n0k4oHkr1B+saeapZUzMGvm/SM37LoecP6CX8BbnWNhh8AgE9Kps3ZJLFiKgjQgvaBKxt0R0nSmlyPk8czgHtBnF1Hk9hSLmVgEBgGKWOxJL3eOpwrJAKUqynqk3pYnn3ReBOYzDYRBZTqNLbj+8GmYJJIysAHegL+doaVKOY9nYkvbVrCF0hSHWsF7WSHagfwMXiTkSBIQC4SAWa2m3pHUACzeEQcPNmUdLDapNd1E1bWHTFKSAEoKiTcqFHrU3bSggoVkzNWBFYDkPerAmtBHSowzpas486nuEMQ9M6j/ADBHpBDWIxlkjrXYhrpruGrCkBYHXKS3wpI+ZhASUw6BCbp9nWkNXNa4JqGYW0e8IpB45Aqbn0hQhnmmN400rIUtQ9lRSylO+4J3FLnxqCjpFFSh2jUgN/tAF/MQOSAo5jX9e+JS+KBNg5jCMcTec8gB4Q+iz35U/MkwbiCFrIzJUkD4WUGAYAAaCvnAxjp5sCHtRvKCrxk5H+IgjmQR6xZmQF8NUXUg50i+W4/qSajvtAjlF68hFqnEBRCknKsWUL/uO+Ic7h5WVLAAZswTShpnSNnuNHgANMwK/dRPzADNkCWqBu+lWpzgXCuIdGFParhgcwIqk8jQOC40i54utMrAS5NlKXmI7qq/+oim4JwSZiRNyN+HLMwu9W/KGBdRqw5RK3GyGlVDGk9jJ4BmBnolT92nrGexGHVLLKBTyIIPkYsfZ7FIlqUoqPZAZNTcaGhH3zhvdCNtNmJZ39LQ1c0Xo3d639Yh+9JSam5YEPfuNnhq8TWm9QRfuItE4hZMmMRYHy8Pt4YwUbkenhvEL34m6SOTm42I2pSOoxxs4JNgeZ+IsGh1XILJ8qZtWu1fWnlGQ9p5hM8vsPQRphNmkslISzuouQNmy/OKf2v4asETCoLAZClJCgncdqu48IoCs4XKWsMlldokKIAyht9awOfgwXKdHobjlzg/BlKDhCihYLpIuxv8rczA52GmpWVKBJJcquCXqXgAFhcOpRBR1cpBKjQJaxfvixw+BUXUA7u616u5JCdjWpjuGmpSgrmVS/VT8Sgzk7gW7+6GLmzcSSeygEPtWg5qV5mADqpolnqzD/pYU8okyuNr/MoLGuYB/MfvFiPYGalAWuWtKSQAqatElybMkufNohcU9lFSTlWFylaZ2Ug9y028RE5IeJp+D8QlTZOSWMq06Zik82IB+UHlcQXKlLUsTFBPZSQCpmo6ho+4Dc488lz5kiZqlQMej8F4kMRJSsHKR1VBgz/e0bRdmbVEvA4wzEhWVSQQ4dv7wOaVOTkVsWIBqbhqnbwiQqX5fdeRiHjscmSUZ+zYFySFc9wz13iyTsnFqUVZaKAHVXqKMokW1DRPQotVn5WgUuaFDMGINXGsClzVBRB3cEBRDcyaPyhkkoKhi1gNvZ6RHmT05wHZQOoIBcWBoCWPOHKkghmAYuDzZnDcqQwDrmtUwumo8RcYhZlkIAKjRlWbbWrRW4Lhs1mWtSK2BegbXN4W0hDovLivof1jj0YVHOvzrAnzKCgosHo1DesFJEAC6MbDyEdhZ4UIZ42pbBhBJSSksGzEOSQ4SkijD4q/KGSUutL1DiJsiakpmq1cqFzZ2fTUeUc5sI4dEtYSvKpTjN0mc0OwT51iSZMoIGRawVUZICkAs7TA4YE6sbGG4IBJ/ECnOoUASoglyogtbY/RSpoCnSSesxdgS9WpT+0Te9FU6sgrk0zJoQWUNjW3IgQXA4woUFeHgf7QVRUtTEBBUleYO7hAzBR509Il+zmGl9IVzD1ZYzMzhxV1BxQepIh3QkrZScVVMmLKilWWyWSrK2jHnFp7O41UqWtASQ9VqaooWcG4FS17xLxvtfiFElKmY1YskM4dLuTeOy/aeblDrIqKlKa8raU01gWQ2o9yv4gqepRWC4oKVBDUIbuqOcMkYqagjMSkk0ZIfvDs/nFwj2gXnASQgULBKQFG9W18onYDjMzo1TJiiSxCCpqqAJobpHZqDsIX4Hy6lL7wVZSqYK2K0JFtnpQ0Z4k4aaoGqpawLgpZxS24jszjy6BSUq1KmBWpLUSVEOz690dHtKrrAy5f8qcqVBO7Uow8d4Yr35j18VCZjdGgpAYgEpqau4NPCGz+KAtllBO5zLU/mYYjiiFdbopWfUkdUC1nZ7V0iz4YqSqqpUtKA+VRBPjY1G5eIlkdcJ6X+UU3968FdI41pkbmksfOBYjiqVJUFhIBDEGpI0L790XHEcTJKxJCUgkdVaQkEE2cpAf6GKHFqQ5ZzRmOhDWJvX+8Tg3zZqva4Q+TTX5SKgyFywFhKwi6VsQG0r4ekTpvG1zJZSTt4/Zh0qUAhRJZVgAwJcEk1vtStYr1YfKHNC405xsec+dnTmWpKRWyUj75mPTfYaVLkqlTOhVNQVrlhY7MgIAz4hYIuouxoyU0rSPO+Ct08l/8xPzpG74Nil9GhHT5UqlmSJBaq0qcqGo184ifYcSf7ygS/dUIHQpV0yVYpJnLUSXSp6BN6APQncwzGTxN6ZS5YmTjLAZKmSoAioB7ChQ/dafjuCnTOuUgJBUMqiCWDMrKNdG5ReYHDIlYFWIPVHR5QTQqWaPzN/IRKe9Da2sx/H+HkysxHXlEJP8ASp2fuUP+TaRF9kuJqlrUl6EOQx0poC17xe8Ul5MHOUovmMtKSbkleb/xD+MZjhEo9IakMirczbujTTZEjefxpDAhT3uGfYO4A28RDU8QUXC+jSC+WoCu/KqhjMgpJIKnazZaMauHrtE2XjELVmdAKQyXdQBB5VtrG+RnRqJS3DuDzFo7mjPYjGqWKsMqrMRa5Bcf2eGSsahI/DIS9gVKryANGd/KHkTiaUGHAxQJ42pwFJy3cg37jYd5iUjjEsMpSil9CHHg3zh5BiWqlgXhITUl6EBorUcZRUhyNaGne8O/iyXvQ6mnmDW+sFhRYrBoxA8H/WHtFOOMy82V6gOAPusHwvEwsEsUgUq/0hWMn0jsQa/EuFAGx5Ph19YRYKwZfOaS1lTEWzAOUgA3dhXflChRg9jZBEoChlSqpAoo5SnlVgT4xxK0ylu6CUkkVdL2qoH5HyhQoKFZ3Dpz55hDuAhG7m5A1AD+Y3i8xiVS8KmT0TZwcxy1oQeseZenIQoUSt5pFcotmdVhwFEGpBKVG4NxRuYiy4dwjKFFQJq7HQfzOL8g9ucKFD1Nm0LT3Vk04DO5CRyqwetQfAecF4tIb8JiEyhQkm6g5CeVW8IUKM+pfQrpWCHRgkM99B4A90A9zUrrjsgsbVe1SQ717o5CjVs5NH4nJv1HS8OSRmYAltQGsS6QQwqYukTOhkIStIKF5nLEFipgbbctBChQmrN8sWZ5M8EhZJplre1H8gPKLDiAUhYUoMlYKkvcpO7Xo1WhQobBFdnDuL2o9d/l698MxEpwW1PP7vrzhQoEwaICFEHYg+ojcYGcmcnppSEqWA60EVQtmzo5Fn+hFeQoUkCZZ4L2gxKZaQZaZytSZawwejkXpBJnvGJUenWgSkgBKWCZaBcmlE6vXNyFwoUZtmiRmvbHjcuYRKkn8OXqzFajdR2GgGxiBwqUQHILkgimwdvUV+UKFG0VRlJhU4dLPlFtA6m1Jp+8WGGSjKAxbdLPuDWxobbQoUUT0LBeSYOogBjWoJ0Frks9OURsVKyGjpOamZiCdH2r9mFCgBcyMmcsE50nMouClNrVrTcxInYxklJYhxRQrXYpt+sKFAMjqPcxHMa6Nfx5wSRjGU35Q2pvdy/6QoUMSJ/C5wzMEACzitBaty71eJpx6CopB66RWjty9bQoUMCIrjCH7Sf9qoUKFCsdH//Z"/>
          <p:cNvSpPr>
            <a:spLocks noChangeAspect="1" noChangeArrowheads="1"/>
          </p:cNvSpPr>
          <p:nvPr/>
        </p:nvSpPr>
        <p:spPr bwMode="auto">
          <a:xfrm>
            <a:off x="155575" y="-1912938"/>
            <a:ext cx="5934075" cy="39909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04" name="AutoShape 8" descr="data:image/jpeg;base64,/9j/4AAQSkZJRgABAQAAAQABAAD/2wCEAAkGBhMSERUUEhQVFBUWFRcXGBgWFxgXGBoXGBcYFxgXFhgYHSYfFxwjGRcXHy8gIycpLS0sFyAxNTAqNSYrLCkBCQoKDgwOGg8PGi0kHCQsLC8sLCksLCwsKSwsLCksLCwsLCwsLCwpLCwsLCwsLCwsLCwsLCwsLCwsLCwsLCwsLP/AABEIALgBEgMBIgACEQEDEQH/xAAbAAABBQEBAAAAAAAAAAAAAAADAAIEBQYBB//EAEIQAAECBAQCBwYEBAUDBQAAAAECEQADITEEEkFRBWETIjJxgZGhBhRSsdHwI0LB4RVicvEzU4KSohYkskNEg8LS/8QAGQEAAwEBAQAAAAAAAAAAAAAAAAECAwQF/8QALxEAAgIBAgUBCQABBQAAAAAAAAECERIDIRMxQVGhYQQUIjJScYGR8EIFscHR4f/aAAwDAQACEQMRAD8A0yRBAmGgQ8R1NnMkjolQQSxDAYe8S2ylR1ocBDHjrwtx7BBHc0DEOEIB+aO54aAI6EwqHZ3PCzR3LHQmGA14Tw/LHQmAAcKCZY7lgAE0dguWOZYLCgUcg2WO9HDsVAITQcyo50cOxUCAjrQXJCyQrHQJoWWC5IWSCwoFljrQTLCywrHQJoWWC5YTQWFA8scywWOQWFA8kLJD45AMblhQ6FCAggDaHBI2ggxUvYxn/aLjTkypYKQO0XqeXIfOCc1BWyIxcnSO8T9oQgtLAUxqdOYH1hsr2oGsseCvqIpBLBofswCacpo4erNyevpHE9ab5M7YacI/MrRq0e0cvVKh5H9YPL43JP5m7wfpGQ6cO1fInbYcxCTjJbsVAbjXyML3jVXQ7V7J7NNWpeTcS8fKNpifMfrElBBsX7owKZqTZQPcRBpfKlHil7W+qE/9MjzjLwbxKIPKwqjYRiOH8TmSl5gSdCCXBGxePSOA4qXiEOhQCm6ySkZh9RzjaHtEZ/c4db2Sei9+XcZK4OSHKkiCHhAH5x5GLBfCyfzt/pEDPCFf5npF5GGLICuHoF1jyMBm4ZAsoH0iyPA91en7x1HB0alR8GgziLGRS9EN4XRDeLz+FS/hV5w4YCV8CvWDiRHiyhyQssaMYOX8HzhsyXLF5Y8oXEQ8WZ4CE8XalyvgHlHOllfAPKHmuwsX3KXNCzRcGbK/yxFUjjUr3hcsy0hISGOa6qOPX0gc0ugYvucCCYInCqNhE5E2Xoj1MEGLGiIeQqKw4VWxjowqtjFt7w5AyajXnEhaBlPVNvvWJc6GotlGMEv4T5Rw4ZQ0PlGmTLEMOEQdIWQ6M0ZJ2hvQHaNL7lL+EQP3OUTYQ8gpmcOHVsYYZZjSKwMt7se+GK4ZL1PqIM0GLM4xjhi/mcLlN2vUQFPDpXxRSmhOLKRoUXX8PlfFCh5RJplXL9mDqseAjC+0skS8TMS7lJAdruAbeMbkcXmb+kYD2rxBViVqN3D+QtHPq8SlkzbSwv4Sr94UVPE4yEqNbWdqs9WG/KIcgv8AYiWQX3apF/QXjms6qH4bGiTP7BVmcMCAQ2Ql9BbSIicT/wB4ZypaggkunqlQ6rbteDzKKJDfysGuEuw0Aa27bQBoqWs40ka6Hsa1E5SJHClyRNnKmI6qlApdIVSugdoDwvCyulnmYwQQej0q9Ga1Ia0dER7xLsdHuEFybJGFko93JKlCbVqq3o+losvZzGCVMkLVNUCJg6QaZHvQbRTvRocDEvVfZFe6Kvmf7PSOJe2CPeJKpbLkpqpbLDZjlVRqsmttYt/+tMH/AJ3/ABX/APmPJBMLM5aHBcHGkuRn7lHqz1hXtrhB/wCq/chf0gCPb3CEkZlBi3ZPnSPL1z2BMC4TMSZoEzsqd6tViR6t5xrGU5Kzk1dKGnKj1ZXt5hd1nuQf1iy4RxyXiUkocZSxCmBs4oDHmfEcIlAQUpUHd3L0ZJp5mB+zWPInEfGD5io9Hi4ZOVMx1MUrR7BHDGKVjSPzGkJOLJ1jp4b7nPmjYrAgagnUAxjZ3FUpUylgHY3geK4yDLKUzakWBjOUK6lqd9Cb7Q+0yEvLkNmspQ05JO/PSMZiJtaff1g0qSOtcsrTxgM2WG2f7Mc7ZukTuEcaVKWFILHUGxGx5R6Hwvjcuel00UO0nUfUc48vloGY8rQ7CY2bLIUlTEB7cif0hxt8ipNNb8z1lRt3iHqUyCe+/pGY9/mEVUf3he+LN1Hzjfhs580zWw0zBGXRxBfxnzji8Wss61eZisWTZpVYxAuoQL3+U/a+cZvPzjmfnDxQsmahUyUblPmIarEymumM4MSofmMMVOJ1MLAeRoziJH8vlEdU6Vo0UJmK3hhJh8NdxZvsXfV3HnHIo6wofD9Qz9CpncekoLKUX5AnyIvGQ9qeKIVMORyHGjVYOTrBBhFmyAkBLJ0YaPGax09alqAAclrg+O0ZqfE59BakXp/LzZPkSQsHMspOmVQS1bubttrABxpaXSes35vlzisn4uag5VZTVnBJrqC1jaI0vHKURllgkl2cl2OtmsYv7mDcr2tP7mmShRRmM1WapYNlGtRzeI8riGdISxCtVZjvdor1cbS6krlKQRcBdR3Omot4QBOOHSfhy1KDVCiAQX0Iodm3MFJ7tFKWotot+u5eYh5IEzOZgpmSSGNDVITUNavK0GPE0rSEy0BKiaqUpRbcARnzxlCqFC2JahBa3KhvHZWPIGboyU1c5q01bVgQ7D5xLgnzGtXVXJuvuaKafd1JUsmekliD1TRuyxs1jyMPm41BmOhCsocBL1LsztqGOsZw8YSqnRqFy+YEcjaDy+IhJDpWEqqHDBRYDyvSDhpgtbVjybr9mkw+IQhY6ZBCTqF5vBhYjYl6xImYqUuiJS+TKzHnQc4zMzGiYQxFCXZgX1zCh01iZw3H5bEW3Y/td4XBXYfvWo5fMWc2dLUnKHTWoLuGe4MABQFApJp8xsYjzAc6lkMHTXua5Orb7xz311AFqDu1MNQSVBx5Sd2W44n8RejdZTnweFwvGCXNCwMwD07w3hEXG8RTMTQH0pTSgYUesQk4kgh2+fexhQ00t0E9Z3Tpm1RxLpiSfwwB/USXoyQz9/KEjFzkOtIRNQBXKoggblKgCPIxS4BSSsrCQAmWtVG/KhnILvU95iFKx6gWem2h8NvpGsHGVp2Yz1pRdJJlxjMb0szMxFBz0jiZxBFDFUjHpBqmupSSnyEHRPlHVQrrXxN6Qn7Lk7Ul/sP35R2cWGm4wJ6xs583gMziqDufIavHZmDSsEoVYgUc0OpGgtpDcFwBJX+Krq65CHdtjaIfs7Xfb0Noe1qVW0r9Sbg8elagEuT4DSIycOp/33/vF5JOGlgoTJKBeq3Kh/N9IEvE4QAvLffrH6xEVBdTduT6F6cQin4ssV1UwtubwSbipYAInST/APIkfMxlMfiUKlgSpWUZnr1npuXEV4kPcFO4DfvDlNdxJdzcysShRCUzJaydErBPoYdMmMWNLfMiMbIEtJqhRSwFFEEl6kkCHz+LTFJSkhISggpCQQwDhiTU0MVGViaRsDOH3yhqcQCWBejxQ8N4tU9KvKCNRnr4i0O4hxmZaVNcH+QBhoOz8oHqJBVl9njhXGP9+mntLJFdWPKw3iTN4zM6PKkB7ZnL8zWBasQcWaQ4kOzh9nEMnYxCA6lJSOZAjzpUtZJJB5mHYzM4ASWAbxh5oMGbz+MSf81H+4R2PPfdFbH1hQ80LBl3xXiCRJXYEpYbuS0ZCXJVqhQJNNf0rDpSJkzo1TSVVSwYkkGvVDMRz5xacSWiZMWWmIdRZPROaDLlIF25ARjpRjprFmOvLU1HlH7bmdxuHmzGzAkA83uHoRAJcopLpB1DKSai1iNjF8MKAHBnEOK9CvU0ck87PrQCHIQkADPNNAP8FYHgSp3alSY1zgYpa920v2jNdAVLKlAABJFGoAGACdNoahJQSzF2JdLi7hwoUrrG44lNRMKCy5boALoLLYtmdPZ2bQiIs/DyyerNyu4qmZW9AwNvPnAtSLRT4qbdL9oymHwZ6xUDUu4GY1erDxg80FCMrpDggFQY1bMylCjtYGNAjDJqemSwLWmD5p+frDuMyJczBlLutCwQrKcpCktlJCQMxUHGlDBKcbSQoLVdtqkZzCYLMkBJBIuxB/WCYyRMVTILgkhnLDKHY7RI4BwdU0LUkAZSGcgOz9QPZ6Vv+gpPDMWAXTMOVTbv83D62h2rG1OK+GiImUM6gQQXopqd3I84lLlS0ppRdPiBzZq/y5cvi/KCzeDzFIIKFFf9LupwxCwdnGUAv8i4Lg89VTLcpAIcpD7Cpv6wWi/iS5WAwxAWAqqXci/NhEibic0wdGMxIsAzq5JctDhwuclBIIzXygAghwKKe9XG8cwuDxIKiRUUSaB82oIuwc7UgyV2hYSfwtfkKVTHGaVMYbpLXbu0aI89UwqZKVB0huoznkK6xazuDTJiArpEukVaz6NR1lvtoHw+fLklp2YzHCkqBUOrzFHsY0jGUuq/ZElp6a2Tf4LiTMWhE0pSFJSlMpVwesC4SRZ8pivUuUSQTMQTWoCw5G4Y+EEnYhpdAcillWYh3bYEsLknWoiD0g0Kx5t3FoellFU0n/d1uc08W+bT/uhI9wJ7MxBt2WQb3ZTaQwYKaKKBTt1SR/uY0jiApdATY6aCtfKGYbEKQ7LUKc973bwi7i1uqfo7/v2E4U1g7Xqq/v0W2GkEScSSQSBLAspyV0ZtKeHjEeTNLDrEa3p3saawxHGVBJSplpVcKQzs7Eka84IqagdpK0EgGnWBfka+sZx0pRtwmrf46L8eS3KL+ePL8/8AvgN71MF6jUEX5uG+zHDPS3WSLVI15NQawHpQQyZqT/KoZa0vcQNcxWTrZSSS2WtqaWvDlxv81fnyFaS303X2teCzJZCCkkJLsDyLGtoaFmHpboZIADnPZiarYO1rWP6xLHCpjOUK8o82UW29qO7TTcVvZEBpDFGDzZCwWI+/CGokOWb6wKLNcWCWtwBDUvB50gigH1iKCdQRzimmtxNVuFzER3pDygBmDeG9MPi9DGT3FGRK6TnDDMpeAZuccV4wqKzD5z8R8zCiH0Q3VCgDiFCvjyzO/DCUpQSAUpSSwNDzIYVF2EB/jU3M+YEuTmKUuSfiLevODGdhlEnolF0mywCVg3A73pHJa8OMuaQug65Ey50JBN6ep5R2bdhpNdTkriOIUe2hhU9kVIBqGBe1GrzibxjHZDLygFRq6kJqwHWDO9a17oZhxJJARhznKW6y9UglJDmqrFvDvkTcIhB/EQlJDHrl5YLVRQE1exD11aJeN8jRZ4u2QJ/FJqgjMoKCB1OqlhWwDbuaPDJXG5suiGAeuVKRmJr+UVrcRMmnDEqeWlNUEEZzrYWo3rD1rwy1JJlJSxKywIHZ7NC5D27oHKNU0SoPow/DlpmyJipoGapdIykMBdmfavdHOIIH8PUQVZmlF31zqBzAXdhXlAl48KlTACmWliQFPnILtWxBoKvQQ3F4oHA2Uqpo7USsk9bWhtrGbvb7ojVir5dP+gvs+paZbBTgOcxzGymHYIBHJ3D12inxg/EUVE5VE/4aFMxcggK0cWOzaRL9n8TIA6xyhaWY1J635joAdh46QaZiSlSkuQQWyuFBi2o8NI23TZK5FcjCZ2yKU90haNBq4NPD94l8FQpEwggJSt3JTmS4BZhYqbNyrDl41dkrI8LelWaOYXHFc7KpbipO1KgHVnbaBu9iq6ncVhkomFLE0FkKD1zEAA+FCWqwivmSgQnIJnJ0knQNmAqH8otMfPWhahnJJr1WawoH7JcWiOvEreswsbsA/cPGkLKjbByjaSJvs9OVKWU1lggDMDlL9+UlIIAcM5ygbw3HYtWchwoAlzlSrtbqYM/VNNu+AYdazNBLqr2KuWHJiXLavXzU+fMQspcIU56jFxainqDV2LtGsGnLfkcWpFqO3MtJM1CsMsKICkrCgchVlcMXI0OgiDnlCvSh/wChXlB5Sle5TWZlzZYb8xISo7WYnz74rVSBlF0g77i77GNYW7o5mlSdF1wfFoQtCnUsBQJyoIcC4c0HfEWclAJOdrt1C57utDOBpabLYmswAEMKtT1gc+ayi4y9YihO5oNm0iLpuzR04oIFJUwK7GgyKsSLV/aJ07GIVJlpzddGZLlMwgjM4Yl2Z2oBEAzgpKQKsQXoxe5FaGrNrEudL/7UdUAjEKqK0yA5X5N6mFfLYppRTI+cadGaNUkOP9QAEKijZPgUse8vziPLSDpdw33ziRJlpzVYMlRqXIpYQ3JLejNJSpFpgUJyTMzDKEqToSQWUEsKliTeNTwz2sw6UBHR5WIqp1WPn6RjOE4ZBKnDAJu1yVAAUNHrX6xYTMMQpw7bxztJtnZoL4bNdjPajCsXky5j7BST5lEUs7HYVZdMhaf6ZtP+STFUZahavf8AvHAlWsCgjZskTZifyJUP6lA/ICBqmHUCI8yWefpHZEknaNVFGbYQh9BAzKg6cHzHmIccM2o+/CKwTFZCWjl6QMiJ4lw3oH2jN6MRUiFkhRM6BO/qIURwB4ox2Cwhbp5gKUuqmq1E9kPUgan9YQBJJJQASWB05q1iJ/FVqmFU4qUTQMzADQNQJbZoOnFhRDA1cAM1rXa50i2mWqoscFJZcu6nJYJUxoCWFHYs0QONKASBlUgpWpSknKoVqTmSHBDsx3jk/EnOCQGAYhSqWq4Sfk3jAeLTStIJ+IMEqzAUDODUAd5fekJRd2NyVULB4hIAeuovbY8qQbEzb5VBttW8qxWyMOpSmzDetHIrfblCVKUDvrvXcd1KfYvEi1yL6VPBlqTRPV6qgoKLMcw6wJCQBViNe6O5gcN0WdAVmJqXDUNiL08jFfL4mhMhKQSFVzEJcl6UUey4u3pCwM3pZhSmaUfCVISdqFi73rGTg/JWz5kzCT5khaUlSW6MjLnEsOaipF2Ia3KJp4eqcsTFrTLzEJCRmWugYqb8wDVU997RHmYXDpmlEw51KWolb0ASaZfvlpFdiZAVMORfVdi5c60LOwvSKi7e5LVI1E7hkhKWCzNWTRSSMoNGCgKczU07nOTkSmnhNFdcBwaEPvz3jszBLVmdRJD7mmraJsO+H4XD9GsKXloSWIBSdLG5rf6RdUCl0LfiywSDmSTUEJzWGpUoAk1Y3tFcZOrDvJA56mkM4hjOlm0WkJsAGyixLMBUkacqw1S8rErQKMzOx3YCpG1oz4fU6I67jHEssNPTnS7gbp6x72pTRoBiUy0Kos0BbMMqlPYgB6c3iNgMapK0lKwwucg3LEgvUVq2sSMHgFY7FJQJgzKJLzFkuwKiQVchblDSpnPLcuAkIw0sqSAFLWQp+syQkENyNQ93MOEhORLt1lG+tACbXf7MSuLcB60uXIzTChJE0kZACC5WHUWH5TS6ecVc+eXQA+VNHY1N1EUrV4HLfYzhCo7k7hyE9MgDNkC65BXMQxoLFvlGf4hPUlT2FRQvqdRo0brCzJacoQUpLhykAqzAWSGeo1+xXcd93XJUwl56EZSkVH/mDWjeTQ46jT2FLSTRlMJjs8xANysfmPxDyteLwN7rf/3BdIqHyM++99opMPhRKWFV7Wwa7h+VIs55T7slJKXVNX2e32RdxQE2/wBW8aSm29zPh7UtgBllqVaulYkcLV/iaEIVc7tbwMQ5UvKQ+YPqFBiasLX+l4mYacUZgz5k5XLG7PUAQ9RRlHbmZwjKL3J/C19Uk3dIdurvXnQN3HuieJg7/vnAODISSkKBZUxKSxZDZFXBsoRpE+z8l9SO/wCZjGKycmu//COnTuMUmUQm7Fo4mp/cRpFcCkfD6mGSeCy00uBZyX8dI0wNMigMhSjRCjzEL3NY/L5lrxp08PQC4fzhTMG/5lDyPzhqNE2UUjBTCOw/cxgv8NmG6CPAxZe5rAASsAD+UAjcgiEcNN0mnvYv84tIVkAYUjtAjvSTAFYMk0D+DRZzMNOIbpfSIczgsw/mSfAwwAfwk/B8oUO/g03dPmfpCgEeRS8ap6IHKn7xIlTZhsiw2FeVT8ovFYdrqQKP2jbNl0F3hCSgkjpUU167G9jl5Xh4Q+vwyc5fT5KhGPVrIBDuaG/gq1vKGYzEzCoFEpSaMQwZthTvjQyuFFVlyz4/Z1ED4hwxUmSqar8oBZmeoFDUawKOn1n4YnOf0+SiRjpwd5ZL7j5NHZuMnkhkkeHmLmLrgHD/AHqWZgIlgKKWPWsAeW8Wn/S+80c+r+8Vjo9Z+GO9X6fJi5syepgQrzNmZqcqRa8H4Gkl5qghwbKAbui+lezQIfpR4JJ9c0OHs0CKLP8AsH6mFjo/W/0F6v0+TNcR4Sy2lzMwFiS9PCAS+Fq/zEjwPyesXnFcPJw6XmTFORRISMx7q0HMwHgWBnz+upPRy7h3KlDTKP18omUNJK4yf6BPUvdeSoVgVh2mP5fV4GrAzD+YF92/vGym8EQkZlLUlIuTlFO9Voz/ABHishByyM81VgaBL8qOrwA74lYNPd2W80+SKv8AhSzqI6vhCtT5RYysBjSjN0aRsCGUX5PTxaKqdxSclRStIBBqkgg9141rR7vwRer2Q8cNUGr8vrFvw9QlSix/Er4uGqe4kRN4OcNiE0K0qFSm5HkKjn8onng0n+Y03I05iIfB7vwOtT0LLhnGpeLkrlz1qk4hYBUuWlzMKLKV8RCQ5FHqbmMYrFrUGIKkguHO9XYWOsaDC4NCFhSM6VJsQquu42giOAILZZaj/rPlGcY6MW6s0ctVroZ9GPmgg1cfzeO0FONUQxSbN2vC94DwNBmYmYhTlKQthWhCgA7VaNEvhEoIdaDt1c6iH1Adx47wSw6WJKT50U0ziBUAF9IQAwqksNgdIGriKiAgBeVxQkelXfm8Q+DoMzECWoqKXVyokEj9I1aODywewe8l/wBbwJaa6MbepLmyrVjpgQUETWPNPzd4ifxgpcDpa0NR87xplYQEsxbev1gC+ES6U15/WDGHqPLU9Cjw/HpiVBszA/mZQ8Qb0jXSPbCSOyFJF2yBvIGKo8Jlg9i/3Z4eOEoaiAfAxSxXQhqTLFXtgSXT2RopJq9rE7RKTx+YUk9S1KF37ia0iowuAIsgB/lvWDowszTTXUd4EFhRpJeKXlBUA5uxFPF2NI70yqVd22Ghu3nFRhJsxJbKTY62trTSJPviwCVJIqWTcsNaAvewihFisEgdYpP8rfqDHJbpupSu9v0AgMucSK3h4XDoVhzMjhWdGeBZ4WeCgsd7x/KryH1hQ3PChUM8owU+SVhwFDKRV0uti3Z7IsKn6RoOJ4GR0InSpaZeYB0OVFMwoPUIWp00Dpcs71sDl18FUmX0spRcMSki9HeWa5w1S4HjELC8QObrKUyi6qljTvbz8xGN2aOLjzJ+KxhsEkAqlsGQ9EHRnc1NbuHh3FOLkSZktalrWsAM/VljMFEUookjS0R+IY3owwylVWUNjcg6vo8V6eHkyzNWcrjqJ1VVieQ5wyaCcP8AaWfIl9HKUEpcq7INTzPdFhhvb2eKTEomDuyHwKYqpC0hLKQC71N9N4OMHJUFdbIQ7HQtag3h5Do0yeNidL/BKnTVSSppjM1D+cXMUmK48qycylbqWtTX2Ie5ikluOy72cevdFihaU5RKzBRSAqtSomwbTlTxgpdBB+FlCZgmYgdIadouBzI/NyFhF3jva4O0kFSju7eCbn0jKTMSpdyab/dIuvY9A6Reoyh/MM3OExoIeGYjEKBnqKQ9tR3JFE/OL3heAlSg8tDEfmL5qjUnvtaDqXmDlxW9n7/nCmzjz02hDCDFFy7najCg8HtFfxrhyJ6QpRyrDAHKolhpShDnWJfTFxRQD1dof04O7+B9L1hCtmFxXD1yJgY5VA9VSXY9x/SNHwr2pznJOATM3slXgKA/fKLKdhETE5VjqvYkkciBmppGV4xgUy1hBOYM4LMpL6HeK5gX3GONowzZBmmkalwl/wB4yeK49iJpJVMX3AkDyECxOGUC6iSPiu4iS0hMg1JmqsA4yl65tDTvivsKiPhcfMlKzy1KSrcX3L7xrOC+2BmsicQF6LAYE7KFvGMpgsCqaoIQRmNnLPyHOGLQa0ZQv4fqIQGi9n0k4oHkr1B+saeapZUzMGvm/SM37LoecP6CX8BbnWNhh8AgE9Kps3ZJLFiKgjQgvaBKxt0R0nSmlyPk8czgHtBnF1Hk9hSLmVgEBgGKWOxJL3eOpwrJAKUqynqk3pYnn3ReBOYzDYRBZTqNLbj+8GmYJJIysAHegL+doaVKOY9nYkvbVrCF0hSHWsF7WSHagfwMXiTkSBIQC4SAWa2m3pHUACzeEQcPNmUdLDapNd1E1bWHTFKSAEoKiTcqFHrU3bSggoVkzNWBFYDkPerAmtBHSowzpas486nuEMQ9M6j/ADBHpBDWIxlkjrXYhrpruGrCkBYHXKS3wpI+ZhASUw6BCbp9nWkNXNa4JqGYW0e8IpB45Aqbn0hQhnmmN400rIUtQ9lRSylO+4J3FLnxqCjpFFSh2jUgN/tAF/MQOSAo5jX9e+JS+KBNg5jCMcTec8gB4Q+iz35U/MkwbiCFrIzJUkD4WUGAYAAaCvnAxjp5sCHtRvKCrxk5H+IgjmQR6xZmQF8NUXUg50i+W4/qSajvtAjlF68hFqnEBRCknKsWUL/uO+Ic7h5WVLAAZswTShpnSNnuNHgANMwK/dRPzADNkCWqBu+lWpzgXCuIdGFParhgcwIqk8jQOC40i54utMrAS5NlKXmI7qq/+oim4JwSZiRNyN+HLMwu9W/KGBdRqw5RK3GyGlVDGk9jJ4BmBnolT92nrGexGHVLLKBTyIIPkYsfZ7FIlqUoqPZAZNTcaGhH3zhvdCNtNmJZ39LQ1c0Xo3d639Yh+9JSam5YEPfuNnhq8TWm9QRfuItE4hZMmMRYHy8Pt4YwUbkenhvEL34m6SOTm42I2pSOoxxs4JNgeZ+IsGh1XILJ8qZtWu1fWnlGQ9p5hM8vsPQRphNmkslISzuouQNmy/OKf2v4asETCoLAZClJCgncdqu48IoCs4XKWsMlldokKIAyht9awOfgwXKdHobjlzg/BlKDhCihYLpIuxv8rczA52GmpWVKBJJcquCXqXgAFhcOpRBR1cpBKjQJaxfvixw+BUXUA7u616u5JCdjWpjuGmpSgrmVS/VT8Sgzk7gW7+6GLmzcSSeygEPtWg5qV5mADqpolnqzD/pYU8okyuNr/MoLGuYB/MfvFiPYGalAWuWtKSQAqatElybMkufNohcU9lFSTlWFylaZ2Ug9y028RE5IeJp+D8QlTZOSWMq06Zik82IB+UHlcQXKlLUsTFBPZSQCpmo6ho+4Dc488lz5kiZqlQMej8F4kMRJSsHKR1VBgz/e0bRdmbVEvA4wzEhWVSQQ4dv7wOaVOTkVsWIBqbhqnbwiQqX5fdeRiHjscmSUZ+zYFySFc9wz13iyTsnFqUVZaKAHVXqKMokW1DRPQotVn5WgUuaFDMGINXGsClzVBRB3cEBRDcyaPyhkkoKhi1gNvZ6RHmT05wHZQOoIBcWBoCWPOHKkghmAYuDzZnDcqQwDrmtUwumo8RcYhZlkIAKjRlWbbWrRW4Lhs1mWtSK2BegbXN4W0hDovLivof1jj0YVHOvzrAnzKCgosHo1DesFJEAC6MbDyEdhZ4UIZ42pbBhBJSSksGzEOSQ4SkijD4q/KGSUutL1DiJsiakpmq1cqFzZ2fTUeUc5sI4dEtYSvKpTjN0mc0OwT51iSZMoIGRawVUZICkAs7TA4YE6sbGG4IBJ/ECnOoUASoglyogtbY/RSpoCnSSesxdgS9WpT+0Te9FU6sgrk0zJoQWUNjW3IgQXA4woUFeHgf7QVRUtTEBBUleYO7hAzBR509Il+zmGl9IVzD1ZYzMzhxV1BxQepIh3QkrZScVVMmLKilWWyWSrK2jHnFp7O41UqWtASQ9VqaooWcG4FS17xLxvtfiFElKmY1YskM4dLuTeOy/aeblDrIqKlKa8raU01gWQ2o9yv4gqepRWC4oKVBDUIbuqOcMkYqagjMSkk0ZIfvDs/nFwj2gXnASQgULBKQFG9W18onYDjMzo1TJiiSxCCpqqAJobpHZqDsIX4Hy6lL7wVZSqYK2K0JFtnpQ0Z4k4aaoGqpawLgpZxS24jszjy6BSUq1KmBWpLUSVEOz690dHtKrrAy5f8qcqVBO7Uow8d4Yr35j18VCZjdGgpAYgEpqau4NPCGz+KAtllBO5zLU/mYYjiiFdbopWfUkdUC1nZ7V0iz4YqSqqpUtKA+VRBPjY1G5eIlkdcJ6X+UU3968FdI41pkbmksfOBYjiqVJUFhIBDEGpI0L790XHEcTJKxJCUgkdVaQkEE2cpAf6GKHFqQ5ZzRmOhDWJvX+8Tg3zZqva4Q+TTX5SKgyFywFhKwi6VsQG0r4ekTpvG1zJZSTt4/Zh0qUAhRJZVgAwJcEk1vtStYr1YfKHNC405xsec+dnTmWpKRWyUj75mPTfYaVLkqlTOhVNQVrlhY7MgIAz4hYIuouxoyU0rSPO+Ct08l/8xPzpG74Nil9GhHT5UqlmSJBaq0qcqGo184ifYcSf7ygS/dUIHQpV0yVYpJnLUSXSp6BN6APQncwzGTxN6ZS5YmTjLAZKmSoAioB7ChQ/dafjuCnTOuUgJBUMqiCWDMrKNdG5ReYHDIlYFWIPVHR5QTQqWaPzN/IRKe9Da2sx/H+HkysxHXlEJP8ASp2fuUP+TaRF9kuJqlrUl6EOQx0poC17xe8Ul5MHOUovmMtKSbkleb/xD+MZjhEo9IakMirczbujTTZEjefxpDAhT3uGfYO4A28RDU8QUXC+jSC+WoCu/KqhjMgpJIKnazZaMauHrtE2XjELVmdAKQyXdQBB5VtrG+RnRqJS3DuDzFo7mjPYjGqWKsMqrMRa5Bcf2eGSsahI/DIS9gVKryANGd/KHkTiaUGHAxQJ42pwFJy3cg37jYd5iUjjEsMpSil9CHHg3zh5BiWqlgXhITUl6EBorUcZRUhyNaGne8O/iyXvQ6mnmDW+sFhRYrBoxA8H/WHtFOOMy82V6gOAPusHwvEwsEsUgUq/0hWMn0jsQa/EuFAGx5Ph19YRYKwZfOaS1lTEWzAOUgA3dhXflChRg9jZBEoChlSqpAoo5SnlVgT4xxK0ylu6CUkkVdL2qoH5HyhQoKFZ3Dpz55hDuAhG7m5A1AD+Y3i8xiVS8KmT0TZwcxy1oQeseZenIQoUSt5pFcotmdVhwFEGpBKVG4NxRuYiy4dwjKFFQJq7HQfzOL8g9ucKFD1Nm0LT3Vk04DO5CRyqwetQfAecF4tIb8JiEyhQkm6g5CeVW8IUKM+pfQrpWCHRgkM99B4A90A9zUrrjsgsbVe1SQ717o5CjVs5NH4nJv1HS8OSRmYAltQGsS6QQwqYukTOhkIStIKF5nLEFipgbbctBChQmrN8sWZ5M8EhZJplre1H8gPKLDiAUhYUoMlYKkvcpO7Xo1WhQobBFdnDuL2o9d/l698MxEpwW1PP7vrzhQoEwaICFEHYg+ojcYGcmcnppSEqWA60EVQtmzo5Fn+hFeQoUkCZZ4L2gxKZaQZaZytSZawwejkXpBJnvGJUenWgSkgBKWCZaBcmlE6vXNyFwoUZtmiRmvbHjcuYRKkn8OXqzFajdR2GgGxiBwqUQHILkgimwdvUV+UKFG0VRlJhU4dLPlFtA6m1Jp+8WGGSjKAxbdLPuDWxobbQoUUT0LBeSYOogBjWoJ0Frks9OURsVKyGjpOamZiCdH2r9mFCgBcyMmcsE50nMouClNrVrTcxInYxklJYhxRQrXYpt+sKFAMjqPcxHMa6Nfx5wSRjGU35Q2pvdy/6QoUMSJ/C5wzMEACzitBaty71eJpx6CopB66RWjty9bQoUMCIrjCH7Sf9qoUKFCsdH//Z"/>
          <p:cNvSpPr>
            <a:spLocks noChangeAspect="1" noChangeArrowheads="1"/>
          </p:cNvSpPr>
          <p:nvPr/>
        </p:nvSpPr>
        <p:spPr bwMode="auto">
          <a:xfrm>
            <a:off x="155575" y="-1912938"/>
            <a:ext cx="5934075" cy="39909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4" descr="https://encrypted-tbn0.gstatic.com/images?q=tbn:ANd9GcT6FuyCz0SGQS0HhovQi0Kk4QojijBtcraWSENTYLtNKuOhYe6ZaA"/>
          <p:cNvPicPr>
            <a:picLocks noChangeAspect="1" noChangeArrowheads="1"/>
          </p:cNvPicPr>
          <p:nvPr/>
        </p:nvPicPr>
        <p:blipFill>
          <a:blip r:embed="rId3"/>
          <a:srcRect/>
          <a:stretch>
            <a:fillRect/>
          </a:stretch>
        </p:blipFill>
        <p:spPr bwMode="auto">
          <a:xfrm>
            <a:off x="6715140" y="4143380"/>
            <a:ext cx="2214578" cy="2214578"/>
          </a:xfrm>
          <a:prstGeom prst="rect">
            <a:avLst/>
          </a:prstGeom>
          <a:ln>
            <a:noFill/>
          </a:ln>
          <a:effectLst>
            <a:softEdge rad="112500"/>
          </a:effectLst>
        </p:spPr>
      </p:pic>
      <p:pic>
        <p:nvPicPr>
          <p:cNvPr id="1026" name="Picture 2" descr="C:\Users\SHYAM\Desktop\berried crab.jpg"/>
          <p:cNvPicPr>
            <a:picLocks noChangeAspect="1" noChangeArrowheads="1"/>
          </p:cNvPicPr>
          <p:nvPr/>
        </p:nvPicPr>
        <p:blipFill>
          <a:blip r:embed="rId4"/>
          <a:srcRect/>
          <a:stretch>
            <a:fillRect/>
          </a:stretch>
        </p:blipFill>
        <p:spPr bwMode="auto">
          <a:xfrm>
            <a:off x="6643702" y="1428736"/>
            <a:ext cx="2286016" cy="2511428"/>
          </a:xfrm>
          <a:prstGeom prst="rect">
            <a:avLst/>
          </a:prstGeom>
          <a:ln>
            <a:noFill/>
          </a:ln>
          <a:effectLst>
            <a:softEdge rad="112500"/>
          </a:effectLst>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ide-52-728.jpg"/>
          <p:cNvPicPr>
            <a:picLocks noGrp="1" noChangeAspect="1"/>
          </p:cNvPicPr>
          <p:nvPr>
            <p:ph sz="quarter" idx="1"/>
          </p:nvPr>
        </p:nvPicPr>
        <p:blipFill>
          <a:blip r:embed="rId2"/>
          <a:stretch>
            <a:fillRect/>
          </a:stretch>
        </p:blipFill>
        <p:spPr>
          <a:xfrm>
            <a:off x="0" y="0"/>
            <a:ext cx="9372599" cy="6858000"/>
          </a:xfrm>
        </p:spPr>
      </p:pic>
      <p:sp>
        <p:nvSpPr>
          <p:cNvPr id="5" name="TextBox 4"/>
          <p:cNvSpPr txBox="1"/>
          <p:nvPr/>
        </p:nvSpPr>
        <p:spPr>
          <a:xfrm>
            <a:off x="1219200" y="3429000"/>
            <a:ext cx="762000" cy="369332"/>
          </a:xfrm>
          <a:prstGeom prst="rect">
            <a:avLst/>
          </a:prstGeom>
          <a:solidFill>
            <a:srgbClr val="CFE3F9"/>
          </a:solidFill>
        </p:spPr>
        <p:txBody>
          <a:bodyPr wrap="square" rtlCol="0">
            <a:spAutoFit/>
          </a:bodyPr>
          <a:lstStyle/>
          <a:p>
            <a:endParaRPr lang="en-US" dirty="0">
              <a:solidFill>
                <a:srgbClr val="00B0F0"/>
              </a:solidFill>
            </a:endParaRPr>
          </a:p>
        </p:txBody>
      </p:sp>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67600" cy="695308"/>
          </a:xfrm>
        </p:spPr>
        <p:txBody>
          <a:bodyPr>
            <a:normAutofit fontScale="90000"/>
          </a:bodyPr>
          <a:lstStyle/>
          <a:p>
            <a:r>
              <a:rPr lang="en-US" dirty="0"/>
              <a:t>          </a:t>
            </a:r>
            <a:r>
              <a:rPr lang="en-US" sz="4900" u="sng" dirty="0">
                <a:solidFill>
                  <a:srgbClr val="002060"/>
                </a:solidFill>
                <a:latin typeface="+mn-lt"/>
              </a:rPr>
              <a:t>BREEDING</a:t>
            </a:r>
            <a:r>
              <a:rPr lang="en-US" sz="4900" u="sng" dirty="0">
                <a:solidFill>
                  <a:srgbClr val="002060"/>
                </a:solidFill>
                <a:latin typeface="Rockwell Extra Bold" pitchFamily="18" charset="0"/>
              </a:rPr>
              <a:t> </a:t>
            </a:r>
            <a:endParaRPr lang="en-US" u="sng" dirty="0">
              <a:solidFill>
                <a:srgbClr val="002060"/>
              </a:solidFill>
              <a:latin typeface="Rockwell Extra Bold" pitchFamily="18" charset="0"/>
            </a:endParaRPr>
          </a:p>
        </p:txBody>
      </p:sp>
      <p:sp>
        <p:nvSpPr>
          <p:cNvPr id="3" name="Content Placeholder 2"/>
          <p:cNvSpPr>
            <a:spLocks noGrp="1"/>
          </p:cNvSpPr>
          <p:nvPr>
            <p:ph sz="quarter" idx="1"/>
          </p:nvPr>
        </p:nvSpPr>
        <p:spPr>
          <a:xfrm>
            <a:off x="457200" y="1071546"/>
            <a:ext cx="8401080" cy="5329254"/>
          </a:xfrm>
        </p:spPr>
        <p:txBody>
          <a:bodyPr>
            <a:noAutofit/>
          </a:bodyPr>
          <a:lstStyle/>
          <a:p>
            <a:pPr algn="just">
              <a:lnSpc>
                <a:spcPct val="150000"/>
              </a:lnSpc>
            </a:pPr>
            <a:r>
              <a:rPr lang="en-US" sz="2000" dirty="0">
                <a:latin typeface="Times New Roman" pitchFamily="18" charset="0"/>
                <a:cs typeface="Times New Roman" pitchFamily="18" charset="0"/>
              </a:rPr>
              <a:t>The mature female releases a chemical attractant (pheromone) in to the water, which attract males. </a:t>
            </a:r>
          </a:p>
          <a:p>
            <a:pPr algn="just">
              <a:lnSpc>
                <a:spcPct val="150000"/>
              </a:lnSpc>
            </a:pPr>
            <a:r>
              <a:rPr lang="en-US" sz="2000" dirty="0">
                <a:latin typeface="Times New Roman" pitchFamily="18" charset="0"/>
                <a:cs typeface="Times New Roman" pitchFamily="18" charset="0"/>
              </a:rPr>
              <a:t>The successful </a:t>
            </a:r>
            <a:r>
              <a:rPr lang="en-US" sz="2000" b="1" dirty="0">
                <a:latin typeface="Times New Roman" pitchFamily="18" charset="0"/>
                <a:cs typeface="Times New Roman" pitchFamily="18" charset="0"/>
              </a:rPr>
              <a:t>male picks up the female </a:t>
            </a:r>
            <a:r>
              <a:rPr lang="en-US" sz="2000" dirty="0">
                <a:latin typeface="Times New Roman" pitchFamily="18" charset="0"/>
                <a:cs typeface="Times New Roman" pitchFamily="18" charset="0"/>
              </a:rPr>
              <a:t>and carries her around for several days until she molts. </a:t>
            </a:r>
          </a:p>
          <a:p>
            <a:pPr algn="just">
              <a:lnSpc>
                <a:spcPct val="150000"/>
              </a:lnSpc>
            </a:pPr>
            <a:r>
              <a:rPr lang="en-US" sz="2000" b="1" dirty="0">
                <a:latin typeface="Times New Roman" pitchFamily="18" charset="0"/>
                <a:cs typeface="Times New Roman" pitchFamily="18" charset="0"/>
              </a:rPr>
              <a:t>Copulation can occur only when females are in soft shell condition.</a:t>
            </a:r>
          </a:p>
          <a:p>
            <a:pPr algn="just">
              <a:lnSpc>
                <a:spcPct val="150000"/>
              </a:lnSpc>
            </a:pPr>
            <a:r>
              <a:rPr lang="en-US" sz="2000" dirty="0">
                <a:latin typeface="Times New Roman" pitchFamily="18" charset="0"/>
                <a:cs typeface="Times New Roman" pitchFamily="18" charset="0"/>
              </a:rPr>
              <a:t> Male deposits </a:t>
            </a:r>
            <a:r>
              <a:rPr lang="en-US" sz="2000" dirty="0" err="1">
                <a:latin typeface="Times New Roman" pitchFamily="18" charset="0"/>
                <a:cs typeface="Times New Roman" pitchFamily="18" charset="0"/>
              </a:rPr>
              <a:t>Spermatophore</a:t>
            </a:r>
            <a:r>
              <a:rPr lang="en-US" sz="2000" dirty="0">
                <a:latin typeface="Times New Roman" pitchFamily="18" charset="0"/>
                <a:cs typeface="Times New Roman" pitchFamily="18" charset="0"/>
              </a:rPr>
              <a:t> inside the female storage sac (</a:t>
            </a:r>
            <a:r>
              <a:rPr lang="en-US" sz="2000" dirty="0" err="1">
                <a:latin typeface="Times New Roman" pitchFamily="18" charset="0"/>
                <a:cs typeface="Times New Roman" pitchFamily="18" charset="0"/>
              </a:rPr>
              <a:t>spermatheca</a:t>
            </a:r>
            <a:r>
              <a:rPr lang="en-US" sz="2000" dirty="0">
                <a:latin typeface="Times New Roman" pitchFamily="18" charset="0"/>
                <a:cs typeface="Times New Roman" pitchFamily="18" charset="0"/>
              </a:rPr>
              <a:t>) by using its first </a:t>
            </a:r>
            <a:r>
              <a:rPr lang="en-US" sz="2000" dirty="0" err="1">
                <a:latin typeface="Times New Roman" pitchFamily="18" charset="0"/>
                <a:cs typeface="Times New Roman" pitchFamily="18" charset="0"/>
              </a:rPr>
              <a:t>pleopods</a:t>
            </a:r>
            <a:r>
              <a:rPr lang="en-US" sz="2000" dirty="0">
                <a:latin typeface="Times New Roman" pitchFamily="18" charset="0"/>
                <a:cs typeface="Times New Roman" pitchFamily="18" charset="0"/>
              </a:rPr>
              <a:t>. </a:t>
            </a:r>
          </a:p>
          <a:p>
            <a:pPr algn="just">
              <a:lnSpc>
                <a:spcPct val="150000"/>
              </a:lnSpc>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Spermatophore</a:t>
            </a:r>
            <a:r>
              <a:rPr lang="en-US" sz="2000" dirty="0">
                <a:latin typeface="Times New Roman" pitchFamily="18" charset="0"/>
                <a:cs typeface="Times New Roman" pitchFamily="18" charset="0"/>
              </a:rPr>
              <a:t> can </a:t>
            </a:r>
            <a:r>
              <a:rPr lang="en-US" sz="2000" b="1" dirty="0">
                <a:latin typeface="Times New Roman" pitchFamily="18" charset="0"/>
                <a:cs typeface="Times New Roman" pitchFamily="18" charset="0"/>
              </a:rPr>
              <a:t>remain viable</a:t>
            </a:r>
            <a:r>
              <a:rPr lang="en-US" sz="2000" dirty="0">
                <a:latin typeface="Times New Roman" pitchFamily="18" charset="0"/>
                <a:cs typeface="Times New Roman" pitchFamily="18" charset="0"/>
              </a:rPr>
              <a:t>, until fertilization takes place, for weeks or even one months. </a:t>
            </a:r>
          </a:p>
        </p:txBody>
      </p:sp>
      <p:sp>
        <p:nvSpPr>
          <p:cNvPr id="25602" name="AutoShape 2" descr="data:image/jpeg;base64,/9j/4AAQSkZJRgABAQAAAQABAAD/2wCEAAkGBxQTEhUUExQWFRUVFxgXGBcYFxUcGBUUGBcXFxccGBgYHCggGBolHRcVITEiJSkrLi4uFx8zODMsNygtLiwBCgoKDg0OGxAQGiwkICYsLCwsLCwsLywsLCwsLCwsLCwsLCwsLCwsLCwsLCwsLCwsLCwsLCwsLCwsLCwsLCwsLP/AABEIAN0A5AMBIgACEQEDEQH/xAAcAAACAgMBAQAAAAAAAAAAAAAEBQMGAAECBwj/xABLEAABAgQDBAQJCQUHAwUAAAABAhEAAwQhBRIxBkFRYSJxgZEHEzJSU6GxwdMUFzRCcpTR4fAWI2KCsjNDc5KTovEVg7MkVGPC0v/EABkBAAMBAQEAAAAAAAAAAAAAAAECAwQABf/EACoRAAICAgIBBAEEAgMAAAAAAAABAhEDIRIxQQQTIlFhFDKBkVJxobHw/9oADAMBAAIRAxEAPwDzZo6THTRjR6hnOUlo2pEbIjYRHHEao0lN4nKIxMuBYaIVJjSU3g1IBN45SEwrZ1EGWNZYICeEMsFo0TJmWYWGUkXZ1WYPu1fsicpUrGStidKWvHRpjmIG7fyi04hsbUIUcqMySTlY9JQdtPVGpmz84MkpylUtNi1lAZFA8+i7c4V5F3Y6iyqzZBSzhiQ/YdIjyxbV7KzVhJKkhSRlUkm7AliG1DMOyOk7IkB847iz9cL7sfs7g/oqK5NgeJPcG/GIlIi4V+y0zKnIQSBp1knh1d0AT9mZyEFSwEHcku6uprCO9yNdncH9FbIjhoMm0yk6pI7IgKYaxSACOCIIMcKTHAIGjGjto0RHUA5MSSReOUpiekQ6gOcdQBziYaW3UPVFfUIf435IHMwhIik/AqOGjSkWMTGXHEyJUNZ9XbKViptMhay6jqYyINhvocrqjIylz50dPCOcyeEYpLRy0eoZjstwjlTboxozLHBOFRiYmWnTqjEohQm10yknpAj2dhFjHciTmsLmCKacuXoW5bodUOKpLZkseO4n3b4hOcl0rLRhB9ugfDtnJiz0mQNxLF+zhzi8U2zeSnUhIzHMCkrA6J3gFnyniYT4VV5ZmZwz23gPqBF6lVgUARrGGeaTey/BRWgOnw2bMRL8bNzTEHolAsi7+UbqNhuA111iOunTXXLmVcoA2UekVpJFhZDZg3nPaLFJqksALHQtvexvuhJMKUul3QNU2td725v1u2sJKYECyMHASGmeMYhSSJilqFg5ZSQ45F4mrcPVmE1M/IoEMgTUiWoBrKDb9+g1tE8rDQtJKZgSCwFiQ5Yk7uXriWflljJmBUolJsLpJtZQvZuMDn5GoEnU1QUAK8VLJWJmVI6KmFkrUgnoto3dFd2pXPMwKVJJ10BUkvwKbRcqKd4seKfMgaZ7kcgRoOA3RBWN9UkcodStUJdOyn1GFZgkBgooBKT5xDlIfhp2RXa/ZwP5AB5W3X5R6FkFw1ognUwykDfzt3aR3Pj0w3faPI67BFIdgSPWPxhYUNHrNXSEDRJG/dFcxClkrLKS27MOPMxWPqf8gPDf7SjlEcZYslTs8weWsKHA6wrmYZMBbKexovHLB9Mk8M14FuWDcJlvNT1xyqjX5iu4wdgtORMBUCGfW27nDqS+ybhL6ZvHNwhIRDrHAy24AQpIisyaJJWkQlOsdPEaiYSwn1JsN9DldUZGbDfQ5XVGRiNB87zE6dQjnLBBlnhBmG4d4xRClZQA7t+mj05NJWyCTboEpKNcwshJJ/J9YdydmiMvjVgOQ4F26z+EWXD8LEtLIAS4ud573hZiyFS3clTkAPuLgjr6oyPM5SpaRZY1FWw2Vh9LMAzISwBAbIhNtd4v64HKaJLjxYLbhmJ7L3gSTNSqXlPlcoOw3DM2gB7biFWJ7uWgyyL62QIl0inenWANCCXMYcDplgZVzJajuUAQOs2iw0+HJBY6i5HKGdOZI1T2sIDko9NnW32ikK2fnyukAVyz9ZILeuGuF4kqUOk4Glw3t/V4u2H1yErSlCyxtl3cmfugzEqmUkuUozDT/lN4hO5FItR0UzC6utmKKkykZQ5GYKDpHN7w6VlBTUAsVhlpKeilQcODyuDvs+6D6XFpKVZ9XBsLkEnio2FtICqKkKTMWEsnMCwIcnKygOwk2G+Ea1YU1egyfiSAEKKCkm6UdHJz01u5gOqqvHJKSlI3ggb93U0BVUwKSyczgJCSdWToOIff1xzLXvuIWrObro6mzrpVoCB1afjA9Vi0qX5RJPAAkxxVubBINmA0S/PlB2DYVK8WuctQzJSpgdXA5/rdDpCMWjaWndlZ0H+JCh3loMqVoKApKgx3i4PdBMvZWRMTmKlpWodJwSkq3kNYDttFen7M1Mla0ykmZKI0Chq+ozEX0hJcWtFIrZqYsrdKS/VuvxiCbg6VA5i0RypE9FkSlKWeKkO/fBVJQ1MwkTWSNAApLvvc7uEJGDfY7lXQoqaKXKGt+94FVNUsOlDtxIHqi4SNm0MxQDxPjVv6g0CVeyyblCmPBRcdhYERT29WkL7n2yg4nWVCbLl+LHMH1HSIcGdSlFV2G+LbU4XP0WxSzEapI5iBKSTKllQloLjV+f2nMacUvHHf4IZL/wAioYzeYr9aQuKYd4vVFayLAAmwAHaWFzHGHVKEK6ctK0nVx7I1yb7ozpITNGlCL0nDqWcl5ctObhmIv2RB+zCF2CShTXHS97xF5Uu0x1G+me27DfQ5XVGRrYb6FK6oyM5U8LMoxdtnsORLlBZ+sAes7hzOv6EcjDpXnJ9UO5ikS0pCgCwAADAXEbPUN0kvImJLbYJNrQpWWUCtQHSswSeHOI6ygUJSyu6lFNtzuAGibD1BM05ZZ6bdIKNi51Ghe/dE+M1icyUasXLcRoO8v2RmgkmUm7RWhs8twpak5XBKUE5mfiB64cTatElICAEp+qALfmYhmVClWSye2D8FpjLWmblzgHUhwOLE6HnDzb7fQIpPSOMOw2dNVnKCl95dy/8ADuh2NmlNdQHWQImXj6B/ZoHao+vjCnEMQmrtnAfRKB7f+Ym4N7XQeXhg2J0CZRbOnML2N4RTKwNdd9bksDBCtnZ0w5lKAPAOTE37JTWue+BxS8hsRqrVpLgoU/IuO2OpeMrBdg/2jBlZgExAcgEdsLjhq/NMTc4rtlY45SWkFDaOaX6I/D1Rv/rU1rAPzPugYUq0swPNxZoOlU4I98I8i8Bliku0dytoVaLlvzBiYY2HNyAQxB9thA6qQQFVICLkFoKmJxLJhm1MtBaZMBDAOywoN6jDTEcdQyVy54yki4XYBwS97aaR5xPl8tYG+SE8O+HVMHFl+mUUmc5St3N8qzY67jAM6imyyFIXmA3KAUDbe9zFUw2oXIWFIWEnlv6xvh0naaYosshV9Wyn3w6fhqxaa6ZNLxealRC0MVKYZHy3sABuhv8ALihTTSUKZ8qhu49ULTVJWHs/WAX6wWMB11EqfNzKmKc6kgEsNwJ0GsJPvWkNGq2P67FEM6cqu3dAPytE0tk6O4kgKfex3euOqTBJSWUXW3HTuAAMHLowUswHJvfE1yux241VFAx3AVS3WOkgk3a6fttYd8IzLj1OgKkFctQsGLG9iOB3MBCXGNnw+eUBlOqW8k8uUb8OTl+4yZILuJRACNH7IkNTNd863G/Mr8YsRwhQ+oO6OF4Z/AO4xp4ohZ7TsN9DldUZGbDfQpXVGR5prKquglMoiWlhvdTcL9Lju3xqZSCckKYkoBGtlM2X/iN1GJpcgu9mOct1qcXYboMwSoSQokhwhb+bxsx13xfMnxsXE1dC+QPEoKy4KgzcGew5ud0DjJlGZJUo6stmfQWME4stSigJU5DKclnL2/4hNWlZN8rg+QG1HbD4saQuSTkxgukl75Kx/wBw79IdYatKUBgycujuRrv3mKbJUCpikj+fXV/dDrBp2YCXokHNYgujRj1ndD5LrQsKvYTPo5SCxQp2BcTDoYUrrQlZzOlI5cbD3Q/xtD5TxCh3Fx7Yp02cXLkBjp36dUSac9PwUi6dnpWAf2YUlYL3cEEQ2QvzsrdTflHjknFDLLoVlP8ACSH9cO5m0FQBkK7sCD0VAgixBGovzjI8M4Pu0XU4S/BdsbVmSpKQ0u2aZz4J1JPZFUmUIf8AtFNwZIPshHO2jqChMrRCDYABid5PE3PfBmH0c+eWcsd7gCJZE+6RqwzhBbb/AINVni0BmKzzUTw3frWC5GFTTLK19EKbKht2r8hz5w4kUFNTEJW65rpJf6gf13HqifFK9KlMlRV4wMnKUl7KtZyHLawnyoE86ekVqvpmmZV9F7pUBYpI0vve0CTcPUdBmHL87focYtuKU6Fy5aFKZe7RwdOz2Qgqc8hSkqDpBYKGhsD74DetopjyKWk6/wB9C6nwoqI6JZ9bEC7G4LWix/srKKfqnnEmFqlzL5nYZiyCQHDXVa9+YgjJrl0J7CYrjjHtWZ8823Tr+Ct1ezksG1+qIk7PyhqH7W98WZcjjHKJT2SOthDylRFKytTdnpRBZKgeIJPc8blyDKSAczh2KgXILfnDbFHAIBuQwALq9WnfFZn4bUgBSpiiAP8AKIS5SWh1xj2O6KuchPLu/OJKzFADlSMyvNHv/TwkoMPSB+9JbrZzrBmH1MmUsDTNoSzA9Y3w0ItuhZVV0bKVImhayS9ltr63hikrOXItJS/SCh9XkQIkrJSQkqUWG+EVJXhKiA5S/a3ED3RrcEvJBSbLOpaALp9RI7xCLE6oTDklpcHg9/wEMqeYFDcQrUbjAyyacugWUdd/VF6b6I/t2XjYX6FK6oyM2F+hSuqMjEaDy+ZUuXYPa/MdUMtm8R/fpQu6V5kbhdYIFz/Fl1hCF7+qNeOu+h1BHGPSlBNUZ4yp2WismJzELBSbJ1cJIcMqIlYewaxB3Nbs/GFWL4qmblUElKggBfBSw7q5PEeH40pHRPSTw3j7JiCxut9lJzV66JKikIf63Iu46mN4YbIzR43K5LoVY6Agg2v1x0amVNFlh+Bsr8+yF83PImImgOQdPOG8dzwVOnxkDjatF2xiV+7SeCiOwj8o8/qKVs5ylXNj0Bm1cb9BfjFoocakzSFTphBIPRKVAJvYBQcHfug2dQUs0dGchv4m163HsiEpSttIrxikldnmSlDNpblrpuiemrujlL205dXCLRXbKytUT5af+5FarsMMvRSS/mlxAeRdMbg+zg1LKSXfKQWdnALtFiwvaOQgKXMCjMXoEEjIOkwbQ3CdeJioIlKUWCXJ3QxFEiWAqalRf6odKe1Wp6g0I+IYpheIYz445lLVm0CUu7djwwwzB6hRCglSkkP03TqLOCH7oGpNqJcgDxclCS2qUB+8nWO63bddsqlKcAlmSz7nubRCXuS1Ff2VSxrtlkodlp1zMnMDuSn/AO2kHKwtCEhIUFMAGUpNh1B/dFBm7X9IHIpQ+tmU5drt2tG0bXTlkITKST1E8z1CAsOR9sHuQ8ItpolBaSGKHdkAqCS3mhyXhivEUZbZmFmCWNjz07oVU0tcxIK3QCliUlgewbtYKlKlIGVIUQOwd5vHRUr70CUo11sk+VlXkywOaiVHu0jSpcxYZSyRwFgOwQtr9ppcpx0EnrKldwaKji+1s2a6UqKU/rcLCKww27S/snLJXkvPjZSDlDKX5oue07oXY4tRl5irKEl8o0PJ/fAmytGUS86tTftOnq9sDbT4kBlljW5PXui8MViOddHEuq8YoBQtw/GHdZJSUgJABGgADHsipYTOdY64cYrVlKgx09caI40npGZzb7OliZOygrCUAniXI1BHGJhSJlA2dx5R1/IQDLqmOZ+irXiOChzEMkTc4yq11fiOIgcU3Y7k6FkrEjLJ/pO/84Z/9QXNQ6xlAyswspywubizwurZDkPqC/XHeP1BRTIyli6fa8LKL5JJ0UjL4u0en7C/QpXVGRmw30KV1RkZRyt13g5JWfFTAEbgq574H+beb6VPdDyf4T8NQpSFT1hSVFJHiKgspJY3EtjcRwPCrhfp1/d6n4cWvL+RKiJT4NZvpU90cnwZTPSp7oslN4SMPmEJROWSdB4iePaiMrPCRh8pRTMmrSoajxFQdQ+5B4x15fyd8CvJ8G04EETgCLg8DB87YyoVrMldiG9hg+X4TcNOk5dv/gqPhxs+ErDvTL/0Kj/8Qj5vuwpxQkX4O5xL+MQCeAb1RLT7CVCHaagvuKXEM1+FDDRrOX/oVHw44PhVwz06/u9T8OOqbVUw2gKdsPPV9eUn7KSPfEStgZ5DeNR3Qy+dXC/Tr+71Pw41862F+nX93qfhwixNeBnNvyJE+DGYC4mpBHKGcnY2oSlSTMlKCvPSSx0cXsbwR862F+nX93qfhxnzrYX6df3ep+HB4N+AchPM8GsxQYzEN9mB1+ClRL+MA5DSLD86uF+nX93qfhxnzq4Z6df3ep+HB4S+jrK8PBUv0ohhhmwE2RdBkk+cpBJPJ30tDH51cM9Ov7vU/DjY8KeGenX93qfhxzhJ+GddHE/ZqsWQVTZdtBlLdzwDX7DVM3yqgJHBIb84ZJ8KWGHSev7vU/DjR8KWGenX93qfhxyxy+mdyK2fBOr0ojE+CdQ/vB64snzp4Z6df3ep+HGHwpYZ6df3ep+HDccn0xdAg2NqQnKJssAfwn8YVzvBfMUoqVOBJ1h/86eGenX93qfhxtPhRw0/3y/u9T8OCo5V4Zz4iCl8GMyWrMmaHHGJqrwczphdU1PYIdK8KGGj++X/AKFR8OMHhQw30y/u9R8ODWX6YKgJZPg6mpDCaluYjuX4Pp6Wacm2lob/ADoYb6Zf3ep+HGDwn4b6Zf8AoVHw4FZV4Z3xFkzYSedZqO4/jEVZ4PJ0xISqahhowhx85+G+mX93qPhxh8J+G+mX/oVHw47jl+mH4j/Z/DTTyESiXKd8ZB1PUJWkKSQQQ4PXGRIY+WsYSTPn/wCLN/8AIqAUC8H4v/bz/wDGm/8AkVAqRHpox2OtnB+/R1/jEm2KGqV/y/0JiHAwfHIbzh7RBG2I/f8A8kv+hMPLwBCaWQFXMTGdwEBxvORE3EY7qgdTEDR1Mmk2iMGAkMjShHIESxwY6gnSUCNqlxyAOcFUtlJJ01DpBfVrGxvCvQUrIEyzEs6lKWPEA/j74sRwQVAVOkqRLPRzSlApCVMc2VXk7tLaxutwCd+5AD/uwC1wFZ12J6sp7YRZE6KcGVhEp4YTcPKcw1ylnHq6obS9n5iFPMQogeZfOdwS3rJ0ESrwidLlqWpKlLmKDJSl8mpdR3G5AAfmRpB9xeGdw/BXkysoJPHKPar3d8RlN4tq9k5qsiAUBKQMy1KLZ1XWWAJIc5XbRIMLa7DUSx4sELmggZkqJSon6qUtffzcc4ZZFoHBiNAiQhxG1JYkHURuWjWKiEBTEslF4k8XEshIe8NyBQPNReMlp16omnIYxkoXg8jqICmNEROURz4qGTA0RiMJiTIY5KIID3rwfl6KW/P3Rka8Hv0KX2+6MjxmajwvFkfv5/8Aizf61QMJcP8AFMPPjp1tZkzj5xMR0WCLmKIS1g5c7o9S0o22Y6bdIhwJxOR9of1CDNr0PPf+CX/QmCMIoGmJN7EeogwdtLRAzQS46CG7Et7oMvAEU8SQN0RLliHE+iI0YwEqn5GOoNi8yxEZlwx+T9fdGlUlneBQUwAy43Kpip2BLXPIQ3oMKVMKSCMuZi77mJeLBT0wlZgAkJJf3fhGfJmUdeS8MblsQYfs6VH94rKClxxcswIPbFgp8Oyy0pQHyaLID8SXOkRrrPNvzMcImKUblx2/rfGSeSUuzTGCj0OkSFZBmAU3A8OLRJLrZiA/i7cGb/mB6eoSzFwOAMMJc1BGUE3ETsegnDcRzlspHPdBNXWBNmJMJpKFIU2UKSdCHCk/jDSUoEOq9rhiL9o0h0k/IrdeCNNZmu1uQuO2JF0YzJmZEONCwcdRiKXID+0R2VgWYEcDpAv6OoreM7JA+MWhRzKUCEFgACXVc+VvaKzWYcuSpSVjRg40Lh7R6AQoaDs1jtZStJTMTZQa9w3tEXhnku9k5YkzzKOpcvWLdimyeYINO28KvxNiSYrC5JSSDYiNcMkZ9EJQcewYmO5aokyR0JcVEIj1RkTKREREMkBs1GssdZY0RDULZ7j4PvoUvt90ZGeD76FL7YyPFfZrK5U4OStZ8ZqpR9ZjBQmUCoFJJDboInYwy1jo2Uoaczyjc6r8aAzApv2G0bs1+0zLifzQJIQEkKKQTxg6fKp5+UvlUAEsdD2xW0eMStaVne41uDewjqqqwlN9/GMkM0o9mqWOL6HVZs+kP0UQBNwVQ0EvuTANEkqdalzFZwCQonsDHgGhjUUMmZdeYFvqqUFdpB9sU/Vt9IH6dLt/8ASsLUd0s/yp/CBsQo0JVkyhyl7y2Z+BBY7+6CzgaReXULTyUon1wrrKbIrpTMx4u/rhJ+pyNdUPDDBPuyRU5MpLJZ+AbtNoXT1TF6WgyTSoN84PU0Tqlt5Jccoy815LtPwLJNEp7qtHc+elBAHaYISHVEGLSUBt6od9E06YTRzEq0vxguWWII3G/VCOmp1AuA0NgVM4hLRTYcqpWLqsDobRL8pUz6QqlTHOhf37otcnD5RlMD+8BbM9iptCPNcNx3w62BisT5hOl+sO0dpWQq464CnkpUdxFm3gjX3wQhRUP1aA2EJ+VJa0FJoQtIUlRDjfxgEYcTfVuHCGagnxYYtu7Y5P6EkwCapcpXEDWNVMqVPQQcqSogktckaOeEdTX+sWTveIZdChXkE9hgrIkzuLrYsmbNgEZWUN5zBPUwMRnAU6XH88v8b6bosNNg8of2kyZ1IB9pMN6Wno0eSgk8VIcv2mLL1UhHhieeTMHdGdCZhHHLZuIOpHZAHyUcTHq6sTkpUEEgO7OwDdZgQ7MqX0kJSUm4snSNWD1PLUtGfLjro8yNLGjSR6OvZNfox3fhA69lVej/qjUsi+yFMsXg/+hI6zG462GS1IkcFKHcYyPIfZsPP6uZ+9WLB5ihv3qMM8LwmZMSpSCyn6JuH/AAELqSjM+qmeala3/wAx9Zj0OlSEIcCwFgOG6PRnTjRkjp2UDHsEqLBbFQuFpVu4Wb2RX8QwSpAZRLtopb90XrE6kmYSdQWb+LcOzXsiCuCFLBUbJABAN3BO/dGXJhxxVtl45JydJFRwerm5SlR6SbX1HERYKWlnrSFAkJOhKkh4MXWS5Y6KEp7HJ6ydYCop8wKU6XSSSnRw977uMZHxvSNS5NdkkzB5xDZx/n/AQPM2bWd6P8yvwgpGJuWCVE8GL90MZEuYdRkHFRb1aw1JdoS2/JWpmy6hdgfsqv62hXWzV0+gWjkoWMXmdMCFZXccXDEngx0jiopwsMsBQO7dCupaSG3GnIo9LWCekksk7tzmOhTqezvxOltbkQ5mYNSpUwSrMToTZm9lo5QZyVrzAKkqsBaxYe73xBWi9Re7FqMRZQQtnJYEak7nGnshlhlMtZdXRTxa57IHrMNkhQUOitLLyvYsee9+EEU9Yr9aRWMVyoRt8bLDQ0NOkvkzHiomx5AaQxk0VO+hvfyjY9cVJVaoBo4l1KuJvucxdtR1RHbLlX0VOsuUlKj9ZJ1PMGxiv4rRLldJHTQ7ZhqPtDdEEutWUs5jpFbMB4g6g6EcDCyScboaN3R1QYiSsoKwjcb3f9cIOrZNvKAVfTe+m8mFlOmVLUcmUqV0iouSgm7OdG5RFLQRO8ZmzApKSLtrwiErrRZVex5Q4dJmJBM1SzzR0X5MrSDk4elIZJDdREA4fVSyAAkp1J4OSWZ97Me2GbABwqLY742kQnXKrIzhJOivbHBwqZ50s9pD96bR0vFslihTOA4Zr9sRVeMBIzEFnb9XgJyl0gtJdsCqcHMtQXNNzoQQRzAIs0PJeOJAAyotb9NCrCccKlqu4IslrNzB1POJcXpkKSVygEqAdSfqkcU8DyjRinBOpqmRyQk1cXaGyMfT5o7Fn8YmRjyP4h/OYoPyiM+UNGz2ovwZeTL3sYXpn4rWf90ZHGwn0RP2le2NR5rNYiwySEKWOK1qUetRgqrx1iAg2A14k8OqFGNT8kuc3lKKgOsn3QhpZ00AJmAFTeUPJIG+NmSbTojCCasdmta41d31L9cKpirllqN95Fu1o5E1yxv6h+cEbSSgjIlNgU35nMYT2HL9wfeUegOR01gFTj8OENZmVJDkkbw+6K0p+bab/bDrZ+cyD0Sog2OqiGdrnkYT1MOMbQ/p58pUx9h1cXUlaWILhQ0I5kanfAtRiIKukW3Ab4c4JiAmIdUvKoWLjWMxGRLWLywo7n6PrFwIlDFLgmnZTJkjzaar/RTcdmoJSUhQINzlUzbjw19sEU2JjIHN9DEu0FWgghDAJ6Kf4izEDiBxhPh2EKUOihh5x0/OJQUlJyKzknFLYTU4kgr1sli+9+TQrxHFZyz0AyRoCC+/h1xYqTZuUFdKYSdWAAB7SYd/9JkpTYM19dDBWNttsDyJaRRsNExZzzh5J6Kb95h/KrgPqiBMQlq8YAm4PtjuXQzTokd0VwrQs2NE1ySLpD9QjEVAd8otyhaZE97pLDq9kSJpZ+4EcrQ1WJY7kVlvJ7oz5Ze6R3CFkunqAfNPWBBRo52qlDvEMkCxdjlGVK8ZKOTz0hmfzhwhbSpUk6u3OLXhcgomFUzyQm3MmHq6+QEOtKCnXyU6m28Rmljttl4zaKPTTFgKUpJylVmG7s/Vo5xOrJQcuZt9i55Q8q6qUR0ECUrcU6Ecw7dsACUsiYsJzEJzBt5SXZuYeOdqHFM5NcuVBuC1CDKSMxW3F37iBEW0E8CWEhPl6HgxD/rnDahoZNQhExlozAEZSAO0NY33QVV4IhUooC2GozM4VxeLYYuCTr+iGWak3v8As8/pJwSsEkgcRrFipZpcHxhbcQzHrtaFmIYOqWXdKku2ZNx28IERmSbEg/rURqyYo5tpkoZJY9MtNZRy5gcgBXEWP5xW6uXkUx1B7xugqVUTFJIR0S2uqeAtuvC6op1S1MpWZQ1PEm8Lhcoy4MORKUeSPRNg/oiftK9sZGbB/Q0davbGoyvsoU7GpvSW3lLWpCOQc51QCNGOqTlPMG34d0FVN5s2aQwSpSUDkFF+8wvALlV76iN2aNxteDPjdSpm6ZNgW3tDDaKW/izbyPeYWypjqZ7u/ZDDHplpe/oxS7SZNqnRXlly299N0McFWUXB6Krk8COWp4dsDU0sFYcW36M0TJXGT1Py+JowfHZcqZQCQpyUHeNU8jxjjE6orTkkgnirRxwS8VvCcXXJUei8vVTncX3RaKGbLnsZKweKXuOyFxu1xbDkVPklZXaZEtJJN1DjqOQ4CNVeLgaQdtVgRUgql9CYNW1WPcfbHmy5aT5RW77iQeepieRSWkPBp9lqlTZ885ZaSWOo07To0W2nwt0jxyyVH6qTYDmd8UqVtEmSgJluEjcPWeca/a1YClKC8tsqRYHiSd0KqW2xm70i2YjSlP8AZe2/ZAKZE4Po/MwlVtUmaly6CNwvaOUYtLPlTFnqDQYSpv6/gL2kOlU07zkk9cSS6ef6QJPCEvyyUrSbMTGxMlOP3009pD9jQ7kvH/YlMsHyOb9aYkHjYx2mnmaGakwgVWSU/Xmq7TAq8clOzKH8xjua/wDMKiy+YVKykhSgoNpBdfhEuclgrxauLOk9Yf2RSsMxNRDpS38Sn04AROurn5goLA1BTfKb69cCOOUldHOaT7OsZwqdSMVMtJLAoLi3HentEZg+JlSglD5j9Ugl+po5n1UyanIuwJDmxYA3ID3h7hCZUkESsiQdSbqV1n3QFgaYXlVBWDTzIJlzklMtRzAi+RW8WdgYZ1mSYMqHWFcsoHaYFqauXK8vOSQ4AGoPXpC6djRUGYy0kGzBydzl7RTr4xdk1v5NUcYtJTLl5UuQ4e5IL6m+52aE65L3H5iLfRJTUSDLXdSQAFNdtUnmLXHIxWp9MUKKVBiktFvS/GNAzvlKyKiUzjiFB+eo9kdzpedaiMt1ABze3ujJUhy2h58Yl+REWDHkxeKuHz5L6JqXxotWw30RP2le2Mjew4/9Kn7SvbGo84uVTHCEqUkece5z74SlQFzrHo2MbJy50wqzqS+4M0L1bASjrNmeqNn6lV0Q9p2eepmBJLXv2NB2NLBlyjxHfpFyPg9k+kXHStgZRASZsxhoNwfWEjnSVNDTx27R5rLmAC4J104xukqVrWpGRsrXKgxe9uyPRfm7kekXHfzfyfSLt1RPLk59D448eyjYjRqUSUp3aAg7mhGpapSnDoPHTvMesJ2EljSdM742rYWWQxnTCDxaFWRr8h4rs8ym7WVATlMxxzAJ7ISLq0EKWWLFjxc/ox64fBjS6uruEcfNZSc+4Qef0dX2eL/KmdaEpSAWJ19ukCz8R0dRLXHbHuKvBXRnV+4RwfBNRcPUIHI6jwU1o4d8RpryLho9++aai4eoRh8EtFw9QhTjwmXjBHHvMTpx1XPvj275o6Hzf9ojY8EtDw/2iBoOzxWXiRUxJ9bjuh5Q4skfVRyYAR6ePBNRcPUI7T4LaQaP3CGUqdgeyl0WIIW4Cg4YF7XPB4PSoxafmzpvOV6onR4P5Q0mzB2/nGlep+0TeMqQVDDBafxk1I0BN+oXMWD9hJfpZnqiWTscEPlnzQ4Ys1wdRAl6hNUjlj2L65YmLUvcT0eSRYQKaXou2l3MOv2OHp5vqjobIgBvlE1uDiIwnxdlGrFuG1BQoWPLgQdR2+0RNiKkT1goChYZiQyT1HiIM/ZAf+4m+qJk7NqAAFVOADsA2puYZ5fla/kCWqYuTgbByq506o7n4afKAG7rgyZsuVa1M49ojSdliNKmcO2KRzpCuDJNiPoo+2v2xkN8FwtMiUEJJIBJc6knWMjKU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CEAAkGBxQTEhUUExQWFRUVFxgXGBcYFxUcGBUUGBcXFxccGBgYHCggGBolHRcVITEiJSkrLi4uFx8zODMsNygtLiwBCgoKDg0OGxAQGiwkICYsLCwsLCwsLywsLCwsLCwsLCwsLCwsLCwsLCwsLCwsLCwsLCwsLCwsLCwsLCwsLCwsLP/AABEIAN0A5AMBIgACEQEDEQH/xAAcAAACAgMBAQAAAAAAAAAAAAAEBQMGAAECBwj/xABLEAABAgQDBAQJCQUHAwUAAAABAhEAAwQhBRIxBkFRYSJxgZEHEzJSU6GxwdMUFzRCcpTR4fAWI2KCsjNDc5KTovEVg7MkVGPC0v/EABkBAAMBAQEAAAAAAAAAAAAAAAECAwQABf/EACoRAAICAgIBBAEEAgMAAAAAAAABAhEDIRIxQQQTIlFhFDKBkVJxobHw/9oADAMBAAIRAxEAPwDzZo6THTRjR6hnOUlo2pEbIjYRHHEao0lN4nKIxMuBYaIVJjSU3g1IBN45SEwrZ1EGWNZYICeEMsFo0TJmWYWGUkXZ1WYPu1fsicpUrGStidKWvHRpjmIG7fyi04hsbUIUcqMySTlY9JQdtPVGpmz84MkpylUtNi1lAZFA8+i7c4V5F3Y6iyqzZBSzhiQ/YdIjyxbV7KzVhJKkhSRlUkm7AliG1DMOyOk7IkB847iz9cL7sfs7g/oqK5NgeJPcG/GIlIi4V+y0zKnIQSBp1knh1d0AT9mZyEFSwEHcku6uprCO9yNdncH9FbIjhoMm0yk6pI7IgKYaxSACOCIIMcKTHAIGjGjto0RHUA5MSSReOUpiekQ6gOcdQBziYaW3UPVFfUIf435IHMwhIik/AqOGjSkWMTGXHEyJUNZ9XbKViptMhay6jqYyINhvocrqjIylz50dPCOcyeEYpLRy0eoZjstwjlTboxozLHBOFRiYmWnTqjEohQm10yknpAj2dhFjHciTmsLmCKacuXoW5bodUOKpLZkseO4n3b4hOcl0rLRhB9ugfDtnJiz0mQNxLF+zhzi8U2zeSnUhIzHMCkrA6J3gFnyniYT4VV5ZmZwz23gPqBF6lVgUARrGGeaTey/BRWgOnw2bMRL8bNzTEHolAsi7+UbqNhuA111iOunTXXLmVcoA2UekVpJFhZDZg3nPaLFJqksALHQtvexvuhJMKUul3QNU2td725v1u2sJKYECyMHASGmeMYhSSJilqFg5ZSQ45F4mrcPVmE1M/IoEMgTUiWoBrKDb9+g1tE8rDQtJKZgSCwFiQ5Yk7uXriWflljJmBUolJsLpJtZQvZuMDn5GoEnU1QUAK8VLJWJmVI6KmFkrUgnoto3dFd2pXPMwKVJJ10BUkvwKbRcqKd4seKfMgaZ7kcgRoOA3RBWN9UkcodStUJdOyn1GFZgkBgooBKT5xDlIfhp2RXa/ZwP5AB5W3X5R6FkFw1ognUwykDfzt3aR3Pj0w3faPI67BFIdgSPWPxhYUNHrNXSEDRJG/dFcxClkrLKS27MOPMxWPqf8gPDf7SjlEcZYslTs8weWsKHA6wrmYZMBbKexovHLB9Mk8M14FuWDcJlvNT1xyqjX5iu4wdgtORMBUCGfW27nDqS+ybhL6ZvHNwhIRDrHAy24AQpIisyaJJWkQlOsdPEaiYSwn1JsN9DldUZGbDfQ5XVGRiNB87zE6dQjnLBBlnhBmG4d4xRClZQA7t+mj05NJWyCTboEpKNcwshJJ/J9YdydmiMvjVgOQ4F26z+EWXD8LEtLIAS4ud573hZiyFS3clTkAPuLgjr6oyPM5SpaRZY1FWw2Vh9LMAzISwBAbIhNtd4v64HKaJLjxYLbhmJ7L3gSTNSqXlPlcoOw3DM2gB7biFWJ7uWgyyL62QIl0inenWANCCXMYcDplgZVzJajuUAQOs2iw0+HJBY6i5HKGdOZI1T2sIDko9NnW32ikK2fnyukAVyz9ZILeuGuF4kqUOk4Glw3t/V4u2H1yErSlCyxtl3cmfugzEqmUkuUozDT/lN4hO5FItR0UzC6utmKKkykZQ5GYKDpHN7w6VlBTUAsVhlpKeilQcODyuDvs+6D6XFpKVZ9XBsLkEnio2FtICqKkKTMWEsnMCwIcnKygOwk2G+Ea1YU1egyfiSAEKKCkm6UdHJz01u5gOqqvHJKSlI3ggb93U0BVUwKSyczgJCSdWToOIff1xzLXvuIWrObro6mzrpVoCB1afjA9Vi0qX5RJPAAkxxVubBINmA0S/PlB2DYVK8WuctQzJSpgdXA5/rdDpCMWjaWndlZ0H+JCh3loMqVoKApKgx3i4PdBMvZWRMTmKlpWodJwSkq3kNYDttFen7M1Mla0ykmZKI0Chq+ozEX0hJcWtFIrZqYsrdKS/VuvxiCbg6VA5i0RypE9FkSlKWeKkO/fBVJQ1MwkTWSNAApLvvc7uEJGDfY7lXQoqaKXKGt+94FVNUsOlDtxIHqi4SNm0MxQDxPjVv6g0CVeyyblCmPBRcdhYERT29WkL7n2yg4nWVCbLl+LHMH1HSIcGdSlFV2G+LbU4XP0WxSzEapI5iBKSTKllQloLjV+f2nMacUvHHf4IZL/wAioYzeYr9aQuKYd4vVFayLAAmwAHaWFzHGHVKEK6ctK0nVx7I1yb7ozpITNGlCL0nDqWcl5ctObhmIv2RB+zCF2CShTXHS97xF5Uu0x1G+me27DfQ5XVGRrYb6FK6oyM5U8LMoxdtnsORLlBZ+sAes7hzOv6EcjDpXnJ9UO5ikS0pCgCwAADAXEbPUN0kvImJLbYJNrQpWWUCtQHSswSeHOI6ygUJSyu6lFNtzuAGibD1BM05ZZ6bdIKNi51Ghe/dE+M1icyUasXLcRoO8v2RmgkmUm7RWhs8twpak5XBKUE5mfiB64cTatElICAEp+qALfmYhmVClWSye2D8FpjLWmblzgHUhwOLE6HnDzb7fQIpPSOMOw2dNVnKCl95dy/8ADuh2NmlNdQHWQImXj6B/ZoHao+vjCnEMQmrtnAfRKB7f+Ym4N7XQeXhg2J0CZRbOnML2N4RTKwNdd9bksDBCtnZ0w5lKAPAOTE37JTWue+BxS8hsRqrVpLgoU/IuO2OpeMrBdg/2jBlZgExAcgEdsLjhq/NMTc4rtlY45SWkFDaOaX6I/D1Rv/rU1rAPzPugYUq0swPNxZoOlU4I98I8i8Bliku0dytoVaLlvzBiYY2HNyAQxB9thA6qQQFVICLkFoKmJxLJhm1MtBaZMBDAOywoN6jDTEcdQyVy54yki4XYBwS97aaR5xPl8tYG+SE8O+HVMHFl+mUUmc5St3N8qzY67jAM6imyyFIXmA3KAUDbe9zFUw2oXIWFIWEnlv6xvh0naaYosshV9Wyn3w6fhqxaa6ZNLxealRC0MVKYZHy3sABuhv8ALihTTSUKZ8qhu49ULTVJWHs/WAX6wWMB11EqfNzKmKc6kgEsNwJ0GsJPvWkNGq2P67FEM6cqu3dAPytE0tk6O4kgKfex3euOqTBJSWUXW3HTuAAMHLowUswHJvfE1yux241VFAx3AVS3WOkgk3a6fttYd8IzLj1OgKkFctQsGLG9iOB3MBCXGNnw+eUBlOqW8k8uUb8OTl+4yZILuJRACNH7IkNTNd863G/Mr8YsRwhQ+oO6OF4Z/AO4xp4ohZ7TsN9DldUZGbDfQpXVGR5prKquglMoiWlhvdTcL9Lju3xqZSCckKYkoBGtlM2X/iN1GJpcgu9mOct1qcXYboMwSoSQokhwhb+bxsx13xfMnxsXE1dC+QPEoKy4KgzcGew5ud0DjJlGZJUo6stmfQWME4stSigJU5DKclnL2/4hNWlZN8rg+QG1HbD4saQuSTkxgukl75Kx/wBw79IdYatKUBgycujuRrv3mKbJUCpikj+fXV/dDrBp2YCXokHNYgujRj1ndD5LrQsKvYTPo5SCxQp2BcTDoYUrrQlZzOlI5cbD3Q/xtD5TxCh3Fx7Yp02cXLkBjp36dUSac9PwUi6dnpWAf2YUlYL3cEEQ2QvzsrdTflHjknFDLLoVlP8ACSH9cO5m0FQBkK7sCD0VAgixBGovzjI8M4Pu0XU4S/BdsbVmSpKQ0u2aZz4J1JPZFUmUIf8AtFNwZIPshHO2jqChMrRCDYABid5PE3PfBmH0c+eWcsd7gCJZE+6RqwzhBbb/AINVni0BmKzzUTw3frWC5GFTTLK19EKbKht2r8hz5w4kUFNTEJW65rpJf6gf13HqifFK9KlMlRV4wMnKUl7KtZyHLawnyoE86ekVqvpmmZV9F7pUBYpI0vve0CTcPUdBmHL87focYtuKU6Fy5aFKZe7RwdOz2Qgqc8hSkqDpBYKGhsD74DetopjyKWk6/wB9C6nwoqI6JZ9bEC7G4LWix/srKKfqnnEmFqlzL5nYZiyCQHDXVa9+YgjJrl0J7CYrjjHtWZ8823Tr+Ct1ezksG1+qIk7PyhqH7W98WZcjjHKJT2SOthDylRFKytTdnpRBZKgeIJPc8blyDKSAczh2KgXILfnDbFHAIBuQwALq9WnfFZn4bUgBSpiiAP8AKIS5SWh1xj2O6KuchPLu/OJKzFADlSMyvNHv/TwkoMPSB+9JbrZzrBmH1MmUsDTNoSzA9Y3w0ItuhZVV0bKVImhayS9ltr63hikrOXItJS/SCh9XkQIkrJSQkqUWG+EVJXhKiA5S/a3ED3RrcEvJBSbLOpaALp9RI7xCLE6oTDklpcHg9/wEMqeYFDcQrUbjAyyacugWUdd/VF6b6I/t2XjYX6FK6oyM2F+hSuqMjEaDy+ZUuXYPa/MdUMtm8R/fpQu6V5kbhdYIFz/Fl1hCF7+qNeOu+h1BHGPSlBNUZ4yp2WismJzELBSbJ1cJIcMqIlYewaxB3Nbs/GFWL4qmblUElKggBfBSw7q5PEeH40pHRPSTw3j7JiCxut9lJzV66JKikIf63Iu46mN4YbIzR43K5LoVY6Agg2v1x0amVNFlh+Bsr8+yF83PImImgOQdPOG8dzwVOnxkDjatF2xiV+7SeCiOwj8o8/qKVs5ylXNj0Bm1cb9BfjFoocakzSFTphBIPRKVAJvYBQcHfug2dQUs0dGchv4m163HsiEpSttIrxikldnmSlDNpblrpuiemrujlL205dXCLRXbKytUT5af+5FarsMMvRSS/mlxAeRdMbg+zg1LKSXfKQWdnALtFiwvaOQgKXMCjMXoEEjIOkwbQ3CdeJioIlKUWCXJ3QxFEiWAqalRf6odKe1Wp6g0I+IYpheIYz445lLVm0CUu7djwwwzB6hRCglSkkP03TqLOCH7oGpNqJcgDxclCS2qUB+8nWO63bddsqlKcAlmSz7nubRCXuS1Ff2VSxrtlkodlp1zMnMDuSn/AO2kHKwtCEhIUFMAGUpNh1B/dFBm7X9IHIpQ+tmU5drt2tG0bXTlkITKST1E8z1CAsOR9sHuQ8ItpolBaSGKHdkAqCS3mhyXhivEUZbZmFmCWNjz07oVU0tcxIK3QCliUlgewbtYKlKlIGVIUQOwd5vHRUr70CUo11sk+VlXkywOaiVHu0jSpcxYZSyRwFgOwQtr9ppcpx0EnrKldwaKji+1s2a6UqKU/rcLCKww27S/snLJXkvPjZSDlDKX5oue07oXY4tRl5irKEl8o0PJ/fAmytGUS86tTftOnq9sDbT4kBlljW5PXui8MViOddHEuq8YoBQtw/GHdZJSUgJABGgADHsipYTOdY64cYrVlKgx09caI40npGZzb7OliZOygrCUAniXI1BHGJhSJlA2dx5R1/IQDLqmOZ+irXiOChzEMkTc4yq11fiOIgcU3Y7k6FkrEjLJ/pO/84Z/9QXNQ6xlAyswspywubizwurZDkPqC/XHeP1BRTIyli6fa8LKL5JJ0UjL4u0en7C/QpXVGRmw30KV1RkZRyt13g5JWfFTAEbgq574H+beb6VPdDyf4T8NQpSFT1hSVFJHiKgspJY3EtjcRwPCrhfp1/d6n4cWvL+RKiJT4NZvpU90cnwZTPSp7oslN4SMPmEJROWSdB4iePaiMrPCRh8pRTMmrSoajxFQdQ+5B4x15fyd8CvJ8G04EETgCLg8DB87YyoVrMldiG9hg+X4TcNOk5dv/gqPhxs+ErDvTL/0Kj/8Qj5vuwpxQkX4O5xL+MQCeAb1RLT7CVCHaagvuKXEM1+FDDRrOX/oVHw44PhVwz06/u9T8OOqbVUw2gKdsPPV9eUn7KSPfEStgZ5DeNR3Qy+dXC/Tr+71Pw41862F+nX93qfhwixNeBnNvyJE+DGYC4mpBHKGcnY2oSlSTMlKCvPSSx0cXsbwR862F+nX93qfhxnzrYX6df3ep+HB4N+AchPM8GsxQYzEN9mB1+ClRL+MA5DSLD86uF+nX93qfhxnzq4Z6df3ep+HB4S+jrK8PBUv0ohhhmwE2RdBkk+cpBJPJ30tDH51cM9Ov7vU/DjY8KeGenX93qfhxzhJ+GddHE/ZqsWQVTZdtBlLdzwDX7DVM3yqgJHBIb84ZJ8KWGHSev7vU/DjR8KWGenX93qfhxyxy+mdyK2fBOr0ojE+CdQ/vB64snzp4Z6df3ep+HGHwpYZ6df3ep+HDccn0xdAg2NqQnKJssAfwn8YVzvBfMUoqVOBJ1h/86eGenX93qfhxtPhRw0/3y/u9T8OCo5V4Zz4iCl8GMyWrMmaHHGJqrwczphdU1PYIdK8KGGj++X/AKFR8OMHhQw30y/u9R8ODWX6YKgJZPg6mpDCaluYjuX4Pp6Wacm2lob/ADoYb6Zf3ep+HGDwn4b6Zf8AoVHw4FZV4Z3xFkzYSedZqO4/jEVZ4PJ0xISqahhowhx85+G+mX93qPhxh8J+G+mX/oVHw47jl+mH4j/Z/DTTyESiXKd8ZB1PUJWkKSQQQ4PXGRIY+WsYSTPn/wCLN/8AIqAUC8H4v/bz/wDGm/8AkVAqRHpox2OtnB+/R1/jEm2KGqV/y/0JiHAwfHIbzh7RBG2I/f8A8kv+hMPLwBCaWQFXMTGdwEBxvORE3EY7qgdTEDR1Mmk2iMGAkMjShHIESxwY6gnSUCNqlxyAOcFUtlJJ01DpBfVrGxvCvQUrIEyzEs6lKWPEA/j74sRwQVAVOkqRLPRzSlApCVMc2VXk7tLaxutwCd+5AD/uwC1wFZ12J6sp7YRZE6KcGVhEp4YTcPKcw1ylnHq6obS9n5iFPMQogeZfOdwS3rJ0ESrwidLlqWpKlLmKDJSl8mpdR3G5AAfmRpB9xeGdw/BXkysoJPHKPar3d8RlN4tq9k5qsiAUBKQMy1KLZ1XWWAJIc5XbRIMLa7DUSx4sELmggZkqJSon6qUtffzcc4ZZFoHBiNAiQhxG1JYkHURuWjWKiEBTEslF4k8XEshIe8NyBQPNReMlp16omnIYxkoXg8jqICmNEROURz4qGTA0RiMJiTIY5KIID3rwfl6KW/P3Rka8Hv0KX2+6MjxmajwvFkfv5/8Aizf61QMJcP8AFMPPjp1tZkzj5xMR0WCLmKIS1g5c7o9S0o22Y6bdIhwJxOR9of1CDNr0PPf+CX/QmCMIoGmJN7EeogwdtLRAzQS46CG7Et7oMvAEU8SQN0RLliHE+iI0YwEqn5GOoNi8yxEZlwx+T9fdGlUlneBQUwAy43Kpip2BLXPIQ3oMKVMKSCMuZi77mJeLBT0wlZgAkJJf3fhGfJmUdeS8MblsQYfs6VH94rKClxxcswIPbFgp8Oyy0pQHyaLID8SXOkRrrPNvzMcImKUblx2/rfGSeSUuzTGCj0OkSFZBmAU3A8OLRJLrZiA/i7cGb/mB6eoSzFwOAMMJc1BGUE3ETsegnDcRzlspHPdBNXWBNmJMJpKFIU2UKSdCHCk/jDSUoEOq9rhiL9o0h0k/IrdeCNNZmu1uQuO2JF0YzJmZEONCwcdRiKXID+0R2VgWYEcDpAv6OoreM7JA+MWhRzKUCEFgACXVc+VvaKzWYcuSpSVjRg40Lh7R6AQoaDs1jtZStJTMTZQa9w3tEXhnku9k5YkzzKOpcvWLdimyeYINO28KvxNiSYrC5JSSDYiNcMkZ9EJQcewYmO5aokyR0JcVEIj1RkTKREREMkBs1GssdZY0RDULZ7j4PvoUvt90ZGeD76FL7YyPFfZrK5U4OStZ8ZqpR9ZjBQmUCoFJJDboInYwy1jo2Uoaczyjc6r8aAzApv2G0bs1+0zLifzQJIQEkKKQTxg6fKp5+UvlUAEsdD2xW0eMStaVne41uDewjqqqwlN9/GMkM0o9mqWOL6HVZs+kP0UQBNwVQ0EvuTANEkqdalzFZwCQonsDHgGhjUUMmZdeYFvqqUFdpB9sU/Vt9IH6dLt/8ASsLUd0s/yp/CBsQo0JVkyhyl7y2Z+BBY7+6CzgaReXULTyUon1wrrKbIrpTMx4u/rhJ+pyNdUPDDBPuyRU5MpLJZ+AbtNoXT1TF6WgyTSoN84PU0Tqlt5Jccoy815LtPwLJNEp7qtHc+elBAHaYISHVEGLSUBt6od9E06YTRzEq0vxguWWII3G/VCOmp1AuA0NgVM4hLRTYcqpWLqsDobRL8pUz6QqlTHOhf37otcnD5RlMD+8BbM9iptCPNcNx3w62BisT5hOl+sO0dpWQq464CnkpUdxFm3gjX3wQhRUP1aA2EJ+VJa0FJoQtIUlRDjfxgEYcTfVuHCGagnxYYtu7Y5P6EkwCapcpXEDWNVMqVPQQcqSogktckaOeEdTX+sWTveIZdChXkE9hgrIkzuLrYsmbNgEZWUN5zBPUwMRnAU6XH88v8b6bosNNg8of2kyZ1IB9pMN6Wno0eSgk8VIcv2mLL1UhHhieeTMHdGdCZhHHLZuIOpHZAHyUcTHq6sTkpUEEgO7OwDdZgQ7MqX0kJSUm4snSNWD1PLUtGfLjro8yNLGjSR6OvZNfox3fhA69lVej/qjUsi+yFMsXg/+hI6zG462GS1IkcFKHcYyPIfZsPP6uZ+9WLB5ihv3qMM8LwmZMSpSCyn6JuH/AAELqSjM+qmeala3/wAx9Zj0OlSEIcCwFgOG6PRnTjRkjp2UDHsEqLBbFQuFpVu4Wb2RX8QwSpAZRLtopb90XrE6kmYSdQWb+LcOzXsiCuCFLBUbJABAN3BO/dGXJhxxVtl45JydJFRwerm5SlR6SbX1HERYKWlnrSFAkJOhKkh4MXWS5Y6KEp7HJ6ydYCop8wKU6XSSSnRw977uMZHxvSNS5NdkkzB5xDZx/n/AQPM2bWd6P8yvwgpGJuWCVE8GL90MZEuYdRkHFRb1aw1JdoS2/JWpmy6hdgfsqv62hXWzV0+gWjkoWMXmdMCFZXccXDEngx0jiopwsMsBQO7dCupaSG3GnIo9LWCekksk7tzmOhTqezvxOltbkQ5mYNSpUwSrMToTZm9lo5QZyVrzAKkqsBaxYe73xBWi9Re7FqMRZQQtnJYEak7nGnshlhlMtZdXRTxa57IHrMNkhQUOitLLyvYsee9+EEU9Yr9aRWMVyoRt8bLDQ0NOkvkzHiomx5AaQxk0VO+hvfyjY9cVJVaoBo4l1KuJvucxdtR1RHbLlX0VOsuUlKj9ZJ1PMGxiv4rRLldJHTQ7ZhqPtDdEEutWUs5jpFbMB4g6g6EcDCyScboaN3R1QYiSsoKwjcb3f9cIOrZNvKAVfTe+m8mFlOmVLUcmUqV0iouSgm7OdG5RFLQRO8ZmzApKSLtrwiErrRZVex5Q4dJmJBM1SzzR0X5MrSDk4elIZJDdREA4fVSyAAkp1J4OSWZ97Me2GbABwqLY742kQnXKrIzhJOivbHBwqZ50s9pD96bR0vFslihTOA4Zr9sRVeMBIzEFnb9XgJyl0gtJdsCqcHMtQXNNzoQQRzAIs0PJeOJAAyotb9NCrCccKlqu4IslrNzB1POJcXpkKSVygEqAdSfqkcU8DyjRinBOpqmRyQk1cXaGyMfT5o7Fn8YmRjyP4h/OYoPyiM+UNGz2ovwZeTL3sYXpn4rWf90ZHGwn0RP2le2NR5rNYiwySEKWOK1qUetRgqrx1iAg2A14k8OqFGNT8kuc3lKKgOsn3QhpZ00AJmAFTeUPJIG+NmSbTojCCasdmta41d31L9cKpirllqN95Fu1o5E1yxv6h+cEbSSgjIlNgU35nMYT2HL9wfeUegOR01gFTj8OENZmVJDkkbw+6K0p+bab/bDrZ+cyD0Sog2OqiGdrnkYT1MOMbQ/p58pUx9h1cXUlaWILhQ0I5kanfAtRiIKukW3Ab4c4JiAmIdUvKoWLjWMxGRLWLywo7n6PrFwIlDFLgmnZTJkjzaar/RTcdmoJSUhQINzlUzbjw19sEU2JjIHN9DEu0FWgghDAJ6Kf4izEDiBxhPh2EKUOihh5x0/OJQUlJyKzknFLYTU4kgr1sli+9+TQrxHFZyz0AyRoCC+/h1xYqTZuUFdKYSdWAAB7SYd/9JkpTYM19dDBWNttsDyJaRRsNExZzzh5J6Kb95h/KrgPqiBMQlq8YAm4PtjuXQzTokd0VwrQs2NE1ySLpD9QjEVAd8otyhaZE97pLDq9kSJpZ+4EcrQ1WJY7kVlvJ7oz5Ze6R3CFkunqAfNPWBBRo52qlDvEMkCxdjlGVK8ZKOTz0hmfzhwhbSpUk6u3OLXhcgomFUzyQm3MmHq6+QEOtKCnXyU6m28Rmljttl4zaKPTTFgKUpJylVmG7s/Vo5xOrJQcuZt9i55Q8q6qUR0ECUrcU6Ecw7dsACUsiYsJzEJzBt5SXZuYeOdqHFM5NcuVBuC1CDKSMxW3F37iBEW0E8CWEhPl6HgxD/rnDahoZNQhExlozAEZSAO0NY33QVV4IhUooC2GozM4VxeLYYuCTr+iGWak3v8As8/pJwSsEkgcRrFipZpcHxhbcQzHrtaFmIYOqWXdKku2ZNx28IERmSbEg/rURqyYo5tpkoZJY9MtNZRy5gcgBXEWP5xW6uXkUx1B7xugqVUTFJIR0S2uqeAtuvC6op1S1MpWZQ1PEm8Lhcoy4MORKUeSPRNg/oiftK9sZGbB/Q0davbGoyvsoU7GpvSW3lLWpCOQc51QCNGOqTlPMG34d0FVN5s2aQwSpSUDkFF+8wvALlV76iN2aNxteDPjdSpm6ZNgW3tDDaKW/izbyPeYWypjqZ7u/ZDDHplpe/oxS7SZNqnRXlly299N0McFWUXB6Krk8COWp4dsDU0sFYcW36M0TJXGT1Py+JowfHZcqZQCQpyUHeNU8jxjjE6orTkkgnirRxwS8VvCcXXJUei8vVTncX3RaKGbLnsZKweKXuOyFxu1xbDkVPklZXaZEtJJN1DjqOQ4CNVeLgaQdtVgRUgql9CYNW1WPcfbHmy5aT5RW77iQeepieRSWkPBp9lqlTZ885ZaSWOo07To0W2nwt0jxyyVH6qTYDmd8UqVtEmSgJluEjcPWeca/a1YClKC8tsqRYHiSd0KqW2xm70i2YjSlP8AZe2/ZAKZE4Po/MwlVtUmaly6CNwvaOUYtLPlTFnqDQYSpv6/gL2kOlU07zkk9cSS6ef6QJPCEvyyUrSbMTGxMlOP3009pD9jQ7kvH/YlMsHyOb9aYkHjYx2mnmaGakwgVWSU/Xmq7TAq8clOzKH8xjua/wDMKiy+YVKykhSgoNpBdfhEuclgrxauLOk9Yf2RSsMxNRDpS38Sn04AROurn5goLA1BTfKb69cCOOUldHOaT7OsZwqdSMVMtJLAoLi3HentEZg+JlSglD5j9Ugl+po5n1UyanIuwJDmxYA3ID3h7hCZUkESsiQdSbqV1n3QFgaYXlVBWDTzIJlzklMtRzAi+RW8WdgYZ1mSYMqHWFcsoHaYFqauXK8vOSQ4AGoPXpC6djRUGYy0kGzBydzl7RTr4xdk1v5NUcYtJTLl5UuQ4e5IL6m+52aE65L3H5iLfRJTUSDLXdSQAFNdtUnmLXHIxWp9MUKKVBiktFvS/GNAzvlKyKiUzjiFB+eo9kdzpedaiMt1ABze3ujJUhy2h58Yl+REWDHkxeKuHz5L6JqXxotWw30RP2le2Mjew4/9Kn7SvbGo84uVTHCEqUkece5z74SlQFzrHo2MbJy50wqzqS+4M0L1bASjrNmeqNn6lV0Q9p2eepmBJLXv2NB2NLBlyjxHfpFyPg9k+kXHStgZRASZsxhoNwfWEjnSVNDTx27R5rLmAC4J104xukqVrWpGRsrXKgxe9uyPRfm7kekXHfzfyfSLt1RPLk59D448eyjYjRqUSUp3aAg7mhGpapSnDoPHTvMesJ2EljSdM742rYWWQxnTCDxaFWRr8h4rs8ym7WVATlMxxzAJ7ISLq0EKWWLFjxc/ox64fBjS6uruEcfNZSc+4Qef0dX2eL/KmdaEpSAWJ19ukCz8R0dRLXHbHuKvBXRnV+4RwfBNRcPUIHI6jwU1o4d8RpryLho9++aai4eoRh8EtFw9QhTjwmXjBHHvMTpx1XPvj275o6Hzf9ojY8EtDw/2iBoOzxWXiRUxJ9bjuh5Q4skfVRyYAR6ePBNRcPUI7T4LaQaP3CGUqdgeyl0WIIW4Cg4YF7XPB4PSoxafmzpvOV6onR4P5Q0mzB2/nGlep+0TeMqQVDDBafxk1I0BN+oXMWD9hJfpZnqiWTscEPlnzQ4Ys1wdRAl6hNUjlj2L65YmLUvcT0eSRYQKaXou2l3MOv2OHp5vqjobIgBvlE1uDiIwnxdlGrFuG1BQoWPLgQdR2+0RNiKkT1goChYZiQyT1HiIM/ZAf+4m+qJk7NqAAFVOADsA2puYZ5fla/kCWqYuTgbByq506o7n4afKAG7rgyZsuVa1M49ojSdliNKmcO2KRzpCuDJNiPoo+2v2xkN8FwtMiUEJJIBJc6knWMjKU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jpeg;base64,/9j/4AAQSkZJRgABAQAAAQABAAD/2wCEAAkGBxQTEhUUExQWFRUVFxgXGBcYFxUcGBUUGBcXFxccGBgYHCggGBolHRcVITEiJSkrLi4uFx8zODMsNygtLiwBCgoKDg0OGxAQGiwkICYsLCwsLCwsLywsLCwsLCwsLCwsLCwsLCwsLCwsLCwsLCwsLCwsLCwsLCwsLCwsLCwsLP/AABEIAN0A5AMBIgACEQEDEQH/xAAcAAACAgMBAQAAAAAAAAAAAAAEBQMGAAECBwj/xABLEAABAgQDBAQJCQUHAwUAAAABAhEAAwQhBRIxBkFRYSJxgZEHEzJSU6GxwdMUFzRCcpTR4fAWI2KCsjNDc5KTovEVg7MkVGPC0v/EABkBAAMBAQEAAAAAAAAAAAAAAAECAwQABf/EACoRAAICAgIBBAEEAgMAAAAAAAABAhEDIRIxQQQTIlFhFDKBkVJxobHw/9oADAMBAAIRAxEAPwDzZo6THTRjR6hnOUlo2pEbIjYRHHEao0lN4nKIxMuBYaIVJjSU3g1IBN45SEwrZ1EGWNZYICeEMsFo0TJmWYWGUkXZ1WYPu1fsicpUrGStidKWvHRpjmIG7fyi04hsbUIUcqMySTlY9JQdtPVGpmz84MkpylUtNi1lAZFA8+i7c4V5F3Y6iyqzZBSzhiQ/YdIjyxbV7KzVhJKkhSRlUkm7AliG1DMOyOk7IkB847iz9cL7sfs7g/oqK5NgeJPcG/GIlIi4V+y0zKnIQSBp1knh1d0AT9mZyEFSwEHcku6uprCO9yNdncH9FbIjhoMm0yk6pI7IgKYaxSACOCIIMcKTHAIGjGjto0RHUA5MSSReOUpiekQ6gOcdQBziYaW3UPVFfUIf435IHMwhIik/AqOGjSkWMTGXHEyJUNZ9XbKViptMhay6jqYyINhvocrqjIylz50dPCOcyeEYpLRy0eoZjstwjlTboxozLHBOFRiYmWnTqjEohQm10yknpAj2dhFjHciTmsLmCKacuXoW5bodUOKpLZkseO4n3b4hOcl0rLRhB9ugfDtnJiz0mQNxLF+zhzi8U2zeSnUhIzHMCkrA6J3gFnyniYT4VV5ZmZwz23gPqBF6lVgUARrGGeaTey/BRWgOnw2bMRL8bNzTEHolAsi7+UbqNhuA111iOunTXXLmVcoA2UekVpJFhZDZg3nPaLFJqksALHQtvexvuhJMKUul3QNU2td725v1u2sJKYECyMHASGmeMYhSSJilqFg5ZSQ45F4mrcPVmE1M/IoEMgTUiWoBrKDb9+g1tE8rDQtJKZgSCwFiQ5Yk7uXriWflljJmBUolJsLpJtZQvZuMDn5GoEnU1QUAK8VLJWJmVI6KmFkrUgnoto3dFd2pXPMwKVJJ10BUkvwKbRcqKd4seKfMgaZ7kcgRoOA3RBWN9UkcodStUJdOyn1GFZgkBgooBKT5xDlIfhp2RXa/ZwP5AB5W3X5R6FkFw1ognUwykDfzt3aR3Pj0w3faPI67BFIdgSPWPxhYUNHrNXSEDRJG/dFcxClkrLKS27MOPMxWPqf8gPDf7SjlEcZYslTs8weWsKHA6wrmYZMBbKexovHLB9Mk8M14FuWDcJlvNT1xyqjX5iu4wdgtORMBUCGfW27nDqS+ybhL6ZvHNwhIRDrHAy24AQpIisyaJJWkQlOsdPEaiYSwn1JsN9DldUZGbDfQ5XVGRiNB87zE6dQjnLBBlnhBmG4d4xRClZQA7t+mj05NJWyCTboEpKNcwshJJ/J9YdydmiMvjVgOQ4F26z+EWXD8LEtLIAS4ud573hZiyFS3clTkAPuLgjr6oyPM5SpaRZY1FWw2Vh9LMAzISwBAbIhNtd4v64HKaJLjxYLbhmJ7L3gSTNSqXlPlcoOw3DM2gB7biFWJ7uWgyyL62QIl0inenWANCCXMYcDplgZVzJajuUAQOs2iw0+HJBY6i5HKGdOZI1T2sIDko9NnW32ikK2fnyukAVyz9ZILeuGuF4kqUOk4Glw3t/V4u2H1yErSlCyxtl3cmfugzEqmUkuUozDT/lN4hO5FItR0UzC6utmKKkykZQ5GYKDpHN7w6VlBTUAsVhlpKeilQcODyuDvs+6D6XFpKVZ9XBsLkEnio2FtICqKkKTMWEsnMCwIcnKygOwk2G+Ea1YU1egyfiSAEKKCkm6UdHJz01u5gOqqvHJKSlI3ggb93U0BVUwKSyczgJCSdWToOIff1xzLXvuIWrObro6mzrpVoCB1afjA9Vi0qX5RJPAAkxxVubBINmA0S/PlB2DYVK8WuctQzJSpgdXA5/rdDpCMWjaWndlZ0H+JCh3loMqVoKApKgx3i4PdBMvZWRMTmKlpWodJwSkq3kNYDttFen7M1Mla0ykmZKI0Chq+ozEX0hJcWtFIrZqYsrdKS/VuvxiCbg6VA5i0RypE9FkSlKWeKkO/fBVJQ1MwkTWSNAApLvvc7uEJGDfY7lXQoqaKXKGt+94FVNUsOlDtxIHqi4SNm0MxQDxPjVv6g0CVeyyblCmPBRcdhYERT29WkL7n2yg4nWVCbLl+LHMH1HSIcGdSlFV2G+LbU4XP0WxSzEapI5iBKSTKllQloLjV+f2nMacUvHHf4IZL/wAioYzeYr9aQuKYd4vVFayLAAmwAHaWFzHGHVKEK6ctK0nVx7I1yb7ozpITNGlCL0nDqWcl5ctObhmIv2RB+zCF2CShTXHS97xF5Uu0x1G+me27DfQ5XVGRrYb6FK6oyM5U8LMoxdtnsORLlBZ+sAes7hzOv6EcjDpXnJ9UO5ikS0pCgCwAADAXEbPUN0kvImJLbYJNrQpWWUCtQHSswSeHOI6ygUJSyu6lFNtzuAGibD1BM05ZZ6bdIKNi51Ghe/dE+M1icyUasXLcRoO8v2RmgkmUm7RWhs8twpak5XBKUE5mfiB64cTatElICAEp+qALfmYhmVClWSye2D8FpjLWmblzgHUhwOLE6HnDzb7fQIpPSOMOw2dNVnKCl95dy/8ADuh2NmlNdQHWQImXj6B/ZoHao+vjCnEMQmrtnAfRKB7f+Ym4N7XQeXhg2J0CZRbOnML2N4RTKwNdd9bksDBCtnZ0w5lKAPAOTE37JTWue+BxS8hsRqrVpLgoU/IuO2OpeMrBdg/2jBlZgExAcgEdsLjhq/NMTc4rtlY45SWkFDaOaX6I/D1Rv/rU1rAPzPugYUq0swPNxZoOlU4I98I8i8Bliku0dytoVaLlvzBiYY2HNyAQxB9thA6qQQFVICLkFoKmJxLJhm1MtBaZMBDAOywoN6jDTEcdQyVy54yki4XYBwS97aaR5xPl8tYG+SE8O+HVMHFl+mUUmc5St3N8qzY67jAM6imyyFIXmA3KAUDbe9zFUw2oXIWFIWEnlv6xvh0naaYosshV9Wyn3w6fhqxaa6ZNLxealRC0MVKYZHy3sABuhv8ALihTTSUKZ8qhu49ULTVJWHs/WAX6wWMB11EqfNzKmKc6kgEsNwJ0GsJPvWkNGq2P67FEM6cqu3dAPytE0tk6O4kgKfex3euOqTBJSWUXW3HTuAAMHLowUswHJvfE1yux241VFAx3AVS3WOkgk3a6fttYd8IzLj1OgKkFctQsGLG9iOB3MBCXGNnw+eUBlOqW8k8uUb8OTl+4yZILuJRACNH7IkNTNd863G/Mr8YsRwhQ+oO6OF4Z/AO4xp4ohZ7TsN9DldUZGbDfQpXVGR5prKquglMoiWlhvdTcL9Lju3xqZSCckKYkoBGtlM2X/iN1GJpcgu9mOct1qcXYboMwSoSQokhwhb+bxsx13xfMnxsXE1dC+QPEoKy4KgzcGew5ud0DjJlGZJUo6stmfQWME4stSigJU5DKclnL2/4hNWlZN8rg+QG1HbD4saQuSTkxgukl75Kx/wBw79IdYatKUBgycujuRrv3mKbJUCpikj+fXV/dDrBp2YCXokHNYgujRj1ndD5LrQsKvYTPo5SCxQp2BcTDoYUrrQlZzOlI5cbD3Q/xtD5TxCh3Fx7Yp02cXLkBjp36dUSac9PwUi6dnpWAf2YUlYL3cEEQ2QvzsrdTflHjknFDLLoVlP8ACSH9cO5m0FQBkK7sCD0VAgixBGovzjI8M4Pu0XU4S/BdsbVmSpKQ0u2aZz4J1JPZFUmUIf8AtFNwZIPshHO2jqChMrRCDYABid5PE3PfBmH0c+eWcsd7gCJZE+6RqwzhBbb/AINVni0BmKzzUTw3frWC5GFTTLK19EKbKht2r8hz5w4kUFNTEJW65rpJf6gf13HqifFK9KlMlRV4wMnKUl7KtZyHLawnyoE86ekVqvpmmZV9F7pUBYpI0vve0CTcPUdBmHL87focYtuKU6Fy5aFKZe7RwdOz2Qgqc8hSkqDpBYKGhsD74DetopjyKWk6/wB9C6nwoqI6JZ9bEC7G4LWix/srKKfqnnEmFqlzL5nYZiyCQHDXVa9+YgjJrl0J7CYrjjHtWZ8823Tr+Ct1ezksG1+qIk7PyhqH7W98WZcjjHKJT2SOthDylRFKytTdnpRBZKgeIJPc8blyDKSAczh2KgXILfnDbFHAIBuQwALq9WnfFZn4bUgBSpiiAP8AKIS5SWh1xj2O6KuchPLu/OJKzFADlSMyvNHv/TwkoMPSB+9JbrZzrBmH1MmUsDTNoSzA9Y3w0ItuhZVV0bKVImhayS9ltr63hikrOXItJS/SCh9XkQIkrJSQkqUWG+EVJXhKiA5S/a3ED3RrcEvJBSbLOpaALp9RI7xCLE6oTDklpcHg9/wEMqeYFDcQrUbjAyyacugWUdd/VF6b6I/t2XjYX6FK6oyM2F+hSuqMjEaDy+ZUuXYPa/MdUMtm8R/fpQu6V5kbhdYIFz/Fl1hCF7+qNeOu+h1BHGPSlBNUZ4yp2WismJzELBSbJ1cJIcMqIlYewaxB3Nbs/GFWL4qmblUElKggBfBSw7q5PEeH40pHRPSTw3j7JiCxut9lJzV66JKikIf63Iu46mN4YbIzR43K5LoVY6Agg2v1x0amVNFlh+Bsr8+yF83PImImgOQdPOG8dzwVOnxkDjatF2xiV+7SeCiOwj8o8/qKVs5ylXNj0Bm1cb9BfjFoocakzSFTphBIPRKVAJvYBQcHfug2dQUs0dGchv4m163HsiEpSttIrxikldnmSlDNpblrpuiemrujlL205dXCLRXbKytUT5af+5FarsMMvRSS/mlxAeRdMbg+zg1LKSXfKQWdnALtFiwvaOQgKXMCjMXoEEjIOkwbQ3CdeJioIlKUWCXJ3QxFEiWAqalRf6odKe1Wp6g0I+IYpheIYz445lLVm0CUu7djwwwzB6hRCglSkkP03TqLOCH7oGpNqJcgDxclCS2qUB+8nWO63bddsqlKcAlmSz7nubRCXuS1Ff2VSxrtlkodlp1zMnMDuSn/AO2kHKwtCEhIUFMAGUpNh1B/dFBm7X9IHIpQ+tmU5drt2tG0bXTlkITKST1E8z1CAsOR9sHuQ8ItpolBaSGKHdkAqCS3mhyXhivEUZbZmFmCWNjz07oVU0tcxIK3QCliUlgewbtYKlKlIGVIUQOwd5vHRUr70CUo11sk+VlXkywOaiVHu0jSpcxYZSyRwFgOwQtr9ppcpx0EnrKldwaKji+1s2a6UqKU/rcLCKww27S/snLJXkvPjZSDlDKX5oue07oXY4tRl5irKEl8o0PJ/fAmytGUS86tTftOnq9sDbT4kBlljW5PXui8MViOddHEuq8YoBQtw/GHdZJSUgJABGgADHsipYTOdY64cYrVlKgx09caI40npGZzb7OliZOygrCUAniXI1BHGJhSJlA2dx5R1/IQDLqmOZ+irXiOChzEMkTc4yq11fiOIgcU3Y7k6FkrEjLJ/pO/84Z/9QXNQ6xlAyswspywubizwurZDkPqC/XHeP1BRTIyli6fa8LKL5JJ0UjL4u0en7C/QpXVGRmw30KV1RkZRyt13g5JWfFTAEbgq574H+beb6VPdDyf4T8NQpSFT1hSVFJHiKgspJY3EtjcRwPCrhfp1/d6n4cWvL+RKiJT4NZvpU90cnwZTPSp7oslN4SMPmEJROWSdB4iePaiMrPCRh8pRTMmrSoajxFQdQ+5B4x15fyd8CvJ8G04EETgCLg8DB87YyoVrMldiG9hg+X4TcNOk5dv/gqPhxs+ErDvTL/0Kj/8Qj5vuwpxQkX4O5xL+MQCeAb1RLT7CVCHaagvuKXEM1+FDDRrOX/oVHw44PhVwz06/u9T8OOqbVUw2gKdsPPV9eUn7KSPfEStgZ5DeNR3Qy+dXC/Tr+71Pw41862F+nX93qfhwixNeBnNvyJE+DGYC4mpBHKGcnY2oSlSTMlKCvPSSx0cXsbwR862F+nX93qfhxnzrYX6df3ep+HB4N+AchPM8GsxQYzEN9mB1+ClRL+MA5DSLD86uF+nX93qfhxnzq4Z6df3ep+HB4S+jrK8PBUv0ohhhmwE2RdBkk+cpBJPJ30tDH51cM9Ov7vU/DjY8KeGenX93qfhxzhJ+GddHE/ZqsWQVTZdtBlLdzwDX7DVM3yqgJHBIb84ZJ8KWGHSev7vU/DjR8KWGenX93qfhxyxy+mdyK2fBOr0ojE+CdQ/vB64snzp4Z6df3ep+HGHwpYZ6df3ep+HDccn0xdAg2NqQnKJssAfwn8YVzvBfMUoqVOBJ1h/86eGenX93qfhxtPhRw0/3y/u9T8OCo5V4Zz4iCl8GMyWrMmaHHGJqrwczphdU1PYIdK8KGGj++X/AKFR8OMHhQw30y/u9R8ODWX6YKgJZPg6mpDCaluYjuX4Pp6Wacm2lob/ADoYb6Zf3ep+HGDwn4b6Zf8AoVHw4FZV4Z3xFkzYSedZqO4/jEVZ4PJ0xISqahhowhx85+G+mX93qPhxh8J+G+mX/oVHw47jl+mH4j/Z/DTTyESiXKd8ZB1PUJWkKSQQQ4PXGRIY+WsYSTPn/wCLN/8AIqAUC8H4v/bz/wDGm/8AkVAqRHpox2OtnB+/R1/jEm2KGqV/y/0JiHAwfHIbzh7RBG2I/f8A8kv+hMPLwBCaWQFXMTGdwEBxvORE3EY7qgdTEDR1Mmk2iMGAkMjShHIESxwY6gnSUCNqlxyAOcFUtlJJ01DpBfVrGxvCvQUrIEyzEs6lKWPEA/j74sRwQVAVOkqRLPRzSlApCVMc2VXk7tLaxutwCd+5AD/uwC1wFZ12J6sp7YRZE6KcGVhEp4YTcPKcw1ylnHq6obS9n5iFPMQogeZfOdwS3rJ0ESrwidLlqWpKlLmKDJSl8mpdR3G5AAfmRpB9xeGdw/BXkysoJPHKPar3d8RlN4tq9k5qsiAUBKQMy1KLZ1XWWAJIc5XbRIMLa7DUSx4sELmggZkqJSon6qUtffzcc4ZZFoHBiNAiQhxG1JYkHURuWjWKiEBTEslF4k8XEshIe8NyBQPNReMlp16omnIYxkoXg8jqICmNEROURz4qGTA0RiMJiTIY5KIID3rwfl6KW/P3Rka8Hv0KX2+6MjxmajwvFkfv5/8Aizf61QMJcP8AFMPPjp1tZkzj5xMR0WCLmKIS1g5c7o9S0o22Y6bdIhwJxOR9of1CDNr0PPf+CX/QmCMIoGmJN7EeogwdtLRAzQS46CG7Et7oMvAEU8SQN0RLliHE+iI0YwEqn5GOoNi8yxEZlwx+T9fdGlUlneBQUwAy43Kpip2BLXPIQ3oMKVMKSCMuZi77mJeLBT0wlZgAkJJf3fhGfJmUdeS8MblsQYfs6VH94rKClxxcswIPbFgp8Oyy0pQHyaLID8SXOkRrrPNvzMcImKUblx2/rfGSeSUuzTGCj0OkSFZBmAU3A8OLRJLrZiA/i7cGb/mB6eoSzFwOAMMJc1BGUE3ETsegnDcRzlspHPdBNXWBNmJMJpKFIU2UKSdCHCk/jDSUoEOq9rhiL9o0h0k/IrdeCNNZmu1uQuO2JF0YzJmZEONCwcdRiKXID+0R2VgWYEcDpAv6OoreM7JA+MWhRzKUCEFgACXVc+VvaKzWYcuSpSVjRg40Lh7R6AQoaDs1jtZStJTMTZQa9w3tEXhnku9k5YkzzKOpcvWLdimyeYINO28KvxNiSYrC5JSSDYiNcMkZ9EJQcewYmO5aokyR0JcVEIj1RkTKREREMkBs1GssdZY0RDULZ7j4PvoUvt90ZGeD76FL7YyPFfZrK5U4OStZ8ZqpR9ZjBQmUCoFJJDboInYwy1jo2Uoaczyjc6r8aAzApv2G0bs1+0zLifzQJIQEkKKQTxg6fKp5+UvlUAEsdD2xW0eMStaVne41uDewjqqqwlN9/GMkM0o9mqWOL6HVZs+kP0UQBNwVQ0EvuTANEkqdalzFZwCQonsDHgGhjUUMmZdeYFvqqUFdpB9sU/Vt9IH6dLt/8ASsLUd0s/yp/CBsQo0JVkyhyl7y2Z+BBY7+6CzgaReXULTyUon1wrrKbIrpTMx4u/rhJ+pyNdUPDDBPuyRU5MpLJZ+AbtNoXT1TF6WgyTSoN84PU0Tqlt5Jccoy815LtPwLJNEp7qtHc+elBAHaYISHVEGLSUBt6od9E06YTRzEq0vxguWWII3G/VCOmp1AuA0NgVM4hLRTYcqpWLqsDobRL8pUz6QqlTHOhf37otcnD5RlMD+8BbM9iptCPNcNx3w62BisT5hOl+sO0dpWQq464CnkpUdxFm3gjX3wQhRUP1aA2EJ+VJa0FJoQtIUlRDjfxgEYcTfVuHCGagnxYYtu7Y5P6EkwCapcpXEDWNVMqVPQQcqSogktckaOeEdTX+sWTveIZdChXkE9hgrIkzuLrYsmbNgEZWUN5zBPUwMRnAU6XH88v8b6bosNNg8of2kyZ1IB9pMN6Wno0eSgk8VIcv2mLL1UhHhieeTMHdGdCZhHHLZuIOpHZAHyUcTHq6sTkpUEEgO7OwDdZgQ7MqX0kJSUm4snSNWD1PLUtGfLjro8yNLGjSR6OvZNfox3fhA69lVej/qjUsi+yFMsXg/+hI6zG462GS1IkcFKHcYyPIfZsPP6uZ+9WLB5ihv3qMM8LwmZMSpSCyn6JuH/AAELqSjM+qmeala3/wAx9Zj0OlSEIcCwFgOG6PRnTjRkjp2UDHsEqLBbFQuFpVu4Wb2RX8QwSpAZRLtopb90XrE6kmYSdQWb+LcOzXsiCuCFLBUbJABAN3BO/dGXJhxxVtl45JydJFRwerm5SlR6SbX1HERYKWlnrSFAkJOhKkh4MXWS5Y6KEp7HJ6ydYCop8wKU6XSSSnRw977uMZHxvSNS5NdkkzB5xDZx/n/AQPM2bWd6P8yvwgpGJuWCVE8GL90MZEuYdRkHFRb1aw1JdoS2/JWpmy6hdgfsqv62hXWzV0+gWjkoWMXmdMCFZXccXDEngx0jiopwsMsBQO7dCupaSG3GnIo9LWCekksk7tzmOhTqezvxOltbkQ5mYNSpUwSrMToTZm9lo5QZyVrzAKkqsBaxYe73xBWi9Re7FqMRZQQtnJYEak7nGnshlhlMtZdXRTxa57IHrMNkhQUOitLLyvYsee9+EEU9Yr9aRWMVyoRt8bLDQ0NOkvkzHiomx5AaQxk0VO+hvfyjY9cVJVaoBo4l1KuJvucxdtR1RHbLlX0VOsuUlKj9ZJ1PMGxiv4rRLldJHTQ7ZhqPtDdEEutWUs5jpFbMB4g6g6EcDCyScboaN3R1QYiSsoKwjcb3f9cIOrZNvKAVfTe+m8mFlOmVLUcmUqV0iouSgm7OdG5RFLQRO8ZmzApKSLtrwiErrRZVex5Q4dJmJBM1SzzR0X5MrSDk4elIZJDdREA4fVSyAAkp1J4OSWZ97Me2GbABwqLY742kQnXKrIzhJOivbHBwqZ50s9pD96bR0vFslihTOA4Zr9sRVeMBIzEFnb9XgJyl0gtJdsCqcHMtQXNNzoQQRzAIs0PJeOJAAyotb9NCrCccKlqu4IslrNzB1POJcXpkKSVygEqAdSfqkcU8DyjRinBOpqmRyQk1cXaGyMfT5o7Fn8YmRjyP4h/OYoPyiM+UNGz2ovwZeTL3sYXpn4rWf90ZHGwn0RP2le2NR5rNYiwySEKWOK1qUetRgqrx1iAg2A14k8OqFGNT8kuc3lKKgOsn3QhpZ00AJmAFTeUPJIG+NmSbTojCCasdmta41d31L9cKpirllqN95Fu1o5E1yxv6h+cEbSSgjIlNgU35nMYT2HL9wfeUegOR01gFTj8OENZmVJDkkbw+6K0p+bab/bDrZ+cyD0Sog2OqiGdrnkYT1MOMbQ/p58pUx9h1cXUlaWILhQ0I5kanfAtRiIKukW3Ab4c4JiAmIdUvKoWLjWMxGRLWLywo7n6PrFwIlDFLgmnZTJkjzaar/RTcdmoJSUhQINzlUzbjw19sEU2JjIHN9DEu0FWgghDAJ6Kf4izEDiBxhPh2EKUOihh5x0/OJQUlJyKzknFLYTU4kgr1sli+9+TQrxHFZyz0AyRoCC+/h1xYqTZuUFdKYSdWAAB7SYd/9JkpTYM19dDBWNttsDyJaRRsNExZzzh5J6Kb95h/KrgPqiBMQlq8YAm4PtjuXQzTokd0VwrQs2NE1ySLpD9QjEVAd8otyhaZE97pLDq9kSJpZ+4EcrQ1WJY7kVlvJ7oz5Ze6R3CFkunqAfNPWBBRo52qlDvEMkCxdjlGVK8ZKOTz0hmfzhwhbSpUk6u3OLXhcgomFUzyQm3MmHq6+QEOtKCnXyU6m28Rmljttl4zaKPTTFgKUpJylVmG7s/Vo5xOrJQcuZt9i55Q8q6qUR0ECUrcU6Ecw7dsACUsiYsJzEJzBt5SXZuYeOdqHFM5NcuVBuC1CDKSMxW3F37iBEW0E8CWEhPl6HgxD/rnDahoZNQhExlozAEZSAO0NY33QVV4IhUooC2GozM4VxeLYYuCTr+iGWak3v8As8/pJwSsEkgcRrFipZpcHxhbcQzHrtaFmIYOqWXdKku2ZNx28IERmSbEg/rURqyYo5tpkoZJY9MtNZRy5gcgBXEWP5xW6uXkUx1B7xugqVUTFJIR0S2uqeAtuvC6op1S1MpWZQ1PEm8Lhcoy4MORKUeSPRNg/oiftK9sZGbB/Q0davbGoyvsoU7GpvSW3lLWpCOQc51QCNGOqTlPMG34d0FVN5s2aQwSpSUDkFF+8wvALlV76iN2aNxteDPjdSpm6ZNgW3tDDaKW/izbyPeYWypjqZ7u/ZDDHplpe/oxS7SZNqnRXlly299N0McFWUXB6Krk8COWp4dsDU0sFYcW36M0TJXGT1Py+JowfHZcqZQCQpyUHeNU8jxjjE6orTkkgnirRxwS8VvCcXXJUei8vVTncX3RaKGbLnsZKweKXuOyFxu1xbDkVPklZXaZEtJJN1DjqOQ4CNVeLgaQdtVgRUgql9CYNW1WPcfbHmy5aT5RW77iQeepieRSWkPBp9lqlTZ885ZaSWOo07To0W2nwt0jxyyVH6qTYDmd8UqVtEmSgJluEjcPWeca/a1YClKC8tsqRYHiSd0KqW2xm70i2YjSlP8AZe2/ZAKZE4Po/MwlVtUmaly6CNwvaOUYtLPlTFnqDQYSpv6/gL2kOlU07zkk9cSS6ef6QJPCEvyyUrSbMTGxMlOP3009pD9jQ7kvH/YlMsHyOb9aYkHjYx2mnmaGakwgVWSU/Xmq7TAq8clOzKH8xjua/wDMKiy+YVKykhSgoNpBdfhEuclgrxauLOk9Yf2RSsMxNRDpS38Sn04AROurn5goLA1BTfKb69cCOOUldHOaT7OsZwqdSMVMtJLAoLi3HentEZg+JlSglD5j9Ugl+po5n1UyanIuwJDmxYA3ID3h7hCZUkESsiQdSbqV1n3QFgaYXlVBWDTzIJlzklMtRzAi+RW8WdgYZ1mSYMqHWFcsoHaYFqauXK8vOSQ4AGoPXpC6djRUGYy0kGzBydzl7RTr4xdk1v5NUcYtJTLl5UuQ4e5IL6m+52aE65L3H5iLfRJTUSDLXdSQAFNdtUnmLXHIxWp9MUKKVBiktFvS/GNAzvlKyKiUzjiFB+eo9kdzpedaiMt1ABze3ujJUhy2h58Yl+REWDHkxeKuHz5L6JqXxotWw30RP2le2Mjew4/9Kn7SvbGo84uVTHCEqUkece5z74SlQFzrHo2MbJy50wqzqS+4M0L1bASjrNmeqNn6lV0Q9p2eepmBJLXv2NB2NLBlyjxHfpFyPg9k+kXHStgZRASZsxhoNwfWEjnSVNDTx27R5rLmAC4J104xukqVrWpGRsrXKgxe9uyPRfm7kekXHfzfyfSLt1RPLk59D448eyjYjRqUSUp3aAg7mhGpapSnDoPHTvMesJ2EljSdM742rYWWQxnTCDxaFWRr8h4rs8ym7WVATlMxxzAJ7ISLq0EKWWLFjxc/ox64fBjS6uruEcfNZSc+4Qef0dX2eL/KmdaEpSAWJ19ukCz8R0dRLXHbHuKvBXRnV+4RwfBNRcPUIHI6jwU1o4d8RpryLho9++aai4eoRh8EtFw9QhTjwmXjBHHvMTpx1XPvj275o6Hzf9ojY8EtDw/2iBoOzxWXiRUxJ9bjuh5Q4skfVRyYAR6ePBNRcPUI7T4LaQaP3CGUqdgeyl0WIIW4Cg4YF7XPB4PSoxafmzpvOV6onR4P5Q0mzB2/nGlep+0TeMqQVDDBafxk1I0BN+oXMWD9hJfpZnqiWTscEPlnzQ4Ys1wdRAl6hNUjlj2L65YmLUvcT0eSRYQKaXou2l3MOv2OHp5vqjobIgBvlE1uDiIwnxdlGrFuG1BQoWPLgQdR2+0RNiKkT1goChYZiQyT1HiIM/ZAf+4m+qJk7NqAAFVOADsA2puYZ5fla/kCWqYuTgbByq506o7n4afKAG7rgyZsuVa1M49ojSdliNKmcO2KRzpCuDJNiPoo+2v2xkN8FwtMiUEJJIBJc6knWMjKU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8" descr="https://encrypted-tbn1.gstatic.com/images?q=tbn:ANd9GcRBD_4j3V_-YYa4k03h9wGE6WcUBlVazhCv9RO-vuvBbxaVh_099w"/>
          <p:cNvPicPr>
            <a:picLocks noChangeAspect="1" noChangeArrowheads="1"/>
          </p:cNvPicPr>
          <p:nvPr/>
        </p:nvPicPr>
        <p:blipFill>
          <a:blip r:embed="rId2"/>
          <a:srcRect/>
          <a:stretch>
            <a:fillRect/>
          </a:stretch>
        </p:blipFill>
        <p:spPr bwMode="auto">
          <a:xfrm>
            <a:off x="4214810" y="5072074"/>
            <a:ext cx="4695835" cy="1571612"/>
          </a:xfrm>
          <a:prstGeom prst="rect">
            <a:avLst/>
          </a:prstGeom>
          <a:ln>
            <a:noFill/>
          </a:ln>
          <a:effectLst>
            <a:softEdge rad="112500"/>
          </a:effectLst>
        </p:spPr>
      </p:pic>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82000" cy="5909310"/>
          </a:xfrm>
        </p:spPr>
        <p:txBody>
          <a:bodyPr>
            <a:normAutofit lnSpcReduction="10000"/>
          </a:bodyPr>
          <a:lstStyle/>
          <a:p>
            <a:pPr algn="just"/>
            <a:r>
              <a:rPr lang="en-IN" dirty="0"/>
              <a:t>The mud crab attains sexual maturity in the period of 5 months. </a:t>
            </a:r>
          </a:p>
          <a:p>
            <a:pPr algn="just"/>
            <a:r>
              <a:rPr lang="en-IN" dirty="0"/>
              <a:t>About 5 months after hatching pair formation occur between male crab and female crab.</a:t>
            </a:r>
          </a:p>
          <a:p>
            <a:pPr algn="just"/>
            <a:r>
              <a:rPr lang="en-IN" dirty="0"/>
              <a:t> After Few hours mating occur.</a:t>
            </a:r>
          </a:p>
          <a:p>
            <a:pPr algn="just"/>
            <a:r>
              <a:rPr lang="en-IN" dirty="0"/>
              <a:t>During mating male deposit sperm in the female.</a:t>
            </a:r>
          </a:p>
          <a:p>
            <a:pPr algn="just"/>
            <a:r>
              <a:rPr lang="en-IN" dirty="0"/>
              <a:t>Sperm fertilizes the different batches of egg released by the female.</a:t>
            </a:r>
          </a:p>
          <a:p>
            <a:pPr algn="just"/>
            <a:r>
              <a:rPr lang="en-IN" dirty="0"/>
              <a:t>After fertilization , fertilized egg attach to the abdomen of the female.</a:t>
            </a:r>
          </a:p>
          <a:p>
            <a:pPr algn="just"/>
            <a:endParaRPr lang="en-IN" dirty="0"/>
          </a:p>
        </p:txBody>
      </p:sp>
    </p:spTree>
    <p:extLst>
      <p:ext uri="{BB962C8B-B14F-4D97-AF65-F5344CB8AC3E}">
        <p14:creationId xmlns:p14="http://schemas.microsoft.com/office/powerpoint/2010/main" val="24992876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5974080" cy="914400"/>
          </a:xfrm>
        </p:spPr>
        <p:txBody>
          <a:bodyPr>
            <a:noAutofit/>
          </a:bodyPr>
          <a:lstStyle/>
          <a:p>
            <a:pPr algn="just"/>
            <a:r>
              <a:rPr lang="en-US" sz="3600" i="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Rockwell Extra Bold" pitchFamily="18" charset="0"/>
              </a:rPr>
              <a:t>  </a:t>
            </a:r>
            <a:r>
              <a:rPr lang="en-US" sz="3600" i="1" u="sng"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Rockwell Extra Bold" pitchFamily="18" charset="0"/>
              </a:rPr>
              <a:t>TAXONOMY </a:t>
            </a:r>
          </a:p>
        </p:txBody>
      </p:sp>
      <p:sp>
        <p:nvSpPr>
          <p:cNvPr id="3" name="Content Placeholder 2"/>
          <p:cNvSpPr>
            <a:spLocks noGrp="1"/>
          </p:cNvSpPr>
          <p:nvPr>
            <p:ph sz="quarter" idx="1"/>
          </p:nvPr>
        </p:nvSpPr>
        <p:spPr>
          <a:xfrm>
            <a:off x="214282" y="1066800"/>
            <a:ext cx="6215106" cy="5562600"/>
          </a:xfrm>
        </p:spPr>
        <p:txBody>
          <a:bodyPr>
            <a:normAutofit/>
          </a:bodyPr>
          <a:lstStyle/>
          <a:p>
            <a:pPr>
              <a:buClr>
                <a:srgbClr val="FFFF00"/>
              </a:buClr>
              <a:buNone/>
            </a:pPr>
            <a:r>
              <a:rPr lang="en-US" sz="2400" b="1" dirty="0">
                <a:solidFill>
                  <a:schemeClr val="accent2">
                    <a:lumMod val="50000"/>
                  </a:schemeClr>
                </a:solidFill>
              </a:rPr>
              <a:t>Kingdom              :   </a:t>
            </a:r>
            <a:r>
              <a:rPr lang="en-US" sz="2400" b="1" dirty="0" err="1">
                <a:solidFill>
                  <a:schemeClr val="accent2">
                    <a:lumMod val="50000"/>
                  </a:schemeClr>
                </a:solidFill>
              </a:rPr>
              <a:t>Animalia</a:t>
            </a:r>
            <a:endParaRPr lang="en-US" sz="2400" b="1" dirty="0">
              <a:solidFill>
                <a:schemeClr val="accent2">
                  <a:lumMod val="50000"/>
                </a:schemeClr>
              </a:solidFill>
            </a:endParaRPr>
          </a:p>
          <a:p>
            <a:pPr>
              <a:buClr>
                <a:srgbClr val="FFFF00"/>
              </a:buClr>
              <a:buNone/>
            </a:pPr>
            <a:r>
              <a:rPr lang="en-US" sz="2400" b="1" dirty="0">
                <a:solidFill>
                  <a:schemeClr val="accent2">
                    <a:lumMod val="50000"/>
                  </a:schemeClr>
                </a:solidFill>
              </a:rPr>
              <a:t>Phylum                 :  </a:t>
            </a:r>
            <a:r>
              <a:rPr lang="en-US" sz="2400" b="1" dirty="0" err="1">
                <a:solidFill>
                  <a:schemeClr val="accent2">
                    <a:lumMod val="50000"/>
                  </a:schemeClr>
                </a:solidFill>
              </a:rPr>
              <a:t>Arthropoda</a:t>
            </a:r>
            <a:endParaRPr lang="en-US" sz="2400" b="1" dirty="0">
              <a:solidFill>
                <a:schemeClr val="accent2">
                  <a:lumMod val="50000"/>
                </a:schemeClr>
              </a:solidFill>
            </a:endParaRPr>
          </a:p>
          <a:p>
            <a:pPr>
              <a:buClr>
                <a:srgbClr val="FFFF00"/>
              </a:buClr>
              <a:buNone/>
            </a:pPr>
            <a:r>
              <a:rPr lang="en-US" sz="2400" b="1" dirty="0">
                <a:solidFill>
                  <a:schemeClr val="accent2">
                    <a:lumMod val="50000"/>
                  </a:schemeClr>
                </a:solidFill>
              </a:rPr>
              <a:t>Subphylum          :  </a:t>
            </a:r>
            <a:r>
              <a:rPr lang="en-US" sz="2400" b="1" dirty="0" err="1">
                <a:solidFill>
                  <a:schemeClr val="accent2">
                    <a:lumMod val="50000"/>
                  </a:schemeClr>
                </a:solidFill>
              </a:rPr>
              <a:t>Crustacea</a:t>
            </a:r>
            <a:endParaRPr lang="en-US" sz="2400" b="1" dirty="0">
              <a:solidFill>
                <a:schemeClr val="accent2">
                  <a:lumMod val="50000"/>
                </a:schemeClr>
              </a:solidFill>
            </a:endParaRPr>
          </a:p>
          <a:p>
            <a:pPr>
              <a:buClr>
                <a:srgbClr val="FFFF00"/>
              </a:buClr>
              <a:buNone/>
            </a:pPr>
            <a:r>
              <a:rPr lang="en-US" sz="2400" b="1" dirty="0">
                <a:solidFill>
                  <a:schemeClr val="accent2">
                    <a:lumMod val="50000"/>
                  </a:schemeClr>
                </a:solidFill>
              </a:rPr>
              <a:t> Class                     :  Malacostraca</a:t>
            </a:r>
          </a:p>
          <a:p>
            <a:pPr>
              <a:buClr>
                <a:srgbClr val="FFFF00"/>
              </a:buClr>
              <a:buNone/>
            </a:pPr>
            <a:r>
              <a:rPr lang="en-US" sz="2400" b="1" dirty="0">
                <a:solidFill>
                  <a:schemeClr val="accent2">
                    <a:lumMod val="50000"/>
                  </a:schemeClr>
                </a:solidFill>
              </a:rPr>
              <a:t>Order                    :  </a:t>
            </a:r>
            <a:r>
              <a:rPr lang="en-US" sz="2400" b="1" dirty="0" err="1">
                <a:solidFill>
                  <a:schemeClr val="accent2">
                    <a:lumMod val="50000"/>
                  </a:schemeClr>
                </a:solidFill>
              </a:rPr>
              <a:t>Decapoda</a:t>
            </a:r>
            <a:endParaRPr lang="en-US" sz="2400" b="1" dirty="0">
              <a:solidFill>
                <a:schemeClr val="accent2">
                  <a:lumMod val="50000"/>
                </a:schemeClr>
              </a:solidFill>
            </a:endParaRPr>
          </a:p>
          <a:p>
            <a:pPr>
              <a:buClr>
                <a:srgbClr val="FFFF00"/>
              </a:buClr>
              <a:buNone/>
            </a:pPr>
            <a:endParaRPr lang="en-US" sz="2200" b="1" dirty="0">
              <a:solidFill>
                <a:srgbClr val="00B050"/>
              </a:solidFill>
            </a:endParaRPr>
          </a:p>
          <a:p>
            <a:pPr>
              <a:buClr>
                <a:srgbClr val="FFFF00"/>
              </a:buClr>
              <a:buNone/>
            </a:pPr>
            <a:r>
              <a:rPr lang="en-US" sz="2200" b="1" dirty="0">
                <a:solidFill>
                  <a:srgbClr val="00B050"/>
                </a:solidFill>
              </a:rPr>
              <a:t> 1.  Infra order   :   </a:t>
            </a:r>
            <a:r>
              <a:rPr lang="en-US" sz="2200" b="1" dirty="0" err="1">
                <a:solidFill>
                  <a:srgbClr val="00B050"/>
                </a:solidFill>
              </a:rPr>
              <a:t>Brachyura</a:t>
            </a:r>
            <a:endParaRPr lang="en-US" sz="2200" b="1" dirty="0">
              <a:solidFill>
                <a:srgbClr val="00B050"/>
              </a:solidFill>
            </a:endParaRPr>
          </a:p>
          <a:p>
            <a:pPr>
              <a:lnSpc>
                <a:spcPct val="110000"/>
              </a:lnSpc>
              <a:buClr>
                <a:srgbClr val="FFFF00"/>
              </a:buClr>
              <a:buNone/>
            </a:pPr>
            <a:r>
              <a:rPr lang="en-US" sz="2000" dirty="0">
                <a:latin typeface="Times New Roman" pitchFamily="18" charset="0"/>
                <a:cs typeface="Times New Roman" pitchFamily="18" charset="0"/>
              </a:rPr>
              <a:t>True crabs.</a:t>
            </a:r>
          </a:p>
          <a:p>
            <a:pPr>
              <a:lnSpc>
                <a:spcPct val="110000"/>
              </a:lnSpc>
              <a:buClr>
                <a:srgbClr val="FFFF00"/>
              </a:buClr>
              <a:buNone/>
            </a:pPr>
            <a:r>
              <a:rPr lang="en-US" sz="2000" dirty="0">
                <a:latin typeface="Times New Roman" pitchFamily="18" charset="0"/>
                <a:cs typeface="Times New Roman" pitchFamily="18" charset="0"/>
              </a:rPr>
              <a:t>5 visible pair of walking legs.</a:t>
            </a:r>
          </a:p>
          <a:p>
            <a:pPr>
              <a:lnSpc>
                <a:spcPct val="110000"/>
              </a:lnSpc>
              <a:buClr>
                <a:srgbClr val="FFFF00"/>
              </a:buClr>
              <a:buNone/>
            </a:pPr>
            <a:r>
              <a:rPr lang="en-US" sz="2000" b="1" dirty="0">
                <a:solidFill>
                  <a:srgbClr val="00B050"/>
                </a:solidFill>
              </a:rPr>
              <a:t>2.  Infra order      :    </a:t>
            </a:r>
            <a:r>
              <a:rPr lang="en-US" sz="2000" b="1" dirty="0" err="1">
                <a:solidFill>
                  <a:srgbClr val="00B050"/>
                </a:solidFill>
              </a:rPr>
              <a:t>Anomura</a:t>
            </a:r>
            <a:endParaRPr lang="en-US" sz="2000" dirty="0">
              <a:latin typeface="Times New Roman" pitchFamily="18" charset="0"/>
              <a:cs typeface="Times New Roman" pitchFamily="18" charset="0"/>
            </a:endParaRPr>
          </a:p>
          <a:p>
            <a:pPr>
              <a:buNone/>
              <a:defRPr/>
            </a:pPr>
            <a:r>
              <a:rPr lang="en-US" sz="2000" dirty="0">
                <a:latin typeface="Times New Roman" pitchFamily="18" charset="0"/>
                <a:cs typeface="Times New Roman" pitchFamily="18" charset="0"/>
              </a:rPr>
              <a:t>Hermit crab, king crab, etc</a:t>
            </a:r>
          </a:p>
          <a:p>
            <a:pPr>
              <a:buNone/>
              <a:defRPr/>
            </a:pPr>
            <a:r>
              <a:rPr lang="en-US" sz="2000" dirty="0">
                <a:latin typeface="Times New Roman" pitchFamily="18" charset="0"/>
                <a:cs typeface="Times New Roman" pitchFamily="18" charset="0"/>
              </a:rPr>
              <a:t>Last pair of walking legs hidden inside the carapace.</a:t>
            </a:r>
          </a:p>
          <a:p>
            <a:pPr>
              <a:buNone/>
              <a:defRPr/>
            </a:pPr>
            <a:endParaRPr lang="en-US" sz="2000" dirty="0">
              <a:latin typeface="Times New Roman" pitchFamily="18" charset="0"/>
              <a:cs typeface="Times New Roman" pitchFamily="18" charset="0"/>
            </a:endParaRPr>
          </a:p>
          <a:p>
            <a:pPr>
              <a:buClr>
                <a:srgbClr val="FFFF00"/>
              </a:buClr>
              <a:buNone/>
            </a:pPr>
            <a:endParaRPr lang="en-US" dirty="0"/>
          </a:p>
        </p:txBody>
      </p:sp>
      <p:pic>
        <p:nvPicPr>
          <p:cNvPr id="5" name="Picture 4" descr="mud-crab-scylla-serrata.jpg"/>
          <p:cNvPicPr>
            <a:picLocks noChangeAspect="1"/>
          </p:cNvPicPr>
          <p:nvPr/>
        </p:nvPicPr>
        <p:blipFill>
          <a:blip r:embed="rId2"/>
          <a:stretch>
            <a:fillRect/>
          </a:stretch>
        </p:blipFill>
        <p:spPr>
          <a:xfrm>
            <a:off x="6629400" y="2819400"/>
            <a:ext cx="2228880" cy="1981200"/>
          </a:xfrm>
          <a:prstGeom prst="rect">
            <a:avLst/>
          </a:prstGeom>
          <a:ln>
            <a:noFill/>
          </a:ln>
          <a:effectLst>
            <a:softEdge rad="112500"/>
          </a:effectLst>
        </p:spPr>
      </p:pic>
      <p:pic>
        <p:nvPicPr>
          <p:cNvPr id="35842" name="Picture 2" descr="https://encrypted-tbn0.gstatic.com/images?q=tbn:ANd9GcRKsAG8IYw_N_IJ9hDK3kO3I1FFH4GB0z1AXqnfyS23XssxuQNq"/>
          <p:cNvPicPr>
            <a:picLocks noChangeAspect="1" noChangeArrowheads="1"/>
          </p:cNvPicPr>
          <p:nvPr/>
        </p:nvPicPr>
        <p:blipFill>
          <a:blip r:embed="rId3"/>
          <a:srcRect/>
          <a:stretch>
            <a:fillRect/>
          </a:stretch>
        </p:blipFill>
        <p:spPr bwMode="auto">
          <a:xfrm>
            <a:off x="6562725" y="4800600"/>
            <a:ext cx="2295555" cy="1752600"/>
          </a:xfrm>
          <a:prstGeom prst="rect">
            <a:avLst/>
          </a:prstGeom>
          <a:ln>
            <a:noFill/>
          </a:ln>
          <a:effectLst>
            <a:softEdge rad="112500"/>
          </a:effectLst>
        </p:spPr>
      </p:pic>
      <p:pic>
        <p:nvPicPr>
          <p:cNvPr id="6" name="Picture 4" descr="http://www.reef.crc.org.au/research/fishing_fisheries/statusfisheries/crabmud.htm">
            <a:hlinkClick r:id="rId4"/>
          </p:cNvPr>
          <p:cNvPicPr>
            <a:picLocks noChangeAspect="1" noChangeArrowheads="1"/>
          </p:cNvPicPr>
          <p:nvPr/>
        </p:nvPicPr>
        <p:blipFill>
          <a:blip r:embed="rId5"/>
          <a:srcRect/>
          <a:stretch>
            <a:fillRect/>
          </a:stretch>
        </p:blipFill>
        <p:spPr bwMode="auto">
          <a:xfrm>
            <a:off x="6500826" y="857232"/>
            <a:ext cx="2428892" cy="1857364"/>
          </a:xfrm>
          <a:prstGeom prst="rect">
            <a:avLst/>
          </a:prstGeom>
          <a:noFill/>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8382000" cy="6370975"/>
          </a:xfrm>
        </p:spPr>
        <p:txBody>
          <a:bodyPr>
            <a:normAutofit lnSpcReduction="10000"/>
          </a:bodyPr>
          <a:lstStyle/>
          <a:p>
            <a:pPr algn="just"/>
            <a:r>
              <a:rPr lang="en-US" sz="3000" dirty="0"/>
              <a:t>Berried female is transferred to the spawning pond.</a:t>
            </a:r>
          </a:p>
          <a:p>
            <a:pPr algn="just"/>
            <a:r>
              <a:rPr lang="en-US" sz="3000" dirty="0"/>
              <a:t>After spawning the larva hatch out as  first </a:t>
            </a:r>
            <a:r>
              <a:rPr lang="en-US" sz="3000" dirty="0" err="1"/>
              <a:t>zoea</a:t>
            </a:r>
            <a:r>
              <a:rPr lang="en-US" sz="3000" dirty="0"/>
              <a:t> stage and then metamorphoses into 2,3,4 &amp; 5 </a:t>
            </a:r>
            <a:r>
              <a:rPr lang="en-US" sz="3000" dirty="0" err="1"/>
              <a:t>zoea</a:t>
            </a:r>
            <a:r>
              <a:rPr lang="en-US" sz="3000" dirty="0"/>
              <a:t> stages.</a:t>
            </a:r>
          </a:p>
          <a:p>
            <a:pPr algn="just"/>
            <a:r>
              <a:rPr lang="en-US" sz="3000" dirty="0"/>
              <a:t> Then fifth larval stage of </a:t>
            </a:r>
            <a:r>
              <a:rPr lang="en-US" sz="3000" dirty="0" err="1"/>
              <a:t>zoea</a:t>
            </a:r>
            <a:r>
              <a:rPr lang="en-US" sz="3000" dirty="0"/>
              <a:t> metamorphoses into </a:t>
            </a:r>
            <a:r>
              <a:rPr lang="en-US" sz="3000" dirty="0" err="1"/>
              <a:t>megalopa</a:t>
            </a:r>
            <a:r>
              <a:rPr lang="en-US" sz="3000" dirty="0"/>
              <a:t> stage.</a:t>
            </a:r>
          </a:p>
          <a:p>
            <a:pPr algn="just"/>
            <a:r>
              <a:rPr lang="en-US" sz="3000" dirty="0"/>
              <a:t> </a:t>
            </a:r>
            <a:r>
              <a:rPr lang="en-US" sz="3000" dirty="0" err="1"/>
              <a:t>Megalopa</a:t>
            </a:r>
            <a:r>
              <a:rPr lang="en-US" sz="3000" dirty="0"/>
              <a:t> metamorphoses into juvenile stage.</a:t>
            </a:r>
          </a:p>
          <a:p>
            <a:pPr algn="just"/>
            <a:r>
              <a:rPr lang="en-US" sz="3000" b="1" dirty="0">
                <a:solidFill>
                  <a:srgbClr val="FF0000"/>
                </a:solidFill>
              </a:rPr>
              <a:t> Phytoplankton , chlorella is commonly used for feeding the </a:t>
            </a:r>
            <a:r>
              <a:rPr lang="en-US" sz="3000" b="1" dirty="0" err="1">
                <a:solidFill>
                  <a:srgbClr val="FF0000"/>
                </a:solidFill>
              </a:rPr>
              <a:t>zoea</a:t>
            </a:r>
            <a:r>
              <a:rPr lang="en-US" sz="3000" b="1" dirty="0">
                <a:solidFill>
                  <a:srgbClr val="FF0000"/>
                </a:solidFill>
              </a:rPr>
              <a:t> where as brine shrimp </a:t>
            </a:r>
            <a:r>
              <a:rPr lang="en-US" sz="3000" b="1" dirty="0" err="1">
                <a:solidFill>
                  <a:srgbClr val="FF0000"/>
                </a:solidFill>
              </a:rPr>
              <a:t>nauplius</a:t>
            </a:r>
            <a:r>
              <a:rPr lang="en-US" sz="3000" b="1" dirty="0">
                <a:solidFill>
                  <a:srgbClr val="FF0000"/>
                </a:solidFill>
              </a:rPr>
              <a:t> is commonly used for feeding the </a:t>
            </a:r>
            <a:r>
              <a:rPr lang="en-US" sz="3000" b="1" dirty="0" err="1">
                <a:solidFill>
                  <a:srgbClr val="FF0000"/>
                </a:solidFill>
              </a:rPr>
              <a:t>megalopa</a:t>
            </a:r>
            <a:r>
              <a:rPr lang="en-US" sz="3000" b="1" dirty="0">
                <a:solidFill>
                  <a:srgbClr val="FF0000"/>
                </a:solidFill>
              </a:rPr>
              <a:t> stage</a:t>
            </a:r>
            <a:r>
              <a:rPr lang="en-US" sz="3000" dirty="0"/>
              <a:t>.</a:t>
            </a:r>
          </a:p>
          <a:p>
            <a:pPr algn="just"/>
            <a:r>
              <a:rPr lang="en-US" sz="3000" dirty="0"/>
              <a:t> </a:t>
            </a:r>
            <a:r>
              <a:rPr lang="en-US" sz="3000" dirty="0" err="1"/>
              <a:t>Megalopa</a:t>
            </a:r>
            <a:r>
              <a:rPr lang="en-US" sz="3000" dirty="0"/>
              <a:t> metamorphoses into juveniles which are then transferred into the nursery pond as a seed stock.</a:t>
            </a:r>
          </a:p>
          <a:p>
            <a:pPr algn="just"/>
            <a:endParaRPr lang="en-US" sz="3000" dirty="0"/>
          </a:p>
        </p:txBody>
      </p:sp>
    </p:spTree>
    <p:extLst>
      <p:ext uri="{BB962C8B-B14F-4D97-AF65-F5344CB8AC3E}">
        <p14:creationId xmlns:p14="http://schemas.microsoft.com/office/powerpoint/2010/main" val="39300292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5643602" cy="714380"/>
          </a:xfrm>
        </p:spPr>
        <p:txBody>
          <a:bodyPr>
            <a:normAutofit fontScale="90000"/>
          </a:bodyPr>
          <a:lstStyle/>
          <a:p>
            <a:r>
              <a:rPr lang="en-US" dirty="0">
                <a:solidFill>
                  <a:srgbClr val="FF0000"/>
                </a:solidFill>
              </a:rPr>
              <a:t>Mating of crabs</a:t>
            </a:r>
          </a:p>
        </p:txBody>
      </p:sp>
      <p:sp>
        <p:nvSpPr>
          <p:cNvPr id="3" name="Content Placeholder 2"/>
          <p:cNvSpPr>
            <a:spLocks noGrp="1"/>
          </p:cNvSpPr>
          <p:nvPr>
            <p:ph sz="quarter" idx="1"/>
          </p:nvPr>
        </p:nvSpPr>
        <p:spPr>
          <a:xfrm>
            <a:off x="457200" y="1219200"/>
            <a:ext cx="8077200" cy="5410200"/>
          </a:xfrm>
        </p:spPr>
        <p:txBody>
          <a:bodyPr>
            <a:normAutofit fontScale="85000" lnSpcReduction="20000"/>
          </a:bodyPr>
          <a:lstStyle/>
          <a:p>
            <a:pPr>
              <a:lnSpc>
                <a:spcPct val="150000"/>
              </a:lnSpc>
            </a:pPr>
            <a:r>
              <a:rPr lang="en-US" sz="2600" dirty="0">
                <a:latin typeface="Times New Roman" pitchFamily="18" charset="0"/>
                <a:cs typeface="Times New Roman" pitchFamily="18" charset="0"/>
              </a:rPr>
              <a:t>Generally, mating lasts for </a:t>
            </a:r>
            <a:r>
              <a:rPr lang="en-US" sz="2600" dirty="0">
                <a:solidFill>
                  <a:srgbClr val="FF0000"/>
                </a:solidFill>
                <a:latin typeface="Times New Roman" pitchFamily="18" charset="0"/>
                <a:cs typeface="Times New Roman" pitchFamily="18" charset="0"/>
              </a:rPr>
              <a:t>one or two days</a:t>
            </a:r>
            <a:r>
              <a:rPr lang="en-US" sz="2600" dirty="0">
                <a:latin typeface="Times New Roman" pitchFamily="18" charset="0"/>
                <a:cs typeface="Times New Roman" pitchFamily="18" charset="0"/>
              </a:rPr>
              <a:t>, a </a:t>
            </a:r>
          </a:p>
          <a:p>
            <a:pPr>
              <a:lnSpc>
                <a:spcPct val="150000"/>
              </a:lnSpc>
              <a:buNone/>
            </a:pPr>
            <a:r>
              <a:rPr lang="en-US" sz="2600" dirty="0">
                <a:latin typeface="Times New Roman" pitchFamily="18" charset="0"/>
                <a:cs typeface="Times New Roman" pitchFamily="18" charset="0"/>
              </a:rPr>
              <a:t>period which may vary from nine hours to three days. </a:t>
            </a:r>
          </a:p>
          <a:p>
            <a:pPr>
              <a:lnSpc>
                <a:spcPct val="150000"/>
              </a:lnSpc>
            </a:pPr>
            <a:r>
              <a:rPr lang="en-US" sz="2600" dirty="0">
                <a:latin typeface="Times New Roman" pitchFamily="18" charset="0"/>
                <a:cs typeface="Times New Roman" pitchFamily="18" charset="0"/>
              </a:rPr>
              <a:t> Mating occurs mostly at </a:t>
            </a:r>
            <a:r>
              <a:rPr lang="en-US" sz="2600" b="1" dirty="0">
                <a:solidFill>
                  <a:srgbClr val="C00000"/>
                </a:solidFill>
                <a:latin typeface="Times New Roman" pitchFamily="18" charset="0"/>
                <a:cs typeface="Times New Roman" pitchFamily="18" charset="0"/>
              </a:rPr>
              <a:t>night</a:t>
            </a:r>
            <a:r>
              <a:rPr lang="en-US" sz="2600" dirty="0">
                <a:latin typeface="Times New Roman" pitchFamily="18" charset="0"/>
                <a:cs typeface="Times New Roman" pitchFamily="18" charset="0"/>
              </a:rPr>
              <a:t>, especially at the beginning of the high tide.</a:t>
            </a:r>
          </a:p>
          <a:p>
            <a:pPr>
              <a:lnSpc>
                <a:spcPct val="150000"/>
              </a:lnSpc>
            </a:pPr>
            <a:r>
              <a:rPr lang="en-US" sz="2600" dirty="0">
                <a:latin typeface="Times New Roman" pitchFamily="18" charset="0"/>
                <a:cs typeface="Times New Roman" pitchFamily="18" charset="0"/>
              </a:rPr>
              <a:t> For mating to be successful,</a:t>
            </a:r>
            <a:r>
              <a:rPr lang="en-US" sz="2600" b="1" dirty="0">
                <a:latin typeface="Times New Roman" pitchFamily="18" charset="0"/>
                <a:cs typeface="Times New Roman" pitchFamily="18" charset="0"/>
              </a:rPr>
              <a:t> </a:t>
            </a:r>
            <a:r>
              <a:rPr lang="en-US" sz="2600" b="1" dirty="0">
                <a:solidFill>
                  <a:srgbClr val="7030A0"/>
                </a:solidFill>
                <a:latin typeface="Times New Roman" pitchFamily="18" charset="0"/>
                <a:cs typeface="Times New Roman" pitchFamily="18" charset="0"/>
              </a:rPr>
              <a:t>water temperature should preferably be higher than 18°C</a:t>
            </a:r>
            <a:r>
              <a:rPr lang="en-US" sz="2600" dirty="0">
                <a:solidFill>
                  <a:srgbClr val="7030A0"/>
                </a:solidFill>
                <a:latin typeface="Times New Roman" pitchFamily="18" charset="0"/>
                <a:cs typeface="Times New Roman" pitchFamily="18" charset="0"/>
              </a:rPr>
              <a:t>.</a:t>
            </a:r>
          </a:p>
          <a:p>
            <a:pPr>
              <a:lnSpc>
                <a:spcPct val="150000"/>
              </a:lnSpc>
            </a:pPr>
            <a:r>
              <a:rPr lang="en-US" sz="2600" dirty="0">
                <a:latin typeface="Times New Roman" pitchFamily="18" charset="0"/>
                <a:cs typeface="Times New Roman" pitchFamily="18" charset="0"/>
              </a:rPr>
              <a:t>Both female and male crabs </a:t>
            </a:r>
            <a:r>
              <a:rPr lang="en-US" sz="2600" dirty="0">
                <a:solidFill>
                  <a:srgbClr val="C00000"/>
                </a:solidFill>
                <a:latin typeface="Times New Roman" pitchFamily="18" charset="0"/>
                <a:cs typeface="Times New Roman" pitchFamily="18" charset="0"/>
              </a:rPr>
              <a:t>do not feed </a:t>
            </a:r>
            <a:r>
              <a:rPr lang="en-US" sz="2600" dirty="0">
                <a:latin typeface="Times New Roman" pitchFamily="18" charset="0"/>
                <a:cs typeface="Times New Roman" pitchFamily="18" charset="0"/>
              </a:rPr>
              <a:t>during the mating period. </a:t>
            </a:r>
          </a:p>
          <a:p>
            <a:pPr>
              <a:lnSpc>
                <a:spcPct val="150000"/>
              </a:lnSpc>
            </a:pPr>
            <a:r>
              <a:rPr lang="en-US" sz="2600" dirty="0">
                <a:latin typeface="Times New Roman" pitchFamily="18" charset="0"/>
                <a:cs typeface="Times New Roman" pitchFamily="18" charset="0"/>
              </a:rPr>
              <a:t>After mating, females consume a large amount of food to support rapid ovarian development. </a:t>
            </a:r>
          </a:p>
          <a:p>
            <a:pPr>
              <a:lnSpc>
                <a:spcPct val="150000"/>
              </a:lnSpc>
            </a:pPr>
            <a:r>
              <a:rPr lang="en-US" sz="2600" dirty="0">
                <a:latin typeface="Times New Roman" pitchFamily="18" charset="0"/>
                <a:cs typeface="Times New Roman" pitchFamily="18" charset="0"/>
              </a:rPr>
              <a:t>Under suitable conditions, </a:t>
            </a:r>
            <a:r>
              <a:rPr lang="en-US" sz="2600" b="1" dirty="0">
                <a:solidFill>
                  <a:srgbClr val="00B0F0"/>
                </a:solidFill>
                <a:latin typeface="Times New Roman" pitchFamily="18" charset="0"/>
                <a:cs typeface="Times New Roman" pitchFamily="18" charset="0"/>
              </a:rPr>
              <a:t>ovulation may take place 30 to 40 days.</a:t>
            </a: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2530" name="AutoShape 2" descr="data:image/jpeg;base64,/9j/4AAQSkZJRgABAQAAAQABAAD/2wCEAAkGBhESEBUUEhIUFBUUGB4ZGBcXFhoYGxYVFxUWFxQWGBgYHCYfGhkkGRgWHy8gIygpLS0vHSExNTArNiYrLCoBCQoKDgwOGg8PGiwkHiQuKSw0LiwsLCwqLCkwKSk1LCwpLCwsLCwsKiwsNTQsKSwsLCwpLDQ0LCkpLCkpLCwsKf/AABEIAQYAwAMBIgACEQEDEQH/xAAbAAEAAgMBAQAAAAAAAAAAAAAABAUBAgMGB//EAEUQAAIBAgMFBQUECAQEBwAAAAECAwARBBIhBRMiMUEGMlFhcSNCUoGxFHKRoRUzQ1NigpKiY3ODkySys9IWNETBwtHw/8QAFgEBAQEAAAAAAAAAAAAAAAAAAAIB/8QAHxEBAAIDAQACAwAAAAAAAAAAAAERAiFBMRLwgZHx/9oADAMBAAIRAxEAPwD7jSlKBSlKBSlKBSlKBSlKBWk/db0P0qLtWUqgIaxDDoxva9xw68vpWYMQXR7lbrcHLe3dBHPyIoJYrNYFZoFKUoFKUoFKUoFKUoFKUoKvYG0XlR95bPHK8ZsLDhbh0+6RVpUTDLCkjqmUSN7RwOZzcIYjzy2+VS6rL3ScfNlKUqVFKUoFKUoFKUoK7bLcIuoK31JbLbQ9bi3/AOHWsbOI3LEZba8mznkO819T/wC1q32ybIDcghgRYBtRc8iQOV6zhpi0bgm5UkE5cvug8rnoaCaKzWBWaBSlKBSlKBSlKBSlKBVZtfaDxyYdEteWXKbi/s1Vme3noNas6iSLC0yg5TLGCyj3lV+Em3gbWqsfdpy8RZMA/wBtWZQMhhMb663Dhk06+9VrVZt7aDwrG62sZUV7i/A7ZSR4G5FWdJuomSKuYKVzxGIWNGdyFVQWYnkABck/KvPtG4eLFyAqxkCZD+zgm4FjI5Zt4YXc+ItchRUqekpSlApSlApSlBF2jCWSwXMLgldNQOYGbS/KuWDiKxMCuUcRVdLhSORtzN7+NT60n7reh+lBsKzWBWaBSlKBSlKBSlRdp43cxPJlzFRooNszE2RQTyuxAv50EqlRsBj1lTMtxYlWU6MjDRlYdCD8joQSCDUmgVVYHAOMViJXAs4jVNb8KKc3pxMatCarezuPefDrK9ruWIsLcGdgnzygVUXETP4+/pM1cQl4/DxvGwlAKc2vy4TmufQi9dYZldQykFWAII5EEXBFJUDAg8iLH0Ohqv7OYOSLCxxyWzIMuhvoCQuv3bU4da7RG9njh91bSy+YDWhQ+rqW/wBIg86lbWwe9gkjBsXQhT4Nbhb5NY/Ko2whmEk376Qkf5aezit5FVz+rmrSpUjbOxglhjkAtvEVreGZQbfK9qk1WbC4RLF+6mcD7rkTIB5BZQvyqzoFKodqbZlySthwuSAMzuwuHMdy8MYBFzoVL8lOgDHNlvVN6DNKUoFaT91vQ/St60n7reh+lBsKzWBWaBSlKBSlKBVZtriaCP45lJ9IlaYf3RoPnVnVZJxY1B+6hYn1ldAh/COT8aDntJdw/wBoXRNBOPFB3ZfVOp6pfnlUVbg1hluLHUGqzYZyZ8OecBATzhYEwn5ANHfqYyetBOxk6IjNIwVAOIk2FjpqfnWcLh0jRUQBVUWUDkAOQqB2iwDzQiNALNIme5t7NXDP68uVWgquM6VQT7akUY4G18OuaOwtcNFmS/ic4Iq/qi7QpCvwiWd4VOvE6DERhtOoAc/jSK2yeLbAYQRRJGvKNVUeiqFH0rvSlSpWJwY1h0miDD70LlXPzEsY/lrniZ2xDtDGSsa6TSKSDf8Acxkcmt3mHdBsOI3TptjZskhjaKQRsrEM1rkRuhDhema+Qi+gK3IPIzcHhEiQIgyqvIc/Mkk6kk3JJ1JJJoH2RBHuwoVMuQKBYBbZbADkLdKi9n5C2EgY8zDGT6mNSansbC9V3Zsf8Hh/8mP/AKa0FlSlKBWk/db0P0retJ+63ofpQbCs1gVmgUpSgqu0C5ljjuw3kyKSrFTZSZTZlII0jtoa1jxb4chJ2Lxk2SY2uCTYJNbQEnQSaA8jY2L9NrfrcL/nH88NiAPzIqwliVlKsAysLEEXBB0IIPMWoN6rNn8WJxLfCY4vkse9+s5qOkjYQhXJbDk2RybmEnQI5POO+iueWgPQ1I2BrG79Xmlb1AlZE/sVKCzqrx/s8TDJ0e8L/wAwLxk+jIVH+YatKrO0g/4WRusQEo9YWEoHzKWoMYjaL/bIoVtlMbu+mtgVVLHpxE1aVDgELTM65TIgEbEHVVPGFPhzvUyqmtJgrz3anAZpMJL0inTN6O6qPXjyV6GqjtWWGEkZe9HlkHrFIsn/AMaYXejKq2thWa0hkDKGHIgEehFxW9SopSlBX9oJSuFly94oVX77jJGP6mUVNgiCqFHJQAPQCwqu2mc80MI5Zt6/3YrZB670xkfcbwq0oIG08Y4KRxW3kl7FhdURbZ5CARe2ZQBcXLDkLkcv0K3M4nEZ/izIP7Mm7/FTWNqybqaKdv1aq8ch+BXMbCQ/wgxgE9A1zYKSLISgrmuLWve+lud7+FBC2Vi3JeOWxkiIBIFg6MLo4HS+oI8Vbpaps/db0P0qt2Q+9llnHcfKkZ6Okec7wfwl5HseoAI0Iqyn7reh+lBsKq8Xmmn3IdkREV3KHKzl2cIgYaqoyMSRY6rYgXvaCqnGTCDEb5/1UiKjt0jZGcozeCEOwLHQZVvobgN27PRAezaSJ+jpI17+LBiVf+cGu+ycY0iESACSNij25ZltZgDyDKVYC5sGtc2rXE7dgRQd4rFu6qEOz+ARF1Y+lNjYZ1RmkFpJXMjC98t7BUuNCVRUUkaEgmg57e0SN/gmiPyaRY2P9LsasxUbaWD3sMkd7Z0Zb+GYEA/LnWuysbvYUcixZeIfC40dfUMGHyoJMkYYEEAgixB1BB5gjwrTCYVIkWONQqIAqqOQA0AFdaUCueIhDoynkwIPoRY10qLtTF7qGST4EZv6QSPzrYi9EzSn7D4ZxhhJJbNORJob8JjQL+Qr0VV3Z2MrhIAeYiQfgi1Y1uUzM7ZjFRorSeFXUqwurAgjxBFiPwrehqWqfszjFaIxhw+4Yxgg3zIP1TX68FlJ+JXHSrivMYTZU2HMkqrfLK5yKbmTDO2ewA99WLMo+8ume49FhsSsiK6MGVhcEciDyNVlUTpmPm3WtXcAEkgAaknQADmSa2qn7RvwoslxAze2bmAgFwreEbHRmOgW4Ng2ZZa6bFQvnxDAgzWyg81hW+6B8zdnI5guR0q0rCsCLg3B61mgV5btL2agKpliRM7lGIUZbyo6RuUGhYTGI3tevU1W9okJwspHeRc6/fj9on9yigkbLxm9hjktbOoJHwtbiX1BuPlXefut6H6VW7FcB5oxyD7xPOOcby/pvd8PlVjOeFvQ/Sg3FVvaMn7M6jQy2iB8DMwiv8s9/lU44lBzdR8xVZtfEKZYBcEIXmbXTLFEy/8APKh+VA7M4VBEzqirvJJGuFAupmfd3t/Blq4qBsCIphIFPNYkB9Qi3/Op9Aqqwh3WJeI92W8sfk2gnT8Ssnnnf4atahbVwJlThIWRCHjY8lcXtf8AhIJVh1VmFBNpUXZuPEqZrFWBKuh5o40ZD5g9eRFiNCKlUCqntQy/ZZENiZRu0B6yPwoP6rH0Bq2qi2kGnxcKILph33krX0D5G3SDxbUMR0DKetVj6zLxdRRhVCjkBYeg0Fb0pUtKUpQVg2i/20wm2QwiRdNbhyrgnrzWtJ8FJC5kw4zKxvJDcAMT3njJ0WQ9QbKx5lSSxl4lIVlSR8of9WhJsTm1KjxJy/lUuqmmQi4HaUcwJRtV0ZSLMh8HU6qfWpVQsdsmOUhjdZFFlkQ5XUeAYc1vrlN1PUGuFsXF8GIUePspLfK6Of8AbFS1odlvDxYUgL1ga4jPiYyLmI+QBX+EElqlYHaySErYpIou0b2DqOV7AkMt/eUlT41yTb8QIWXNAx0tKMgJ8Fe5jY+Ssa17QRxbks6Z2Ujd2JV96xCIEcaoWYhcw8ddL0HbHbVCMI0UySsLhFtot7ZnY6IlwdTzsQASLVxOFxUg45UiB92JM59N5KMp/wBsV12Pszcx2ZjJI2skhteR7AFtOQsLAdAAKn0FLhuykKgXadyFVLmeQXRL5FIRlUgXPTqa7P2dwgBIw8NwLhjGpNxqDmIJvVpWk/db0P0oIa7Cww/9PD/tp/8AVaP2bwZ54WA+sSf9tWIrNBWf+G8OO4hj/wAp3i/6bLWkkOIgGZGbEIOcb23gH+G4sGP8Li5+IVbUoOWFxSSIrobqwuD5eh1B8jqK0x2PjhXM5sL2AAJLMeSqo1Zj0A1qo+0vDiJYYoy5ktKgPCiFyyzZmscq5lD2ALEyGwOpE/BbJytvJW3spFsxFggPNYkuci/Mk2GYmwsGmy8JJvJJnG7MoUCMEGwS9mkI0MpBsbaABRdrXqzrBNVTbXaXhwoD+MzX3S+OWxBlbyU253ZToQ7bU2kUIjiAaZ+6p5KOTSPbki3+ZsBqahbGZkxEkAOZY0VncjjeeUszMxGmoF7W00AsABVjs/ZixXNy7vq8jWLORyvYAADWygADoBWcCsJZ5IspLtZ2Bvdk4bHzFrVUdZPEulKVLSlKUFV2iwDyxpuxd45Y5FBNu64za/dLVaCueKZgjFLZgpy35ZrG1/K9Rth48z4aKU2u6Am3xW4vzvVbnFOrTqVwxeOjiXNJIiL4swUX8Lmof6dVv1UU8vmseQW8Q8pRSPQmpUsXQEEEAg6EHUEeBqhOyYlxkKxgoqK8pRWOTMMscfs75V78huANVqZvsY/KOKIeLuZGHqiAD8HrjsqGQYucySbwiOIXChQNZmIUC5txDmSaC6pSlArSfut6H6VvWk/db0P0oNhWawKzQKUpQU+08UkOKhkkdUUxyqWYgC+aFlFz91vxrf8ASU0v6iIqv7yYFB6rH32/myDwNc9vy5JcK2RntKwsoBOuHmNwCR4dNa7Db8fVMQvrh5j+aoR+dBgbCD64h2nPwtpGPSIcJ8s+YjxqzAtyquXtJhORnjU+DsEP4PY1YRyBhdSCDyINwfnQZcmxtzqs7NYB4cLGj9/UtrfiZiza9dTWe0W0Wgw7Oli91VQdQWd1UXHzqyWq38fvP6nXyZpSlSopSlBpNKqqWYhVUEkk2AAFySToABVBs1zKpTCkYeBCRe15STxcKPcRg3vdwSb91dCZEzriJCXIGHgJuSbLJKh4iSdN3GR83B5ZNYWAws0s07xMYoJyrZytpGyplYxq3dDWBzsPQahhUeSmfYbvgbTZMLl3qWMs8oMrAWusJdjmzMLGwPCuthmW9iJ8Z+5w5/13H5bg/WstiYMKqxqNTcrGgLu5vdmtqxuTcu2lzdjreoeM2vMCgdocKJGypvDvHJsTYhSEQ2HPOwuQOZAMqSzNjT+yw6+e+dvy3K3/ABrjsZJBiMQJWVmO7a6qUGUqygAFmPNW1vXUbGDayTzyf6m7H4QBLj1vXDAYKODGMsaKglhU6C12ikYOW6k2mTU+FBd0pSgVpP3W9D9K3rSfut6H6UGwrNYFZoFKUoKfb2JCS4UkM1pWNkUubfZ5hfKoJtxCuv6bB7kGIb/SKfnKVFcNqxO+KgWOTIVjle+UP1hQAgkfE34V23OMH7WBvIwut/5hKf8AloNZcViZAVSDdXFs0zobX6hIy+e3OxK38ahbP2fCzGORBDiUHE0V4TIvISqYyMyHQ2N8pOU+cuDa8xBJgWRQSpMEwezIxVwRII9QwIIBJuLVuZMNi+EnjTisc0csZ5ZgDZ08Mw0PLUUELHs0RRJyMTHmzrpaZTHZs2RLCYLzOQBgPdar+GZXUMpDKwBBBuCCLggjmCK85PhMRFio5ZM2IiiRgGVVEilyLlkX9YQq+4oNjopI1kw4hIGEkbBsLMbkqbrFI50cf4bsdfhY35MxWp4mOr2lKVKiqvbeMIAiRsryA3f91Ett7Lc6AgEAX95lvoDVhPOqIzsQFUEknoALk/hXmNkYVsYzTSC0UhByn9oq33UZ/wAJLlj8bs3uAZwmbPwQnCcOTCx23UevtcvdkcHXILAqp59462Aztra0q4mHDwvGrShrlgSUtqr25G4WQAHmR4A1abSxwhjLWLHRVUc3djZEHmT15DUnQGvPYlVjspMbYgMJZZ2vkhdxkVuYvwnIkZOoAJ8TWNXtk+LS8GEFgGeWX+eWdh1JNr2vzNkQH3RW+C2exLS4jKXdcuUapHHzMYuNbmxZrDMQNAFUDhwYdskSmbEyC5LNxEA2zyyW4Iwb2AFuYVeYDE7PjVDLjZN7l1KkWiU3sAsIvmNyAM2dieXO1S1GdNmsTu8NFO3+Fh1kF/AuFyA/eYVxOHEUsMyYNMMiuEcgxq7JL7MDLECpXeGJjdtAtT8JhcWbyCRY8/KGSPOIkAsgGR1IcjVtWFzYaC5zjcBi5Y3jeTD5XUqbRSXsRa49rzoLqlQdjYtpIQXtvFukltPaIcrkDwJGYeRFTqBWk/db0P0retJ+63ofpQbCs1gVmgUpXPETqiM7myqCzE9FAuT8hQebxuLU4yUmaaIRokd0iDDMc0jXdonUcLx6XHn0qRho8JMcpxbTt8P2i1/IxxFQfQitdjY+VYrnCYgvIxke+7WzObhTnkB4Vype3u1ttBMQ1nlgiaFb54bb52Bt7QXUDMtu4obMC1iTlFBIk2Y0DZ8Kq5bAPALIrhQAGj6JIFAGujAAEiwYZz4bFjKbiSPWxvHNCT7w5Mv3how6kVrh9mIUEmDmMYIuoU7yJh4bsmwH3Ch865yskrCLFxiOVQWR1YgEAXZ4ZBZlIHNdCP4l1IabB207TSwysGKOUjfJl3mQDeXscpcXBIAHiBa4WRjdllC7woHV776A2yyg95lvoshHjwvya2jCuihQII3YZJX3kOKS2szG6lvdWUk6EcD3K2GbIbrZWPLgrIAssZtIo5a6q639xhqPmDqpqsqvTI82h7A2iP1WcuLExOb5mjU5WR83EJY2srBte6TqWAu6odv7CdvbYYhZ1IcAmyyOospJ91st0zdVJU6ZSt1h3YopZcrEAlSQcpI1W40NuVxUtaY7AxzRtHKodHFmU8mHgR1HlXZVAFhoBWar9vRztAy4ewkeyhmJARWIDvca3VbkAdbcqComxzT4j2Viy3WK+qxi5SXFOOuoaONebWexyszL221s2OPBPCty0vCpOryzsQQxPViRcnkApOirpZ7I2SmHjyrqfeawBYgADQaAAAKFGgAAHKqdtoGSUSIA7sCuGQ8hHoJcU9uSE2APVcoXWQitiam4ZMXFJGGk+zgLlM2LmGdxcC5tbM7aiOJe6OegsAzXvJjwOU7/ABUisyAkX4YoRbUqCedrgyMb87ZQStQ+zGIVcPLJMwDrJJvpDpcxsRmPgAgFhyA0Fd4cPvjv8SMqLxRxNoIwNRLID+1669zkNbsWUVNETcW6jaksv/l4uH97LdFI8UTvv88gPRjVZDtGCS+/xzCzEZcwwytYkZo7ESMhto2dgantO2L4Y8yQHvS6q0o+GHqFPWXw7l751to4VVQqgBQLAAWAA0AA5AW6VjXnMJjsLh8SFimjKYiwIEoYjEAWVjdixMi2W56og5tXpq4TYCJlKtGpVhYgqLEHmDUFcNiYdI2WZOiysVdR4b0Bs4+8t/FjQWtaT91vQ/Sq/wDTDjv4WdfMbtx8gjlv7a0m7Qw5TcTLoe9h51HLxMdqC1FZqrHaTDfGf6H/AO2s/p5D3Ip5D4CF1H9UoVfzoLOqPamfEvuImAWMhpXK51LKQyQWDC99GbXQWB7+nSaHFTqVzfZUPVSHm+RIMcZ9M/kQdaYXs8Y0CLiZwo6AQrzJJ1EWa5JJJvckkk0DE4nEwrmeTCstwOIPCLswVRmzSaliBy5mun6YdP18EiDqye1T+zjA8ygHnWR2dw576mU2I9s7S2uCDYSEhbgkcIFcY8RJhuGXPLCO7KAWZF6LMBxG37wX/itYswbDAI/tsJMEL6krZ4pTyJdAbE6WLKVbTUm1qhbXlaWF4JYgs5UmGz8DyAEgxSaEONSVNjbN3luamyYFW9vhHQO2twbxzjwky3BPQSDiGnMXUw9qbVWaOFAgvLMI5EfvRlQXk7purrYEMD8LKSCDVY3ek5VW0rYwUwnCyouaJAjpzV4yMquAeaMAefIhhra5rtpLLhHSTidU4Vcm7GMnXDyk89bGOU+9ZWIzFn3xm+idAxzSIbQSmwEwNs2GmI0V2sLNyJCsBcZTfYXEpPEGAurggqw9VdGU8iDdSp5EEVPqvHTDYhZEV0N1YAg+IIuDXWomzNmR4ePdxAql2YAsTYsxYgZibC5NhyHSpdApSlB5/tTtE3TCxgtJPe6g2O6WwfX3ASQpfoCxF2AU2WytmCIEsQ0j2zsBYG2iqo92NRoq9NSbksTKGHXPnyjMQFLWFyoJIF+drkm3mag7e2puYtCod7hS3dWwLNI38CKGc+NrcyKCqmmw++lXMqxQMJZxckyYhrbtcupIBCmwHE+QC5DCp8Oz2nIkxC2XmkB1C25NKBo8nW2qrpa5GY1extiN9pjmMVohGQmc+0zh8yyyqf2r55W5XXNrYkgesqskwUpSpUUpSgVzm7reh+ldK0n7reh+lBsKzWBWaBSlKBSlKCsxWx7MZMORFKdTpwSn/FQcyfjHEPEi6mpndTMuI3RGIgHtYdSxSxXeR20kIBOVgOIEqQGsF9TXn5dhyPippsxjYKiwODe1gxfMt+JSxsVPPmLEAio6mVw6RTxWOWSORfVWVhcHzBFjeqnZWzp8PiWUe0w8gLZy3Gki5QM4OrFl0zjnkBIzFmePsbaJinOHkXd5ySq3uFc3LBD1ifiZT7pzKbcAr01SopSlApSlAqlk2G0mMM0zAxoFEUYvzBDs8l+ZzhSFGnAjG5Ay3VKCs23tF4dyVtlaZEe45K9xca6HNlqzqNtDDxPGRKAUFmNzYDIcwJPSxF67RSBlDKQQRcEciDqCKqaqGdb0pSpaUpSgVpP3W9D9K3rSfut6H6UGwrNYFZoFKUoFKUoBqs7PbReeASNbiZ8thbgDsqX152FTsTMiIWdgqgakmwA8z0rXBYVI41SMBUUWUDoPnVcZ1w2psaLEKokBujBlZSVZGUhgVYajUDyPW9TqUqWlKUoFKUoFKUoOeIhDoynkwIPoRY1C7O4aSPCxJKLOihTrfu6DUeQFWNK29Uyt2UpSsaUpSgVpP3W9D9K3rSfut6H6UGwrNYFZoFKUoFKUoKrtLgXmw5jQXzsgbW1kzqXOvkOVWgrNK29Uyt2UpSsaUpSgUpSgUpSgUpSgUpXm8VjZRNcs27eQCKRWGUbsHeRSJodSkt216eFB6Sleawnax3XWFQzCLIA5IzTk5Qxy6WUZja+hrqe1JDWZBZd9mIY2th7XIuutyQvkb86D0FayLcEeIqnO3X3E0hjAMUSvbNcZzFvGQmw5afj0rjjp2giWXemSRVzMhewlzZU0AFlAdltYeFB6ClUGN7QzRiTNCmaJQxAckHO5WJVOW5LWa9wLac76cIdouuMkbKCjSRwd86OIy7sq2sbX1Omi+VB6alU7YknGPdyI4YQzDNZc7s1ifRFP4jyqLL2qYJvN2uUpJIl2N8kRAuwy6Zr6eFx52D0VKoMR2ldWKCG7gE6MbcEUbuL5bDjkC3NgNSSOVXsTEqCRYkC4vext49aDalKUClKUClKUClKUClKUClKUCoqbLhF7RIL3vwjXN3unXr40pQY/RUP7pNQB3RyS2QculhbwtRtlQEKDFGQgIUFF4QeYGmgNKUHaHCoi5VVVXwAAHnoK5psyECwjS2htlFuE3Xp0Oo8KxSgYnZcMhvJEjm1rsoJsCSNSPEn8a2jwEStnEaBj7wUA8gDr6AfgKzSg0bZcJJJiQliCSVGpHInxIoNmQjNaJOMENwjiBJJB01FyTbzNKUBtlwkKDFGQl8oKjhJ5200vUqlKBSlKBSlKBSl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ESEBUUEhIUFBUUGB4ZGBcXFhoYGxYVFxUWFxQWGBgYHCYfGhkkGRgWHy8gIygpLS0vHSExNTArNiYrLCoBCQoKDgwOGg8PGiwkHiQuKSw0LiwsLCwqLCkwKSk1LCwpLCwsLCwsKiwsNTQsKSwsLCwpLDQ0LCkpLCkpLCwsKf/AABEIAQYAwAMBIgACEQEDEQH/xAAbAAEAAgMBAQAAAAAAAAAAAAAABAUBAgMGB//EAEUQAAIBAgMFBQUECAQEBwAAAAECAwARBBIhBRMiMUEGMlFhcSNCUoGxFHKRoRUzQ1NigpKiY3ODkySys9IWNETBwtHw/8QAFgEBAQEAAAAAAAAAAAAAAAAAAAIB/8QAHxEBAAIDAQACAwAAAAAAAAAAAAERAiFBMRLwgZHx/9oADAMBAAIRAxEAPwD7jSlKBSlKBSlKBSlKBSlKBWk/db0P0qLtWUqgIaxDDoxva9xw68vpWYMQXR7lbrcHLe3dBHPyIoJYrNYFZoFKUoFKUoFKUoFKUoFKUoKvYG0XlR95bPHK8ZsLDhbh0+6RVpUTDLCkjqmUSN7RwOZzcIYjzy2+VS6rL3ScfNlKUqVFKUoFKUoFKUoK7bLcIuoK31JbLbQ9bi3/AOHWsbOI3LEZba8mznkO819T/wC1q32ybIDcghgRYBtRc8iQOV6zhpi0bgm5UkE5cvug8rnoaCaKzWBWaBSlKBSlKBSlKBSlKBVZtfaDxyYdEteWXKbi/s1Vme3noNas6iSLC0yg5TLGCyj3lV+Em3gbWqsfdpy8RZMA/wBtWZQMhhMb663Dhk06+9VrVZt7aDwrG62sZUV7i/A7ZSR4G5FWdJuomSKuYKVzxGIWNGdyFVQWYnkABck/KvPtG4eLFyAqxkCZD+zgm4FjI5Zt4YXc+ItchRUqekpSlApSlApSlBF2jCWSwXMLgldNQOYGbS/KuWDiKxMCuUcRVdLhSORtzN7+NT60n7reh+lBsKzWBWaBSlKBSlKBSlRdp43cxPJlzFRooNszE2RQTyuxAv50EqlRsBj1lTMtxYlWU6MjDRlYdCD8joQSCDUmgVVYHAOMViJXAs4jVNb8KKc3pxMatCarezuPefDrK9ruWIsLcGdgnzygVUXETP4+/pM1cQl4/DxvGwlAKc2vy4TmufQi9dYZldQykFWAII5EEXBFJUDAg8iLH0Ohqv7OYOSLCxxyWzIMuhvoCQuv3bU4da7RG9njh91bSy+YDWhQ+rqW/wBIg86lbWwe9gkjBsXQhT4Nbhb5NY/Ko2whmEk376Qkf5aezit5FVz+rmrSpUjbOxglhjkAtvEVreGZQbfK9qk1WbC4RLF+6mcD7rkTIB5BZQvyqzoFKodqbZlySthwuSAMzuwuHMdy8MYBFzoVL8lOgDHNlvVN6DNKUoFaT91vQ/St60n7reh+lBsKzWBWaBSlKBSlKBVZtriaCP45lJ9IlaYf3RoPnVnVZJxY1B+6hYn1ldAh/COT8aDntJdw/wBoXRNBOPFB3ZfVOp6pfnlUVbg1hluLHUGqzYZyZ8OecBATzhYEwn5ANHfqYyetBOxk6IjNIwVAOIk2FjpqfnWcLh0jRUQBVUWUDkAOQqB2iwDzQiNALNIme5t7NXDP68uVWgquM6VQT7akUY4G18OuaOwtcNFmS/ic4Iq/qi7QpCvwiWd4VOvE6DERhtOoAc/jSK2yeLbAYQRRJGvKNVUeiqFH0rvSlSpWJwY1h0miDD70LlXPzEsY/lrniZ2xDtDGSsa6TSKSDf8Acxkcmt3mHdBsOI3TptjZskhjaKQRsrEM1rkRuhDhema+Qi+gK3IPIzcHhEiQIgyqvIc/Mkk6kk3JJ1JJJoH2RBHuwoVMuQKBYBbZbADkLdKi9n5C2EgY8zDGT6mNSansbC9V3Zsf8Hh/8mP/AKa0FlSlKBWk/db0P0retJ+63ofpQbCs1gVmgUpSgqu0C5ljjuw3kyKSrFTZSZTZlII0jtoa1jxb4chJ2Lxk2SY2uCTYJNbQEnQSaA8jY2L9NrfrcL/nH88NiAPzIqwliVlKsAysLEEXBB0IIPMWoN6rNn8WJxLfCY4vkse9+s5qOkjYQhXJbDk2RybmEnQI5POO+iueWgPQ1I2BrG79Xmlb1AlZE/sVKCzqrx/s8TDJ0e8L/wAwLxk+jIVH+YatKrO0g/4WRusQEo9YWEoHzKWoMYjaL/bIoVtlMbu+mtgVVLHpxE1aVDgELTM65TIgEbEHVVPGFPhzvUyqmtJgrz3anAZpMJL0inTN6O6qPXjyV6GqjtWWGEkZe9HlkHrFIsn/AMaYXejKq2thWa0hkDKGHIgEehFxW9SopSlBX9oJSuFly94oVX77jJGP6mUVNgiCqFHJQAPQCwqu2mc80MI5Zt6/3YrZB670xkfcbwq0oIG08Y4KRxW3kl7FhdURbZ5CARe2ZQBcXLDkLkcv0K3M4nEZ/izIP7Mm7/FTWNqybqaKdv1aq8ch+BXMbCQ/wgxgE9A1zYKSLISgrmuLWve+lud7+FBC2Vi3JeOWxkiIBIFg6MLo4HS+oI8Vbpaps/db0P0qt2Q+9llnHcfKkZ6Okec7wfwl5HseoAI0Iqyn7reh+lBsKq8Xmmn3IdkREV3KHKzl2cIgYaqoyMSRY6rYgXvaCqnGTCDEb5/1UiKjt0jZGcozeCEOwLHQZVvobgN27PRAezaSJ+jpI17+LBiVf+cGu+ycY0iESACSNij25ZltZgDyDKVYC5sGtc2rXE7dgRQd4rFu6qEOz+ARF1Y+lNjYZ1RmkFpJXMjC98t7BUuNCVRUUkaEgmg57e0SN/gmiPyaRY2P9LsasxUbaWD3sMkd7Z0Zb+GYEA/LnWuysbvYUcixZeIfC40dfUMGHyoJMkYYEEAgixB1BB5gjwrTCYVIkWONQqIAqqOQA0AFdaUCueIhDoynkwIPoRY10qLtTF7qGST4EZv6QSPzrYi9EzSn7D4ZxhhJJbNORJob8JjQL+Qr0VV3Z2MrhIAeYiQfgi1Y1uUzM7ZjFRorSeFXUqwurAgjxBFiPwrehqWqfszjFaIxhw+4Yxgg3zIP1TX68FlJ+JXHSrivMYTZU2HMkqrfLK5yKbmTDO2ewA99WLMo+8ume49FhsSsiK6MGVhcEciDyNVlUTpmPm3WtXcAEkgAaknQADmSa2qn7RvwoslxAze2bmAgFwreEbHRmOgW4Ng2ZZa6bFQvnxDAgzWyg81hW+6B8zdnI5guR0q0rCsCLg3B61mgV5btL2agKpliRM7lGIUZbyo6RuUGhYTGI3tevU1W9okJwspHeRc6/fj9on9yigkbLxm9hjktbOoJHwtbiX1BuPlXefut6H6VW7FcB5oxyD7xPOOcby/pvd8PlVjOeFvQ/Sg3FVvaMn7M6jQy2iB8DMwiv8s9/lU44lBzdR8xVZtfEKZYBcEIXmbXTLFEy/8APKh+VA7M4VBEzqirvJJGuFAupmfd3t/Blq4qBsCIphIFPNYkB9Qi3/Op9Aqqwh3WJeI92W8sfk2gnT8Ssnnnf4atahbVwJlThIWRCHjY8lcXtf8AhIJVh1VmFBNpUXZuPEqZrFWBKuh5o40ZD5g9eRFiNCKlUCqntQy/ZZENiZRu0B6yPwoP6rH0Bq2qi2kGnxcKILph33krX0D5G3SDxbUMR0DKetVj6zLxdRRhVCjkBYeg0Fb0pUtKUpQVg2i/20wm2QwiRdNbhyrgnrzWtJ8FJC5kw4zKxvJDcAMT3njJ0WQ9QbKx5lSSxl4lIVlSR8of9WhJsTm1KjxJy/lUuqmmQi4HaUcwJRtV0ZSLMh8HU6qfWpVQsdsmOUhjdZFFlkQ5XUeAYc1vrlN1PUGuFsXF8GIUePspLfK6Of8AbFS1odlvDxYUgL1ga4jPiYyLmI+QBX+EElqlYHaySErYpIou0b2DqOV7AkMt/eUlT41yTb8QIWXNAx0tKMgJ8Fe5jY+Ssa17QRxbks6Z2Ujd2JV96xCIEcaoWYhcw8ddL0HbHbVCMI0UySsLhFtot7ZnY6IlwdTzsQASLVxOFxUg45UiB92JM59N5KMp/wBsV12Pszcx2ZjJI2skhteR7AFtOQsLAdAAKn0FLhuykKgXadyFVLmeQXRL5FIRlUgXPTqa7P2dwgBIw8NwLhjGpNxqDmIJvVpWk/db0P0oIa7Cww/9PD/tp/8AVaP2bwZ54WA+sSf9tWIrNBWf+G8OO4hj/wAp3i/6bLWkkOIgGZGbEIOcb23gH+G4sGP8Li5+IVbUoOWFxSSIrobqwuD5eh1B8jqK0x2PjhXM5sL2AAJLMeSqo1Zj0A1qo+0vDiJYYoy5ktKgPCiFyyzZmscq5lD2ALEyGwOpE/BbJytvJW3spFsxFggPNYkuci/Mk2GYmwsGmy8JJvJJnG7MoUCMEGwS9mkI0MpBsbaABRdrXqzrBNVTbXaXhwoD+MzX3S+OWxBlbyU253ZToQ7bU2kUIjiAaZ+6p5KOTSPbki3+ZsBqahbGZkxEkAOZY0VncjjeeUszMxGmoF7W00AsABVjs/ZixXNy7vq8jWLORyvYAADWygADoBWcCsJZ5IspLtZ2Bvdk4bHzFrVUdZPEulKVLSlKUFV2iwDyxpuxd45Y5FBNu64za/dLVaCueKZgjFLZgpy35ZrG1/K9Rth48z4aKU2u6Am3xW4vzvVbnFOrTqVwxeOjiXNJIiL4swUX8Lmof6dVv1UU8vmseQW8Q8pRSPQmpUsXQEEEAg6EHUEeBqhOyYlxkKxgoqK8pRWOTMMscfs75V78huANVqZvsY/KOKIeLuZGHqiAD8HrjsqGQYucySbwiOIXChQNZmIUC5txDmSaC6pSlArSfut6H6VvWk/db0P0oNhWawKzQKUpQU+08UkOKhkkdUUxyqWYgC+aFlFz91vxrf8ASU0v6iIqv7yYFB6rH32/myDwNc9vy5JcK2RntKwsoBOuHmNwCR4dNa7Db8fVMQvrh5j+aoR+dBgbCD64h2nPwtpGPSIcJ8s+YjxqzAtyquXtJhORnjU+DsEP4PY1YRyBhdSCDyINwfnQZcmxtzqs7NYB4cLGj9/UtrfiZiza9dTWe0W0Wgw7Oli91VQdQWd1UXHzqyWq38fvP6nXyZpSlSopSlBpNKqqWYhVUEkk2AAFySToABVBs1zKpTCkYeBCRe15STxcKPcRg3vdwSb91dCZEzriJCXIGHgJuSbLJKh4iSdN3GR83B5ZNYWAws0s07xMYoJyrZytpGyplYxq3dDWBzsPQahhUeSmfYbvgbTZMLl3qWMs8oMrAWusJdjmzMLGwPCuthmW9iJ8Z+5w5/13H5bg/WstiYMKqxqNTcrGgLu5vdmtqxuTcu2lzdjreoeM2vMCgdocKJGypvDvHJsTYhSEQ2HPOwuQOZAMqSzNjT+yw6+e+dvy3K3/ABrjsZJBiMQJWVmO7a6qUGUqygAFmPNW1vXUbGDayTzyf6m7H4QBLj1vXDAYKODGMsaKglhU6C12ikYOW6k2mTU+FBd0pSgVpP3W9D9K3rSfut6H6UGwrNYFZoFKUoKfb2JCS4UkM1pWNkUubfZ5hfKoJtxCuv6bB7kGIb/SKfnKVFcNqxO+KgWOTIVjle+UP1hQAgkfE34V23OMH7WBvIwut/5hKf8AloNZcViZAVSDdXFs0zobX6hIy+e3OxK38ahbP2fCzGORBDiUHE0V4TIvISqYyMyHQ2N8pOU+cuDa8xBJgWRQSpMEwezIxVwRII9QwIIBJuLVuZMNi+EnjTisc0csZ5ZgDZ08Mw0PLUUELHs0RRJyMTHmzrpaZTHZs2RLCYLzOQBgPdar+GZXUMpDKwBBBuCCLggjmCK85PhMRFio5ZM2IiiRgGVVEilyLlkX9YQq+4oNjopI1kw4hIGEkbBsLMbkqbrFI50cf4bsdfhY35MxWp4mOr2lKVKiqvbeMIAiRsryA3f91Ett7Lc6AgEAX95lvoDVhPOqIzsQFUEknoALk/hXmNkYVsYzTSC0UhByn9oq33UZ/wAJLlj8bs3uAZwmbPwQnCcOTCx23UevtcvdkcHXILAqp59462Aztra0q4mHDwvGrShrlgSUtqr25G4WQAHmR4A1abSxwhjLWLHRVUc3djZEHmT15DUnQGvPYlVjspMbYgMJZZ2vkhdxkVuYvwnIkZOoAJ8TWNXtk+LS8GEFgGeWX+eWdh1JNr2vzNkQH3RW+C2exLS4jKXdcuUapHHzMYuNbmxZrDMQNAFUDhwYdskSmbEyC5LNxEA2zyyW4Iwb2AFuYVeYDE7PjVDLjZN7l1KkWiU3sAsIvmNyAM2dieXO1S1GdNmsTu8NFO3+Fh1kF/AuFyA/eYVxOHEUsMyYNMMiuEcgxq7JL7MDLECpXeGJjdtAtT8JhcWbyCRY8/KGSPOIkAsgGR1IcjVtWFzYaC5zjcBi5Y3jeTD5XUqbRSXsRa49rzoLqlQdjYtpIQXtvFukltPaIcrkDwJGYeRFTqBWk/db0P0retJ+63ofpQbCs1gVmgUpXPETqiM7myqCzE9FAuT8hQebxuLU4yUmaaIRokd0iDDMc0jXdonUcLx6XHn0qRho8JMcpxbTt8P2i1/IxxFQfQitdjY+VYrnCYgvIxke+7WzObhTnkB4Vype3u1ttBMQ1nlgiaFb54bb52Bt7QXUDMtu4obMC1iTlFBIk2Y0DZ8Kq5bAPALIrhQAGj6JIFAGujAAEiwYZz4bFjKbiSPWxvHNCT7w5Mv3how6kVrh9mIUEmDmMYIuoU7yJh4bsmwH3Ch865yskrCLFxiOVQWR1YgEAXZ4ZBZlIHNdCP4l1IabB207TSwysGKOUjfJl3mQDeXscpcXBIAHiBa4WRjdllC7woHV776A2yyg95lvoshHjwvya2jCuihQII3YZJX3kOKS2szG6lvdWUk6EcD3K2GbIbrZWPLgrIAssZtIo5a6q639xhqPmDqpqsqvTI82h7A2iP1WcuLExOb5mjU5WR83EJY2srBte6TqWAu6odv7CdvbYYhZ1IcAmyyOospJ91st0zdVJU6ZSt1h3YopZcrEAlSQcpI1W40NuVxUtaY7AxzRtHKodHFmU8mHgR1HlXZVAFhoBWar9vRztAy4ewkeyhmJARWIDvca3VbkAdbcqComxzT4j2Viy3WK+qxi5SXFOOuoaONebWexyszL221s2OPBPCty0vCpOryzsQQxPViRcnkApOirpZ7I2SmHjyrqfeawBYgADQaAAAKFGgAAHKqdtoGSUSIA7sCuGQ8hHoJcU9uSE2APVcoXWQitiam4ZMXFJGGk+zgLlM2LmGdxcC5tbM7aiOJe6OegsAzXvJjwOU7/ABUisyAkX4YoRbUqCedrgyMb87ZQStQ+zGIVcPLJMwDrJJvpDpcxsRmPgAgFhyA0Fd4cPvjv8SMqLxRxNoIwNRLID+1669zkNbsWUVNETcW6jaksv/l4uH97LdFI8UTvv88gPRjVZDtGCS+/xzCzEZcwwytYkZo7ESMhto2dgantO2L4Y8yQHvS6q0o+GHqFPWXw7l751to4VVQqgBQLAAWAA0AA5AW6VjXnMJjsLh8SFimjKYiwIEoYjEAWVjdixMi2W56og5tXpq4TYCJlKtGpVhYgqLEHmDUFcNiYdI2WZOiysVdR4b0Bs4+8t/FjQWtaT91vQ/Sq/wDTDjv4WdfMbtx8gjlv7a0m7Qw5TcTLoe9h51HLxMdqC1FZqrHaTDfGf6H/AO2s/p5D3Ip5D4CF1H9UoVfzoLOqPamfEvuImAWMhpXK51LKQyQWDC99GbXQWB7+nSaHFTqVzfZUPVSHm+RIMcZ9M/kQdaYXs8Y0CLiZwo6AQrzJJ1EWa5JJJvckkk0DE4nEwrmeTCstwOIPCLswVRmzSaliBy5mun6YdP18EiDqye1T+zjA8ygHnWR2dw576mU2I9s7S2uCDYSEhbgkcIFcY8RJhuGXPLCO7KAWZF6LMBxG37wX/itYswbDAI/tsJMEL6krZ4pTyJdAbE6WLKVbTUm1qhbXlaWF4JYgs5UmGz8DyAEgxSaEONSVNjbN3luamyYFW9vhHQO2twbxzjwky3BPQSDiGnMXUw9qbVWaOFAgvLMI5EfvRlQXk7purrYEMD8LKSCDVY3ek5VW0rYwUwnCyouaJAjpzV4yMquAeaMAefIhhra5rtpLLhHSTidU4Vcm7GMnXDyk89bGOU+9ZWIzFn3xm+idAxzSIbQSmwEwNs2GmI0V2sLNyJCsBcZTfYXEpPEGAurggqw9VdGU8iDdSp5EEVPqvHTDYhZEV0N1YAg+IIuDXWomzNmR4ePdxAql2YAsTYsxYgZibC5NhyHSpdApSlB5/tTtE3TCxgtJPe6g2O6WwfX3ASQpfoCxF2AU2WytmCIEsQ0j2zsBYG2iqo92NRoq9NSbksTKGHXPnyjMQFLWFyoJIF+drkm3mag7e2puYtCod7hS3dWwLNI38CKGc+NrcyKCqmmw++lXMqxQMJZxckyYhrbtcupIBCmwHE+QC5DCp8Oz2nIkxC2XmkB1C25NKBo8nW2qrpa5GY1extiN9pjmMVohGQmc+0zh8yyyqf2r55W5XXNrYkgesqskwUpSpUUpSgVzm7reh+ldK0n7reh+lBsKzWBWaBSlKBSlKCsxWx7MZMORFKdTpwSn/FQcyfjHEPEi6mpndTMuI3RGIgHtYdSxSxXeR20kIBOVgOIEqQGsF9TXn5dhyPippsxjYKiwODe1gxfMt+JSxsVPPmLEAio6mVw6RTxWOWSORfVWVhcHzBFjeqnZWzp8PiWUe0w8gLZy3Gki5QM4OrFl0zjnkBIzFmePsbaJinOHkXd5ySq3uFc3LBD1ifiZT7pzKbcAr01SopSlApSlAqlk2G0mMM0zAxoFEUYvzBDs8l+ZzhSFGnAjG5Ay3VKCs23tF4dyVtlaZEe45K9xca6HNlqzqNtDDxPGRKAUFmNzYDIcwJPSxF67RSBlDKQQRcEciDqCKqaqGdb0pSpaUpSgVpP3W9D9K3rSfut6H6UGwrNYFZoFKUoFKUoBqs7PbReeASNbiZ8thbgDsqX152FTsTMiIWdgqgakmwA8z0rXBYVI41SMBUUWUDoPnVcZ1w2psaLEKokBujBlZSVZGUhgVYajUDyPW9TqUqWlKUoFKUoFKUoOeIhDoynkwIPoRY1C7O4aSPCxJKLOihTrfu6DUeQFWNK29Uyt2UpSsaUpSgVpP3W9D9K3rSfut6H6UGwrNYFZoFKUoFKUoKrtLgXmw5jQXzsgbW1kzqXOvkOVWgrNK29Uyt2UpSsaUpSgUpSgUpSgUpSgUpXm8VjZRNcs27eQCKRWGUbsHeRSJodSkt216eFB6Sleawnax3XWFQzCLIA5IzTk5Qxy6WUZja+hrqe1JDWZBZd9mIY2th7XIuutyQvkb86D0FayLcEeIqnO3X3E0hjAMUSvbNcZzFvGQmw5afj0rjjp2giWXemSRVzMhewlzZU0AFlAdltYeFB6ClUGN7QzRiTNCmaJQxAckHO5WJVOW5LWa9wLac76cIdouuMkbKCjSRwd86OIy7sq2sbX1Omi+VB6alU7YknGPdyI4YQzDNZc7s1ifRFP4jyqLL2qYJvN2uUpJIl2N8kRAuwy6Zr6eFx52D0VKoMR2ldWKCG7gE6MbcEUbuL5bDjkC3NgNSSOVXsTEqCRYkC4vext49aDalKUClKUClKUClKUClKUClKUCoqbLhF7RIL3vwjXN3unXr40pQY/RUP7pNQB3RyS2QculhbwtRtlQEKDFGQgIUFF4QeYGmgNKUHaHCoi5VVVXwAAHnoK5psyECwjS2htlFuE3Xp0Oo8KxSgYnZcMhvJEjm1rsoJsCSNSPEn8a2jwEStnEaBj7wUA8gDr6AfgKzSg0bZcJJJiQliCSVGpHInxIoNmQjNaJOMENwjiBJJB01FyTbzNKUBtlwkKDFGQl8oKjhJ5200vUqlKBSlKBSlKBSl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2" cstate="print"/>
          <a:srcRect r="1764" b="54902"/>
          <a:stretch>
            <a:fillRect/>
          </a:stretch>
        </p:blipFill>
        <p:spPr bwMode="auto">
          <a:xfrm>
            <a:off x="6400800" y="152400"/>
            <a:ext cx="2484783" cy="1525911"/>
          </a:xfrm>
          <a:prstGeom prst="ellipse">
            <a:avLst/>
          </a:prstGeom>
          <a:ln>
            <a:noFill/>
          </a:ln>
          <a:effectLst>
            <a:softEdge rad="112500"/>
          </a:effectLst>
        </p:spPr>
      </p:pic>
    </p:spTree>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512522" cy="428628"/>
          </a:xfrm>
        </p:spPr>
        <p:txBody>
          <a:bodyPr>
            <a:normAutofit fontScale="90000"/>
          </a:bodyPr>
          <a:lstStyle/>
          <a:p>
            <a:r>
              <a:rPr lang="en-US" u="sng" dirty="0">
                <a:solidFill>
                  <a:srgbClr val="FF0000"/>
                </a:solidFill>
                <a:latin typeface="+mn-lt"/>
              </a:rPr>
              <a:t>Larval stages</a:t>
            </a:r>
          </a:p>
        </p:txBody>
      </p:sp>
      <p:pic>
        <p:nvPicPr>
          <p:cNvPr id="5" name="Picture 4" descr="Zoea.gif"/>
          <p:cNvPicPr>
            <a:picLocks noChangeAspect="1"/>
          </p:cNvPicPr>
          <p:nvPr/>
        </p:nvPicPr>
        <p:blipFill>
          <a:blip r:embed="rId2"/>
          <a:stretch>
            <a:fillRect/>
          </a:stretch>
        </p:blipFill>
        <p:spPr>
          <a:xfrm>
            <a:off x="142844" y="3857628"/>
            <a:ext cx="2286016"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C:\Users\Home-PC\Desktop\crab\y2257e0g.jpg"/>
          <p:cNvPicPr>
            <a:picLocks noChangeAspect="1" noChangeArrowheads="1"/>
          </p:cNvPicPr>
          <p:nvPr/>
        </p:nvPicPr>
        <p:blipFill>
          <a:blip r:embed="rId3"/>
          <a:srcRect/>
          <a:stretch>
            <a:fillRect/>
          </a:stretch>
        </p:blipFill>
        <p:spPr bwMode="auto">
          <a:xfrm>
            <a:off x="214282" y="857232"/>
            <a:ext cx="8715436"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srcRect/>
          <a:stretch>
            <a:fillRect/>
          </a:stretch>
        </p:blipFill>
        <p:spPr bwMode="auto">
          <a:xfrm>
            <a:off x="2714612" y="3857628"/>
            <a:ext cx="3000396" cy="2241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p:cNvPicPr>
            <a:picLocks noChangeAspect="1" noChangeArrowheads="1"/>
          </p:cNvPicPr>
          <p:nvPr/>
        </p:nvPicPr>
        <p:blipFill>
          <a:blip r:embed="rId5"/>
          <a:srcRect/>
          <a:stretch>
            <a:fillRect/>
          </a:stretch>
        </p:blipFill>
        <p:spPr bwMode="auto">
          <a:xfrm>
            <a:off x="5929322" y="3857628"/>
            <a:ext cx="2928958"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714613" y="6286520"/>
            <a:ext cx="3000396" cy="369332"/>
          </a:xfrm>
          <a:prstGeom prst="rect">
            <a:avLst/>
          </a:prstGeom>
        </p:spPr>
        <p:txBody>
          <a:bodyPr wrap="square">
            <a:spAutoFit/>
          </a:bodyPr>
          <a:lstStyle/>
          <a:p>
            <a:pPr algn="ctr"/>
            <a:r>
              <a:rPr lang="en-US" b="1" dirty="0" err="1"/>
              <a:t>Megalopa</a:t>
            </a:r>
            <a:r>
              <a:rPr lang="en-US" b="1" dirty="0"/>
              <a:t> larvae </a:t>
            </a:r>
            <a:endParaRPr lang="en-US" b="1" i="1" dirty="0"/>
          </a:p>
        </p:txBody>
      </p:sp>
      <p:sp>
        <p:nvSpPr>
          <p:cNvPr id="10" name="Rectangle 9"/>
          <p:cNvSpPr/>
          <p:nvPr/>
        </p:nvSpPr>
        <p:spPr>
          <a:xfrm>
            <a:off x="5786446" y="6286520"/>
            <a:ext cx="3143240" cy="369332"/>
          </a:xfrm>
          <a:prstGeom prst="rect">
            <a:avLst/>
          </a:prstGeom>
        </p:spPr>
        <p:txBody>
          <a:bodyPr wrap="square">
            <a:spAutoFit/>
          </a:bodyPr>
          <a:lstStyle/>
          <a:p>
            <a:pPr algn="ctr"/>
            <a:r>
              <a:rPr lang="en-US" b="1" dirty="0"/>
              <a:t>An individual </a:t>
            </a:r>
            <a:r>
              <a:rPr lang="en-US" b="1" dirty="0" err="1"/>
              <a:t>crablet</a:t>
            </a:r>
            <a:endParaRPr lang="en-US" b="1" i="1" dirty="0"/>
          </a:p>
        </p:txBody>
      </p:sp>
    </p:spTree>
  </p:cSld>
  <p:clrMapOvr>
    <a:masterClrMapping/>
  </p:clrMapOvr>
  <p:transition>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www.fao.org/fi/figis/culturespecies/data/assets/images/scylla/mud-crab-cycle.jpg"/>
          <p:cNvPicPr>
            <a:picLocks noChangeAspect="1" noChangeArrowheads="1"/>
          </p:cNvPicPr>
          <p:nvPr/>
        </p:nvPicPr>
        <p:blipFill>
          <a:blip r:embed="rId2"/>
          <a:srcRect/>
          <a:stretch>
            <a:fillRect/>
          </a:stretch>
        </p:blipFill>
        <p:spPr bwMode="auto">
          <a:xfrm>
            <a:off x="354630" y="1071546"/>
            <a:ext cx="8432212" cy="55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457200" y="214290"/>
            <a:ext cx="8229600" cy="857256"/>
          </a:xfrm>
        </p:spPr>
        <p:txBody>
          <a:bodyPr>
            <a:normAutofit/>
          </a:bodyPr>
          <a:lstStyle/>
          <a:p>
            <a:r>
              <a:rPr lang="en-US" b="1" dirty="0">
                <a:solidFill>
                  <a:srgbClr val="FF0000"/>
                </a:solidFill>
              </a:rPr>
              <a:t>Captive rearing</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0"/>
            <a:ext cx="8260080" cy="1066800"/>
          </a:xfrm>
        </p:spPr>
        <p:txBody>
          <a:bodyPr>
            <a:normAutofit/>
          </a:bodyPr>
          <a:lstStyle/>
          <a:p>
            <a:pPr algn="l"/>
            <a:r>
              <a:rPr lang="en-US" u="sng" dirty="0">
                <a:solidFill>
                  <a:srgbClr val="002060"/>
                </a:solidFill>
                <a:latin typeface="Rockwell Extra Bold" pitchFamily="18" charset="0"/>
              </a:rPr>
              <a:t>FACILITIES</a:t>
            </a:r>
          </a:p>
        </p:txBody>
      </p:sp>
      <p:sp>
        <p:nvSpPr>
          <p:cNvPr id="3" name="Content Placeholder 2"/>
          <p:cNvSpPr>
            <a:spLocks noGrp="1"/>
          </p:cNvSpPr>
          <p:nvPr>
            <p:ph sz="quarter" idx="1"/>
          </p:nvPr>
        </p:nvSpPr>
        <p:spPr>
          <a:xfrm>
            <a:off x="381000" y="1371600"/>
            <a:ext cx="8305800" cy="5029200"/>
          </a:xfrm>
        </p:spPr>
        <p:txBody>
          <a:bodyPr>
            <a:normAutofit lnSpcReduction="10000"/>
          </a:bodyPr>
          <a:lstStyle/>
          <a:p>
            <a:pPr algn="just"/>
            <a:r>
              <a:rPr lang="en-US" dirty="0">
                <a:latin typeface="Times New Roman" pitchFamily="18" charset="0"/>
                <a:cs typeface="Times New Roman" pitchFamily="18" charset="0"/>
              </a:rPr>
              <a:t>Broodstock and larval rearing tanks: </a:t>
            </a:r>
          </a:p>
          <a:p>
            <a:pPr algn="just"/>
            <a:r>
              <a:rPr lang="en-US" dirty="0">
                <a:latin typeface="Times New Roman" pitchFamily="18" charset="0"/>
                <a:cs typeface="Times New Roman" pitchFamily="18" charset="0"/>
              </a:rPr>
              <a:t>Algal culture tanks: </a:t>
            </a:r>
          </a:p>
          <a:p>
            <a:pPr algn="just"/>
            <a:r>
              <a:rPr lang="en-US" dirty="0">
                <a:latin typeface="Times New Roman" pitchFamily="18" charset="0"/>
                <a:cs typeface="Times New Roman" pitchFamily="18" charset="0"/>
              </a:rPr>
              <a:t>Spawning tanks: </a:t>
            </a:r>
          </a:p>
          <a:p>
            <a:r>
              <a:rPr lang="en-US" dirty="0">
                <a:latin typeface="Times New Roman" pitchFamily="18" charset="0"/>
                <a:cs typeface="Times New Roman" pitchFamily="18" charset="0"/>
              </a:rPr>
              <a:t>Artemia hatching tanks: </a:t>
            </a:r>
          </a:p>
          <a:p>
            <a:r>
              <a:rPr lang="en-US" dirty="0">
                <a:latin typeface="Times New Roman" pitchFamily="18" charset="0"/>
                <a:cs typeface="Times New Roman" pitchFamily="18" charset="0"/>
              </a:rPr>
              <a:t>Reservoir: </a:t>
            </a:r>
          </a:p>
          <a:p>
            <a:r>
              <a:rPr lang="en-US" dirty="0">
                <a:latin typeface="Times New Roman" pitchFamily="18" charset="0"/>
                <a:cs typeface="Times New Roman" pitchFamily="18" charset="0"/>
              </a:rPr>
              <a:t>Seawater system: </a:t>
            </a:r>
          </a:p>
          <a:p>
            <a:r>
              <a:rPr lang="en-US" dirty="0">
                <a:latin typeface="Times New Roman" pitchFamily="18" charset="0"/>
                <a:cs typeface="Times New Roman" pitchFamily="18" charset="0"/>
              </a:rPr>
              <a:t>Other equipments and accessories: </a:t>
            </a:r>
          </a:p>
          <a:p>
            <a:pPr lvl="1"/>
            <a:r>
              <a:rPr lang="en-US" dirty="0">
                <a:latin typeface="Times New Roman" pitchFamily="18" charset="0"/>
                <a:cs typeface="Times New Roman" pitchFamily="18" charset="0"/>
              </a:rPr>
              <a:t>such as weighing balances, Refractometer , pH meter and drainers etc are equally important in hatchery operations.</a:t>
            </a:r>
          </a:p>
          <a:p>
            <a:pPr algn="just">
              <a:buNone/>
            </a:pPr>
            <a:endParaRPr lang="en-US" b="1" dirty="0">
              <a:latin typeface="Times New Roman" pitchFamily="18" charset="0"/>
              <a:cs typeface="Times New Roman" pitchFamily="18" charset="0"/>
            </a:endParaRPr>
          </a:p>
        </p:txBody>
      </p:sp>
      <p:pic>
        <p:nvPicPr>
          <p:cNvPr id="10242" name="Picture 2" descr="http://www.vannamei101.com/vannamei_photo/Penaeus%20vannamei%20maturation%20tanks,%20Thailand.JPG"/>
          <p:cNvPicPr>
            <a:picLocks noChangeAspect="1" noChangeArrowheads="1"/>
          </p:cNvPicPr>
          <p:nvPr/>
        </p:nvPicPr>
        <p:blipFill>
          <a:blip r:embed="rId3"/>
          <a:srcRect/>
          <a:stretch>
            <a:fillRect/>
          </a:stretch>
        </p:blipFill>
        <p:spPr bwMode="auto">
          <a:xfrm>
            <a:off x="6286500" y="0"/>
            <a:ext cx="2857500" cy="2143125"/>
          </a:xfrm>
          <a:prstGeom prst="rect">
            <a:avLst/>
          </a:prstGeom>
          <a:ln>
            <a:noFill/>
          </a:ln>
          <a:effectLst>
            <a:softEdge rad="112500"/>
          </a:effectLst>
        </p:spPr>
      </p:pic>
      <p:pic>
        <p:nvPicPr>
          <p:cNvPr id="10244" name="Picture 4" descr="http://www.vannamei101.com/vannamei_photo/Penaeus%20vannamei%20larval%20rearing%20tanks,%20Thailand.JPG"/>
          <p:cNvPicPr>
            <a:picLocks noChangeAspect="1" noChangeArrowheads="1"/>
          </p:cNvPicPr>
          <p:nvPr/>
        </p:nvPicPr>
        <p:blipFill>
          <a:blip r:embed="rId4"/>
          <a:srcRect/>
          <a:stretch>
            <a:fillRect/>
          </a:stretch>
        </p:blipFill>
        <p:spPr bwMode="auto">
          <a:xfrm>
            <a:off x="6286500" y="2209800"/>
            <a:ext cx="2857500" cy="2143125"/>
          </a:xfrm>
          <a:prstGeom prst="rect">
            <a:avLst/>
          </a:prstGeom>
          <a:ln>
            <a:noFill/>
          </a:ln>
          <a:effectLst>
            <a:softEdge rad="112500"/>
          </a:effectLst>
        </p:spPr>
      </p:pic>
    </p:spTree>
  </p:cSld>
  <p:clrMapOvr>
    <a:masterClrMapping/>
  </p:clrMapOvr>
  <p:transition>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29642" cy="642942"/>
          </a:xfrm>
        </p:spPr>
        <p:txBody>
          <a:bodyPr>
            <a:normAutofit fontScale="90000"/>
          </a:bodyPr>
          <a:lstStyle/>
          <a:p>
            <a:r>
              <a:rPr lang="en-US" dirty="0"/>
              <a:t>        </a:t>
            </a:r>
            <a:r>
              <a:rPr lang="en-US" u="sng" dirty="0">
                <a:solidFill>
                  <a:srgbClr val="002060"/>
                </a:solidFill>
                <a:latin typeface="+mn-lt"/>
              </a:rPr>
              <a:t>BREEDING TANK</a:t>
            </a:r>
          </a:p>
        </p:txBody>
      </p:sp>
      <p:pic>
        <p:nvPicPr>
          <p:cNvPr id="4098" name="Picture 2"/>
          <p:cNvPicPr>
            <a:picLocks noGrp="1" noChangeAspect="1" noChangeArrowheads="1"/>
          </p:cNvPicPr>
          <p:nvPr>
            <p:ph sz="quarter" idx="1"/>
          </p:nvPr>
        </p:nvPicPr>
        <p:blipFill>
          <a:blip r:embed="rId3"/>
          <a:srcRect/>
          <a:stretch>
            <a:fillRect/>
          </a:stretch>
        </p:blipFill>
        <p:spPr bwMode="auto">
          <a:xfrm>
            <a:off x="5715008" y="1071546"/>
            <a:ext cx="3071802"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14282" y="1000108"/>
            <a:ext cx="5286412" cy="5863144"/>
          </a:xfrm>
          <a:prstGeom prst="rect">
            <a:avLst/>
          </a:prstGeom>
        </p:spPr>
        <p:txBody>
          <a:bodyPr wrap="square">
            <a:spAutoFit/>
          </a:bodyPr>
          <a:lstStyle/>
          <a:p>
            <a:pPr marL="365760" lvl="0" indent="-283464">
              <a:lnSpc>
                <a:spcPct val="150000"/>
              </a:lnSpc>
              <a:spcBef>
                <a:spcPts val="600"/>
              </a:spcBef>
              <a:buClr>
                <a:srgbClr val="3891A7"/>
              </a:buClr>
              <a:buSzPct val="80000"/>
              <a:buFont typeface="Wingdings" pitchFamily="2" charset="2"/>
              <a:buChar char="q"/>
            </a:pPr>
            <a:r>
              <a:rPr lang="en-US" sz="2400" dirty="0">
                <a:solidFill>
                  <a:prstClr val="black"/>
                </a:solidFill>
                <a:latin typeface="Times New Roman" pitchFamily="18" charset="0"/>
                <a:cs typeface="Times New Roman" pitchFamily="18" charset="0"/>
              </a:rPr>
              <a:t>A </a:t>
            </a:r>
            <a:r>
              <a:rPr lang="en-US" sz="2400" dirty="0">
                <a:solidFill>
                  <a:srgbClr val="C00000"/>
                </a:solidFill>
                <a:latin typeface="Times New Roman" pitchFamily="18" charset="0"/>
                <a:cs typeface="Times New Roman" pitchFamily="18" charset="0"/>
              </a:rPr>
              <a:t>sandy substratum </a:t>
            </a:r>
            <a:r>
              <a:rPr lang="en-US" sz="2400" dirty="0">
                <a:solidFill>
                  <a:prstClr val="black"/>
                </a:solidFill>
                <a:latin typeface="Times New Roman" pitchFamily="18" charset="0"/>
                <a:cs typeface="Times New Roman" pitchFamily="18" charset="0"/>
              </a:rPr>
              <a:t>should be provided in the spawning tank. </a:t>
            </a:r>
          </a:p>
          <a:p>
            <a:pPr marL="365760" lvl="0" indent="-283464">
              <a:lnSpc>
                <a:spcPct val="150000"/>
              </a:lnSpc>
              <a:spcBef>
                <a:spcPts val="600"/>
              </a:spcBef>
              <a:buClr>
                <a:srgbClr val="3891A7"/>
              </a:buClr>
              <a:buSzPct val="80000"/>
              <a:buFont typeface="Wingdings" pitchFamily="2" charset="2"/>
              <a:buChar char="q"/>
            </a:pPr>
            <a:r>
              <a:rPr lang="en-US" sz="2400" dirty="0">
                <a:solidFill>
                  <a:prstClr val="black"/>
                </a:solidFill>
                <a:latin typeface="Times New Roman" pitchFamily="18" charset="0"/>
                <a:cs typeface="Times New Roman" pitchFamily="18" charset="0"/>
              </a:rPr>
              <a:t> Half of the broodstock tank can be provided with </a:t>
            </a:r>
            <a:r>
              <a:rPr lang="en-US" sz="2400" dirty="0">
                <a:solidFill>
                  <a:srgbClr val="C00000"/>
                </a:solidFill>
                <a:latin typeface="Times New Roman" pitchFamily="18" charset="0"/>
                <a:cs typeface="Times New Roman" pitchFamily="18" charset="0"/>
              </a:rPr>
              <a:t>10 cm sand layer </a:t>
            </a:r>
            <a:r>
              <a:rPr lang="en-US" sz="2400" dirty="0">
                <a:solidFill>
                  <a:prstClr val="black"/>
                </a:solidFill>
                <a:latin typeface="Times New Roman" pitchFamily="18" charset="0"/>
                <a:cs typeface="Times New Roman" pitchFamily="18" charset="0"/>
              </a:rPr>
              <a:t>and another half can be bare floor for feeding purpose.</a:t>
            </a:r>
          </a:p>
          <a:p>
            <a:pPr marL="365760" lvl="0" indent="-283464">
              <a:lnSpc>
                <a:spcPct val="150000"/>
              </a:lnSpc>
              <a:spcBef>
                <a:spcPts val="600"/>
              </a:spcBef>
              <a:buClr>
                <a:srgbClr val="3891A7"/>
              </a:buClr>
              <a:buSzPct val="80000"/>
              <a:buFont typeface="Wingdings" pitchFamily="2" charset="2"/>
              <a:buChar char="q"/>
            </a:pPr>
            <a:r>
              <a:rPr lang="en-US" sz="2400" dirty="0">
                <a:solidFill>
                  <a:prstClr val="black"/>
                </a:solidFill>
                <a:latin typeface="Times New Roman" pitchFamily="18" charset="0"/>
                <a:cs typeface="Times New Roman" pitchFamily="18" charset="0"/>
              </a:rPr>
              <a:t>Alternatively sand filled trays can be provided.</a:t>
            </a:r>
          </a:p>
          <a:p>
            <a:pPr marL="365760" lvl="0" indent="-283464">
              <a:lnSpc>
                <a:spcPct val="150000"/>
              </a:lnSpc>
              <a:spcBef>
                <a:spcPts val="600"/>
              </a:spcBef>
              <a:buClr>
                <a:srgbClr val="3891A7"/>
              </a:buClr>
              <a:buSzPct val="80000"/>
              <a:buFont typeface="Wingdings" pitchFamily="2" charset="2"/>
              <a:buChar char="q"/>
            </a:pPr>
            <a:r>
              <a:rPr lang="en-US" sz="2400" dirty="0">
                <a:solidFill>
                  <a:prstClr val="black"/>
                </a:solidFill>
                <a:latin typeface="Times New Roman" pitchFamily="18" charset="0"/>
                <a:cs typeface="Times New Roman" pitchFamily="18" charset="0"/>
              </a:rPr>
              <a:t> Crabs can be stocked at the rate of   1-2 animal per </a:t>
            </a:r>
            <a:r>
              <a:rPr lang="en-US" sz="2400" dirty="0" err="1">
                <a:solidFill>
                  <a:prstClr val="black"/>
                </a:solidFill>
                <a:latin typeface="Times New Roman" pitchFamily="18" charset="0"/>
                <a:cs typeface="Times New Roman" pitchFamily="18" charset="0"/>
              </a:rPr>
              <a:t>sq.metre</a:t>
            </a:r>
            <a:r>
              <a:rPr lang="en-US" sz="2400" dirty="0">
                <a:solidFill>
                  <a:prstClr val="black"/>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4"/>
          <a:srcRect/>
          <a:stretch>
            <a:fillRect/>
          </a:stretch>
        </p:blipFill>
        <p:spPr bwMode="auto">
          <a:xfrm>
            <a:off x="5786446" y="5214950"/>
            <a:ext cx="3000396" cy="1478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333025"/>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6715172" cy="642942"/>
          </a:xfrm>
        </p:spPr>
        <p:txBody>
          <a:bodyPr>
            <a:normAutofit fontScale="90000"/>
          </a:bodyPr>
          <a:lstStyle/>
          <a:p>
            <a:r>
              <a:rPr lang="en-US" sz="3600" dirty="0">
                <a:latin typeface="Times New Roman" pitchFamily="18" charset="0"/>
                <a:cs typeface="Times New Roman" pitchFamily="18" charset="0"/>
              </a:rPr>
              <a:t> </a:t>
            </a:r>
            <a:r>
              <a:rPr lang="en-US" sz="4000" u="sng" dirty="0">
                <a:solidFill>
                  <a:srgbClr val="002060"/>
                </a:solidFill>
                <a:latin typeface="+mn-lt"/>
                <a:cs typeface="Times New Roman" pitchFamily="18" charset="0"/>
              </a:rPr>
              <a:t>FERTILIZATION &amp; SPAWNING</a:t>
            </a:r>
          </a:p>
        </p:txBody>
      </p:sp>
      <p:sp>
        <p:nvSpPr>
          <p:cNvPr id="3" name="Content Placeholder 2"/>
          <p:cNvSpPr>
            <a:spLocks noGrp="1"/>
          </p:cNvSpPr>
          <p:nvPr>
            <p:ph sz="quarter" idx="1"/>
          </p:nvPr>
        </p:nvSpPr>
        <p:spPr>
          <a:xfrm>
            <a:off x="304800" y="857232"/>
            <a:ext cx="6553216" cy="5786478"/>
          </a:xfrm>
        </p:spPr>
        <p:txBody>
          <a:bodyPr>
            <a:noAutofit/>
          </a:bodyPr>
          <a:lstStyle/>
          <a:p>
            <a:pPr algn="just">
              <a:lnSpc>
                <a:spcPct val="150000"/>
              </a:lnSpc>
            </a:pPr>
            <a:r>
              <a:rPr lang="en-US" sz="2400" dirty="0">
                <a:cs typeface="Times New Roman" pitchFamily="18" charset="0"/>
              </a:rPr>
              <a:t>Eggs are released from the aperture genitals to meet the sperm released from the sperm theca. </a:t>
            </a:r>
          </a:p>
          <a:p>
            <a:pPr algn="just">
              <a:lnSpc>
                <a:spcPct val="150000"/>
              </a:lnSpc>
            </a:pPr>
            <a:r>
              <a:rPr lang="en-IN" sz="2400" dirty="0">
                <a:cs typeface="Times New Roman" pitchFamily="18" charset="0"/>
              </a:rPr>
              <a:t>Fertilization is internal.</a:t>
            </a:r>
            <a:endParaRPr lang="en-US" sz="2400" dirty="0">
              <a:cs typeface="Times New Roman" pitchFamily="18" charset="0"/>
            </a:endParaRPr>
          </a:p>
          <a:p>
            <a:pPr algn="just">
              <a:lnSpc>
                <a:spcPct val="150000"/>
              </a:lnSpc>
            </a:pPr>
            <a:r>
              <a:rPr lang="en-US" sz="2400" dirty="0">
                <a:cs typeface="Times New Roman" pitchFamily="18" charset="0"/>
              </a:rPr>
              <a:t>Fertilized eggs stick to the bristles of the abdominal legs of the female which is then called </a:t>
            </a:r>
            <a:r>
              <a:rPr lang="en-US" sz="2400" dirty="0">
                <a:solidFill>
                  <a:srgbClr val="FF0000"/>
                </a:solidFill>
                <a:cs typeface="Times New Roman" pitchFamily="18" charset="0"/>
              </a:rPr>
              <a:t>a </a:t>
            </a:r>
            <a:r>
              <a:rPr lang="en-US" sz="2400" b="1" i="1" dirty="0">
                <a:solidFill>
                  <a:srgbClr val="FF0000"/>
                </a:solidFill>
                <a:cs typeface="Times New Roman" pitchFamily="18" charset="0"/>
              </a:rPr>
              <a:t>“berried” or “ovigerous” crab</a:t>
            </a:r>
            <a:r>
              <a:rPr lang="en-US" sz="2400" dirty="0">
                <a:solidFill>
                  <a:srgbClr val="FF0000"/>
                </a:solidFill>
                <a:cs typeface="Times New Roman" pitchFamily="18" charset="0"/>
              </a:rPr>
              <a:t>. </a:t>
            </a:r>
          </a:p>
          <a:p>
            <a:pPr algn="just">
              <a:lnSpc>
                <a:spcPct val="150000"/>
              </a:lnSpc>
            </a:pPr>
            <a:r>
              <a:rPr lang="en-IN" sz="2400" b="1" dirty="0">
                <a:solidFill>
                  <a:srgbClr val="FF0000"/>
                </a:solidFill>
                <a:cs typeface="Times New Roman" pitchFamily="18" charset="0"/>
              </a:rPr>
              <a:t>Fecundity</a:t>
            </a:r>
            <a:r>
              <a:rPr lang="en-IN" sz="2400" dirty="0">
                <a:cs typeface="Times New Roman" pitchFamily="18" charset="0"/>
              </a:rPr>
              <a:t> of  </a:t>
            </a:r>
            <a:r>
              <a:rPr lang="en-IN" sz="2400" i="1" dirty="0">
                <a:cs typeface="Times New Roman" pitchFamily="18" charset="0"/>
              </a:rPr>
              <a:t>scylla  tranquebarica  </a:t>
            </a:r>
            <a:r>
              <a:rPr lang="en-IN" sz="2400" dirty="0">
                <a:cs typeface="Times New Roman" pitchFamily="18" charset="0"/>
              </a:rPr>
              <a:t>is 2-3 million and of  </a:t>
            </a:r>
            <a:r>
              <a:rPr lang="en-IN" sz="2400" i="1" dirty="0">
                <a:cs typeface="Times New Roman" pitchFamily="18" charset="0"/>
              </a:rPr>
              <a:t>scylla  serrata  </a:t>
            </a:r>
            <a:r>
              <a:rPr lang="en-IN" sz="2400" dirty="0">
                <a:cs typeface="Times New Roman" pitchFamily="18" charset="0"/>
              </a:rPr>
              <a:t>is  0.5 – 2.5 million.</a:t>
            </a:r>
          </a:p>
          <a:p>
            <a:pPr algn="just">
              <a:lnSpc>
                <a:spcPct val="150000"/>
              </a:lnSpc>
            </a:pPr>
            <a:r>
              <a:rPr lang="en-US" sz="2400" dirty="0">
                <a:cs typeface="Times New Roman" pitchFamily="18" charset="0"/>
              </a:rPr>
              <a:t>Normally, spawning occurs early in the morning, between  5:00 -8:00 am. </a:t>
            </a:r>
          </a:p>
          <a:p>
            <a:pPr algn="just">
              <a:lnSpc>
                <a:spcPct val="150000"/>
              </a:lnSpc>
            </a:pPr>
            <a:endParaRPr lang="en-US" sz="2400" dirty="0">
              <a:cs typeface="Times New Roman" pitchFamily="18" charset="0"/>
            </a:endParaRPr>
          </a:p>
          <a:p>
            <a:pPr>
              <a:buNone/>
            </a:pPr>
            <a:endParaRPr lang="en-US" sz="2400" dirty="0">
              <a:cs typeface="Times New Roman" pitchFamily="18" charset="0"/>
            </a:endParaRPr>
          </a:p>
        </p:txBody>
      </p:sp>
      <p:pic>
        <p:nvPicPr>
          <p:cNvPr id="21508" name="Picture 4" descr="https://encrypted-tbn2.gstatic.com/images?q=tbn:ANd9GcQA38_m3xDrvhTA00xgGFnPjWcuHc2NE3Cr0lt_q6Wp_wf-17ckmA"/>
          <p:cNvPicPr>
            <a:picLocks noChangeAspect="1" noChangeArrowheads="1"/>
          </p:cNvPicPr>
          <p:nvPr/>
        </p:nvPicPr>
        <p:blipFill>
          <a:blip r:embed="rId3"/>
          <a:srcRect/>
          <a:stretch>
            <a:fillRect/>
          </a:stretch>
        </p:blipFill>
        <p:spPr bwMode="auto">
          <a:xfrm>
            <a:off x="7000892" y="1928802"/>
            <a:ext cx="2000264" cy="1443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0" name="Picture 6" descr="https://encrypted-tbn3.gstatic.com/images?q=tbn:ANd9GcTaBhuT-fGpjdzJksAjB-7nmImP2tN4KmL3fH_OumIykJBgxiMZKg"/>
          <p:cNvPicPr>
            <a:picLocks noChangeAspect="1" noChangeArrowheads="1"/>
          </p:cNvPicPr>
          <p:nvPr/>
        </p:nvPicPr>
        <p:blipFill>
          <a:blip r:embed="rId4"/>
          <a:srcRect/>
          <a:stretch>
            <a:fillRect/>
          </a:stretch>
        </p:blipFill>
        <p:spPr bwMode="auto">
          <a:xfrm>
            <a:off x="7000892" y="5000636"/>
            <a:ext cx="2000264"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12" name="AutoShape 8" descr="data:image/jpeg;base64,/9j/4AAQSkZJRgABAQAAAQABAAD/2wCEAAkGBhQSERUUEhQVFBQWFxcaFRQXFRgXFxQYGBQYFBwXFRcXHCYeFxkjHBcUHy8gJCcpLCwsFx4xNTAqNSYsLCkBCQoKDgwOGg8PGi0kHSQqKSwwLCwvKSwsKSwpKSwsKSwsLCksKSwsLCwsLCwsKSwsLCwpLCwsLCwsLCwsLCwsLP/AABEIAL0BCgMBIgACEQEDEQH/xAAbAAACAwEBAQAAAAAAAAAAAAACAwQFBgEAB//EAD8QAAIBAwMCAwYEBAYCAAcBAAECEQADIQQSMQVBE1FhBiIycYGRQlKhsRRiwfAHI3KS0eEzghYkQ1OywvEV/8QAGgEAAwEBAQEAAAAAAAAAAAAAAQIDBAAFBv/EACsRAAICAgIBAwIGAwEAAAAAAAABAhEDIRIxQQQiUWHwE0JxkaHBMrHhFP/aAAwDAQACEQMRAD8AyosQ4q/0DGKFtACZqbasQK82UrN6VBJRg15VoytLQbGq9dNJQU5BXUAILT7YoFWmKKagWGBRgUKmjWmSFbDWi3UIrxq6iTbD8SveJSprk1VIUbupgao4NEGqkVQsiSrV5npAeiBq1k6Ghq8WoBXCaKAdLV3xaUTQUrCNa7QFq8orsV1WdYtjXN1E9ABXNHWFurhau7q5NMkgNnQ1eZ6WaAtTdADL0JuUsvQM9UTEaHeJXN9I3VzxKNi0QEpqmaHwqZatV84keu2EFowleApy06FYISiVaOKIJRoBxa4TR7K4UpqBZ1TRb6GK4aKAxqvXd1Koq0wJsLdXCaGuimFCBopoRXhTIAyiDUINeqgo0GhY1wGuTTWLR6uTXpoZrgh7q4XoJrm6us6gt1emhmgY0HI6gyaGaEPQlqHINBsaSxo91LamUrBQO6gJrjGgplIVoKaGa8WoJprFoJHpgqKtSkFeGj0mdpiGlNTLdMKNFMShWmKKZCs6RQxXTXKYAJoaImuVxx6a5c1AUgHljCgAkn5AAmiAql6p4Wptyl0oyGUdZBU8ERIkGCORwDVk6Vi1bL0Zz286FjH/AHWStai8ItkhWwvhyQjHaQpCkwjZJBPPlyTYrprzXglu4uxUO1YxcG8IytGUIJM5Oc8RReZfAfwmW76+2pIZ1BGYJzHnFP3e6rfmG4DhgDkblOVxnMYr3s97P3lZtyLbs7gffcltyhwCoydrbhMmcVKf2ILrt8WBn4A4k8ycYhoODFDlJ9IX2p9mc6h7Ti2wVbbMTPxHZkGOCCY7zx/SN1fV3n1CC0lt87FTcLwBZFfxdyCDAIgwPhMZqw1fsvqLdsb03KoYszXFLAk8KZ/LGMd++KrtHbvbxcFgkj4GgFlM5NuCIJ5yRzzipSyOqkXhj/NE0aXV4LDdA/8AaTHIwCcn6GmxVPrtRaZvEvfxFpisPvS4uRlTvtqQSJIgnj5VZexOosu72FueOVTxEeQ3u74YHuGDMuCBhsVeGXkRyYnBWxjGllq2mn0q8MFYeRAI59aymv6W9tipBIHDAYI7H0qtkU7Iu6vE0IFerrGo9ur01yK7FLs44a4RXSteNMgAkUBomNLJpgHiKWRTC1LY1RMVibhpW6nOKVtprFGotMBoVo9teKj0GdFOQUCJTlFcAOiBoBRgUbOO0JNFFSdH00vnhf3+Xp606YtES1ZLfD/f1q10XSCGtsTgsJxiOf6f/wAq103TgoiKnoJK+h+nBp4ySYk02h7acRED7ekVm+tez1ksGWza3gGf8sZk+Sj9a1u2qu9et2rjs6OSdoDBSwKjAiO+5mxzkUfUW4UnQuHUroxL9FTeFNld24wVTO5RukELJIBGfXnNTOmWERjcUKzNBJPusO2N8RPmoz6xgur+xZuX31CXjp7nvkNvuEglQogSAo2iDAn5xVT/APDt1LaWrWsvhNqeKPDVyGtvIWyzj/LtxuEe8PhxBYVh3D8+/v8AU9BTWRVw0aPrvtlb0dkXDZu3JwAq4BPG9zhZ7GDNZ/Ue2GsNv+K1D29FpI91Le27eusZhA5mDAJO1QQPLJFl0u3eQst64l2zlQLlsK5UnHiMrbSQuMIAe/NVvUbGjNsaZwLqW7jtbLi57viHeQrKPhGF4OAKp/6bVN/t/wBEXpN+1GX1n+JKPfTbbvX1lRJeHbAxbUgkmcTInyq+6V1K5qdPdv7jY91rVtHZ5t31JG6ElnEsBlRtK5WM1Sarrmn0912FlFL8uqkBp5A90ED0gCrLpvtfZI3BVTvISPqSVmptxS5KD/2bI4p9Oa/RUjW9LsX7O4svjQtqAl3cGztuEb8huW2yRxnNP6R0+5au2rl9bXjXXuhyiAFVdRstFx8cFBJ4k48zW6H2ptt8Nwfcf8VY3upC4hUNtMgqwzBGQfvSQ9RFPfZDLgyPs0I05XP6f39a9rdNMH+/P/mo/RereMhLQGDQw5AMQRPlIaD5RUxL8L/pMV6qkpxtHlU4SplLq+jq/ofMY+/nVLrtCEKCRvYGVExI7gkRmCdvoewxs7iAmqfr3RlvWxKhih3L5/TIg9+RxXXKh9WZgrFe3VaXtEwIsswYwTac8mCPcZvxAqVIPMg1B/hWgHa0ETMGnjJM6UaEFqWzU10qO60baBQQoHWuqa6aZOwMQaE01hXCKohBTUM0wrQxTAGWxRk0K0LmvHNxJQ0RNIttTAKCOGK1MN0AEkwByTwKVFQLl/xZC/F4jJbPZfDA8S6R32lgo8oJ54bsCRd9Ie3fBAJkN7ylSMAECDwQST3/AAwa09hAKqOk9MWw7ouYgT+JgByx7nJq9tECmlpUD9BipNdKgR/fY0Jv0i9qQCk8F1H+6VH6kVJNJo5ptFq781A1nVlTcpk5Pp+tFe1yw2YAkH54/wCRXzzqPt0r3mXTr42Wk42qBALNPHOMGfvVPVSlxSgD0sIyl7jSajrAgwI/r82kf1qiu9Tu3W2WFLtPIyF9WY+6v70zovs3e1UXNUzWrcgpbUQ1wTPvGQVXjyn5c7RNIluAihVHCgQBWXHgm9yZ6TzY8bqKt/wUHSvZbIfUMbr/AJc7B9D8X1+1aDU6JHwyK3zUH96NbvAMf8/LzqRqeJrdCEYqkjJkzTlJNsz2v9i9Ndy1lceUgfYGol/2B0wC+FbIDgq21jjEhwDOYLD7eVTn9rLCsVNwSDHcgnJgRMx/WnW/aG24hLqAjgsCPPgNtkY8+9K3A5vJ8mP6z/h7bZHOkh7hj3GIlSBmCInzjzY1UHot2zKs5RgFiGIBBEztfIghgSfyzwa3ntXoBqbCG2yo/iIDcEGVhtwkMu9YEwT29Kxeu/wzuODdt3xdBSQHlVZ2YMvhlCFUR3yM8dxKUU3T6HWaaVpnfYbrLrrTZZgUuB4YfmRC4JHrtb9POvpBWVefX9q+MaDpr2NStxbyW79liLlq77pEgiJHIZSc8ZmSK+mez3tSLzNbuW2tOqyS0G2RnKv3H04q8OMVSMOZucuTJvVOvJYI8QxOAf8A1Df1pem9o7dwwjSah67rdlrhEC4BjA3TC5jGRg/aqvVdS0zD/wAVpvpx9ftSPJT1ItCHtpxdndRqL/8AFnbYcqoHhuFcqPEAXe7FYXauNonLTwJrWdNsjwUgyCoII4IOZHzmaqPZjprhTgpaZmYq26SDjas8Lj7ec41iqIrsab2GbrRXNp/MTUW70xDyi/aP2q6NqltZqtSXkXkmZrUezyH4SV/UVT6zpr2+RI/MMj6+VbZrfek3bQrllkuznCLMAxpZetjqOg237QfMY/6qm1fsq4PukH0OP2p1ni+xHia6KYvXN1Pu9Iuryv2IpP8ACP8Akb7VZZYvyTeOXwN3V6KUppq15xpGqKeopC0xWoM4bFZC31s6e8sj37D3dy53XFe74wdR3HY98g8Axrd1R7nTLLvvuWLV5oj/ADBIwZBx3H7fSDF/J3XRJ6P7Y27gNydu4kweR7xwf2qwue11kZ3g183630i8l1jYsFLfYWyCAPpn75qk8Z87lYRkzOPUyMU0oSmtMaLhHs+pav28Xi0C3rWW637X32Kz7oDK0A590giO0/eqjpt69cH+RZZ/5jhQf9TQv0pHXek6y2FLIGLmP8uXhjwpEd+0YqcPTJSuX8jyzJKoo+lDqdvV6dytwWlumb7B1U22JHiFPExB2hh3G7gkbTDb/DhXcHTveWwSp2MzlCJUs7ECQSN0AjyPoC9g/Yg2Ln8RfENtU2lkHYcBiV/P8ORxPOa5q/8AEa3pr123allt3SoaJRRjcBnKhyVAH7RRbbetoljhW/P1Nh1PrNq3aV7jyCqwOdzGQcckiD8s1mOq/wCIMgrpwU7bzE4MHaDgHI7nnisXq+oPqLpuOBuYkso47lscA5kxyT50FlAWAEj3j9ge3rj9scmjTZRUi3saq7dIlneCY3FzknaTk/6fLkVL1eouqkhoImQrEbSMbeZHbPPrg0PSLDWw262pCbZ8iCQO8cwIZSDzyMV7qjhbbqHVixC+6O42lbe4QMSZgcrnlZHBBc2U2nMn9BHzjGRgT58xVva0u2TlQvrkmTmfxYHHofKqHStDRujPlkYIgfmMR9z51oNPeUKJWJGzAAAAxwMsTtU4x9zTOIFJh6Xqj6Zhtjz81njiYkZg4P6indS/xRRbqB1cRcywEqAUKz3MjccAdzz3qNdJYMxO3aBkRAieZMid3fNLXT2Xf/OBa2csR8QiQGB8xMx5SCPOVJafRRb2uzS9Qs6LqIDXPjVQFdJWAfegXEMOOInAziSaz/UvYu9bH/y14sv/ANu5PpEMMfcDmq/plr+HDBXJRYhpgO0tuYE4AMpz6c99x0zTeLbLJdJjDCNrJ5AjIPzGMUFKadLa+/D/AKHeOKV9GFRNYh2G0EPZjEYxiZB+lXPR/Z/U7xc3szj+UQp4BG6c/StFqOlXEhgwvKB8A91wR3gmG+/bAqFpNc+1XllkEbVaBAJHfk+vNHt01Qt8VaZomu3bKqou7rhJLByX3/mGTKkekDt6VedL6kLqSMEYZe6n19PI1gulEB3Tezqw323YSwIz5DyZYEVfaZzavBgQA0B1JgsDwyj8RUwTGQJpseTsXLiqvqbFXEV5hNRbdym7q2crMnGjl5BUZ1k1Mio7jt96nMaJHC0q/d/anXu/yqv1IMkfKsk3S0aIqyPqbk1H2V6+TH996H6H71ictmpRpGaimqKVTkr0zzxoNcFeFGq0KOs6oohXgK7TpULZw17cfM15jGTgUXSVF4tyqhgFbaZbGTBAxOARPBxmubSOSbANyMDnsB5efkB6nFWtqxb09s39U6ooE84AP7k4HrOKo9d1LT2NQVWLjAYTbK7p3b2MQWEQJk5ngCTTT3NURdvf+NTKqe5/Nj9xnmKk5eWvv+y6hrRXav2hfqFxm23LOlshmwCLt0EbCQRBVQrMSoOYgnMCk9qv4VUQW43naAViHVcs7bRCuSqCR2JnitXd6+g329MVvXEGTtZbK+8AWcn4veOFEnHbMfL+oaLwtTcVm8Q23icgPtgGO6qe3l9KOO5zt6+h0/bCi5097bB3cE+X3Mjzg/SKm9OeWkHM/YHHb6yeJ/SDd1AbkRkkEwAcxn17Cn6W2ARHoSDwe84MDkA5HPbtWidmg0Onmdz7QvwkzgCAfMqMkyOwk96R1iySBMwMqPck9p2g4OOYAnz5LOnaoMdsjAAKkQXlpmCTJMDOTJP0hap1NzMe8BGZIIC/izDD5k59YICQ7fTCcrhjtIgSDzH0Pb6ZzVojurqplWJIxBOGxECSI2jGOJjgI0+uCMCCJB3CAOxHBY4Mg4j78VbFkvI23ddBljge6NzfGVQLBmZzx24HXZyVCNb8O3dIGfhAHnAgA9yc/pxUddPKAd4I/v8Ab6V1NEZB8PAJ5PGIzIiPl+Y13diB2M/c5+Xes+VloKyk0fs2bYIX0kMYDHeDEExKhhkflb6Wvs/1n+DuHcVyACu4s0STHu+pmT5etUfV9KL9x+/An1UbcVA0uidG2kTHlg0X7lbezXGDVR46PtOh6zp9QPdcKx/CTn9YP6VV3OkHxnCN4i5IVeFJJJB+s1kum6ZETxLoIP4QwIn5E4mn6Trd/f8A5dzaPyiCv1B5pFlXlCy9M7fF6+pfW9E9m8LjAwBGBx+s1F61qAjI6EPb3SFJM2mMGAJBUGJH18qsLftOxWLqAngN2n1Hl8jVno3sXQAyW58mXB+xFL7G9P8AcEnOK9y/YsOi9YW8gYHIgMOMx5SY79/uIJtBcrIDQDT3DdsklDh7a8Dids9pyPtV5pOpi4ITnuDgj6c1ojJpbMsop/4lv48UarjPPeodnGTz5mpBfHf7VZO+yLiBdEr8z+nNV2sww9Rn+/pVm/FQeoW52H5io5Vopjeypv4B+YrmKkauxKn5f9/tQLbMCsLi7NaejJCnJSFNSEr0TzwhRigohTADmhuXQoJJgDk0QqL1MW/CPjRs8vM9o9aDdnJEXW3PFiHXb+UMCWPqOwHrVfqOuG0PCT33k8fChiMfnP6c88VFSyrwLdvw15LHkg8AM/JPPfntUrRdCZxvLbSxwY3Ssc5OZ7cDvHalUUnsunr4Q7o+lUMLupYsTxbGXuMBwAOw+gHpV31DXAidTcSxaHFoONzDyYjk/wAq/c1B0nQbSEsd1xjyztM/TAA9Iqv6v7H2rrF1JV/LlT9O30o0pdivJ8FrovaLTE/5KsJEDcISFPurbVcmefeiSawPtKCL7EIVkSSTLMZbcT2B97gcQKu7Gmew6lxt2kEHtgz8qtfarS29UAybdxEmOVMZ+hFCLUGOo/iJoyTWQyq6THBGcScMI7j+tP0utdcdjE8QZJ7EcCcjsJFVmmvNaYo0+akehnE+hqWuTAhiBzwR8z/We1UZEs/4gj4WIOCQCccekmAO84A5OaPXreMF0HvT70gkx3M8Qp5HmMUWmZUXfw8MNnmO8bRBGJ8+YqX03X20A3jxn5JLe7bP5cdx3ifrk1PkUUXLorB01wMcmIAbdIgycE5iP7zU+y9y2pETJ8iDOZmMGOZyTjsKmajWWip8IPEe8jCCs4IV1lTEkkY47mKjXOqB8eJbUHkEu7ZEf/TWP05pXJsbg14HaS6WB3E754kY4PwgfX6+tSum6B77XApVW2nDGBMjJAzgxj1HnNVt5bSruFwgSAzW1OTGBucgTBOIn0rT+zvWrQWNlx7zNhbZK4AxvaQv7motW7fQ75R9sVsz7dDvaQFSPE3DJW05HnIMQDXLGlmGdLgC53bcR5E19NbxDBWR/KWLfrU7S2cSc/3x6U6xxyPQI58sFtmOXqFjUoLJ93GO4HaeKrH9n/4a6CyKynuRIIq/9q+j2rRF5UAJJyrBSDjhSPenMgVY9MJv6eXTA4x8XmQPSpSxvk4+Q4vUuOn0V1jounuqSqAeYBIj7Guv7PWl4X7s3/NVt0+C5e1cDL3WePpVv0vrqXsEQ3YHv8qmuL0+zTJTSuLbRXda0vhWvEtYNsFmAMFljOe5GDntNc0Vvci3rnublBVgSASeMj4TM4MT2Parb2jgaO93lY/3EL/WmdDtD+HtKQI8NJEYyoJBH1qyi06JN3G38kfp/tCEbbewp+C92OOHjAI8/USBWjsXA4DKQQcggyCPMEc1Qa72eKgmxkEe9aOQRz7vy5GZHY9qpNDrH07s1mYn3rDZB8+wgj8wE+Yirqbi6kRcFJXE35Wo3UbRNokcrDf7cn9JrnResJqE3Lgj40PxIfXzB7Hg1OeODx3qzipRM9uLKM+8rRyVx9QR/SqOx1MbVmZgdvT51P6dcKlUJyu9P9jbf2H61i9RqWV2AiASB8gY868uUrR6mLHbaHW6kpUdRTlNb+R5jQZNGGoK490KCzEAASSeAKLYKCu6gIJP0A5J8gO5rKdc17O/vAqAMD9IUdz5mnX+tP4viIDuwLSkSUE5ePzkwPsPSpXR9E11hqLowIFpYgADg+oHb7+VNHQ1VtkzpPRVVQ1wS7e8VJ91Ce0cE9yT3+Qq2NArV0vS9sVnmNBXq7tpmAGahdS6cLgwdrdjAP3FTSaMCl7GTcXaMlf9lrlwbWK/6gYP070o+y120pIuW2AzLlxH2FbAis/7Y6orbVB+M5+Q7fc/pRWtDOTm7Zlz1a9ugG2I4AtWyPswM/Wm6V3LlvxHmFRR9lApWmsS1bDovRkEF6nlyKK6NeLH5ZW//wCQbg3Od3zk/vj7Ud3QLbtl2UADvE54AHmTwAOa113X2La/+MnsIBOfIetRdSkxceTtzbUwNpPoO9Y3lZpi/oYldBcuuA42gZW2c7Z/N23cfKvpXsP0Hw/fcQT8P/JqH0LoG5vEuDnPqf8AqtlYgVRNzab6I5pKKcI+e2S7lmKGymaRqupBeSOPMcfWoTa0l4BEjnuFnsJHMd6vLJGOzCot68jet9O0+rAS9JW04cQzA7gO20zkEj5H5GrOxckDaIWMYjHoO1ItaYRPNNtyOMVWEndsnwRWdY9n7Jt3CVAkMSwABByd0/PNfPtIlwENkEV9T1seGQckx+9RjoEYZUfao5cSlKo6Nvp/UPHF8tmR6vrvE04tGd1xkBI7KDLMfkBV3oup2+AYjt/Si13s0rfAYrP6voz2jJ+9S4zg7ZeP4eRUmbu2cSKgdX6Ml8T8NwcOP/2jJ+fI/Q0HSfaA222tla0a6oESOIrSpxmqZlniljkYi6l2xfmfCuj8X4XBI5AwVPeMHPBmdl07q3i29xG0jDCQRI/KRyDIIPkaDXsjqA4BHaRx6jyrNvf/AIcbgQQJR4xwd6OR2JUwfmak5uOlsbjz7HarqITVOP5wf96K0/fd9qx2v1ii7c/1t/8AkaV7Ue0i/wASHQghkSfQqWH7EVn7/WCzM0DJJ+5mpQwSlvwzXHLDH330boV0NQtXBWg8wejVQe0HUZOwfAhzH4n7KPl+/wAqtdTdZV9wS5wg/mP9Bk/Ss/03pniXYYyls+9mdx5OfMnHymmj8nUe6R024+otrtIG3xC47gTAXyAjHfJPlWyUACBgRgDt8q5Yv7GVx+HsPL+xMfTvTdWgVzHwmCv+k5Ge/l9KVythe9ioogKEGjmihGcK0JajJriDNNYKF7aIU6KQxpbDQLNVR7R6LxLUgSUM/Tv/AM/SrpUoQKNhWmYnSaMyCM1cvq/DTgkxhe5PkKsbnSbUkhYPfaSP0Bin6fSIOBEiJ5Occms8o8ns2rOktIDp9nZaF27l2AwO0/hUffPpVjo9E1whrgx+Ff6movRLRdz4mSmNvYfzD9/rWnRKyOLbKynXQzT0jq/W7emtl7jBQO/996DWa1UByBWQ16W9c62SGfO53yFAH4UPc5yarF1okoXsV0r2hvay6TbUAbp8VhuVQDI2g/iH6HNbzT2ceveq/QdNW0oW2oVRwAMD6VaWBArr5PrQtJb8ljpNTij8TMAVXK8ERyTx51S9G6hcu6pnFxja8PeLbQNpchAhjupz+laoTtUZslR2bC9Zlc80C8VL571X3Hgn+8VpmlHZHHJy0OLikai2GBB4NJF2Tt8+KjtrgAZOR2/7qLyryaFB+DO9Y6eLZkef2q1sXtqL5FRHoYqj9outKzqqnj4jPbuD+pqF1j2p2KBbE4xnjHese3KoG2bfBOZM9o/aVLNqW54CzmY7Vl/Zj2na/eezd4uiE9GEx85BIrI9W1r3bhZzJ/b0AqNpdUbbq6mCpBB+RmvSx+kSg73I86fqm5UtRHdY0xtXnt/lYx8uR+hFQprVf4i6cePaurxfsJc+u51P7AVlJrZjdxTfwZMiqTR9VVqM1HU0YavNo12Pt6YXCFMzuBEED5/PkfrXAoE7QAJJwIHOOPSPtUjpKzeSZ71HQcUqWxm9DkapCN7u09vgPlPKn07jyOODhCCjWuasCdBiu7qE0IFMKHXJroWvEUAnS1JJzTIoWFcjhiGhZaWGpgfFE4VcriNRtSXNBoKGh2B3I208HEggeY/rUodUuxBK/MAj9J/rUO3RsaR409jrI1oWLYJlveP82R9uKJtT4bI8e6pIIHYEc/IQPpRW0k0VxKRw1QyyO7ZpNFdDAHEHgz/WpFxgOSKx+nQr8Dug8lIj6Agx9K6+mYmfFufdY+22lUJJD8ot9mi1upNqxcvg+8g3LmN20gx6AgEfWqnq3XLKKNZbYC3qEkT+Fl24I8wygEDIlvLNL1Wxce3sFxmB+IEjj6Cj0Hs4LmiuaSYLTct5Ji4BxH8w5A8qtjiqpkM9PaPpfSeoLdtK6MGUjsZg+Rjg+ld1hUKzOdsAmfTmI718t/wma/buXFaQpAlCJkwQCPyn9D9K1vtP1UORbEHaZJ9YiP1n7Vqm0o7MkL5aKfWdXusRtAUDzMmPKB/zVdfvXGPvXD9BH7zR3L1Ia5WOOKPlG95peBZ06rkCT3Jyfuardfbmasi9IuWavHRGTcuzG9Q02TVXcWthr9JM1ndZpoNboSsyyiS/afqnjDTcSLA3AcAm7cMenb71SbqZ4NLK00IqKpCzlyds+mtcorVzNKK020Irz2ayz6e0XE/9h90b+sVEW5T9MPeB7g7h8194fqKLqGmCXWUcS36MR/SprsZ9Hrd6jF2ogFSLS1zQBoam26UBRKaGwjmNKrpau21o+AHiKUzU67xUfbRTOZ7ZRbaYteIosAG2ha1TCaJTXHCQsVxnplykRmicSrPFBqXorVDdFDsIu21MLUmKYaDOI198wTAABM4GXVZORgBixyPh5AkhCah9gZAUcH3QTOQqmDJJHxlSMcjCmRUu4kwcgjggwR2wRxXhZEZk4jJnHlngc49adSVCOLbFaTqQV2NvasO6PJvKyBbN64ialGJO4eEZa0Y91hGRECxrg8sPCcKhdwly5bVzO1UNzUsCpZ2QTIwTGRVlfQmCXuErO0m40pgiVM4MYx2qFfLMfed3/wBTs3ExyfU/enc4/AkYNC3QLvBNttt7ajXDfIe2bIuoy/wxgkqymSYzg1B1N0BSoUBhpBe3hrhZXGkGolgzlNhf3ICj4xBnmYvYSY7AkkD5DtRvbLLsZ3KYGwuxSBwNpMQIxTKa+AuL+RF82/4l7KeGdty6Nls6nxiLaXHCE3ZtyxQJKg5bFAuqDWw4UKPeG5Wc22KhTjxGYhhuE+9HvLgd5F9nOGuXWEggNccgEHBEnBHY9qh6u4zGXZnMRLMWIHkCTgUHJPo5JoXqbie+SoV0R7nhb3PubrSJ/EHcCr/5jOQuzC5CyKi6vp1vci7f/MLhks82Nujs6kAZAba107t+6VUcGWqW+puMQzXbrEElSbjkqSIJBJxIJB85qHqWaGG94uGbg3tFw+b594/OaqpIRxZV6/Tp4Idbfhst1rdxN1wsh2BlF3xIm4dt0koAoiCAYFUpq81zM8B3dggIUMxYKIGFBOMADHkPKqo2qtFk5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4" name="Picture 10" descr="http://static.panoramio.com/photos/large/53585682.jpg"/>
          <p:cNvPicPr>
            <a:picLocks noChangeAspect="1" noChangeArrowheads="1"/>
          </p:cNvPicPr>
          <p:nvPr/>
        </p:nvPicPr>
        <p:blipFill>
          <a:blip r:embed="rId5"/>
          <a:srcRect/>
          <a:stretch>
            <a:fillRect/>
          </a:stretch>
        </p:blipFill>
        <p:spPr bwMode="auto">
          <a:xfrm>
            <a:off x="7010400" y="571480"/>
            <a:ext cx="191931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6" cstate="print"/>
          <a:srcRect l="1790" t="55556"/>
          <a:stretch>
            <a:fillRect/>
          </a:stretch>
        </p:blipFill>
        <p:spPr bwMode="auto">
          <a:xfrm>
            <a:off x="7000892" y="3429000"/>
            <a:ext cx="2000264" cy="1497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quarter" idx="10"/>
          </p:nvPr>
        </p:nvSpPr>
        <p:spPr/>
        <p:txBody>
          <a:bodyPr/>
          <a:lstStyle/>
          <a:p>
            <a:endParaRPr lang="en-IN" dirty="0"/>
          </a:p>
        </p:txBody>
      </p:sp>
      <p:pic>
        <p:nvPicPr>
          <p:cNvPr id="7170" name="Picture 2" descr="C:\Users\SHYAM\Desktop\crab seed production.jpg"/>
          <p:cNvPicPr>
            <a:picLocks noChangeAspect="1" noChangeArrowheads="1"/>
          </p:cNvPicPr>
          <p:nvPr/>
        </p:nvPicPr>
        <p:blipFill>
          <a:blip r:embed="rId2"/>
          <a:srcRect/>
          <a:stretch>
            <a:fillRect/>
          </a:stretch>
        </p:blipFill>
        <p:spPr bwMode="auto">
          <a:xfrm>
            <a:off x="214282" y="142852"/>
            <a:ext cx="8715436" cy="6500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428892" cy="928710"/>
          </a:xfrm>
        </p:spPr>
        <p:txBody>
          <a:bodyPr>
            <a:normAutofit/>
          </a:bodyPr>
          <a:lstStyle/>
          <a:p>
            <a:r>
              <a:rPr lang="en-US" sz="3600" b="1" u="sng" dirty="0">
                <a:solidFill>
                  <a:srgbClr val="002060"/>
                </a:solidFill>
                <a:latin typeface="+mn-lt"/>
              </a:rPr>
              <a:t>HATCHING</a:t>
            </a:r>
            <a:endParaRPr lang="en-US" sz="3600" b="1" dirty="0">
              <a:solidFill>
                <a:srgbClr val="002060"/>
              </a:solidFill>
              <a:latin typeface="+mn-lt"/>
            </a:endParaRPr>
          </a:p>
        </p:txBody>
      </p:sp>
      <p:sp>
        <p:nvSpPr>
          <p:cNvPr id="3" name="Content Placeholder 2"/>
          <p:cNvSpPr>
            <a:spLocks noGrp="1"/>
          </p:cNvSpPr>
          <p:nvPr>
            <p:ph sz="quarter" idx="1"/>
          </p:nvPr>
        </p:nvSpPr>
        <p:spPr>
          <a:xfrm>
            <a:off x="285720" y="1000108"/>
            <a:ext cx="5357850" cy="5476892"/>
          </a:xfrm>
        </p:spPr>
        <p:txBody>
          <a:bodyPr>
            <a:normAutofit/>
          </a:bodyPr>
          <a:lstStyle/>
          <a:p>
            <a:pPr algn="just">
              <a:lnSpc>
                <a:spcPct val="150000"/>
              </a:lnSpc>
            </a:pPr>
            <a:r>
              <a:rPr lang="en-US" sz="2400" dirty="0">
                <a:latin typeface="Times New Roman" pitchFamily="18" charset="0"/>
                <a:cs typeface="Times New Roman" pitchFamily="18" charset="0"/>
              </a:rPr>
              <a:t>With the development of the embryos, the  colour of eggs varies from </a:t>
            </a:r>
            <a:r>
              <a:rPr lang="en-US" sz="2400" b="1" dirty="0">
                <a:solidFill>
                  <a:srgbClr val="002060"/>
                </a:solidFill>
                <a:latin typeface="Times New Roman" pitchFamily="18" charset="0"/>
                <a:cs typeface="Times New Roman" pitchFamily="18" charset="0"/>
              </a:rPr>
              <a:t>bright orange to  dark-grey.</a:t>
            </a:r>
          </a:p>
          <a:p>
            <a:pPr algn="just">
              <a:lnSpc>
                <a:spcPct val="150000"/>
              </a:lnSpc>
            </a:pPr>
            <a:r>
              <a:rPr lang="en-US" sz="2400" dirty="0">
                <a:latin typeface="Times New Roman" pitchFamily="18" charset="0"/>
                <a:cs typeface="Times New Roman" pitchFamily="18" charset="0"/>
              </a:rPr>
              <a:t> When all the eggs get the dark grey colour , it indicates that the larvae will hatch soon.</a:t>
            </a:r>
          </a:p>
          <a:p>
            <a:pPr algn="just">
              <a:lnSpc>
                <a:spcPct val="150000"/>
              </a:lnSpc>
            </a:pPr>
            <a:r>
              <a:rPr lang="en-US" sz="2400" dirty="0">
                <a:latin typeface="Times New Roman" pitchFamily="18" charset="0"/>
                <a:cs typeface="Times New Roman" pitchFamily="18" charset="0"/>
              </a:rPr>
              <a:t> The duration of the incubation period depends on water temperature.</a:t>
            </a:r>
          </a:p>
        </p:txBody>
      </p:sp>
      <p:pic>
        <p:nvPicPr>
          <p:cNvPr id="7" name="Content Placeholder 3" descr="spongers.jpg"/>
          <p:cNvPicPr>
            <a:picLocks noChangeAspect="1"/>
          </p:cNvPicPr>
          <p:nvPr/>
        </p:nvPicPr>
        <p:blipFill>
          <a:blip r:embed="rId2"/>
          <a:srcRect r="1740" b="9094"/>
          <a:stretch>
            <a:fillRect/>
          </a:stretch>
        </p:blipFill>
        <p:spPr>
          <a:xfrm>
            <a:off x="5929322" y="1142984"/>
            <a:ext cx="3000396" cy="5214974"/>
          </a:xfrm>
          <a:prstGeom prst="rect">
            <a:avLst/>
          </a:prstGeom>
        </p:spPr>
      </p:pic>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4290"/>
            <a:ext cx="6381768" cy="714380"/>
          </a:xfrm>
        </p:spPr>
        <p:txBody>
          <a:bodyPr>
            <a:normAutofit/>
          </a:bodyPr>
          <a:lstStyle/>
          <a:p>
            <a:r>
              <a:rPr lang="en-US" sz="3600" u="sng" dirty="0">
                <a:solidFill>
                  <a:srgbClr val="002060"/>
                </a:solidFill>
                <a:latin typeface="+mn-lt"/>
              </a:rPr>
              <a:t>LARVAL DEVELOPMENT</a:t>
            </a:r>
          </a:p>
        </p:txBody>
      </p:sp>
      <p:sp>
        <p:nvSpPr>
          <p:cNvPr id="3" name="Content Placeholder 2"/>
          <p:cNvSpPr>
            <a:spLocks noGrp="1"/>
          </p:cNvSpPr>
          <p:nvPr>
            <p:ph sz="quarter" idx="1"/>
          </p:nvPr>
        </p:nvSpPr>
        <p:spPr>
          <a:xfrm>
            <a:off x="304800" y="1000108"/>
            <a:ext cx="5767398" cy="5643602"/>
          </a:xfrm>
        </p:spPr>
        <p:txBody>
          <a:bodyPr>
            <a:noAutofit/>
          </a:bodyPr>
          <a:lstStyle/>
          <a:p>
            <a:pPr algn="just"/>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photo-</a:t>
            </a:r>
            <a:r>
              <a:rPr lang="en-US" sz="2400" dirty="0" err="1">
                <a:solidFill>
                  <a:srgbClr val="FF0000"/>
                </a:solidFill>
                <a:latin typeface="Times New Roman" pitchFamily="18" charset="0"/>
                <a:cs typeface="Times New Roman" pitchFamily="18" charset="0"/>
              </a:rPr>
              <a:t>taxic</a:t>
            </a:r>
            <a:r>
              <a:rPr lang="en-US" sz="2400" dirty="0">
                <a:solidFill>
                  <a:srgbClr val="FF0000"/>
                </a:solidFill>
                <a:latin typeface="Times New Roman" pitchFamily="18" charset="0"/>
                <a:cs typeface="Times New Roman" pitchFamily="18" charset="0"/>
              </a:rPr>
              <a:t> behavior </a:t>
            </a:r>
            <a:r>
              <a:rPr lang="en-US" sz="2400" dirty="0">
                <a:latin typeface="Times New Roman" pitchFamily="18" charset="0"/>
                <a:cs typeface="Times New Roman" pitchFamily="18" charset="0"/>
              </a:rPr>
              <a:t>of the zoea larvae is used to collect them. </a:t>
            </a:r>
          </a:p>
          <a:p>
            <a:pPr algn="just"/>
            <a:r>
              <a:rPr lang="en-US" sz="2400" dirty="0">
                <a:latin typeface="Times New Roman" pitchFamily="18" charset="0"/>
                <a:cs typeface="Times New Roman" pitchFamily="18" charset="0"/>
              </a:rPr>
              <a:t>In the rearing tanks, the  stocking density varies from 20,000 to 50,000 per cubic meter.</a:t>
            </a:r>
          </a:p>
          <a:p>
            <a:pPr algn="just"/>
            <a:r>
              <a:rPr lang="en-US" sz="2400" dirty="0">
                <a:latin typeface="Times New Roman" pitchFamily="18" charset="0"/>
                <a:cs typeface="Times New Roman" pitchFamily="18" charset="0"/>
              </a:rPr>
              <a:t>There are five zoeal stages passing through five molts to reach the megalopa stage.</a:t>
            </a:r>
          </a:p>
          <a:p>
            <a:pPr algn="just"/>
            <a:r>
              <a:rPr lang="en-US" sz="2400" dirty="0">
                <a:latin typeface="Times New Roman" pitchFamily="18" charset="0"/>
                <a:cs typeface="Times New Roman" pitchFamily="18" charset="0"/>
              </a:rPr>
              <a:t>Zoea to megalopa 15 – 20 days  (Each moult  3 - 4 days)</a:t>
            </a:r>
          </a:p>
          <a:p>
            <a:pPr algn="just"/>
            <a:r>
              <a:rPr lang="en-US" sz="2400" dirty="0">
                <a:latin typeface="Times New Roman" pitchFamily="18" charset="0"/>
                <a:cs typeface="Times New Roman" pitchFamily="18" charset="0"/>
              </a:rPr>
              <a:t>The megalopa takes  8 - 11 days before it molts into the first crab stage.</a:t>
            </a:r>
          </a:p>
          <a:p>
            <a:pPr algn="just"/>
            <a:r>
              <a:rPr lang="en-US" sz="2400" dirty="0">
                <a:latin typeface="Times New Roman" pitchFamily="18" charset="0"/>
                <a:cs typeface="Times New Roman" pitchFamily="18" charset="0"/>
              </a:rPr>
              <a:t>The megalopa larvae gradually adapt themselves to a benthic life. </a:t>
            </a:r>
          </a:p>
          <a:p>
            <a:pPr>
              <a:buNone/>
            </a:pPr>
            <a:endParaRPr lang="en-US" sz="2400" dirty="0">
              <a:latin typeface="Times New Roman" pitchFamily="18" charset="0"/>
              <a:cs typeface="Times New Roman" pitchFamily="18" charset="0"/>
            </a:endParaRPr>
          </a:p>
        </p:txBody>
      </p:sp>
      <p:sp>
        <p:nvSpPr>
          <p:cNvPr id="16386" name="AutoShape 2" descr="data:image/jpeg;base64,/9j/4AAQSkZJRgABAQAAAQABAAD/2wCEAAkGBhQSERUUExQVFBUVFxcaFxgYFxcXFhYYFBcVFxUYFxUYHCYeFxwjGRQVHy8gIycpLCwsFR4xNTAqNSYrLCkBCQoKDgwOGg8PGikkHyQsLCwsLywsLCwsLCwsLCwsLCksLCwsLCwsLCwsLCwsLCwsLCwpLCwsLCwsLCwsLCwsLP/AABEIAMsA+AMBIgACEQEDEQH/xAAcAAACAwEBAQEAAAAAAAAAAAAEBQIDBgEABwj/xAA6EAABAwIEBAMIAQQCAgIDAAABAAIRAyEEEjFBBVFhcSKBkQYTMqGxwdHw4RRCUvEVYiNyksIzQ4L/xAAZAQADAQEBAAAAAAAAAAAAAAACAwQBAAX/xAAqEQACAgICAQMDAwUAAAAAAAAAAQIRAyESMUEEIlETMmEjcfAzQoGhsf/aAAwDAQACEQMRAD8AIw70woYiEopORdEqctQ1ZWJVwQ+HKKZTlbQxMKohW+7XaLVcaa6g0D6LocvVgZVlKnK1o4nTKuz3Q9R0IOni3ZzaRbutoxuh0GhUVi1vw5QTuAJ+SpZjGnYnyMIljmRJB/8AjZdVG3YnxWHLpJzHrt66K3h3CnOGYkNvqZJI7beqI/rfem3wNt3OgsmdPEMa25iEVNIVpgrOEN1JJPO34Q2M4I125t2/CdU3tIkEIaq+CbJTjapjIvdgFHhIBuSTp+wjjgmlsED96i6GfiCLj5KLMa6NRqtSro5gHEfZVr7kmIA1vA2mOSVjhDWtc59mM0bPxXhPa+IJ+IwOth3WZ4tiXOEFtptGp0vCHK1ji5eTYR5yoBYAQXiBEkdhv1uQB1KGwWGc8y0QXEMBNySbvcOwTOhgCWgETOsGLCYHbX5prwOixtUkwBTECdJJ8R+3kV5Tg8mRY2XRqEHNB+G4U2nTawjM6Za2dCLyek6qrHs96/3n+JuNjBl2XppZGYvFaFnxOkE/9Z+gAlVBrWUzNxqTzvoO5Xu44LGqSPLySc3sp9+6p7tpsWkune4M95+ybvageF4Y3e4QXaDkNkwha2mZFaB3MVTkQ8Kt4XUEBPbdQcr3BUPWpAMHeV5devIgTLMai6JVTRKMoUQpUGgzCtR1NsIPDuRQRBoOpPCtzoCibo3NZcGi1sEXURYqinVg3VGK40yfDcDV23WDuhnNQVsKKctItx9YAEnQa/hKRxINu60/f9CUcT9oDUeGtHgbNuvNDMxUnM7aw/f3RTv1FuonNfJrP+RcbtDQ3mTc9gvGvMF1TsNUj4bi2x4ml2vYE6X5I1lIu5tBO0nyCcpvyDp9DHB4cw73b/7vh5+GZjlrZM6tT3jfhhwFxy25adUkwdN4p+8F4MjZ3hOoPNO8HVbiQHA5KgJh3M7gjmR/abG/IqxSfaEPWmDNdUYTmykDTUWPdefiienn+U2w4JJY9olutwR5d+WoU6uFH+ITJ5IeYgxjLxIThk8z52Q9XbTWOfr807dQA2/lcpYEE8p5QlcoPoZxkIfcl0tkg3i0afRUnBiiM9VpsTuI89zotd/TCZN9O6UcbwPvYbpB8IAm/M/uyVkhy2ldDMcq0KsBUfU8UFubwtsAAAf5I8kfh+GtBjLbU7mSLXKM4Tw8MZ8JLtzfY2Am0flEHAFxmA3uZP4CGMGl7uzpST66E+KwwaYkW2vt1VtNprPggim0AjYONo8k0HDW7kmfJEMpBogaJrkqFqOwctXsqliHZROw1/Ki+sAJJtzQfsGVvCoqBL8T7V0GmC467BWYfitOp8Lh2Nj6FMSYDkmXPVFRivcqXI0wWUFi8uleR8bAM7SpophVDhF1W+sQR1IHqoRyDqbjsj6bkrdimgwDJ6bK8YgkRp9fRbZq0MA6FIYzYJU6qS4Aes3RWIhrSBrFyfysboJOwPHYs1Hmm06fEZ1/6g/Updxag5rBLrHQDQDaAqT4MrmXgnM6eZgyehM9ig8dxTOIA0MA/wBp8yo21linLQ1/ptpFFIuGmsfsorCUC4Exp++qCbIIvcmCPqmeDscs6iT5IVV6Ffucq4gggWjv+EbR4g8EZrAwCBuN77JVxOt4rXuPQIvCEuAIJm4/IKJZvAXBn0TChpogDSLRpBSZmFcMzmmG5g1487HysZ/lLfZvjLmH3b7NJIbP0B7ytnhMKH0qjYnMXR6R+90/0ufkmF6jE4VZXWqOY1pOtN4D+rSPi62cD5Jm82SvhDjUa+nUNzmYec04IPm2o30ROCrE02g/EBB7tJa75g+oVbJou2XEhW02KiFNlTQJYxos91KtYyFEPgKxpR3QptlbzHNDVsUWnQkc4R1Q2S/FUZ0tHUrVT7OicGMadLrxxLevoYQxYZIPi3E2PqOqqJaRBlvSXfaV0kkNWztfijDmAkmCI0v1GqzuJzVqNWk2QRIaQYIJAMjtJjlKs4qBPwwQdZv3H08klxXGnNJFMAFwBc6TPKAdtEqU1BXaC4cnSR85xfCH0qhD8z3A3zPM/VOOF8fNNuQtqSSImHARuD8Q8kdjKjnlxfTaeTpMj1me8r2DoMbUyvaYgX3E63Q/VadxZO8K6Zp+Ge0hLRMO7u8X0umn/LN3kfP6LI030muLbQfhJt6FTE3E6aSdk7FkT2zppx0a2li2O+FwPQET6LyxIDs4IAB5iZtEz1XkcZtnUvkjhvaunU+H5/wu47EOc23QjbdfPOEtymxId8oWowXtEMvu3i/MH7KSXdWbCbro0fDKfjeXO2bpvMpwK0aeQ381lsJxDK615aI9U1pVCe3zJWpxXQe32M34ssByxm3J0CAZi2kuBdMnxGdfwu46vkplxMGDl6ciUgo46k1uoc6ZInc3vzv9ErNlcU+IcIp9jjH8RogZQZJtbS4vJSfEVBADSTFtNRzCp/qWOJMRy/0iqDZjoNxr+yopN5NtUHdai7K8HiLX1+g5BO8Bhc2ZxEANAnqUiZ4DpeNEy/5HKJiZ15cvwmxjabATp0wTEEufHfT7rQcDPuwJAIB8xyP2QOC4dEVCYcZy6QSE6yMhrxb3geHAcx8MjtbyC1Y1jVyDTcn7Q7idIPpAggkG3bX737rTcGrGnh2buiPMk/TXyWTwvjZbk2PmD5p7h8XlYQNZhv8A6uJMjqRA8wmYEucuP8/AzPbguRZRa4Vw4O18RMWuGjTsGjyHJG4VgzPI3dI6SBN95N/JQqE06QAANRxhv/s65PYfZE4TDe7YGzJ3PMq/m6/0SJKzpbKnSbZRBUs4aJNhzQKVOhjKa/EBSI95odD+QvPx18wdlbysT5jb+EPxJjXj/wAltcreR69Ur4dReXlmwF3HQDds7lCpyWSmrX/DXCDhd7NE2q5p8ZlhHheND/7D+36KtzzP7v8Auq9SqGgcr4dTOjhcdiNu+nZS/o2mXUXQeR+EjkRt5KhpPsmjJorr1IE8ueyGxFQFuYG4v8tPPY6HdcxOIlrmuGR0EQbgyI8J3QeBxILRoQRBH75ovpvhfwM5rkgZuJpuJFQzma7xCbjUTAkXiCeq+Vcf9qGUcRUY1jjlcQbxpy6BfZMRw1r9oIESDDx2OhXzr299gxVOdkCrF7RmHUfdQLG3aybQ/JKqePTM/wAP9qWVtRl76W6pwyuHPEkC2+nqsCPZ7ENOUUn+UR9VquD4Z1NmWpBcAbTMSRaf3VDeNdPQhPLJ+5DnG4DTMN5nW2wHz9VXQqjMW7XjpH7orMFiHBuQ6D4Sdp67hDtZJg6zYjQ+ayWvsB/ctbUg9ei8h6wM2mRB9FxaszoziYHiPFMstbAdueXQJbhCS8XuT59bq+vwmrmPhkEm6Y4Dhwp/FBcbdhumqUYx7F8JSfRpeHYZ2VrrjMDB5BaDhLS51xZo11Gv3VPBD7xhYY8O+5B2+S0FGkGiAICyOJxldlHNOKRlval5cW5j4TIjtt8li+J8S934W/F9Atv7VE+Ei+XMY+X4XymtUdUeSZLnFDDGm3YGafSRpfZzHuc4g3sfoVrKGL8IeImbt6/yIWX9m8EWTMAwZ/CZ1TDyBsI72sp8so89DsGOXCxi+o15LjHqosq5u19NLBA0KbnEA6G3zWy9m+Dhz2ggENufL9CHFjeV8m6RTNxxLitsZ0+FxQbIu0NI5G/i+oS7EVctPw2l032mQtN7QcTaylAIJuI3FtelwFgOIYtz+kO021P3Kz1b9vE30q/UTNF7L43K2pYvkeQvF/MhP+DeNxLtGC/QD/QaFmPZVr5BaDq4ev7K3H9BIyBpaCBmdo50c+npsqfRf0tgerX6mmXYMl7zUi2jP/sfM28ldXbUOgRVJoAgWA0QHFvaNlE5B4qn+P8AjyzR9Ne2qrVydJErlxAcV7xpuSL7W9EoxOIxAMtOa9g7+LEog4ipUOZ0l3WwHQAaIyjjjSGY05vDjMabNn6dFmZKMbYeNuT0gTBYupU//MQA05tPEQNYOljB0Td+NZVpFtIxlIsbEgG9+y7i8NTxTZpmHDVvwkHtqk+Jwr6JztiTr15g/tivMyZZxVdr5K4QhN30/gZ8MxpY5rXeJjyQQdAY0g6SNuYPNMK+E93LqboadQdp1jz/AJ5rMPxme7TE6gatqMEtJb5ESOae4DHsqsaXRBFx5H7pvo8uuDdivUYmnzoFw+INf/xuNjIDt5A0+eiBYx1J5aRdtj5fwrMTSdQrtjwtr7HRrhp2NplXcafcVtMpyVBvbQ/MeRXs4siTcX0zz5xf3LwHYLFZobIzRLTzHLyQvG6IqsvAey/ex8POErfjS0hzREajaevKf2VfiuJBwOYhp3U84cWPjLkjB4gGYJynv+9FSwuDxa2+8zrPqnOOa3Mbg9dZ7lCVn5TBbY6Rv5rw5Yabdnpr1Gkmi5uFYHDI65EkHbSwmxuhatMCQHb6aLj3Ah1srjvpp9EPTjRxmbk+X5VMUlG12RzqU9ldZhaJXlB1Imbc15JUphyxw8GYr1nXhVYR0uBj1UqtQkhggybeadcH4Fn+clUQTbpAtxjDY54ASXkjZpDo0mZEJ/cj8WQHCsCKYIm6YPNj2VyI4iPF8OzOsDli5jfklZ9mqAJc6oGam0T6LVUMSGiyS8Zr5tG53fRJkvZa7G0nKhbw3hIqAiXBvOLkT9VqaPAKVKgQ8eI3dIntDhpsl3AcNVHjLJdsCfCPynVXgNWuQ6rVgD+1ug7bSsxYVx96QWTK79hni5vhDWm2k7cwDyWj4Vw7EOZlb/42nUnwk/dNuG8GpUvhbLv8jd3z0TOpist7dlSlGP2IUot7kzN8W4R7mm2Tmk3gaQJJk9kl4Xwz3haTJBcZ7fsLSY3EGs5oFgD6fm30RGCwzQ4mfwlSwKcucxscvGPGI84Lw5tJoyiB+3TCpVAQuHrDn81ziOMFNhfbwhHVG2D4zHvBcGWgXJ2mbxukeF4O6SQC9xMzqZPMnrdSHGBUrE3ykCfIp7/yjG0y5tzyi8nojhPiqQuUOWxe6q2iAHS5xtAvPO/ynv0R2ExUNJiWuAJa5vONCNtFluIYoh4qE3mBoI532U6PG3NyEOYabrEEw5k6aaDXmOyGWSCdSDhilP7TTVuHMMVKXhgfCDBHUefqoYlmcy+Dlu/KCCCPhflM7WN4IPMQk2N448U5pGwk5eU2BEag30Kk32nmiA5oD9HEbi141H0slqGHlSNl9RRuR7HUWkk6PbB8Ng9s7cjG6hi6JpS6m4CnUGaYykHqNvEL/wC0P/yudsW8JPLfUHeN0NVxZfTIM7wbnXUXU2TFCKbiMx5JOST6/I3xHG2V8OLQ+nl75ryPlbo5EU8W6ox1gRUYD3IOX5ggJDwq1ItIidTzIsmfBnw0D/EEt6SW+twn4pPguXYrIo8nx6OYfCyzNbTe8jTvb7Jfxnh5gEHw6WJ9L3Tjg9WaI53+phL+I4gmWMAJN8x0b0A3KbOWmpGQjtNGZxOFgkCe0XVLWVoIiAOgWhdgiS1x+KPNxUBgHB9zEnuAvMl6V81w6K4+oXF8uzNVcO8zIJnkIVDKJvNvqtdXoBp1DlRiaLHC49OSevSSXkmlmi/BlP6hwPlC8ndXgzSeYHkvIPoZF0Dyi/Jk8Nw6SCRafl+/VaPAN6Htp5+gQmAeHWgZm2M/Uc07w9EN+6pxxV2hbbqmW0KRaCdQNSAdtfLqqMVxABpui3cTFNtll8US50jTlt2Tl+QHroNZUJtNz9OQTPA4WLWBS7hlEE5jaOf0/eabnEsIu4SPotSNTGuHpZQALoym8NEk90gwvEQRpIGhBifKVecbH9sef3Q2vIxfgbvxMgFniJEiNIUKWGLjLiluFx7WmNAfT1TllXw2vZEn5R3fZVMEAAEQdOWkqbKZDvhIB6wFOhQ8LidTp0A0Ct4fWmWnUJydKwa2dDJ1kH/+TrpdLuOginliSRJtoB1T2oxuW4n5LN4yuxr8hkiCT3OnyU+STfQ1KlsTUK9RnJoOhg3t07ruM9rAxuX4jubi+wjkiOItJaGtJcQDEHTzKwZoVMxc6dTr+ZSHH6btG/UtUaH+sdWBdIBJm3PnHdMMLwUtAqOcHt3j0mNdVmOGtIENJPNuh65ZWqwPEPCWhziyBINjMaKX6K53N6K4+rqFRVMPxdcaAQCoOw5g9p/CDxzIEtggiSOfdXOxwDRl1AuOtv4+aas8Lpkrb7AMXgyJud9PMXU8BVcfCdAPOAiaWKFSSRllUvMHw3S1xu0zXNtbL6lQtgAxJ072TShUygyRpAEx3SNwJd0O/WE8ZhczbAAaTy637KtSWhMU9hvDqRDANDB9JP8AtEGmNf30USRlaAdNDv8Av5UDVna6o72b1orrURMqlwOzvVWvoncqh7Qu5fINEKhMeJoPUJa2prOxsj3uCEruaESoWyv3pvAtzXlW55I5fuq8jWgbMhTMeJh0tOx5TyRmE44Lh9j1SG4MCRKnRwz3kgeJeTjytdFU8NdjfE8UBGq7w5peY0Auf9qjAezrpOc5Qdhcn8Jo/DhgywcovbcjmeZVMeUnb6FS4pUgnNlFjDBqdyf+qjUqvbBDYBHy68lQK2bxPsB8I5KVfFF5AvtbmJTZNroGKTCWVmxByA9oPnC6MSADeZ0I+4K5jKIaRcCwN4j/AGgqk5pnLHXmkSsZ0FGuQfFA+6ZYXHuZG4OyRMdms7ynX96IujjIA5bH5JeJy/tCbXk2fDeKMqCPhdyOvkh+I4n3NUPGjtehGqz2HcCM08+XojaXHs8sqNgDR8zB6jl16q/DKmuYE2mvaaj+qzsnYhLafCWxaS47k6D6KzhFcEZf9Jo0LskeMqChLkrEdTgpYw38RBv3G30818Y9q2YmnWcK2YNk5SJDCJtG2i/QznApBxfgpqWADmkaGJ666pLtbNlBTVHwvBcYqMMtce2y+m8IovrYdtT4SQPmiqXslRafExgdb/8AX11WkoYRtNsEz0BHySJY/rPaoGMHj82JaPDnvZFreslC4lgaCDM5bQI05+i0VHG+7BAAcHaCNCPrqlFNoqvc6NAR0uDyWL08VLXQbba2FYTCU8gt4vQEaoetg92/UQpVsXkBFihafEQAAinxXSRyXyG4Ph1wT6JqIER6LP8A/Jckdgq5dzPU7dvmghuWw7paD6seeoH+lYJ/xv8A615KzD0gBOnM/wArlbH02/3AAdQrb8IVXyDVaZ3gdvygq5DbuMDqUVieIM/yb5FIeNMJALjqAQBeAdJ2krm6VsGrdIudxBu0EnQD78lUxsmX3PyCXUIElxAJ2trF9NBK7/yUyBoFkZa92gXH42MQ+T0C8qcE2WCe68nRdqxctOgdmDYNQCeykyg0GQAPJdBXBUU0YoJyZawKTmB1OsDyaR8wqfeLhxIGcG0s+hlG1o5aZXjGTh2vaBBIid+nqpUqbZz9Jvt2Cr963+kDCbh0+RH+kvxFV7WBjfiMnsCYAScsuEW2NxR5SSRZisXmnNBA2J07DoEsbiBMCO07dj9kLVxEEgydRfcqugPFKj5yUdlChGU6HFN9oM9FypVy2my5hyDLVzEtBCdbjG0Tum6ZezFkMj9umHDTmaSIga8jsFm/fZSL/wCkwp1jTHhdIsdUUM6n9xnFx6Ntg6pY4bC1uU/ZaClXkdVg+E8VFS0ydvuFp8BiCQHgzHhcPoe6u+osiTMiuI4zr3vEJSxjXTB0UXV7wg4+BtoNJlCV8E114upsqqRqrE2ujtMzeMsDBJInLflY281Vw9r5dYbecBQ4lmFYgzEyI/xdr+9FYcWKUjbfupZZbba8OmOWKlT87RJuEqucfCPMhMKHCB/eATy2SxvFszxldZNsNxAGzrH6rFGDlp2zG2oq1ouHBqZAkKdXDNYLENhV18dlFlnuMY+G+Iknfr/CYpKPQDVhnFeNAsIbMN356Dz1WSdxLX6nSBqFDFcQlpa0RJuenQII4UkiPNTZPUOWoj4YErcxjVxxd8JDQBryjukmL9rocGhxIaYkQBb5lA+1eJLMlJthlzO6ybfSUjwuENRwDR5nYcyrMbfG5s87M/dxgjbYbibahaHn4rA6AHr80dUpuZAB1OmsrNMptpgM1j7anomfCuPj34abx22Qp3bDbqkzVYfHE2c3KQvLsA35ryuSrQi7K8y9CrlSa5TIInC4cH7x0c2mO4uphynQqQ9h6x62RVo1dg2HptczS7WEnuJ+yX8bxcNlpjMBPP8AboylUFN7w7QFw/8AkDCzGKxZdAGoP+lJ6iWqRTgW9ldIZgZ7flXtw8Dw6Lv9OZgaAfN2vzTnh+FEFxH/AFbytqfUIIJNbBk/f7Rbha3P+35o3QZho79PRLseTTfA2Ksq8WLWQIIOo6ncIeargNeGVczlLCtcTJgBRxlQAWMncclXQr5hbz80k4zxMisWwIEa7yJXRxcnSEuXFWyzCcUfTq6kSRobyvpHs5xoTyB1H56r5nTY2oJBuPkeXZPPZhr/AHrZJ1h3Yqy1FCoPZ9MqjI4ubvfuN4VrKma4VLcblaGuEwLFU4cuDS5okakJ/HQV7GIcpe8VOExIeJHmOSm9LY1A2Lw4cQ7cafhJeISR0J/ZTvMha2EBmN9RsVH6jHJr2f5/JRhmk/cIaeGNspvuCisLSc/Q3H26FD1w5r7wPv5of+pLGFwNwbhefjfGXHa/nRTmVw5fz9xo7irgC0w4xAj92SjGVGvOv8Id+PGVziAHOdYch37qvBMvc66+XNWymq4ryRwTa5Pwcr4cag9fwq2Og2uiy0SZ0+h2QNd7QbcyhaUQXKTOcS4TTrRnbpoQbxuEO7h7KXhpi3z8yUaMQcvh81RicKSNEvlJv8BWkutibiGLDLb7/wAKv2c4e59TN+31Vz/Z8udJ5/oWu4VwsUmjnC9SG6RA4+WMaIgDouqTQuKzQIrpYoFX06wQjsENrId2CeND9lNFJnbQ6a4LlU2kbX9EhqVKrSLFHU8aSL2R0cpHsbiA4uOzoPpqklKmBLj/AJGB9E6o0xldOuyAfEOESZt3I/Kjz4068FOKbXRTh3OMAb7ddvqtfh8OGsDYkAQsvwCgDUHT7LVZ7rcEfbs7I/doV8X4ZIzN1CynEsMZEblfQTdKMV7N5iSHRyshyYl2goZZRZmMNTIg+v5S3j/Dy93vGXixA6aLe4X2egXIJIg22Umez7cpFpAttm5+aWoTg+SGSnHKuLR8owWILHjXW4+q+jcDplkv5kIWtwhgfen4geQPz9E8bhR7uADAunclljYhY3ikPKeIBiQjquHLAKlIktPxN5c0rwTCALSOe6aYXElunoqlL2o6tldGCC+mYd/c3YqYxAI5HcLuMogf+SkI/wA2/hL6T2VahLrcv5XVfZ10FlyiXIR+HdTcXC7e6t/qGkSDqhcL6OUvkX8Rw+YHdI3NJkat06haOliGuJAN5Q+May4NibgqDNhfLkirHki48WZPGMMySrcO6ETjaG8eth5c1TTpz5/tklxbkmznNKPFEmPkEc/qqTgS6+yvafkr8M/Wd9k2ODm9iHNxVIGoEtcYFrT+VdVfNhup12ZZOxEInhuDMZnCOQ3jqqoqnx8iWtWSwOADfEblGwphq6WqiKoFkQFxdheTUCLMykHKoleDlKgix7VH3c6rrHKYRmFVSnGm6VVgW1RZOqrZCEDpdp+6H1CDJDkkFGXFnaXgdYb/AO02p1JQFRnhv09RZdw1QjVF+DEMw5We+hDtcuFy6jrD2PlTyhC0ir2uXUGmA1+DkvBDyBsDf1RLLCHiDGuxRTXKxzQ4QboVFLoO2ynA1PDBRjGJfQbkOQ3bseXdHYa3ZHVI69hMWI5oaphmkZSIjQj7oo3QeKdC5SfRrS7A6rqlD4pc3Y9EGypTc4u0VlXiMAg3B5pc2DYiRrZNUdWTuQa7CG7mnXdDuzEGfi/ClTcWiAbciokbuOpQyhaNUq6I1KRI8USNEDVpbzAFkW+5+EnqVCvStpP0UssdDVKxa6r6DRFUHOcbNlE4PhBN3+ic0qIaIAhLWOT2FySAsNgYu+55bD8ohWPUFXFCpHAV5QcV5pTGwDq8uOXF1nCRr11r5VTFOEg4taVa0qkBXBEji0FAuOV5CNYhcYPGOyJMxhurVCluD+81ZR0Xt0LCRcwWUgF5oXHFcjC9hVzVTRVoWhIuYrgVQ1XNXBI8/mr6Kg0WVtALbCQVRahuI4XwOcbAIpoUOIXpOBuIS6bYbdRPn+LxGd0DQIjD2Um0Gg2EK1jVS9aIkW7LuSdgvNVzULGHWMhRewl3/UKwKUJTYRNpXS5QC4Vxp5xUMylCg5EjD2q4F5q6tYJwleUmheXWcf/Z"/>
          <p:cNvSpPr>
            <a:spLocks noChangeAspect="1" noChangeArrowheads="1"/>
          </p:cNvSpPr>
          <p:nvPr/>
        </p:nvSpPr>
        <p:spPr bwMode="auto">
          <a:xfrm>
            <a:off x="155575" y="-1912938"/>
            <a:ext cx="4857750" cy="3990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hQSERUUExQVFBUVFxcaFxgYFxcXFhYYFBcVFxUYFxUYHCYeFxwjGRQVHy8gIycpLCwsFR4xNTAqNSYrLCkBCQoKDgwOGg8PGikkHyQsLCwsLywsLCwsLCwsLCwsLCksLCwsLCwsLCwsLCwsLCwsLCwpLCwsLCwsLCwsLCwsLP/AABEIAMsA+AMBIgACEQEDEQH/xAAcAAACAwEBAQEAAAAAAAAAAAAEBQIDBgEABwj/xAA6EAABAwIEBAMIAQQCAgIDAAABAAIRAyEEEjFBBVFhcSKBkQYTMqGxwdHw4RRCUvEVYiNyksIzQ4L/xAAZAQADAQEBAAAAAAAAAAAAAAACAwQBAAX/xAAqEQACAgICAQMDAwUAAAAAAAAAAQIRAyESMUEEIlETMmEjcfAzQoGhsf/aAAwDAQACEQMRAD8AIw70woYiEopORdEqctQ1ZWJVwQ+HKKZTlbQxMKohW+7XaLVcaa6g0D6LocvVgZVlKnK1o4nTKuz3Q9R0IOni3ZzaRbutoxuh0GhUVi1vw5QTuAJ+SpZjGnYnyMIljmRJB/8AjZdVG3YnxWHLpJzHrt66K3h3CnOGYkNvqZJI7beqI/rfem3wNt3OgsmdPEMa25iEVNIVpgrOEN1JJPO34Q2M4I125t2/CdU3tIkEIaq+CbJTjapjIvdgFHhIBuSTp+wjjgmlsED96i6GfiCLj5KLMa6NRqtSro5gHEfZVr7kmIA1vA2mOSVjhDWtc59mM0bPxXhPa+IJ+IwOth3WZ4tiXOEFtptGp0vCHK1ji5eTYR5yoBYAQXiBEkdhv1uQB1KGwWGc8y0QXEMBNySbvcOwTOhgCWgETOsGLCYHbX5prwOixtUkwBTECdJJ8R+3kV5Tg8mRY2XRqEHNB+G4U2nTawjM6Za2dCLyek6qrHs96/3n+JuNjBl2XppZGYvFaFnxOkE/9Z+gAlVBrWUzNxqTzvoO5Xu44LGqSPLySc3sp9+6p7tpsWkune4M95+ybvageF4Y3e4QXaDkNkwha2mZFaB3MVTkQ8Kt4XUEBPbdQcr3BUPWpAMHeV5devIgTLMai6JVTRKMoUQpUGgzCtR1NsIPDuRQRBoOpPCtzoCibo3NZcGi1sEXURYqinVg3VGK40yfDcDV23WDuhnNQVsKKctItx9YAEnQa/hKRxINu60/f9CUcT9oDUeGtHgbNuvNDMxUnM7aw/f3RTv1FuonNfJrP+RcbtDQ3mTc9gvGvMF1TsNUj4bi2x4ml2vYE6X5I1lIu5tBO0nyCcpvyDp9DHB4cw73b/7vh5+GZjlrZM6tT3jfhhwFxy25adUkwdN4p+8F4MjZ3hOoPNO8HVbiQHA5KgJh3M7gjmR/abG/IqxSfaEPWmDNdUYTmykDTUWPdefiienn+U2w4JJY9olutwR5d+WoU6uFH+ITJ5IeYgxjLxIThk8z52Q9XbTWOfr807dQA2/lcpYEE8p5QlcoPoZxkIfcl0tkg3i0afRUnBiiM9VpsTuI89zotd/TCZN9O6UcbwPvYbpB8IAm/M/uyVkhy2ldDMcq0KsBUfU8UFubwtsAAAf5I8kfh+GtBjLbU7mSLXKM4Tw8MZ8JLtzfY2Am0flEHAFxmA3uZP4CGMGl7uzpST66E+KwwaYkW2vt1VtNprPggim0AjYONo8k0HDW7kmfJEMpBogaJrkqFqOwctXsqliHZROw1/Ki+sAJJtzQfsGVvCoqBL8T7V0GmC467BWYfitOp8Lh2Nj6FMSYDkmXPVFRivcqXI0wWUFi8uleR8bAM7SpophVDhF1W+sQR1IHqoRyDqbjsj6bkrdimgwDJ6bK8YgkRp9fRbZq0MA6FIYzYJU6qS4Aes3RWIhrSBrFyfysboJOwPHYs1Hmm06fEZ1/6g/Updxag5rBLrHQDQDaAqT4MrmXgnM6eZgyehM9ig8dxTOIA0MA/wBp8yo21linLQ1/ptpFFIuGmsfsorCUC4Exp++qCbIIvcmCPqmeDscs6iT5IVV6Ffucq4gggWjv+EbR4g8EZrAwCBuN77JVxOt4rXuPQIvCEuAIJm4/IKJZvAXBn0TChpogDSLRpBSZmFcMzmmG5g1487HysZ/lLfZvjLmH3b7NJIbP0B7ytnhMKH0qjYnMXR6R+90/0ufkmF6jE4VZXWqOY1pOtN4D+rSPi62cD5Jm82SvhDjUa+nUNzmYec04IPm2o30ROCrE02g/EBB7tJa75g+oVbJou2XEhW02KiFNlTQJYxos91KtYyFEPgKxpR3QptlbzHNDVsUWnQkc4R1Q2S/FUZ0tHUrVT7OicGMadLrxxLevoYQxYZIPi3E2PqOqqJaRBlvSXfaV0kkNWztfijDmAkmCI0v1GqzuJzVqNWk2QRIaQYIJAMjtJjlKs4qBPwwQdZv3H08klxXGnNJFMAFwBc6TPKAdtEqU1BXaC4cnSR85xfCH0qhD8z3A3zPM/VOOF8fNNuQtqSSImHARuD8Q8kdjKjnlxfTaeTpMj1me8r2DoMbUyvaYgX3E63Q/VadxZO8K6Zp+Ge0hLRMO7u8X0umn/LN3kfP6LI030muLbQfhJt6FTE3E6aSdk7FkT2zppx0a2li2O+FwPQET6LyxIDs4IAB5iZtEz1XkcZtnUvkjhvaunU+H5/wu47EOc23QjbdfPOEtymxId8oWowXtEMvu3i/MH7KSXdWbCbro0fDKfjeXO2bpvMpwK0aeQ381lsJxDK615aI9U1pVCe3zJWpxXQe32M34ssByxm3J0CAZi2kuBdMnxGdfwu46vkplxMGDl6ciUgo46k1uoc6ZInc3vzv9ErNlcU+IcIp9jjH8RogZQZJtbS4vJSfEVBADSTFtNRzCp/qWOJMRy/0iqDZjoNxr+yopN5NtUHdai7K8HiLX1+g5BO8Bhc2ZxEANAnqUiZ4DpeNEy/5HKJiZ15cvwmxjabATp0wTEEufHfT7rQcDPuwJAIB8xyP2QOC4dEVCYcZy6QSE6yMhrxb3geHAcx8MjtbyC1Y1jVyDTcn7Q7idIPpAggkG3bX737rTcGrGnh2buiPMk/TXyWTwvjZbk2PmD5p7h8XlYQNZhv8A6uJMjqRA8wmYEucuP8/AzPbguRZRa4Vw4O18RMWuGjTsGjyHJG4VgzPI3dI6SBN95N/JQqE06QAANRxhv/s65PYfZE4TDe7YGzJ3PMq/m6/0SJKzpbKnSbZRBUs4aJNhzQKVOhjKa/EBSI95odD+QvPx18wdlbysT5jb+EPxJjXj/wAltcreR69Ur4dReXlmwF3HQDds7lCpyWSmrX/DXCDhd7NE2q5p8ZlhHheND/7D+36KtzzP7v8Auq9SqGgcr4dTOjhcdiNu+nZS/o2mXUXQeR+EjkRt5KhpPsmjJorr1IE8ueyGxFQFuYG4v8tPPY6HdcxOIlrmuGR0EQbgyI8J3QeBxILRoQRBH75ovpvhfwM5rkgZuJpuJFQzma7xCbjUTAkXiCeq+Vcf9qGUcRUY1jjlcQbxpy6BfZMRw1r9oIESDDx2OhXzr299gxVOdkCrF7RmHUfdQLG3aybQ/JKqePTM/wAP9qWVtRl76W6pwyuHPEkC2+nqsCPZ7ENOUUn+UR9VquD4Z1NmWpBcAbTMSRaf3VDeNdPQhPLJ+5DnG4DTMN5nW2wHz9VXQqjMW7XjpH7orMFiHBuQ6D4Sdp67hDtZJg6zYjQ+ayWvsB/ctbUg9ei8h6wM2mRB9FxaszoziYHiPFMstbAdueXQJbhCS8XuT59bq+vwmrmPhkEm6Y4Dhwp/FBcbdhumqUYx7F8JSfRpeHYZ2VrrjMDB5BaDhLS51xZo11Gv3VPBD7xhYY8O+5B2+S0FGkGiAICyOJxldlHNOKRlval5cW5j4TIjtt8li+J8S934W/F9Atv7VE+Ei+XMY+X4XymtUdUeSZLnFDDGm3YGafSRpfZzHuc4g3sfoVrKGL8IeImbt6/yIWX9m8EWTMAwZ/CZ1TDyBsI72sp8so89DsGOXCxi+o15LjHqosq5u19NLBA0KbnEA6G3zWy9m+Dhz2ggENufL9CHFjeV8m6RTNxxLitsZ0+FxQbIu0NI5G/i+oS7EVctPw2l032mQtN7QcTaylAIJuI3FtelwFgOIYtz+kO021P3Kz1b9vE30q/UTNF7L43K2pYvkeQvF/MhP+DeNxLtGC/QD/QaFmPZVr5BaDq4ev7K3H9BIyBpaCBmdo50c+npsqfRf0tgerX6mmXYMl7zUi2jP/sfM28ldXbUOgRVJoAgWA0QHFvaNlE5B4qn+P8AjyzR9Ne2qrVydJErlxAcV7xpuSL7W9EoxOIxAMtOa9g7+LEog4ipUOZ0l3WwHQAaIyjjjSGY05vDjMabNn6dFmZKMbYeNuT0gTBYupU//MQA05tPEQNYOljB0Td+NZVpFtIxlIsbEgG9+y7i8NTxTZpmHDVvwkHtqk+Jwr6JztiTr15g/tivMyZZxVdr5K4QhN30/gZ8MxpY5rXeJjyQQdAY0g6SNuYPNMK+E93LqboadQdp1jz/AJ5rMPxme7TE6gatqMEtJb5ESOae4DHsqsaXRBFx5H7pvo8uuDdivUYmnzoFw+INf/xuNjIDt5A0+eiBYx1J5aRdtj5fwrMTSdQrtjwtr7HRrhp2NplXcafcVtMpyVBvbQ/MeRXs4siTcX0zz5xf3LwHYLFZobIzRLTzHLyQvG6IqsvAey/ex8POErfjS0hzREajaevKf2VfiuJBwOYhp3U84cWPjLkjB4gGYJynv+9FSwuDxa2+8zrPqnOOa3Mbg9dZ7lCVn5TBbY6Rv5rw5Yabdnpr1Gkmi5uFYHDI65EkHbSwmxuhatMCQHb6aLj3Ah1srjvpp9EPTjRxmbk+X5VMUlG12RzqU9ldZhaJXlB1Imbc15JUphyxw8GYr1nXhVYR0uBj1UqtQkhggybeadcH4Fn+clUQTbpAtxjDY54ASXkjZpDo0mZEJ/cj8WQHCsCKYIm6YPNj2VyI4iPF8OzOsDli5jfklZ9mqAJc6oGam0T6LVUMSGiyS8Zr5tG53fRJkvZa7G0nKhbw3hIqAiXBvOLkT9VqaPAKVKgQ8eI3dIntDhpsl3AcNVHjLJdsCfCPynVXgNWuQ6rVgD+1ug7bSsxYVx96QWTK79hni5vhDWm2k7cwDyWj4Vw7EOZlb/42nUnwk/dNuG8GpUvhbLv8jd3z0TOpist7dlSlGP2IUot7kzN8W4R7mm2Tmk3gaQJJk9kl4Xwz3haTJBcZ7fsLSY3EGs5oFgD6fm30RGCwzQ4mfwlSwKcucxscvGPGI84Lw5tJoyiB+3TCpVAQuHrDn81ziOMFNhfbwhHVG2D4zHvBcGWgXJ2mbxukeF4O6SQC9xMzqZPMnrdSHGBUrE3ykCfIp7/yjG0y5tzyi8nojhPiqQuUOWxe6q2iAHS5xtAvPO/ynv0R2ExUNJiWuAJa5vONCNtFluIYoh4qE3mBoI532U6PG3NyEOYabrEEw5k6aaDXmOyGWSCdSDhilP7TTVuHMMVKXhgfCDBHUefqoYlmcy+Dlu/KCCCPhflM7WN4IPMQk2N448U5pGwk5eU2BEag30Kk32nmiA5oD9HEbi141H0slqGHlSNl9RRuR7HUWkk6PbB8Ng9s7cjG6hi6JpS6m4CnUGaYykHqNvEL/wC0P/yudsW8JPLfUHeN0NVxZfTIM7wbnXUXU2TFCKbiMx5JOST6/I3xHG2V8OLQ+nl75ryPlbo5EU8W6ox1gRUYD3IOX5ggJDwq1ItIidTzIsmfBnw0D/EEt6SW+twn4pPguXYrIo8nx6OYfCyzNbTe8jTvb7Jfxnh5gEHw6WJ9L3Tjg9WaI53+phL+I4gmWMAJN8x0b0A3KbOWmpGQjtNGZxOFgkCe0XVLWVoIiAOgWhdgiS1x+KPNxUBgHB9zEnuAvMl6V81w6K4+oXF8uzNVcO8zIJnkIVDKJvNvqtdXoBp1DlRiaLHC49OSevSSXkmlmi/BlP6hwPlC8ndXgzSeYHkvIPoZF0Dyi/Jk8Nw6SCRafl+/VaPAN6Htp5+gQmAeHWgZm2M/Uc07w9EN+6pxxV2hbbqmW0KRaCdQNSAdtfLqqMVxABpui3cTFNtll8US50jTlt2Tl+QHroNZUJtNz9OQTPA4WLWBS7hlEE5jaOf0/eabnEsIu4SPotSNTGuHpZQALoym8NEk90gwvEQRpIGhBifKVecbH9sef3Q2vIxfgbvxMgFniJEiNIUKWGLjLiluFx7WmNAfT1TllXw2vZEn5R3fZVMEAAEQdOWkqbKZDvhIB6wFOhQ8LidTp0A0Ct4fWmWnUJydKwa2dDJ1kH/+TrpdLuOginliSRJtoB1T2oxuW4n5LN4yuxr8hkiCT3OnyU+STfQ1KlsTUK9RnJoOhg3t07ruM9rAxuX4jubi+wjkiOItJaGtJcQDEHTzKwZoVMxc6dTr+ZSHH6btG/UtUaH+sdWBdIBJm3PnHdMMLwUtAqOcHt3j0mNdVmOGtIENJPNuh65ZWqwPEPCWhziyBINjMaKX6K53N6K4+rqFRVMPxdcaAQCoOw5g9p/CDxzIEtggiSOfdXOxwDRl1AuOtv4+aas8Lpkrb7AMXgyJud9PMXU8BVcfCdAPOAiaWKFSSRllUvMHw3S1xu0zXNtbL6lQtgAxJ072TShUygyRpAEx3SNwJd0O/WE8ZhczbAAaTy637KtSWhMU9hvDqRDANDB9JP8AtEGmNf30USRlaAdNDv8Av5UDVna6o72b1orrURMqlwOzvVWvoncqh7Qu5fINEKhMeJoPUJa2prOxsj3uCEruaESoWyv3pvAtzXlW55I5fuq8jWgbMhTMeJh0tOx5TyRmE44Lh9j1SG4MCRKnRwz3kgeJeTjytdFU8NdjfE8UBGq7w5peY0Auf9qjAezrpOc5Qdhcn8Jo/DhgywcovbcjmeZVMeUnb6FS4pUgnNlFjDBqdyf+qjUqvbBDYBHy68lQK2bxPsB8I5KVfFF5AvtbmJTZNroGKTCWVmxByA9oPnC6MSADeZ0I+4K5jKIaRcCwN4j/AGgqk5pnLHXmkSsZ0FGuQfFA+6ZYXHuZG4OyRMdms7ynX96IujjIA5bH5JeJy/tCbXk2fDeKMqCPhdyOvkh+I4n3NUPGjtehGqz2HcCM08+XojaXHs8sqNgDR8zB6jl16q/DKmuYE2mvaaj+qzsnYhLafCWxaS47k6D6KzhFcEZf9Jo0LskeMqChLkrEdTgpYw38RBv3G30818Y9q2YmnWcK2YNk5SJDCJtG2i/QznApBxfgpqWADmkaGJ666pLtbNlBTVHwvBcYqMMtce2y+m8IovrYdtT4SQPmiqXslRafExgdb/8AX11WkoYRtNsEz0BHySJY/rPaoGMHj82JaPDnvZFreslC4lgaCDM5bQI05+i0VHG+7BAAcHaCNCPrqlFNoqvc6NAR0uDyWL08VLXQbba2FYTCU8gt4vQEaoetg92/UQpVsXkBFihafEQAAinxXSRyXyG4Ph1wT6JqIER6LP8A/Jckdgq5dzPU7dvmghuWw7paD6seeoH+lYJ/xv8A615KzD0gBOnM/wArlbH02/3AAdQrb8IVXyDVaZ3gdvygq5DbuMDqUVieIM/yb5FIeNMJALjqAQBeAdJ2krm6VsGrdIudxBu0EnQD78lUxsmX3PyCXUIElxAJ2trF9NBK7/yUyBoFkZa92gXH42MQ+T0C8qcE2WCe68nRdqxctOgdmDYNQCeykyg0GQAPJdBXBUU0YoJyZawKTmB1OsDyaR8wqfeLhxIGcG0s+hlG1o5aZXjGTh2vaBBIid+nqpUqbZz9Jvt2Cr963+kDCbh0+RH+kvxFV7WBjfiMnsCYAScsuEW2NxR5SSRZisXmnNBA2J07DoEsbiBMCO07dj9kLVxEEgydRfcqugPFKj5yUdlChGU6HFN9oM9FypVy2my5hyDLVzEtBCdbjG0Tum6ZezFkMj9umHDTmaSIga8jsFm/fZSL/wCkwp1jTHhdIsdUUM6n9xnFx6Ntg6pY4bC1uU/ZaClXkdVg+E8VFS0ydvuFp8BiCQHgzHhcPoe6u+osiTMiuI4zr3vEJSxjXTB0UXV7wg4+BtoNJlCV8E114upsqqRqrE2ujtMzeMsDBJInLflY281Vw9r5dYbecBQ4lmFYgzEyI/xdr+9FYcWKUjbfupZZbba8OmOWKlT87RJuEqucfCPMhMKHCB/eATy2SxvFszxldZNsNxAGzrH6rFGDlp2zG2oq1ouHBqZAkKdXDNYLENhV18dlFlnuMY+G+Iknfr/CYpKPQDVhnFeNAsIbMN356Dz1WSdxLX6nSBqFDFcQlpa0RJuenQII4UkiPNTZPUOWoj4YErcxjVxxd8JDQBryjukmL9rocGhxIaYkQBb5lA+1eJLMlJthlzO6ybfSUjwuENRwDR5nYcyrMbfG5s87M/dxgjbYbibahaHn4rA6AHr80dUpuZAB1OmsrNMptpgM1j7anomfCuPj34abx22Qp3bDbqkzVYfHE2c3KQvLsA35ryuSrQi7K8y9CrlSa5TIInC4cH7x0c2mO4uphynQqQ9h6x62RVo1dg2HptczS7WEnuJ+yX8bxcNlpjMBPP8AboylUFN7w7QFw/8AkDCzGKxZdAGoP+lJ6iWqRTgW9ldIZgZ7flXtw8Dw6Lv9OZgaAfN2vzTnh+FEFxH/AFbytqfUIIJNbBk/f7Rbha3P+35o3QZho79PRLseTTfA2Ksq8WLWQIIOo6ncIeargNeGVczlLCtcTJgBRxlQAWMncclXQr5hbz80k4zxMisWwIEa7yJXRxcnSEuXFWyzCcUfTq6kSRobyvpHs5xoTyB1H56r5nTY2oJBuPkeXZPPZhr/AHrZJ1h3Yqy1FCoPZ9MqjI4ubvfuN4VrKma4VLcblaGuEwLFU4cuDS5okakJ/HQV7GIcpe8VOExIeJHmOSm9LY1A2Lw4cQ7cafhJeISR0J/ZTvMha2EBmN9RsVH6jHJr2f5/JRhmk/cIaeGNspvuCisLSc/Q3H26FD1w5r7wPv5of+pLGFwNwbhefjfGXHa/nRTmVw5fz9xo7irgC0w4xAj92SjGVGvOv8Id+PGVziAHOdYch37qvBMvc66+XNWymq4ryRwTa5Pwcr4cag9fwq2Og2uiy0SZ0+h2QNd7QbcyhaUQXKTOcS4TTrRnbpoQbxuEO7h7KXhpi3z8yUaMQcvh81RicKSNEvlJv8BWkutibiGLDLb7/wAKv2c4e59TN+31Vz/Z8udJ5/oWu4VwsUmjnC9SG6RA4+WMaIgDouqTQuKzQIrpYoFX06wQjsENrId2CeND9lNFJnbQ6a4LlU2kbX9EhqVKrSLFHU8aSL2R0cpHsbiA4uOzoPpqklKmBLj/AJGB9E6o0xldOuyAfEOESZt3I/Kjz4068FOKbXRTh3OMAb7ddvqtfh8OGsDYkAQsvwCgDUHT7LVZ7rcEfbs7I/doV8X4ZIzN1CynEsMZEblfQTdKMV7N5iSHRyshyYl2goZZRZmMNTIg+v5S3j/Dy93vGXixA6aLe4X2egXIJIg22Umez7cpFpAttm5+aWoTg+SGSnHKuLR8owWILHjXW4+q+jcDplkv5kIWtwhgfen4geQPz9E8bhR7uADAunclljYhY3ikPKeIBiQjquHLAKlIktPxN5c0rwTCALSOe6aYXElunoqlL2o6tldGCC+mYd/c3YqYxAI5HcLuMogf+SkI/wA2/hL6T2VahLrcv5XVfZ10FlyiXIR+HdTcXC7e6t/qGkSDqhcL6OUvkX8Rw+YHdI3NJkat06haOliGuJAN5Q+May4NibgqDNhfLkirHki48WZPGMMySrcO6ETjaG8eth5c1TTpz5/tklxbkmznNKPFEmPkEc/qqTgS6+yvafkr8M/Wd9k2ODm9iHNxVIGoEtcYFrT+VdVfNhup12ZZOxEInhuDMZnCOQ3jqqoqnx8iWtWSwOADfEblGwphq6WqiKoFkQFxdheTUCLMykHKoleDlKgix7VH3c6rrHKYRmFVSnGm6VVgW1RZOqrZCEDpdp+6H1CDJDkkFGXFnaXgdYb/AO02p1JQFRnhv09RZdw1QjVF+DEMw5We+hDtcuFy6jrD2PlTyhC0ir2uXUGmA1+DkvBDyBsDf1RLLCHiDGuxRTXKxzQ4QboVFLoO2ynA1PDBRjGJfQbkOQ3bseXdHYa3ZHVI69hMWI5oaphmkZSIjQj7oo3QeKdC5SfRrS7A6rqlD4pc3Y9EGypTc4u0VlXiMAg3B5pc2DYiRrZNUdWTuQa7CG7mnXdDuzEGfi/ClTcWiAbciokbuOpQyhaNUq6I1KRI8USNEDVpbzAFkW+5+EnqVCvStpP0UssdDVKxa6r6DRFUHOcbNlE4PhBN3+ic0qIaIAhLWOT2FySAsNgYu+55bD8ohWPUFXFCpHAV5QcV5pTGwDq8uOXF1nCRr11r5VTFOEg4taVa0qkBXBEji0FAuOV5CNYhcYPGOyJMxhurVCluD+81ZR0Xt0LCRcwWUgF5oXHFcjC9hVzVTRVoWhIuYrgVQ1XNXBI8/mr6Kg0WVtALbCQVRahuI4XwOcbAIpoUOIXpOBuIS6bYbdRPn+LxGd0DQIjD2Um0Gg2EK1jVS9aIkW7LuSdgvNVzULGHWMhRewl3/UKwKUJTYRNpXS5QC4Vxp5xUMylCg5EjD2q4F5q6tYJwleUmheXW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seagrant.uaf.edu/news/06news/images/crab-rehab/crab-zoea-600.jpg"/>
          <p:cNvPicPr>
            <a:picLocks noChangeAspect="1" noChangeArrowheads="1"/>
          </p:cNvPicPr>
          <p:nvPr/>
        </p:nvPicPr>
        <p:blipFill>
          <a:blip r:embed="rId2" cstate="print"/>
          <a:srcRect/>
          <a:stretch>
            <a:fillRect/>
          </a:stretch>
        </p:blipFill>
        <p:spPr bwMode="auto">
          <a:xfrm>
            <a:off x="6572264" y="4786322"/>
            <a:ext cx="2357454"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SHYAM\Desktop\crab nursery...jpg"/>
          <p:cNvPicPr>
            <a:picLocks noChangeAspect="1" noChangeArrowheads="1"/>
          </p:cNvPicPr>
          <p:nvPr/>
        </p:nvPicPr>
        <p:blipFill>
          <a:blip r:embed="rId3"/>
          <a:srcRect/>
          <a:stretch>
            <a:fillRect/>
          </a:stretch>
        </p:blipFill>
        <p:spPr bwMode="auto">
          <a:xfrm>
            <a:off x="6572264" y="1071546"/>
            <a:ext cx="2357454"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descr="C:\Users\SHYAM\Desktop\crab hatch.jpg"/>
          <p:cNvPicPr>
            <a:picLocks noChangeAspect="1" noChangeArrowheads="1"/>
          </p:cNvPicPr>
          <p:nvPr/>
        </p:nvPicPr>
        <p:blipFill>
          <a:blip r:embed="rId4"/>
          <a:srcRect/>
          <a:stretch>
            <a:fillRect/>
          </a:stretch>
        </p:blipFill>
        <p:spPr bwMode="auto">
          <a:xfrm>
            <a:off x="6572264" y="2786058"/>
            <a:ext cx="2357454"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a:solidFill>
                  <a:srgbClr val="FF0000"/>
                </a:solidFill>
              </a:rPr>
              <a:t>Why crabs farming?</a:t>
            </a:r>
          </a:p>
        </p:txBody>
      </p:sp>
      <p:sp>
        <p:nvSpPr>
          <p:cNvPr id="3" name="Text Placeholder 2"/>
          <p:cNvSpPr>
            <a:spLocks noGrp="1"/>
          </p:cNvSpPr>
          <p:nvPr>
            <p:ph type="body" sz="quarter" idx="10"/>
          </p:nvPr>
        </p:nvSpPr>
        <p:spPr>
          <a:xfrm>
            <a:off x="214282" y="1071546"/>
            <a:ext cx="8715436" cy="5572164"/>
          </a:xfrm>
        </p:spPr>
        <p:txBody>
          <a:bodyPr>
            <a:normAutofit fontScale="85000" lnSpcReduction="10000"/>
          </a:bodyPr>
          <a:lstStyle/>
          <a:p>
            <a:pPr algn="just"/>
            <a:r>
              <a:rPr lang="en-IN" dirty="0"/>
              <a:t>Commercial significance as food organisms.</a:t>
            </a:r>
          </a:p>
          <a:p>
            <a:pPr algn="just"/>
            <a:r>
              <a:rPr lang="en-IN" dirty="0"/>
              <a:t>The crab meat is having high export value and highly relished by foreigners.</a:t>
            </a:r>
          </a:p>
          <a:p>
            <a:pPr algn="just"/>
            <a:r>
              <a:rPr lang="en-IN" dirty="0"/>
              <a:t>Resistance to diseases in culture.</a:t>
            </a:r>
          </a:p>
          <a:p>
            <a:pPr algn="just"/>
            <a:r>
              <a:rPr lang="en-IN" dirty="0"/>
              <a:t>Survival outside the water in case of emergency.</a:t>
            </a:r>
          </a:p>
          <a:p>
            <a:pPr algn="just"/>
            <a:r>
              <a:rPr lang="en-IN" dirty="0"/>
              <a:t>Tolerance to wide range of temperature &amp; salinity.</a:t>
            </a:r>
          </a:p>
          <a:p>
            <a:pPr algn="just"/>
            <a:r>
              <a:rPr lang="en-IN" i="1" dirty="0"/>
              <a:t>Scylla serrata </a:t>
            </a:r>
            <a:r>
              <a:rPr lang="en-IN" dirty="0"/>
              <a:t>mainly cultured for its meat rich chelate legs.</a:t>
            </a:r>
          </a:p>
          <a:p>
            <a:pPr algn="just"/>
            <a:r>
              <a:rPr lang="en-IN" dirty="0"/>
              <a:t>Crab meat is sweet and tasty . </a:t>
            </a:r>
          </a:p>
          <a:p>
            <a:pPr algn="just"/>
            <a:r>
              <a:rPr lang="en-IN" dirty="0"/>
              <a:t>It also have medicinal value and used to cure various protein deficiency diseases.</a:t>
            </a:r>
          </a:p>
          <a:p>
            <a:pPr algn="just"/>
            <a:r>
              <a:rPr lang="en-IN" dirty="0"/>
              <a:t>Crab meat has 20% protein , 5%fat , 2% Minerals , vitamins A and D , glycogen and free amino acids so it has high demand as a table food all over the countries. </a:t>
            </a:r>
          </a:p>
          <a:p>
            <a:pPr algn="just"/>
            <a:endParaRPr lang="en-IN" dirty="0"/>
          </a:p>
        </p:txBody>
      </p:sp>
    </p:spTree>
    <p:extLst>
      <p:ext uri="{BB962C8B-B14F-4D97-AF65-F5344CB8AC3E}">
        <p14:creationId xmlns:p14="http://schemas.microsoft.com/office/powerpoint/2010/main" val="19066943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u="sng" dirty="0"/>
          </a:p>
        </p:txBody>
      </p:sp>
      <p:pic>
        <p:nvPicPr>
          <p:cNvPr id="6" name="Content Placeholder 5" descr="slide-54-728.jpg"/>
          <p:cNvPicPr>
            <a:picLocks noGrp="1" noChangeAspect="1"/>
          </p:cNvPicPr>
          <p:nvPr>
            <p:ph sz="quarter" idx="1"/>
          </p:nvPr>
        </p:nvPicPr>
        <p:blipFill>
          <a:blip r:embed="rId3"/>
          <a:stretch>
            <a:fillRect/>
          </a:stretch>
        </p:blipFill>
        <p:spPr>
          <a:xfrm>
            <a:off x="0" y="-24"/>
            <a:ext cx="9144000" cy="6858000"/>
          </a:xfrm>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b="1" u="sng" dirty="0">
                <a:solidFill>
                  <a:srgbClr val="0070C0"/>
                </a:solidFill>
              </a:rPr>
              <a:t>POST HATCHERY PHASE</a:t>
            </a:r>
          </a:p>
        </p:txBody>
      </p:sp>
      <p:pic>
        <p:nvPicPr>
          <p:cNvPr id="2050" name="Picture 2" descr="C:\Users\Home-PC\Desktop\crab\slide-55-728.jpg"/>
          <p:cNvPicPr>
            <a:picLocks noGrp="1" noChangeAspect="1" noChangeArrowheads="1"/>
          </p:cNvPicPr>
          <p:nvPr>
            <p:ph idx="1"/>
          </p:nvPr>
        </p:nvPicPr>
        <p:blipFill>
          <a:blip r:embed="rId2"/>
          <a:srcRect/>
          <a:stretch>
            <a:fillRect/>
          </a:stretch>
        </p:blipFill>
        <p:spPr bwMode="auto">
          <a:xfrm>
            <a:off x="0" y="1143000"/>
            <a:ext cx="9118600" cy="5715000"/>
          </a:xfrm>
          <a:prstGeom prst="rect">
            <a:avLst/>
          </a:prstGeom>
          <a:noFill/>
        </p:spPr>
      </p:pic>
      <p:sp>
        <p:nvSpPr>
          <p:cNvPr id="4" name="TextBox 3"/>
          <p:cNvSpPr txBox="1"/>
          <p:nvPr/>
        </p:nvSpPr>
        <p:spPr>
          <a:xfrm>
            <a:off x="2209800" y="1905000"/>
            <a:ext cx="762000" cy="338554"/>
          </a:xfrm>
          <a:prstGeom prst="rect">
            <a:avLst/>
          </a:prstGeom>
          <a:solidFill>
            <a:schemeClr val="accent5">
              <a:lumMod val="20000"/>
              <a:lumOff val="80000"/>
            </a:schemeClr>
          </a:solidFill>
        </p:spPr>
        <p:txBody>
          <a:bodyPr wrap="square" rtlCol="0">
            <a:spAutoFit/>
          </a:bodyPr>
          <a:lstStyle/>
          <a:p>
            <a:r>
              <a:rPr lang="en-US" sz="1200" b="1" dirty="0">
                <a:latin typeface="Times New Roman" pitchFamily="18" charset="0"/>
                <a:cs typeface="Times New Roman" pitchFamily="18" charset="0"/>
              </a:rPr>
              <a:t>8-11</a:t>
            </a:r>
            <a:r>
              <a:rPr lang="en-US" sz="1600" b="1" dirty="0">
                <a:latin typeface="Times New Roman" pitchFamily="18" charset="0"/>
                <a:cs typeface="Times New Roman" pitchFamily="18" charset="0"/>
              </a:rPr>
              <a:t> </a:t>
            </a:r>
            <a:r>
              <a:rPr lang="en-US" sz="1200" b="1" dirty="0">
                <a:latin typeface="Times New Roman" pitchFamily="18" charset="0"/>
                <a:cs typeface="Times New Roman" pitchFamily="18" charset="0"/>
              </a:rPr>
              <a:t>day</a:t>
            </a:r>
            <a:endParaRPr lang="en-US" sz="1600" b="1" dirty="0">
              <a:latin typeface="Times New Roman" pitchFamily="18" charset="0"/>
              <a:cs typeface="Times New Roman" pitchFamily="18" charset="0"/>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a:solidFill>
                  <a:srgbClr val="FF0000"/>
                </a:solidFill>
              </a:rPr>
              <a:t>Culture techniques</a:t>
            </a:r>
          </a:p>
        </p:txBody>
      </p:sp>
      <p:sp>
        <p:nvSpPr>
          <p:cNvPr id="3" name="Text Placeholder 2"/>
          <p:cNvSpPr>
            <a:spLocks noGrp="1"/>
          </p:cNvSpPr>
          <p:nvPr>
            <p:ph type="body" sz="quarter" idx="10"/>
          </p:nvPr>
        </p:nvSpPr>
        <p:spPr>
          <a:xfrm>
            <a:off x="357158" y="914401"/>
            <a:ext cx="8572560" cy="5657872"/>
          </a:xfrm>
        </p:spPr>
        <p:txBody>
          <a:bodyPr>
            <a:normAutofit fontScale="92500" lnSpcReduction="20000"/>
          </a:bodyPr>
          <a:lstStyle/>
          <a:p>
            <a:pPr algn="just"/>
            <a:r>
              <a:rPr lang="en-IN" dirty="0"/>
              <a:t>Culture techniques have been developed for  two species of mud crab </a:t>
            </a:r>
            <a:r>
              <a:rPr lang="en-IN" i="1" dirty="0"/>
              <a:t>Scylla serrata  </a:t>
            </a:r>
            <a:r>
              <a:rPr lang="en-IN" dirty="0"/>
              <a:t>and </a:t>
            </a:r>
            <a:r>
              <a:rPr lang="en-IN" i="1" dirty="0"/>
              <a:t>Scylla oceanic </a:t>
            </a:r>
            <a:r>
              <a:rPr lang="en-IN" dirty="0"/>
              <a:t>( available in mangrove and estuarine areas of Andhra Pradesh).</a:t>
            </a:r>
          </a:p>
          <a:p>
            <a:pPr algn="just"/>
            <a:r>
              <a:rPr lang="en-IN" dirty="0"/>
              <a:t>Crabs are cultured in ponds or mangrove pens.</a:t>
            </a:r>
          </a:p>
          <a:p>
            <a:pPr algn="just"/>
            <a:r>
              <a:rPr lang="en-US" dirty="0"/>
              <a:t>As the crabs bore holes along the dykes and cause leakage so coastal ponds with numerous mounds and un-submerged regions are more suitable for crab culture.</a:t>
            </a:r>
            <a:endParaRPr lang="en-IN" dirty="0"/>
          </a:p>
          <a:p>
            <a:pPr algn="just"/>
            <a:r>
              <a:rPr lang="en-IN" dirty="0"/>
              <a:t>The basic design of most earthen ponds used to culture mud crabs is the same as that used to culture marine shrimp.</a:t>
            </a:r>
          </a:p>
          <a:p>
            <a:pPr algn="just"/>
            <a:r>
              <a:rPr lang="en-IN" dirty="0"/>
              <a:t>In many parts of Asia, where the profitable culture of shrimp has been affected by disease or low prices,  have been converted to mud crab ponds.</a:t>
            </a:r>
          </a:p>
          <a:p>
            <a:pPr algn="just"/>
            <a:endParaRPr lang="en-US" dirty="0"/>
          </a:p>
        </p:txBody>
      </p:sp>
    </p:spTree>
    <p:extLst>
      <p:ext uri="{BB962C8B-B14F-4D97-AF65-F5344CB8AC3E}">
        <p14:creationId xmlns:p14="http://schemas.microsoft.com/office/powerpoint/2010/main" val="8037165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14290"/>
            <a:ext cx="8382000" cy="6357982"/>
          </a:xfrm>
        </p:spPr>
        <p:txBody>
          <a:bodyPr>
            <a:normAutofit lnSpcReduction="10000"/>
          </a:bodyPr>
          <a:lstStyle/>
          <a:p>
            <a:pPr algn="just"/>
            <a:r>
              <a:rPr lang="en-IN" dirty="0"/>
              <a:t>The abundance of mud crab is seasonal and localized in the brackish water.</a:t>
            </a:r>
          </a:p>
          <a:p>
            <a:pPr algn="just"/>
            <a:r>
              <a:rPr lang="en-IN" dirty="0"/>
              <a:t>Hence the female crabs are subjected to eyestalk ablation to get year- round production of berried crabs for hatchery production of larvae.</a:t>
            </a:r>
          </a:p>
          <a:p>
            <a:pPr algn="just"/>
            <a:r>
              <a:rPr lang="en-IN" dirty="0"/>
              <a:t>The seeds of crabs (2 to 10 cm carapace width) collected from the wild or produced in the hatchery.</a:t>
            </a:r>
          </a:p>
          <a:p>
            <a:pPr algn="just"/>
            <a:r>
              <a:rPr lang="en-IN" dirty="0"/>
              <a:t> The seeds are stocked at the rate of 10,000 to 30,000/ha.</a:t>
            </a:r>
          </a:p>
          <a:p>
            <a:pPr algn="just"/>
            <a:r>
              <a:rPr lang="en-IN" dirty="0"/>
              <a:t>Different sizes may be stocked and grown in smaller ponds until they reach  suitable size for stocking</a:t>
            </a:r>
          </a:p>
          <a:p>
            <a:pPr algn="just"/>
            <a:endParaRPr lang="en-IN" dirty="0"/>
          </a:p>
        </p:txBody>
      </p:sp>
    </p:spTree>
    <p:extLst>
      <p:ext uri="{BB962C8B-B14F-4D97-AF65-F5344CB8AC3E}">
        <p14:creationId xmlns:p14="http://schemas.microsoft.com/office/powerpoint/2010/main" val="42651310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2852"/>
            <a:ext cx="2557450"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142853"/>
            <a:ext cx="2928958"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429000"/>
            <a:ext cx="2557451"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64" y="3357562"/>
            <a:ext cx="2928958"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2" name="Picture 2" descr="C:\Users\SHYAM\Desktop\crab culture.jpg"/>
          <p:cNvPicPr>
            <a:picLocks noChangeAspect="1" noChangeArrowheads="1"/>
          </p:cNvPicPr>
          <p:nvPr/>
        </p:nvPicPr>
        <p:blipFill>
          <a:blip r:embed="rId7"/>
          <a:srcRect/>
          <a:stretch>
            <a:fillRect/>
          </a:stretch>
        </p:blipFill>
        <p:spPr bwMode="auto">
          <a:xfrm>
            <a:off x="6072198" y="3429000"/>
            <a:ext cx="2857520"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descr="C:\Users\SHYAM\Desktop\crab fattening.png"/>
          <p:cNvPicPr>
            <a:picLocks noChangeAspect="1" noChangeArrowheads="1"/>
          </p:cNvPicPr>
          <p:nvPr/>
        </p:nvPicPr>
        <p:blipFill>
          <a:blip r:embed="rId8"/>
          <a:srcRect/>
          <a:stretch>
            <a:fillRect/>
          </a:stretch>
        </p:blipFill>
        <p:spPr bwMode="auto">
          <a:xfrm>
            <a:off x="6072198" y="142852"/>
            <a:ext cx="2857520" cy="3143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230968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285728"/>
            <a:ext cx="8553480" cy="6286544"/>
          </a:xfrm>
        </p:spPr>
        <p:txBody>
          <a:bodyPr>
            <a:normAutofit/>
          </a:bodyPr>
          <a:lstStyle/>
          <a:p>
            <a:pPr algn="just"/>
            <a:r>
              <a:rPr lang="en-IN" sz="2800" dirty="0"/>
              <a:t>Three type of pond designs  for crab culture in commercial scale, one pond for  culture , second pond for fattening  and a third one for breeding and nursery rearing have been developed. </a:t>
            </a:r>
          </a:p>
          <a:p>
            <a:pPr algn="just"/>
            <a:r>
              <a:rPr lang="en-IN" sz="2800" dirty="0"/>
              <a:t>In the nursery pond , the larval forms are grown up to the juvenile stage below 70 g  size and then shifted into the culture pond for the further culture.</a:t>
            </a:r>
          </a:p>
          <a:p>
            <a:pPr algn="just"/>
            <a:r>
              <a:rPr lang="en-IN" sz="2800" dirty="0"/>
              <a:t>Culture pond – Stocking and growing young ones to the marketable size of 500g and above.</a:t>
            </a:r>
          </a:p>
          <a:p>
            <a:pPr algn="just"/>
            <a:r>
              <a:rPr lang="en-IN" sz="2800" dirty="0"/>
              <a:t> </a:t>
            </a:r>
            <a:r>
              <a:rPr lang="en-IN" sz="2800" b="1" dirty="0"/>
              <a:t>After attaining a size of 500 g and above crabs are to be transferred to the fattening pond for feeding for  about 10 to 20 days before harvesting in the inter-moult and early pre-moult stage.</a:t>
            </a:r>
          </a:p>
          <a:p>
            <a:pPr algn="just"/>
            <a:r>
              <a:rPr lang="en-IN" sz="2800" dirty="0"/>
              <a:t>Crab ponds may be sandy bottom, the size of pond may be 400-800 m</a:t>
            </a:r>
            <a:r>
              <a:rPr lang="en-IN" sz="2800" baseline="30000" dirty="0"/>
              <a:t>2</a:t>
            </a:r>
            <a:r>
              <a:rPr lang="en-IN" sz="2800" dirty="0"/>
              <a:t>  and water depth of 30 cm is enough.</a:t>
            </a:r>
          </a:p>
          <a:p>
            <a:pPr algn="just"/>
            <a:endParaRPr lang="en-IN" sz="2800" dirty="0"/>
          </a:p>
          <a:p>
            <a:pPr algn="just"/>
            <a:endParaRPr lang="en-US" sz="2800" dirty="0"/>
          </a:p>
        </p:txBody>
      </p:sp>
    </p:spTree>
    <p:extLst>
      <p:ext uri="{BB962C8B-B14F-4D97-AF65-F5344CB8AC3E}">
        <p14:creationId xmlns:p14="http://schemas.microsoft.com/office/powerpoint/2010/main" val="150230968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sz="quarter" idx="10"/>
          </p:nvPr>
        </p:nvSpPr>
        <p:spPr/>
        <p:txBody>
          <a:bodyPr/>
          <a:lstStyle/>
          <a:p>
            <a:endParaRPr lang="en-IN"/>
          </a:p>
        </p:txBody>
      </p:sp>
      <p:pic>
        <p:nvPicPr>
          <p:cNvPr id="9218" name="Picture 2" descr="C:\Users\SHYAM\Desktop\crab farm.gif"/>
          <p:cNvPicPr>
            <a:picLocks noChangeAspect="1" noChangeArrowheads="1"/>
          </p:cNvPicPr>
          <p:nvPr/>
        </p:nvPicPr>
        <p:blipFill>
          <a:blip r:embed="rId2"/>
          <a:srcRect/>
          <a:stretch>
            <a:fillRect/>
          </a:stretch>
        </p:blipFill>
        <p:spPr bwMode="auto">
          <a:xfrm>
            <a:off x="214281" y="214290"/>
            <a:ext cx="8715437"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C:\Users\SHYAM\Desktop\crab1.png"/>
          <p:cNvPicPr>
            <a:picLocks noChangeAspect="1" noChangeArrowheads="1"/>
          </p:cNvPicPr>
          <p:nvPr/>
        </p:nvPicPr>
        <p:blipFill>
          <a:blip r:embed="rId2"/>
          <a:srcRect/>
          <a:stretch>
            <a:fillRect/>
          </a:stretch>
        </p:blipFill>
        <p:spPr bwMode="auto">
          <a:xfrm>
            <a:off x="214282" y="214290"/>
            <a:ext cx="8715436"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5671"/>
          </a:xfrm>
        </p:spPr>
        <p:txBody>
          <a:bodyPr>
            <a:normAutofit fontScale="90000"/>
          </a:bodyPr>
          <a:lstStyle/>
          <a:p>
            <a:r>
              <a:rPr lang="en-US" dirty="0">
                <a:solidFill>
                  <a:srgbClr val="FF0000"/>
                </a:solidFill>
              </a:rPr>
              <a:t>Poly culture of crab-prawn-fish</a:t>
            </a:r>
            <a:br>
              <a:rPr lang="en-US" dirty="0">
                <a:solidFill>
                  <a:srgbClr val="FF0000"/>
                </a:solidFill>
              </a:rPr>
            </a:br>
            <a:endParaRPr lang="en-US" dirty="0">
              <a:solidFill>
                <a:srgbClr val="FF0000"/>
              </a:solidFill>
            </a:endParaRPr>
          </a:p>
        </p:txBody>
      </p:sp>
      <p:sp>
        <p:nvSpPr>
          <p:cNvPr id="3" name="Text Placeholder 2"/>
          <p:cNvSpPr>
            <a:spLocks noGrp="1"/>
          </p:cNvSpPr>
          <p:nvPr>
            <p:ph type="body" sz="quarter" idx="10"/>
          </p:nvPr>
        </p:nvSpPr>
        <p:spPr>
          <a:xfrm>
            <a:off x="214282" y="928670"/>
            <a:ext cx="8715436" cy="5715039"/>
          </a:xfrm>
        </p:spPr>
        <p:txBody>
          <a:bodyPr/>
          <a:lstStyle/>
          <a:p>
            <a:pPr algn="just"/>
            <a:r>
              <a:rPr lang="en-IN" dirty="0"/>
              <a:t>Milkfish nursery ponds of 2500 m² with earthen dykes could also be stocked with crab seeds at  1 seed/m</a:t>
            </a:r>
            <a:r>
              <a:rPr lang="en-IN" baseline="30000" dirty="0"/>
              <a:t>2</a:t>
            </a:r>
            <a:r>
              <a:rPr lang="en-IN" dirty="0"/>
              <a:t> and grown to marketable size.</a:t>
            </a:r>
          </a:p>
          <a:p>
            <a:pPr algn="just"/>
            <a:r>
              <a:rPr lang="en-IN" dirty="0"/>
              <a:t> In brackish water ponds of 0.5-2 ha ponds, </a:t>
            </a:r>
            <a:r>
              <a:rPr lang="en-IN" i="1" dirty="0"/>
              <a:t>S. serrata </a:t>
            </a:r>
            <a:r>
              <a:rPr lang="en-IN" dirty="0"/>
              <a:t>can be stocked at 2000-5000 / ha along with prawns and milkfish, but ponds are to be modified with bamboo fences.</a:t>
            </a:r>
          </a:p>
          <a:p>
            <a:pPr algn="just"/>
            <a:r>
              <a:rPr lang="en-IN" dirty="0"/>
              <a:t>In poly-culture, crabs fed with supplementary diets for a period of 6 months, they attain carapace width of 12 cm and weight of 220g with 50% survival.</a:t>
            </a:r>
          </a:p>
          <a:p>
            <a:pPr algn="just"/>
            <a:endParaRPr lang="en-US" dirty="0"/>
          </a:p>
        </p:txBody>
      </p:sp>
    </p:spTree>
    <p:extLst>
      <p:ext uri="{BB962C8B-B14F-4D97-AF65-F5344CB8AC3E}">
        <p14:creationId xmlns:p14="http://schemas.microsoft.com/office/powerpoint/2010/main" val="15023096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480"/>
            <a:ext cx="8382000" cy="500066"/>
          </a:xfrm>
        </p:spPr>
        <p:txBody>
          <a:bodyPr>
            <a:normAutofit fontScale="90000"/>
          </a:bodyPr>
          <a:lstStyle/>
          <a:p>
            <a:r>
              <a:rPr lang="en-US" dirty="0">
                <a:solidFill>
                  <a:srgbClr val="FF0000"/>
                </a:solidFill>
              </a:rPr>
              <a:t>Feeding of growing crabs</a:t>
            </a:r>
            <a:br>
              <a:rPr lang="en-US" dirty="0">
                <a:solidFill>
                  <a:srgbClr val="FF0000"/>
                </a:solidFill>
              </a:rPr>
            </a:br>
            <a:endParaRPr lang="en-US" dirty="0">
              <a:solidFill>
                <a:srgbClr val="FF0000"/>
              </a:solidFill>
            </a:endParaRPr>
          </a:p>
        </p:txBody>
      </p:sp>
      <p:sp>
        <p:nvSpPr>
          <p:cNvPr id="3" name="Text Placeholder 2"/>
          <p:cNvSpPr>
            <a:spLocks noGrp="1"/>
          </p:cNvSpPr>
          <p:nvPr>
            <p:ph type="body" sz="quarter" idx="10"/>
          </p:nvPr>
        </p:nvSpPr>
        <p:spPr>
          <a:xfrm>
            <a:off x="142844" y="1000108"/>
            <a:ext cx="8786874" cy="5510515"/>
          </a:xfrm>
        </p:spPr>
        <p:txBody>
          <a:bodyPr>
            <a:normAutofit fontScale="85000" lnSpcReduction="20000"/>
          </a:bodyPr>
          <a:lstStyle/>
          <a:p>
            <a:pPr algn="just"/>
            <a:r>
              <a:rPr lang="en-IN" i="1" dirty="0"/>
              <a:t>Scylla serrata </a:t>
            </a:r>
            <a:r>
              <a:rPr lang="en-IN" dirty="0"/>
              <a:t>is a voracious feeder.</a:t>
            </a:r>
          </a:p>
          <a:p>
            <a:pPr algn="just"/>
            <a:r>
              <a:rPr lang="en-IN" dirty="0"/>
              <a:t>It prefers to crawl on bottom in search of food but it may also be seen swimming on the surface of the ponds</a:t>
            </a:r>
          </a:p>
          <a:p>
            <a:pPr algn="just"/>
            <a:r>
              <a:rPr lang="en-IN" dirty="0"/>
              <a:t> In ponds, the crabs feed on the naturally available algae, decaying animals, crustaceans etc.</a:t>
            </a:r>
          </a:p>
          <a:p>
            <a:pPr algn="just"/>
            <a:r>
              <a:rPr lang="en-IN" dirty="0"/>
              <a:t>To enhance the growth of crabs, they are fed with trash fish, fish offals, fish visceras, snails, chank meat etc.</a:t>
            </a:r>
          </a:p>
          <a:p>
            <a:pPr algn="just"/>
            <a:r>
              <a:rPr lang="en-IN" dirty="0"/>
              <a:t>The supplementary diet is given at the rate of 5-7% total body weight of growing crabs.</a:t>
            </a:r>
          </a:p>
          <a:p>
            <a:pPr algn="just"/>
            <a:r>
              <a:rPr lang="en-IN" dirty="0"/>
              <a:t>Feeding is given daily especially during late evening.</a:t>
            </a:r>
          </a:p>
          <a:p>
            <a:pPr algn="just"/>
            <a:r>
              <a:rPr lang="en-IN" dirty="0"/>
              <a:t>Under monoculture, survival rates of 70-90% is obtained.</a:t>
            </a:r>
          </a:p>
          <a:p>
            <a:pPr algn="just"/>
            <a:r>
              <a:rPr lang="en-IN" dirty="0"/>
              <a:t>Properly fed crab, reached a carapace length of 70 mm and with of 100 mm within six months.</a:t>
            </a:r>
          </a:p>
          <a:p>
            <a:pPr algn="just"/>
            <a:r>
              <a:rPr lang="en-IN" dirty="0"/>
              <a:t>Female crabs reared for 45 to 60 days have given on yield of 1000 kg/ha. </a:t>
            </a:r>
          </a:p>
          <a:p>
            <a:pPr algn="just"/>
            <a:endParaRPr lang="en-US" dirty="0"/>
          </a:p>
        </p:txBody>
      </p:sp>
    </p:spTree>
    <p:extLst>
      <p:ext uri="{BB962C8B-B14F-4D97-AF65-F5344CB8AC3E}">
        <p14:creationId xmlns:p14="http://schemas.microsoft.com/office/powerpoint/2010/main" val="15023096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quarter" idx="10"/>
          </p:nvPr>
        </p:nvSpPr>
        <p:spPr/>
        <p:txBody>
          <a:bodyPr/>
          <a:lstStyle/>
          <a:p>
            <a:endParaRPr lang="en-IN"/>
          </a:p>
        </p:txBody>
      </p:sp>
      <p:pic>
        <p:nvPicPr>
          <p:cNvPr id="3074" name="Picture 2" descr="C:\Users\SHYAM\Desktop\crb1.png"/>
          <p:cNvPicPr>
            <a:picLocks noChangeAspect="1" noChangeArrowheads="1"/>
          </p:cNvPicPr>
          <p:nvPr/>
        </p:nvPicPr>
        <p:blipFill>
          <a:blip r:embed="rId2"/>
          <a:srcRect/>
          <a:stretch>
            <a:fillRect/>
          </a:stretch>
        </p:blipFill>
        <p:spPr bwMode="auto">
          <a:xfrm>
            <a:off x="142844" y="214290"/>
            <a:ext cx="8786874"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11266" name="Picture 2" descr="C:\Users\SHYAM\Desktop\crab feeding.png"/>
          <p:cNvPicPr>
            <a:picLocks noChangeAspect="1" noChangeArrowheads="1"/>
          </p:cNvPicPr>
          <p:nvPr/>
        </p:nvPicPr>
        <p:blipFill>
          <a:blip r:embed="rId2"/>
          <a:srcRect/>
          <a:stretch>
            <a:fillRect/>
          </a:stretch>
        </p:blipFill>
        <p:spPr bwMode="auto">
          <a:xfrm>
            <a:off x="142844" y="214290"/>
            <a:ext cx="8786874"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C:\Users\SHYAM\Desktop\crab in kerela.jpg"/>
          <p:cNvPicPr>
            <a:picLocks noChangeAspect="1" noChangeArrowheads="1"/>
          </p:cNvPicPr>
          <p:nvPr/>
        </p:nvPicPr>
        <p:blipFill>
          <a:blip r:embed="rId2"/>
          <a:srcRect/>
          <a:stretch>
            <a:fillRect/>
          </a:stretch>
        </p:blipFill>
        <p:spPr bwMode="auto">
          <a:xfrm>
            <a:off x="214282" y="285728"/>
            <a:ext cx="8715436"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u="sng" dirty="0"/>
              <a:t>References</a:t>
            </a:r>
            <a:endParaRPr lang="en-IN" b="1" u="sng" dirty="0"/>
          </a:p>
        </p:txBody>
      </p:sp>
      <p:sp>
        <p:nvSpPr>
          <p:cNvPr id="3" name="Content Placeholder 2"/>
          <p:cNvSpPr>
            <a:spLocks noGrp="1"/>
          </p:cNvSpPr>
          <p:nvPr>
            <p:ph idx="1"/>
          </p:nvPr>
        </p:nvSpPr>
        <p:spPr>
          <a:xfrm>
            <a:off x="457200" y="1214422"/>
            <a:ext cx="8229600" cy="4911741"/>
          </a:xfrm>
        </p:spPr>
        <p:txBody>
          <a:bodyPr>
            <a:normAutofit fontScale="77500" lnSpcReduction="20000"/>
          </a:bodyPr>
          <a:lstStyle/>
          <a:p>
            <a:r>
              <a:rPr lang="en-US" dirty="0"/>
              <a:t>CIBA annual report 2013-14.</a:t>
            </a:r>
          </a:p>
          <a:p>
            <a:r>
              <a:rPr lang="en-US" dirty="0">
                <a:hlinkClick r:id="rId2"/>
              </a:rPr>
              <a:t>www.seafdec.com</a:t>
            </a:r>
            <a:endParaRPr lang="en-US" dirty="0"/>
          </a:p>
          <a:p>
            <a:pPr fontAlgn="ctr"/>
            <a:r>
              <a:rPr lang="en-IN" u="sng" dirty="0">
                <a:solidFill>
                  <a:srgbClr val="0070C0"/>
                </a:solidFill>
              </a:rPr>
              <a:t>www.fao.org/docrep/015/ba0110e/ba0110e.pdf</a:t>
            </a:r>
          </a:p>
          <a:p>
            <a:r>
              <a:rPr lang="en-IN" dirty="0">
                <a:hlinkClick r:id="rId3"/>
              </a:rPr>
              <a:t>www.celkau.in/Fisheries/</a:t>
            </a:r>
            <a:r>
              <a:rPr lang="en-IN" b="1" dirty="0">
                <a:hlinkClick r:id="rId3"/>
              </a:rPr>
              <a:t>Culture</a:t>
            </a:r>
            <a:r>
              <a:rPr lang="en-IN" dirty="0">
                <a:hlinkClick r:id="rId3"/>
              </a:rPr>
              <a:t>Fisheries/</a:t>
            </a:r>
            <a:r>
              <a:rPr lang="en-IN" b="1" dirty="0">
                <a:hlinkClick r:id="rId3"/>
              </a:rPr>
              <a:t>Crabs</a:t>
            </a:r>
            <a:r>
              <a:rPr lang="en-IN" dirty="0">
                <a:hlinkClick r:id="rId3"/>
              </a:rPr>
              <a:t>/</a:t>
            </a:r>
            <a:r>
              <a:rPr lang="en-IN" b="1" dirty="0">
                <a:hlinkClick r:id="rId3"/>
              </a:rPr>
              <a:t>crabculture</a:t>
            </a:r>
            <a:r>
              <a:rPr lang="en-IN" dirty="0">
                <a:hlinkClick r:id="rId3"/>
              </a:rPr>
              <a:t>.aspx</a:t>
            </a:r>
            <a:endParaRPr lang="en-IN" dirty="0"/>
          </a:p>
          <a:p>
            <a:r>
              <a:rPr lang="en-IN" dirty="0">
                <a:hlinkClick r:id="rId4"/>
              </a:rPr>
              <a:t>www.ciba.res.in/Books/ciba0186.pdf</a:t>
            </a:r>
            <a:endParaRPr lang="en-IN" dirty="0"/>
          </a:p>
          <a:p>
            <a:r>
              <a:rPr lang="en-IN" dirty="0">
                <a:hlinkClick r:id="rId5"/>
              </a:rPr>
              <a:t>www.shrimpnews.com/.../</a:t>
            </a:r>
            <a:r>
              <a:rPr lang="en-IN" b="1" dirty="0" err="1">
                <a:hlinkClick r:id="rId5"/>
              </a:rPr>
              <a:t>Crab</a:t>
            </a:r>
            <a:r>
              <a:rPr lang="en-IN" dirty="0" err="1">
                <a:hlinkClick r:id="rId5"/>
              </a:rPr>
              <a:t>Folder</a:t>
            </a:r>
            <a:r>
              <a:rPr lang="en-IN" dirty="0">
                <a:hlinkClick r:id="rId5"/>
              </a:rPr>
              <a:t>/FOAMud</a:t>
            </a:r>
            <a:r>
              <a:rPr lang="en-IN" b="1" dirty="0">
                <a:hlinkClick r:id="rId5"/>
              </a:rPr>
              <a:t>CrabFarming</a:t>
            </a:r>
            <a:r>
              <a:rPr lang="en-IN" dirty="0">
                <a:hlinkClick r:id="rId5"/>
              </a:rPr>
              <a:t>Manual.html</a:t>
            </a:r>
            <a:endParaRPr lang="en-IN" dirty="0"/>
          </a:p>
          <a:p>
            <a:pPr fontAlgn="ctr"/>
            <a:r>
              <a:rPr lang="en-IN" dirty="0"/>
              <a:t>www.bar.gov.ph › </a:t>
            </a:r>
            <a:r>
              <a:rPr lang="en-IN" dirty="0" err="1"/>
              <a:t>Agfishtech</a:t>
            </a:r>
            <a:r>
              <a:rPr lang="en-IN" dirty="0"/>
              <a:t> Home › Fisheries › </a:t>
            </a:r>
            <a:r>
              <a:rPr lang="en-IN" dirty="0" err="1"/>
              <a:t>Brackishwater</a:t>
            </a:r>
            <a:endParaRPr lang="en-IN" dirty="0"/>
          </a:p>
          <a:p>
            <a:r>
              <a:rPr lang="en-IN" dirty="0" err="1"/>
              <a:t>vikaspedia.in</a:t>
            </a:r>
            <a:r>
              <a:rPr lang="en-IN" dirty="0"/>
              <a:t>/agri</a:t>
            </a:r>
            <a:r>
              <a:rPr lang="en-IN" b="1" dirty="0"/>
              <a:t>culture</a:t>
            </a:r>
            <a:r>
              <a:rPr lang="en-IN" dirty="0"/>
              <a:t>/fisheries/coastal-</a:t>
            </a:r>
            <a:r>
              <a:rPr lang="en-IN" b="1" dirty="0"/>
              <a:t>aquaculture</a:t>
            </a:r>
            <a:r>
              <a:rPr lang="en-IN" dirty="0"/>
              <a:t>/mud-</a:t>
            </a:r>
            <a:r>
              <a:rPr lang="en-IN" b="1" dirty="0"/>
              <a:t>crab</a:t>
            </a:r>
            <a:r>
              <a:rPr lang="en-IN" dirty="0"/>
              <a:t>-</a:t>
            </a:r>
            <a:r>
              <a:rPr lang="en-IN" b="1" dirty="0"/>
              <a:t>culture</a:t>
            </a:r>
            <a:br>
              <a:rPr lang="en-IN" dirty="0"/>
            </a:br>
            <a:br>
              <a:rPr lang="en-IN" dirty="0"/>
            </a:b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SHYAM\Desktop\thk u.jpg"/>
          <p:cNvPicPr>
            <a:picLocks noGrp="1" noChangeAspect="1" noChangeArrowheads="1"/>
          </p:cNvPicPr>
          <p:nvPr>
            <p:ph idx="1"/>
          </p:nvPr>
        </p:nvPicPr>
        <p:blipFill>
          <a:blip r:embed="rId2"/>
          <a:srcRect/>
          <a:stretch>
            <a:fillRect/>
          </a:stretch>
        </p:blipFill>
        <p:spPr bwMode="auto">
          <a:xfrm>
            <a:off x="214282" y="285728"/>
            <a:ext cx="8715436" cy="62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rmAutofit fontScale="90000"/>
          </a:bodyPr>
          <a:lstStyle/>
          <a:p>
            <a:r>
              <a:rPr lang="en-IN" sz="4000" b="1" dirty="0">
                <a:solidFill>
                  <a:srgbClr val="FF0000"/>
                </a:solidFill>
              </a:rPr>
              <a:t>Distribution and habitat of </a:t>
            </a:r>
            <a:r>
              <a:rPr lang="en-IN" sz="4000" b="1" i="1" dirty="0">
                <a:solidFill>
                  <a:srgbClr val="FF0000"/>
                </a:solidFill>
              </a:rPr>
              <a:t>Scylla </a:t>
            </a:r>
            <a:r>
              <a:rPr lang="en-IN" sz="4000" b="1" dirty="0">
                <a:solidFill>
                  <a:srgbClr val="FF0000"/>
                </a:solidFill>
              </a:rPr>
              <a:t>species</a:t>
            </a:r>
            <a:endParaRPr lang="en-US" sz="4000" dirty="0">
              <a:solidFill>
                <a:srgbClr val="FF0000"/>
              </a:solidFill>
            </a:endParaRPr>
          </a:p>
        </p:txBody>
      </p:sp>
      <p:sp>
        <p:nvSpPr>
          <p:cNvPr id="3" name="Text Placeholder 2"/>
          <p:cNvSpPr>
            <a:spLocks noGrp="1"/>
          </p:cNvSpPr>
          <p:nvPr>
            <p:ph type="body" sz="quarter" idx="10"/>
          </p:nvPr>
        </p:nvSpPr>
        <p:spPr>
          <a:xfrm>
            <a:off x="381000" y="1411552"/>
            <a:ext cx="8382000" cy="443198"/>
          </a:xfrm>
        </p:spPr>
        <p:txBody>
          <a:bodyPr>
            <a:normAutofit fontScale="92500" lnSpcReduction="20000"/>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21" y="928670"/>
            <a:ext cx="8704697" cy="56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23096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358246" cy="6072230"/>
          </a:xfrm>
        </p:spPr>
        <p:txBody>
          <a:bodyPr>
            <a:normAutofit/>
          </a:bodyPr>
          <a:lstStyle/>
          <a:p>
            <a:pPr algn="just"/>
            <a:r>
              <a:rPr lang="en-US" sz="2800" dirty="0"/>
              <a:t>A total of 11 species of crabs belonging to 7 genera of 04 families are found in India which are of commercial importance for culture process.</a:t>
            </a:r>
          </a:p>
          <a:p>
            <a:pPr algn="just"/>
            <a:r>
              <a:rPr lang="en-IN" sz="2800" dirty="0"/>
              <a:t>The most highly esteemed species suitable for coastal aquaculture is </a:t>
            </a:r>
            <a:r>
              <a:rPr lang="en-IN" sz="2800" i="1" dirty="0"/>
              <a:t>Scylla serrata </a:t>
            </a:r>
            <a:r>
              <a:rPr lang="en-IN" sz="2800" dirty="0"/>
              <a:t>commonly known as mud crab.</a:t>
            </a:r>
            <a:endParaRPr lang="en-US" sz="2800" dirty="0"/>
          </a:p>
          <a:p>
            <a:pPr algn="just"/>
            <a:r>
              <a:rPr lang="en-US" sz="2800" dirty="0"/>
              <a:t>Reproduction season varies according to local water temperature.</a:t>
            </a:r>
          </a:p>
          <a:p>
            <a:pPr algn="just"/>
            <a:r>
              <a:rPr lang="en-US" sz="2800" dirty="0"/>
              <a:t> In southern Asia, female crabs carrying eggs are few in winter, but in tropical regions, they can be found almost throughout the year.</a:t>
            </a:r>
          </a:p>
          <a:p>
            <a:pPr algn="just">
              <a:lnSpc>
                <a:spcPct val="150000"/>
              </a:lnSpc>
            </a:pPr>
            <a:endParaRPr lang="en-US" sz="2800" dirty="0"/>
          </a:p>
          <a:p>
            <a:pPr algn="just"/>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838200"/>
          </a:xfrm>
        </p:spPr>
        <p:txBody>
          <a:bodyPr>
            <a:noAutofit/>
          </a:bodyPr>
          <a:lstStyle/>
          <a:p>
            <a:r>
              <a:rPr lang="en-US" sz="4000" b="1" dirty="0">
                <a:solidFill>
                  <a:srgbClr val="C00000"/>
                </a:solidFill>
                <a:effectLst>
                  <a:outerShdw blurRad="38100" dist="38100" dir="2700000" algn="tl">
                    <a:srgbClr val="000000">
                      <a:alpha val="43137"/>
                    </a:srgbClr>
                  </a:outerShdw>
                </a:effectLst>
                <a:latin typeface="Rockwell Extra Bold" pitchFamily="18" charset="0"/>
              </a:rPr>
              <a:t>LIFE CYCLE OF MUD CRAB</a:t>
            </a:r>
          </a:p>
        </p:txBody>
      </p:sp>
      <p:sp>
        <p:nvSpPr>
          <p:cNvPr id="3" name="Content Placeholder 2"/>
          <p:cNvSpPr>
            <a:spLocks noGrp="1"/>
          </p:cNvSpPr>
          <p:nvPr>
            <p:ph idx="1"/>
          </p:nvPr>
        </p:nvSpPr>
        <p:spPr/>
        <p:txBody>
          <a:bodyPr/>
          <a:lstStyle/>
          <a:p>
            <a:endParaRPr lang="en-US" dirty="0"/>
          </a:p>
        </p:txBody>
      </p:sp>
      <p:pic>
        <p:nvPicPr>
          <p:cNvPr id="4098" name="Picture 2" descr="C:\Users\Home-PC\Desktop\crab\slide-51-728.jpg"/>
          <p:cNvPicPr>
            <a:picLocks noChangeAspect="1" noChangeArrowheads="1"/>
          </p:cNvPicPr>
          <p:nvPr/>
        </p:nvPicPr>
        <p:blipFill>
          <a:blip r:embed="rId2"/>
          <a:srcRect/>
          <a:stretch>
            <a:fillRect/>
          </a:stretch>
        </p:blipFill>
        <p:spPr bwMode="auto">
          <a:xfrm>
            <a:off x="214282" y="1066800"/>
            <a:ext cx="8715436" cy="5505472"/>
          </a:xfrm>
          <a:prstGeom prst="rect">
            <a:avLst/>
          </a:prstGeom>
          <a:noFill/>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mcrabs.jpg"/>
          <p:cNvPicPr>
            <a:picLocks noChangeAspect="1"/>
          </p:cNvPicPr>
          <p:nvPr/>
        </p:nvPicPr>
        <p:blipFill>
          <a:blip r:embed="rId2"/>
          <a:stretch>
            <a:fillRect/>
          </a:stretch>
        </p:blipFill>
        <p:spPr>
          <a:xfrm>
            <a:off x="428596" y="990600"/>
            <a:ext cx="8334403" cy="2133600"/>
          </a:xfrm>
          <a:prstGeom prst="rect">
            <a:avLst/>
          </a:prstGeom>
        </p:spPr>
      </p:pic>
      <p:sp>
        <p:nvSpPr>
          <p:cNvPr id="4" name="Title 3"/>
          <p:cNvSpPr>
            <a:spLocks noGrp="1"/>
          </p:cNvSpPr>
          <p:nvPr>
            <p:ph type="title"/>
          </p:nvPr>
        </p:nvSpPr>
        <p:spPr>
          <a:xfrm>
            <a:off x="1219200" y="0"/>
            <a:ext cx="7498080" cy="1143000"/>
          </a:xfrm>
        </p:spPr>
        <p:txBody>
          <a:bodyPr>
            <a:normAutofit/>
          </a:bodyPr>
          <a:lstStyle/>
          <a:p>
            <a:r>
              <a:rPr lang="en-US" sz="4000" b="1" u="sng" dirty="0">
                <a:solidFill>
                  <a:srgbClr val="002060"/>
                </a:solidFill>
                <a:latin typeface="Rockwell Extra Bold" pitchFamily="18" charset="0"/>
              </a:rPr>
              <a:t>SEXUAL DIMORPHISM</a:t>
            </a:r>
          </a:p>
        </p:txBody>
      </p:sp>
      <p:sp>
        <p:nvSpPr>
          <p:cNvPr id="5" name="Content Placeholder 4"/>
          <p:cNvSpPr>
            <a:spLocks noGrp="1"/>
          </p:cNvSpPr>
          <p:nvPr>
            <p:ph sz="quarter" idx="1"/>
          </p:nvPr>
        </p:nvSpPr>
        <p:spPr>
          <a:xfrm>
            <a:off x="381000" y="3429000"/>
            <a:ext cx="4191000" cy="3429000"/>
          </a:xfrm>
        </p:spPr>
        <p:txBody>
          <a:bodyPr>
            <a:normAutofit fontScale="92500" lnSpcReduction="20000"/>
          </a:bodyPr>
          <a:lstStyle/>
          <a:p>
            <a:pPr>
              <a:buFont typeface="Wingdings" pitchFamily="2" charset="2"/>
              <a:buChar char="v"/>
            </a:pPr>
            <a:r>
              <a:rPr lang="en-IN" dirty="0">
                <a:solidFill>
                  <a:prstClr val="black"/>
                </a:solidFill>
                <a:latin typeface="Times New Roman" pitchFamily="18" charset="0"/>
                <a:cs typeface="Times New Roman" pitchFamily="18" charset="0"/>
              </a:rPr>
              <a:t>Abdominal flap at the ventral side is </a:t>
            </a:r>
            <a:r>
              <a:rPr lang="en-IN" dirty="0">
                <a:solidFill>
                  <a:srgbClr val="FF0000"/>
                </a:solidFill>
                <a:latin typeface="Times New Roman" pitchFamily="18" charset="0"/>
                <a:cs typeface="Times New Roman" pitchFamily="18" charset="0"/>
              </a:rPr>
              <a:t>slender and triangular.</a:t>
            </a:r>
          </a:p>
          <a:p>
            <a:pPr>
              <a:buFont typeface="Wingdings" pitchFamily="2" charset="2"/>
              <a:buChar char="v"/>
            </a:pPr>
            <a:r>
              <a:rPr lang="en-IN" dirty="0">
                <a:solidFill>
                  <a:srgbClr val="FF0000"/>
                </a:solidFill>
                <a:latin typeface="Times New Roman" pitchFamily="18" charset="0"/>
                <a:cs typeface="Times New Roman" pitchFamily="18" charset="0"/>
              </a:rPr>
              <a:t>2 pairs </a:t>
            </a:r>
            <a:r>
              <a:rPr lang="en-IN" dirty="0">
                <a:solidFill>
                  <a:prstClr val="black"/>
                </a:solidFill>
                <a:latin typeface="Times New Roman" pitchFamily="18" charset="0"/>
                <a:cs typeface="Times New Roman" pitchFamily="18" charset="0"/>
              </a:rPr>
              <a:t>of abdominal appendages.</a:t>
            </a:r>
          </a:p>
          <a:p>
            <a:pPr>
              <a:buFont typeface="Wingdings" pitchFamily="2" charset="2"/>
              <a:buChar char="v"/>
            </a:pPr>
            <a:r>
              <a:rPr lang="en-US" dirty="0">
                <a:solidFill>
                  <a:prstClr val="black"/>
                </a:solidFill>
                <a:latin typeface="Times New Roman" pitchFamily="18" charset="0"/>
                <a:cs typeface="Times New Roman" pitchFamily="18" charset="0"/>
              </a:rPr>
              <a:t>Gonopore- at</a:t>
            </a:r>
            <a:r>
              <a:rPr lang="en-US" dirty="0">
                <a:solidFill>
                  <a:srgbClr val="002060"/>
                </a:solidFill>
                <a:latin typeface="Times New Roman" pitchFamily="18" charset="0"/>
                <a:cs typeface="Times New Roman" pitchFamily="18" charset="0"/>
              </a:rPr>
              <a:t> base of </a:t>
            </a:r>
            <a:r>
              <a:rPr lang="en-US" dirty="0">
                <a:solidFill>
                  <a:schemeClr val="accent2">
                    <a:lumMod val="50000"/>
                  </a:schemeClr>
                </a:solidFill>
                <a:latin typeface="Times New Roman" pitchFamily="18" charset="0"/>
                <a:cs typeface="Times New Roman" pitchFamily="18" charset="0"/>
              </a:rPr>
              <a:t>fifth</a:t>
            </a:r>
            <a:r>
              <a:rPr lang="en-US" dirty="0">
                <a:solidFill>
                  <a:srgbClr val="002060"/>
                </a:solidFill>
                <a:latin typeface="Times New Roman" pitchFamily="18" charset="0"/>
                <a:cs typeface="Times New Roman" pitchFamily="18" charset="0"/>
              </a:rPr>
              <a:t> walking leg.</a:t>
            </a:r>
            <a:endParaRPr lang="en-IN" dirty="0">
              <a:solidFill>
                <a:srgbClr val="002060"/>
              </a:solidFill>
              <a:latin typeface="Times New Roman" pitchFamily="18" charset="0"/>
              <a:cs typeface="Times New Roman" pitchFamily="18" charset="0"/>
            </a:endParaRPr>
          </a:p>
        </p:txBody>
      </p:sp>
      <p:sp>
        <p:nvSpPr>
          <p:cNvPr id="6" name="Content Placeholder 5"/>
          <p:cNvSpPr>
            <a:spLocks noGrp="1"/>
          </p:cNvSpPr>
          <p:nvPr>
            <p:ph sz="quarter" idx="2"/>
          </p:nvPr>
        </p:nvSpPr>
        <p:spPr>
          <a:xfrm>
            <a:off x="4876800" y="3352800"/>
            <a:ext cx="4038600" cy="3063240"/>
          </a:xfrm>
        </p:spPr>
        <p:txBody>
          <a:bodyPr>
            <a:normAutofit fontScale="92500" lnSpcReduction="20000"/>
          </a:bodyPr>
          <a:lstStyle/>
          <a:p>
            <a:pPr marL="320040" indent="-320040">
              <a:buFont typeface="Wingdings" pitchFamily="2" charset="2"/>
              <a:buChar char="v"/>
              <a:defRPr/>
            </a:pPr>
            <a:r>
              <a:rPr lang="en-IN" dirty="0">
                <a:latin typeface="Times New Roman" pitchFamily="18" charset="0"/>
                <a:cs typeface="Times New Roman" pitchFamily="18" charset="0"/>
              </a:rPr>
              <a:t>Abdominal flap at the ventral side is </a:t>
            </a:r>
            <a:r>
              <a:rPr lang="en-IN" dirty="0">
                <a:solidFill>
                  <a:srgbClr val="FF0000"/>
                </a:solidFill>
                <a:latin typeface="Times New Roman" pitchFamily="18" charset="0"/>
                <a:cs typeface="Times New Roman" pitchFamily="18" charset="0"/>
              </a:rPr>
              <a:t>broad and semicircular.</a:t>
            </a:r>
          </a:p>
          <a:p>
            <a:pPr marL="320040" indent="-320040">
              <a:buFont typeface="Wingdings" pitchFamily="2" charset="2"/>
              <a:buChar char="v"/>
              <a:defRPr/>
            </a:pPr>
            <a:r>
              <a:rPr lang="en-IN" dirty="0">
                <a:solidFill>
                  <a:srgbClr val="FF0000"/>
                </a:solidFill>
                <a:latin typeface="Times New Roman" pitchFamily="18" charset="0"/>
                <a:cs typeface="Times New Roman" pitchFamily="18" charset="0"/>
              </a:rPr>
              <a:t>4 pairs </a:t>
            </a:r>
            <a:r>
              <a:rPr lang="en-IN" dirty="0">
                <a:latin typeface="Times New Roman" pitchFamily="18" charset="0"/>
                <a:cs typeface="Times New Roman" pitchFamily="18" charset="0"/>
              </a:rPr>
              <a:t>of abdominal appendages.</a:t>
            </a:r>
          </a:p>
          <a:p>
            <a:pPr marL="320040" indent="-320040">
              <a:buFont typeface="Wingdings" pitchFamily="2" charset="2"/>
              <a:buChar char="v"/>
              <a:defRPr/>
            </a:pPr>
            <a:r>
              <a:rPr lang="en-US" dirty="0">
                <a:latin typeface="Times New Roman" pitchFamily="18" charset="0"/>
                <a:cs typeface="Times New Roman" pitchFamily="18" charset="0"/>
              </a:rPr>
              <a:t>Gonopore- </a:t>
            </a:r>
            <a:r>
              <a:rPr lang="en-US" dirty="0">
                <a:solidFill>
                  <a:srgbClr val="002060"/>
                </a:solidFill>
                <a:latin typeface="Times New Roman" pitchFamily="18" charset="0"/>
                <a:cs typeface="Times New Roman" pitchFamily="18" charset="0"/>
              </a:rPr>
              <a:t>at the sterna of the </a:t>
            </a:r>
            <a:r>
              <a:rPr lang="en-US" dirty="0">
                <a:solidFill>
                  <a:schemeClr val="accent2">
                    <a:lumMod val="50000"/>
                  </a:schemeClr>
                </a:solidFill>
                <a:latin typeface="Times New Roman" pitchFamily="18" charset="0"/>
                <a:cs typeface="Times New Roman" pitchFamily="18" charset="0"/>
              </a:rPr>
              <a:t>sixth</a:t>
            </a:r>
            <a:r>
              <a:rPr lang="en-US" dirty="0">
                <a:solidFill>
                  <a:srgbClr val="002060"/>
                </a:solidFill>
                <a:latin typeface="Times New Roman" pitchFamily="18" charset="0"/>
                <a:cs typeface="Times New Roman" pitchFamily="18" charset="0"/>
              </a:rPr>
              <a:t> thoracic segment.</a:t>
            </a:r>
            <a:endParaRPr lang="en-IN" dirty="0">
              <a:solidFill>
                <a:srgbClr val="002060"/>
              </a:solidFill>
              <a:latin typeface="Times New Roman" pitchFamily="18" charset="0"/>
              <a:cs typeface="Times New Roman" pitchFamily="18" charset="0"/>
            </a:endParaRPr>
          </a:p>
          <a:p>
            <a:pPr marL="320040" indent="-320040">
              <a:defRPr/>
            </a:pPr>
            <a:endParaRPr lang="en-IN" dirty="0">
              <a:latin typeface="Times New Roman" pitchFamily="18" charset="0"/>
              <a:cs typeface="Times New Roman" pitchFamily="18" charset="0"/>
            </a:endParaRPr>
          </a:p>
          <a:p>
            <a:pPr marL="118872" indent="0">
              <a:buNone/>
              <a:defRPr/>
            </a:pPr>
            <a:endParaRPr lang="en-IN" dirty="0">
              <a:latin typeface="Times New Roman" pitchFamily="18" charset="0"/>
              <a:cs typeface="Times New Roman" pitchFamily="18" charset="0"/>
            </a:endParaRPr>
          </a:p>
          <a:p>
            <a:pPr>
              <a:buFont typeface="Wingdings" pitchFamily="2" charset="2"/>
              <a:buChar char="Ø"/>
            </a:pPr>
            <a:endParaRPr lang="en-US" b="1" u="sng" dirty="0">
              <a:effectLst>
                <a:outerShdw blurRad="38100" dist="38100" dir="2700000" algn="tl">
                  <a:srgbClr val="000000">
                    <a:alpha val="43137"/>
                  </a:srgbClr>
                </a:outerShdw>
              </a:effectLst>
            </a:endParaRPr>
          </a:p>
          <a:p>
            <a:pPr>
              <a:buFont typeface="Wingdings" pitchFamily="2" charset="2"/>
              <a:buChar char="Ø"/>
            </a:pPr>
            <a:endParaRPr lang="en-US" b="1" u="sng" dirty="0">
              <a:effectLst>
                <a:outerShdw blurRad="38100" dist="38100" dir="2700000" algn="tl">
                  <a:srgbClr val="000000">
                    <a:alpha val="43137"/>
                  </a:srgbClr>
                </a:outerShdw>
              </a:effectLst>
            </a:endParaRP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female_abdomen_large.jpg"/>
          <p:cNvPicPr>
            <a:picLocks noChangeAspect="1"/>
          </p:cNvPicPr>
          <p:nvPr/>
        </p:nvPicPr>
        <p:blipFill>
          <a:blip r:embed="rId3"/>
          <a:srcRect r="3812" b="2118"/>
          <a:stretch>
            <a:fillRect/>
          </a:stretch>
        </p:blipFill>
        <p:spPr>
          <a:xfrm>
            <a:off x="214282" y="1000108"/>
            <a:ext cx="4267200" cy="5572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3" descr="male_abdomen_large.jpg"/>
          <p:cNvPicPr>
            <a:picLocks noChangeAspect="1"/>
          </p:cNvPicPr>
          <p:nvPr/>
        </p:nvPicPr>
        <p:blipFill>
          <a:blip r:embed="rId4"/>
          <a:srcRect r="2290" b="3125"/>
          <a:stretch>
            <a:fillRect/>
          </a:stretch>
        </p:blipFill>
        <p:spPr>
          <a:xfrm>
            <a:off x="4643438" y="1000108"/>
            <a:ext cx="4286280" cy="5629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715000" y="214290"/>
            <a:ext cx="1981200"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Arial Black" pitchFamily="34" charset="0"/>
                <a:cs typeface="Aharoni" pitchFamily="2" charset="-79"/>
              </a:rPr>
              <a:t>MALE</a:t>
            </a:r>
          </a:p>
        </p:txBody>
      </p:sp>
      <p:sp>
        <p:nvSpPr>
          <p:cNvPr id="11" name="TextBox 10"/>
          <p:cNvSpPr txBox="1"/>
          <p:nvPr/>
        </p:nvSpPr>
        <p:spPr>
          <a:xfrm>
            <a:off x="381000" y="214290"/>
            <a:ext cx="3548058" cy="707886"/>
          </a:xfrm>
          <a:prstGeom prst="rect">
            <a:avLst/>
          </a:prstGeom>
          <a:noFill/>
        </p:spPr>
        <p:txBody>
          <a:bodyPr wrap="square" rtlCol="0">
            <a:spAutoFit/>
          </a:bodyPr>
          <a:lstStyle/>
          <a:p>
            <a:pPr algn="ctr"/>
            <a:r>
              <a:rPr lang="en-US" sz="4000" dirty="0">
                <a:solidFill>
                  <a:srgbClr val="002060"/>
                </a:solidFill>
                <a:effectLst>
                  <a:outerShdw blurRad="38100" dist="38100" dir="2700000" algn="tl">
                    <a:srgbClr val="000000">
                      <a:alpha val="43137"/>
                    </a:srgbClr>
                  </a:outerShdw>
                </a:effectLst>
                <a:latin typeface="Arial Black" pitchFamily="34" charset="0"/>
              </a:rPr>
              <a:t>FEMALE</a:t>
            </a:r>
          </a:p>
        </p:txBody>
      </p:sp>
    </p:spTree>
  </p:cSld>
  <p:clrMapOvr>
    <a:masterClrMapping/>
  </p:clrMapOvr>
  <p:transition spd="med">
    <p:cover dir="l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3255</Words>
  <Application>Microsoft Office PowerPoint</Application>
  <PresentationFormat>On-screen Show (4:3)</PresentationFormat>
  <Paragraphs>216</Paragraphs>
  <Slides>43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Black</vt:lpstr>
      <vt:lpstr>Calibri</vt:lpstr>
      <vt:lpstr>Rockwell Extra Bold</vt:lpstr>
      <vt:lpstr>Times New Roman</vt:lpstr>
      <vt:lpstr>Wingdings</vt:lpstr>
      <vt:lpstr>Office Theme</vt:lpstr>
      <vt:lpstr>CRAB FARMING</vt:lpstr>
      <vt:lpstr>  TAXONOMY </vt:lpstr>
      <vt:lpstr>Why crabs farming?</vt:lpstr>
      <vt:lpstr>PowerPoint Presentation</vt:lpstr>
      <vt:lpstr>Distribution and habitat of Scylla species</vt:lpstr>
      <vt:lpstr>PowerPoint Presentation</vt:lpstr>
      <vt:lpstr>LIFE CYCLE OF MUD CRAB</vt:lpstr>
      <vt:lpstr>SEXUAL DIMORPHISM</vt:lpstr>
      <vt:lpstr>PowerPoint Presentation</vt:lpstr>
      <vt:lpstr>Moulting of Crab</vt:lpstr>
      <vt:lpstr>PowerPoint Presentation</vt:lpstr>
      <vt:lpstr>PowerPoint Presentation</vt:lpstr>
      <vt:lpstr>Eyestalk ablation</vt:lpstr>
      <vt:lpstr>PowerPoint Presentation</vt:lpstr>
      <vt:lpstr> AGE AT FIRST MATURITY</vt:lpstr>
      <vt:lpstr>COLLECTION OF BROODSTOCK</vt:lpstr>
      <vt:lpstr>PowerPoint Presentation</vt:lpstr>
      <vt:lpstr>          BREEDING </vt:lpstr>
      <vt:lpstr>PowerPoint Presentation</vt:lpstr>
      <vt:lpstr>PowerPoint Presentation</vt:lpstr>
      <vt:lpstr>Mating of crabs</vt:lpstr>
      <vt:lpstr>Larval stages</vt:lpstr>
      <vt:lpstr>Captive rearing</vt:lpstr>
      <vt:lpstr>FACILITIES</vt:lpstr>
      <vt:lpstr>        BREEDING TANK</vt:lpstr>
      <vt:lpstr> FERTILIZATION &amp; SPAWNING</vt:lpstr>
      <vt:lpstr>PowerPoint Presentation</vt:lpstr>
      <vt:lpstr>HATCHING</vt:lpstr>
      <vt:lpstr>LARVAL DEVELOPMENT</vt:lpstr>
      <vt:lpstr>PowerPoint Presentation</vt:lpstr>
      <vt:lpstr>POST HATCHERY PHASE</vt:lpstr>
      <vt:lpstr>Culture techniques</vt:lpstr>
      <vt:lpstr>PowerPoint Presentation</vt:lpstr>
      <vt:lpstr>PowerPoint Presentation</vt:lpstr>
      <vt:lpstr>PowerPoint Presentation</vt:lpstr>
      <vt:lpstr>PowerPoint Presentation</vt:lpstr>
      <vt:lpstr>PowerPoint Presentation</vt:lpstr>
      <vt:lpstr>Poly culture of crab-prawn-fish </vt:lpstr>
      <vt:lpstr>Feeding of growing crabs </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SHYAM</dc:creator>
  <cp:lastModifiedBy>IFFAT JAHAN</cp:lastModifiedBy>
  <cp:revision>71</cp:revision>
  <dcterms:created xsi:type="dcterms:W3CDTF">2015-02-28T15:36:33Z</dcterms:created>
  <dcterms:modified xsi:type="dcterms:W3CDTF">2023-03-23T04:53:46Z</dcterms:modified>
</cp:coreProperties>
</file>