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6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0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6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2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7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4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6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3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2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375C73-EB3C-45C0-A30D-E4C719F84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2A6E14-0130-3238-844C-C7CB2CE2A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r="1731" b="-5"/>
          <a:stretch/>
        </p:blipFill>
        <p:spPr>
          <a:xfrm>
            <a:off x="20" y="1"/>
            <a:ext cx="12191981" cy="6857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9BD4167-80BB-41C6-8923-8BB7C287B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307" y="1823454"/>
            <a:ext cx="5531319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63CD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90472" y="2825496"/>
            <a:ext cx="3767328" cy="151790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>
                <a:solidFill>
                  <a:srgbClr val="FBF9F6"/>
                </a:solidFill>
              </a:rPr>
              <a:t>Slide 1: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95850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Slide 11: Questions and Discussion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Title: Questions and Discussion</a:t>
            </a:r>
          </a:p>
          <a:p>
            <a:pPr lvl="0"/>
            <a:r>
              <a:rPr lang="en-US" dirty="0"/>
              <a:t>Encourage the audience to ask questions or provide feedback on the topic</a:t>
            </a:r>
          </a:p>
          <a:p>
            <a:pPr lvl="0"/>
            <a:r>
              <a:rPr lang="en-US" dirty="0"/>
              <a:t>Include contact information for further inquiries or discussions</a:t>
            </a:r>
          </a:p>
        </p:txBody>
      </p:sp>
      <p:pic>
        <p:nvPicPr>
          <p:cNvPr id="6" name="Picture 5" descr="Many question marks on black background">
            <a:extLst>
              <a:ext uri="{FF2B5EF4-FFF2-40B4-BE49-F238E27FC236}">
                <a16:creationId xmlns:a16="http://schemas.microsoft.com/office/drawing/2014/main" xmlns="" id="{33EAD921-9E8C-1BE2-FA23-4F849C164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24" r="7" b="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787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Title: Underground Cabling Basic Concepts</a:t>
            </a:r>
          </a:p>
          <a:p>
            <a:pPr lvl="0"/>
            <a:r>
              <a:rPr lang="en-US" dirty="0"/>
              <a:t>Subtitle: Enhancing Power Distribution Infrastructure</a:t>
            </a:r>
          </a:p>
          <a:p>
            <a:pPr lvl="0"/>
            <a:r>
              <a:rPr lang="en-US" dirty="0"/>
              <a:t>Background image: Image of underground cables or power lines</a:t>
            </a:r>
          </a:p>
          <a:p>
            <a:pPr lvl="0"/>
            <a:r>
              <a:rPr lang="en-US" dirty="0"/>
              <a:t>Briefly introduce the topic and its importance in power distribution infrastructure</a:t>
            </a:r>
          </a:p>
        </p:txBody>
      </p:sp>
      <p:pic>
        <p:nvPicPr>
          <p:cNvPr id="6" name="Picture 5" descr="Tunnel of motion light trails">
            <a:extLst>
              <a:ext uri="{FF2B5EF4-FFF2-40B4-BE49-F238E27FC236}">
                <a16:creationId xmlns:a16="http://schemas.microsoft.com/office/drawing/2014/main" xmlns="" id="{7AE89193-4A03-CB3B-D0F4-AD12E61A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0" r="35265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0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/>
              <a:t>Slide 2: Overview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1300" dirty="0"/>
              <a:t>Title: Overview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Definition of underground cabling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Importance of underground cabling in modern power distribution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Advantages over overhead cabling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Title: Underground Cabling: Definition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Explanation of underground cabling as the installation of power cables below the ground surface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Different types of cables used, such as power cables, communication cables, and fiber optic cables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Highlights the significance of proper installation techniques</a:t>
            </a:r>
          </a:p>
        </p:txBody>
      </p:sp>
      <p:pic>
        <p:nvPicPr>
          <p:cNvPr id="6" name="Picture 5" descr="Colourful wires">
            <a:extLst>
              <a:ext uri="{FF2B5EF4-FFF2-40B4-BE49-F238E27FC236}">
                <a16:creationId xmlns:a16="http://schemas.microsoft.com/office/drawing/2014/main" xmlns="" id="{74FF1CDF-2484-E5D7-6E96-A0399476E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60" r="31214" b="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737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/>
              <a:t>Slide 2: Overview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2200" dirty="0"/>
              <a:t>Title: Importance of Underground Cabling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Reliability and resilience: Reduced susceptibility to weather-related damage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Aesthetic benefits: Minimal visual impact on the environment and urban landscapes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Safety: Lower risks of electrical accidents and electrocutions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Improved power quality: Reduced transmission losses and electromagnetic interference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1DF9C0-28CE-30C9-0F1B-CB1EB484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6" r="29301" b="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733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/>
              <a:t>Slide 5: Advantages over Overhead Cabling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Title: Advantages over Overhead Cabling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Enhanced reliability: Reduced outages due to protection from weather conditions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Lower maintenance costs: Reduced need for repairs and replacements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Improved aesthetics: Unobstructed views, preservation of urban landscapes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Increased safety: Minimized risk of accidental contact and hazards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86319F-0EDD-0ACE-2358-2364854CE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62" r="24280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85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Slide 6: Installation Process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Title: Installation Process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Excavation: Preparation of trenches for cable placement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Cable laying: Placing and securing the cables within the trench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Jointing and termination: Connecting cables and ensuring electrical continuity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Backfilling and restoration: Filling the trench and restoring the surface</a:t>
            </a:r>
          </a:p>
        </p:txBody>
      </p:sp>
      <p:pic>
        <p:nvPicPr>
          <p:cNvPr id="6" name="Picture 5" descr="Sphere of mesh and nodes">
            <a:extLst>
              <a:ext uri="{FF2B5EF4-FFF2-40B4-BE49-F238E27FC236}">
                <a16:creationId xmlns:a16="http://schemas.microsoft.com/office/drawing/2014/main" xmlns="" id="{46DD7950-60D4-E644-6B3B-4EC2EEB06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4" r="9674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392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Slide 7: Cable Types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1300" dirty="0"/>
              <a:t>Title: Cable Types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Power cables: Transmit electrical power over long distances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Communication cables: Carry telecommunication signals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Fiber optic cables: Transmit data through light signals for high-speed communication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Title: Challenges and Solutions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Urban infrastructure: Overcoming obstacles like existing utilities, buildings, and roads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Maintenance and repairs: Accessing cables for inspections and troubleshooting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Future expansion: Designing systems with scalability and flexibility in mind</a:t>
            </a:r>
          </a:p>
        </p:txBody>
      </p:sp>
      <p:pic>
        <p:nvPicPr>
          <p:cNvPr id="6" name="Picture 5" descr="Multi-coloured fibre cables">
            <a:extLst>
              <a:ext uri="{FF2B5EF4-FFF2-40B4-BE49-F238E27FC236}">
                <a16:creationId xmlns:a16="http://schemas.microsoft.com/office/drawing/2014/main" xmlns="" id="{39ADF440-3763-F32D-E9DF-A6B0E5707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0" r="20965" b="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561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Slide 9: Case Studies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sz="2600" dirty="0"/>
              <a:t>Title: Case Studies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Highlight successful implementation examples of underground cabling projects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Include project details, benefits, and lessons learned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Showcase the positive impact on the communities and power distribution networks</a:t>
            </a:r>
          </a:p>
        </p:txBody>
      </p:sp>
      <p:pic>
        <p:nvPicPr>
          <p:cNvPr id="6" name="Picture 5" descr="Graph">
            <a:extLst>
              <a:ext uri="{FF2B5EF4-FFF2-40B4-BE49-F238E27FC236}">
                <a16:creationId xmlns:a16="http://schemas.microsoft.com/office/drawing/2014/main" xmlns="" id="{D288ED7B-3333-4712-713E-E7254DAE1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2" r="3003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745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Slide 10: Conclusion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63CD4"/>
          </a:solidFill>
          <a:ln w="38100" cap="rnd">
            <a:solidFill>
              <a:srgbClr val="763CD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2600" dirty="0"/>
              <a:t>Title: Conclusion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Key Points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Recap the importance of underground cabling in modern power distribution infrastructure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Emphasize the advantages over overhead cabling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Encourage further exploration and implementation of underground cabling projects</a:t>
            </a:r>
          </a:p>
        </p:txBody>
      </p:sp>
      <p:pic>
        <p:nvPicPr>
          <p:cNvPr id="6" name="Picture 5" descr="Orange subway">
            <a:extLst>
              <a:ext uri="{FF2B5EF4-FFF2-40B4-BE49-F238E27FC236}">
                <a16:creationId xmlns:a16="http://schemas.microsoft.com/office/drawing/2014/main" xmlns="" id="{5B1F7C21-B512-7652-EBFC-4CD3B2ADC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52" r="33354" b="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898026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242941"/>
      </a:dk2>
      <a:lt2>
        <a:srgbClr val="E6E8E2"/>
      </a:lt2>
      <a:accent1>
        <a:srgbClr val="763CD4"/>
      </a:accent1>
      <a:accent2>
        <a:srgbClr val="A32AC2"/>
      </a:accent2>
      <a:accent3>
        <a:srgbClr val="D43CB4"/>
      </a:accent3>
      <a:accent4>
        <a:srgbClr val="C22A62"/>
      </a:accent4>
      <a:accent5>
        <a:srgbClr val="D4433C"/>
      </a:accent5>
      <a:accent6>
        <a:srgbClr val="C2702A"/>
      </a:accent6>
      <a:hlink>
        <a:srgbClr val="6A8D2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Modern Love</vt:lpstr>
      <vt:lpstr>The Hand</vt:lpstr>
      <vt:lpstr>SketchyVTI</vt:lpstr>
      <vt:lpstr>Slide 1: Introduction</vt:lpstr>
      <vt:lpstr>PowerPoint Presentation</vt:lpstr>
      <vt:lpstr>Slide 2: Overview</vt:lpstr>
      <vt:lpstr>Slide 2: Overview</vt:lpstr>
      <vt:lpstr>Slide 5: Advantages over Overhead Cabling</vt:lpstr>
      <vt:lpstr>Slide 6: Installation Process</vt:lpstr>
      <vt:lpstr>Slide 7: Cable Types</vt:lpstr>
      <vt:lpstr>Slide 9: Case Studies</vt:lpstr>
      <vt:lpstr>Slide 10: Conclusion</vt:lpstr>
      <vt:lpstr>Slide 11: Questions and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Ricky</cp:lastModifiedBy>
  <cp:revision>5</cp:revision>
  <dcterms:created xsi:type="dcterms:W3CDTF">2023-07-04T11:44:04Z</dcterms:created>
  <dcterms:modified xsi:type="dcterms:W3CDTF">2023-07-04T12:25:31Z</dcterms:modified>
</cp:coreProperties>
</file>