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7" r:id="rId11"/>
    <p:sldId id="268" r:id="rId12"/>
    <p:sldId id="266" r:id="rId13"/>
    <p:sldId id="273" r:id="rId14"/>
    <p:sldId id="269" r:id="rId15"/>
    <p:sldId id="270" r:id="rId16"/>
    <p:sldId id="271" r:id="rId17"/>
    <p:sldId id="274" r:id="rId18"/>
    <p:sldId id="277" r:id="rId19"/>
    <p:sldId id="275" r:id="rId20"/>
    <p:sldId id="276" r:id="rId21"/>
    <p:sldId id="278" r:id="rId22"/>
    <p:sldId id="279" r:id="rId23"/>
    <p:sldId id="281" r:id="rId24"/>
    <p:sldId id="282" r:id="rId25"/>
    <p:sldId id="272"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Cultivation Practices of Acacia species</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solidFill>
                  <a:schemeClr val="tx1"/>
                </a:solidFill>
              </a:rPr>
              <a:t>Mrs.  Sonia </a:t>
            </a:r>
            <a:r>
              <a:rPr lang="en-US" dirty="0" err="1" smtClean="0">
                <a:solidFill>
                  <a:schemeClr val="tx1"/>
                </a:solidFill>
              </a:rPr>
              <a:t>Panigrahi</a:t>
            </a:r>
            <a:endParaRPr lang="en-US" dirty="0" smtClean="0">
              <a:solidFill>
                <a:schemeClr val="tx1"/>
              </a:solidFill>
            </a:endParaRPr>
          </a:p>
          <a:p>
            <a:r>
              <a:rPr lang="en-US" dirty="0" smtClean="0">
                <a:solidFill>
                  <a:schemeClr val="tx1"/>
                </a:solidFill>
              </a:rPr>
              <a:t>Assistant professor</a:t>
            </a:r>
          </a:p>
          <a:p>
            <a:r>
              <a:rPr lang="en-US" dirty="0" smtClean="0">
                <a:solidFill>
                  <a:schemeClr val="tx1"/>
                </a:solidFill>
              </a:rPr>
              <a:t>Department of Agronomy and Agroforestry.</a:t>
            </a:r>
          </a:p>
          <a:p>
            <a:r>
              <a:rPr lang="en-US" dirty="0" err="1" smtClean="0">
                <a:solidFill>
                  <a:schemeClr val="tx1"/>
                </a:solidFill>
              </a:rPr>
              <a:t>CUTM,Paralakhemundi</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874837"/>
            <a:ext cx="8229600" cy="4525963"/>
          </a:xfrm>
        </p:spPr>
        <p:txBody>
          <a:bodyPr>
            <a:normAutofit fontScale="77500" lnSpcReduction="20000"/>
          </a:bodyPr>
          <a:lstStyle/>
          <a:p>
            <a:r>
              <a:rPr lang="en-US" sz="2900" dirty="0" smtClean="0">
                <a:latin typeface="Times New Roman" pitchFamily="18" charset="0"/>
                <a:cs typeface="Times New Roman" pitchFamily="18" charset="0"/>
              </a:rPr>
              <a:t>Gum</a:t>
            </a:r>
          </a:p>
          <a:p>
            <a:r>
              <a:rPr lang="en-US" sz="2900" dirty="0" smtClean="0">
                <a:latin typeface="Times New Roman" pitchFamily="18" charset="0"/>
                <a:cs typeface="Times New Roman" pitchFamily="18" charset="0"/>
              </a:rPr>
              <a:t>The gum obtained from A. </a:t>
            </a:r>
            <a:r>
              <a:rPr lang="en-US" sz="2900" dirty="0" err="1" smtClean="0">
                <a:latin typeface="Times New Roman" pitchFamily="18" charset="0"/>
                <a:cs typeface="Times New Roman" pitchFamily="18" charset="0"/>
              </a:rPr>
              <a:t>Auriculoformis</a:t>
            </a:r>
            <a:r>
              <a:rPr lang="en-US" sz="2900" dirty="0" smtClean="0">
                <a:latin typeface="Times New Roman" pitchFamily="18" charset="0"/>
                <a:cs typeface="Times New Roman" pitchFamily="18" charset="0"/>
              </a:rPr>
              <a:t> </a:t>
            </a:r>
            <a:r>
              <a:rPr lang="en-US" sz="2900" dirty="0" smtClean="0">
                <a:latin typeface="Times New Roman" pitchFamily="18" charset="0"/>
                <a:cs typeface="Times New Roman" pitchFamily="18" charset="0"/>
              </a:rPr>
              <a:t>is known as “Indian Gum Arabic”. It is generally  considered inferior to the true Gum Arabic obtained from A. </a:t>
            </a:r>
            <a:r>
              <a:rPr lang="en-US" sz="2900" dirty="0" err="1" smtClean="0">
                <a:latin typeface="Times New Roman" pitchFamily="18" charset="0"/>
                <a:cs typeface="Times New Roman" pitchFamily="18" charset="0"/>
              </a:rPr>
              <a:t>senegal</a:t>
            </a:r>
            <a:r>
              <a:rPr lang="en-US" sz="2900" dirty="0" smtClean="0">
                <a:latin typeface="Times New Roman" pitchFamily="18" charset="0"/>
                <a:cs typeface="Times New Roman" pitchFamily="18" charset="0"/>
              </a:rPr>
              <a:t> in medicinal properties.</a:t>
            </a:r>
          </a:p>
          <a:p>
            <a:endParaRPr lang="en-US" sz="2900" dirty="0" smtClean="0">
              <a:latin typeface="Times New Roman" pitchFamily="18" charset="0"/>
              <a:cs typeface="Times New Roman" pitchFamily="18" charset="0"/>
            </a:endParaRPr>
          </a:p>
          <a:p>
            <a:r>
              <a:rPr lang="en-US" sz="2900" dirty="0" smtClean="0">
                <a:latin typeface="Times New Roman" pitchFamily="18" charset="0"/>
                <a:cs typeface="Times New Roman" pitchFamily="18" charset="0"/>
              </a:rPr>
              <a:t>Medicinal Uses</a:t>
            </a:r>
          </a:p>
          <a:p>
            <a:endParaRPr lang="en-US" sz="2900" dirty="0" smtClean="0">
              <a:latin typeface="Times New Roman" pitchFamily="18" charset="0"/>
              <a:cs typeface="Times New Roman" pitchFamily="18" charset="0"/>
            </a:endParaRPr>
          </a:p>
          <a:p>
            <a:r>
              <a:rPr lang="en-US" sz="2900" dirty="0" smtClean="0">
                <a:latin typeface="Times New Roman" pitchFamily="18" charset="0"/>
                <a:cs typeface="Times New Roman" pitchFamily="18" charset="0"/>
              </a:rPr>
              <a:t>The leaves, bark, gum and pods of A. </a:t>
            </a:r>
            <a:r>
              <a:rPr lang="en-US" sz="2900" dirty="0" err="1" smtClean="0">
                <a:latin typeface="Times New Roman" pitchFamily="18" charset="0"/>
                <a:cs typeface="Times New Roman" pitchFamily="18" charset="0"/>
              </a:rPr>
              <a:t>Auriculoformis</a:t>
            </a:r>
            <a:r>
              <a:rPr lang="en-US" sz="2900" dirty="0" smtClean="0">
                <a:latin typeface="Times New Roman" pitchFamily="18" charset="0"/>
                <a:cs typeface="Times New Roman" pitchFamily="18" charset="0"/>
              </a:rPr>
              <a:t> </a:t>
            </a:r>
            <a:r>
              <a:rPr lang="en-US" sz="2900" dirty="0" smtClean="0">
                <a:latin typeface="Times New Roman" pitchFamily="18" charset="0"/>
                <a:cs typeface="Times New Roman" pitchFamily="18" charset="0"/>
              </a:rPr>
              <a:t>are used for medicinal purposes. The tender  growing tops and leaves are used as a douche in cases of </a:t>
            </a:r>
            <a:r>
              <a:rPr lang="en-US" sz="2900" dirty="0" err="1" smtClean="0">
                <a:latin typeface="Times New Roman" pitchFamily="18" charset="0"/>
                <a:cs typeface="Times New Roman" pitchFamily="18" charset="0"/>
              </a:rPr>
              <a:t>gonorrhoea</a:t>
            </a:r>
            <a:r>
              <a:rPr lang="en-US" sz="2900" dirty="0" smtClean="0">
                <a:latin typeface="Times New Roman" pitchFamily="18" charset="0"/>
                <a:cs typeface="Times New Roman" pitchFamily="18" charset="0"/>
              </a:rPr>
              <a:t>, dropsy and leucorrhea. </a:t>
            </a:r>
          </a:p>
          <a:p>
            <a:r>
              <a:rPr lang="en-US" sz="2900" dirty="0" smtClean="0">
                <a:latin typeface="Times New Roman" pitchFamily="18" charset="0"/>
                <a:cs typeface="Times New Roman" pitchFamily="18" charset="0"/>
              </a:rPr>
              <a:t> Pulp of leaves, decoction of bark and the gum are prescribed in </a:t>
            </a:r>
            <a:r>
              <a:rPr lang="en-US" sz="2900" dirty="0" err="1" smtClean="0">
                <a:latin typeface="Times New Roman" pitchFamily="18" charset="0"/>
                <a:cs typeface="Times New Roman" pitchFamily="18" charset="0"/>
              </a:rPr>
              <a:t>diarrhoea</a:t>
            </a:r>
            <a:r>
              <a:rPr lang="en-US" sz="2900" dirty="0" smtClean="0">
                <a:latin typeface="Times New Roman" pitchFamily="18" charset="0"/>
                <a:cs typeface="Times New Roman" pitchFamily="18" charset="0"/>
              </a:rPr>
              <a:t>, dysentery and  diabetes. A paste made of the burnt leaves with coconut oil makes a very efficacious ointment</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98637"/>
            <a:ext cx="8229600" cy="4525963"/>
          </a:xfrm>
        </p:spPr>
        <p:txBody>
          <a:bodyPr>
            <a:normAutofit fontScale="70000" lnSpcReduction="20000"/>
          </a:bodyPr>
          <a:lstStyle/>
          <a:p>
            <a:pPr>
              <a:buNone/>
            </a:pPr>
            <a:r>
              <a:rPr lang="en-US" sz="3100" dirty="0" err="1" smtClean="0">
                <a:latin typeface="Times New Roman" pitchFamily="18" charset="0"/>
                <a:cs typeface="Times New Roman" pitchFamily="18" charset="0"/>
              </a:rPr>
              <a:t>Fuelwood</a:t>
            </a:r>
            <a:endParaRPr lang="en-US" sz="3100" dirty="0" smtClean="0">
              <a:latin typeface="Times New Roman" pitchFamily="18" charset="0"/>
              <a:cs typeface="Times New Roman" pitchFamily="18" charset="0"/>
            </a:endParaRPr>
          </a:p>
          <a:p>
            <a:r>
              <a:rPr lang="en-US" sz="3100" dirty="0" smtClean="0">
                <a:latin typeface="Times New Roman" pitchFamily="18" charset="0"/>
                <a:cs typeface="Times New Roman" pitchFamily="18" charset="0"/>
              </a:rPr>
              <a:t>As a </a:t>
            </a:r>
            <a:r>
              <a:rPr lang="en-US" sz="3100" dirty="0" err="1" smtClean="0">
                <a:latin typeface="Times New Roman" pitchFamily="18" charset="0"/>
                <a:cs typeface="Times New Roman" pitchFamily="18" charset="0"/>
              </a:rPr>
              <a:t>fuelwood</a:t>
            </a:r>
            <a:r>
              <a:rPr lang="en-US" sz="3100" dirty="0" smtClean="0">
                <a:latin typeface="Times New Roman" pitchFamily="18" charset="0"/>
                <a:cs typeface="Times New Roman" pitchFamily="18" charset="0"/>
              </a:rPr>
              <a:t>, it is an excellent material and is also made into charcoal. Its charcoal is  considered to be superior to charcoal from other species.</a:t>
            </a:r>
          </a:p>
          <a:p>
            <a:pPr>
              <a:buNone/>
            </a:pPr>
            <a:r>
              <a:rPr lang="en-US" sz="3100" dirty="0" smtClean="0">
                <a:latin typeface="Times New Roman" pitchFamily="18" charset="0"/>
                <a:cs typeface="Times New Roman" pitchFamily="18" charset="0"/>
              </a:rPr>
              <a:t>     </a:t>
            </a:r>
          </a:p>
          <a:p>
            <a:endParaRPr lang="en-US" sz="3100" dirty="0" smtClean="0">
              <a:latin typeface="Times New Roman" pitchFamily="18" charset="0"/>
              <a:cs typeface="Times New Roman" pitchFamily="18" charset="0"/>
            </a:endParaRPr>
          </a:p>
          <a:p>
            <a:pPr>
              <a:buNone/>
            </a:pPr>
            <a:r>
              <a:rPr lang="en-US" sz="3100" dirty="0" smtClean="0">
                <a:latin typeface="Times New Roman" pitchFamily="18" charset="0"/>
                <a:cs typeface="Times New Roman" pitchFamily="18" charset="0"/>
              </a:rPr>
              <a:t> Pulp and Paper </a:t>
            </a:r>
          </a:p>
          <a:p>
            <a:pPr>
              <a:buNone/>
            </a:pPr>
            <a:r>
              <a:rPr lang="en-US" sz="3100" dirty="0" smtClean="0">
                <a:latin typeface="Times New Roman" pitchFamily="18" charset="0"/>
                <a:cs typeface="Times New Roman" pitchFamily="18" charset="0"/>
              </a:rPr>
              <a:t>      The wood from Acacias is good for paper and pulp making. It is reported that, rayon and  paper pulp properties from A. </a:t>
            </a:r>
            <a:r>
              <a:rPr lang="en-US" sz="3100" dirty="0" err="1" smtClean="0">
                <a:latin typeface="Times New Roman" pitchFamily="18" charset="0"/>
                <a:cs typeface="Times New Roman" pitchFamily="18" charset="0"/>
              </a:rPr>
              <a:t>Auriculoformis</a:t>
            </a:r>
            <a:r>
              <a:rPr lang="en-US" sz="3100" dirty="0" smtClean="0">
                <a:latin typeface="Times New Roman" pitchFamily="18" charset="0"/>
                <a:cs typeface="Times New Roman" pitchFamily="18" charset="0"/>
              </a:rPr>
              <a:t> </a:t>
            </a:r>
            <a:r>
              <a:rPr lang="en-US" sz="3100" dirty="0" smtClean="0">
                <a:latin typeface="Times New Roman" pitchFamily="18" charset="0"/>
                <a:cs typeface="Times New Roman" pitchFamily="18" charset="0"/>
              </a:rPr>
              <a:t>compare </a:t>
            </a:r>
            <a:r>
              <a:rPr lang="en-US" sz="3100" dirty="0" err="1" smtClean="0">
                <a:latin typeface="Times New Roman" pitchFamily="18" charset="0"/>
                <a:cs typeface="Times New Roman" pitchFamily="18" charset="0"/>
              </a:rPr>
              <a:t>favourably</a:t>
            </a:r>
            <a:r>
              <a:rPr lang="en-US" sz="3100" dirty="0" smtClean="0">
                <a:latin typeface="Times New Roman" pitchFamily="18" charset="0"/>
                <a:cs typeface="Times New Roman" pitchFamily="18" charset="0"/>
              </a:rPr>
              <a:t> with those of </a:t>
            </a:r>
            <a:r>
              <a:rPr lang="en-US" sz="3100" dirty="0" err="1" smtClean="0">
                <a:latin typeface="Times New Roman" pitchFamily="18" charset="0"/>
                <a:cs typeface="Times New Roman" pitchFamily="18" charset="0"/>
              </a:rPr>
              <a:t>Dendrocalamus</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strictus</a:t>
            </a:r>
            <a:r>
              <a:rPr lang="en-US" sz="3100" dirty="0" smtClean="0">
                <a:latin typeface="Times New Roman" pitchFamily="18" charset="0"/>
                <a:cs typeface="Times New Roman" pitchFamily="18" charset="0"/>
              </a:rPr>
              <a:t> and Eucalyptus hybrid.</a:t>
            </a:r>
          </a:p>
          <a:p>
            <a:r>
              <a:rPr lang="en-US" sz="3100" dirty="0" smtClean="0">
                <a:latin typeface="Times New Roman" pitchFamily="18" charset="0"/>
                <a:cs typeface="Times New Roman" pitchFamily="18" charset="0"/>
              </a:rPr>
              <a:t> However, since babul wood is highly valued for agricultural  implements and house construction it is rarely available for pulp making.</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nSpc>
                <a:spcPct val="100000"/>
              </a:lnSpc>
              <a:spcBef>
                <a:spcPts val="40"/>
              </a:spcBef>
            </a:pPr>
            <a:endParaRPr lang="en-US" sz="2800" dirty="0" smtClean="0">
              <a:latin typeface="Times New Roman"/>
              <a:cs typeface="Times New Roman"/>
            </a:endParaRPr>
          </a:p>
          <a:p>
            <a:pPr marL="12700">
              <a:lnSpc>
                <a:spcPct val="100000"/>
              </a:lnSpc>
              <a:spcBef>
                <a:spcPts val="5"/>
              </a:spcBef>
            </a:pPr>
            <a:r>
              <a:rPr lang="en-US" b="1" spc="-5" dirty="0" smtClean="0">
                <a:solidFill>
                  <a:srgbClr val="000080"/>
                </a:solidFill>
                <a:latin typeface="Times New Roman"/>
                <a:cs typeface="Times New Roman"/>
              </a:rPr>
              <a:t>Tanning Material</a:t>
            </a:r>
            <a:endParaRPr lang="en-US" dirty="0" smtClean="0">
              <a:latin typeface="Times New Roman"/>
              <a:cs typeface="Times New Roman"/>
            </a:endParaRPr>
          </a:p>
          <a:p>
            <a:pPr>
              <a:lnSpc>
                <a:spcPct val="100000"/>
              </a:lnSpc>
              <a:spcBef>
                <a:spcPts val="30"/>
              </a:spcBef>
            </a:pPr>
            <a:endParaRPr lang="en-US" dirty="0" smtClean="0">
              <a:latin typeface="Times New Roman"/>
              <a:cs typeface="Times New Roman"/>
            </a:endParaRPr>
          </a:p>
          <a:p>
            <a:pPr marL="589915" marR="5080" indent="-365760" algn="just">
              <a:lnSpc>
                <a:spcPct val="95900"/>
              </a:lnSpc>
            </a:pPr>
            <a:r>
              <a:rPr lang="en-US" b="1" spc="-5" dirty="0" smtClean="0">
                <a:solidFill>
                  <a:srgbClr val="008000"/>
                </a:solidFill>
                <a:latin typeface="Times New Roman"/>
                <a:cs typeface="Times New Roman"/>
              </a:rPr>
              <a:t>Bark: </a:t>
            </a:r>
            <a:r>
              <a:rPr lang="en-US" dirty="0" smtClean="0">
                <a:latin typeface="Times New Roman"/>
                <a:cs typeface="Times New Roman"/>
              </a:rPr>
              <a:t>The </a:t>
            </a:r>
            <a:r>
              <a:rPr lang="en-US" spc="-5" dirty="0" smtClean="0">
                <a:latin typeface="Times New Roman"/>
                <a:cs typeface="Times New Roman"/>
              </a:rPr>
              <a:t>bark is obtained </a:t>
            </a:r>
            <a:r>
              <a:rPr lang="en-US" dirty="0" smtClean="0">
                <a:latin typeface="Times New Roman"/>
                <a:cs typeface="Times New Roman"/>
              </a:rPr>
              <a:t>mainly </a:t>
            </a:r>
            <a:r>
              <a:rPr lang="en-US" spc="-5" dirty="0" smtClean="0">
                <a:latin typeface="Times New Roman"/>
                <a:cs typeface="Times New Roman"/>
              </a:rPr>
              <a:t>as </a:t>
            </a:r>
            <a:r>
              <a:rPr lang="en-US" dirty="0" smtClean="0">
                <a:latin typeface="Times New Roman"/>
                <a:cs typeface="Times New Roman"/>
              </a:rPr>
              <a:t>a by-product </a:t>
            </a:r>
            <a:r>
              <a:rPr lang="en-US" spc="-5" dirty="0" smtClean="0">
                <a:latin typeface="Times New Roman"/>
                <a:cs typeface="Times New Roman"/>
              </a:rPr>
              <a:t>when trees are </a:t>
            </a:r>
            <a:r>
              <a:rPr lang="en-US" dirty="0" smtClean="0">
                <a:latin typeface="Times New Roman"/>
                <a:cs typeface="Times New Roman"/>
              </a:rPr>
              <a:t>felled for timber or  </a:t>
            </a:r>
            <a:r>
              <a:rPr lang="en-US" spc="-5" dirty="0" smtClean="0">
                <a:latin typeface="Times New Roman"/>
                <a:cs typeface="Times New Roman"/>
              </a:rPr>
              <a:t>fuel. </a:t>
            </a:r>
            <a:r>
              <a:rPr lang="en-US" spc="-15" dirty="0" smtClean="0">
                <a:latin typeface="Times New Roman"/>
                <a:cs typeface="Times New Roman"/>
              </a:rPr>
              <a:t>It </a:t>
            </a:r>
            <a:r>
              <a:rPr lang="en-US" spc="-5" dirty="0" smtClean="0">
                <a:latin typeface="Times New Roman"/>
                <a:cs typeface="Times New Roman"/>
              </a:rPr>
              <a:t>is separated </a:t>
            </a:r>
            <a:r>
              <a:rPr lang="en-US" spc="10" dirty="0" smtClean="0">
                <a:latin typeface="Times New Roman"/>
                <a:cs typeface="Times New Roman"/>
              </a:rPr>
              <a:t>by </a:t>
            </a:r>
            <a:r>
              <a:rPr lang="en-US" dirty="0" smtClean="0">
                <a:latin typeface="Times New Roman"/>
                <a:cs typeface="Times New Roman"/>
              </a:rPr>
              <a:t>beating the </a:t>
            </a:r>
            <a:r>
              <a:rPr lang="en-US" spc="-5" dirty="0" smtClean="0">
                <a:latin typeface="Times New Roman"/>
                <a:cs typeface="Times New Roman"/>
              </a:rPr>
              <a:t>logs </a:t>
            </a:r>
            <a:r>
              <a:rPr lang="en-US" dirty="0" smtClean="0">
                <a:latin typeface="Times New Roman"/>
                <a:cs typeface="Times New Roman"/>
              </a:rPr>
              <a:t>with </a:t>
            </a:r>
            <a:r>
              <a:rPr lang="en-US" spc="-5" dirty="0" smtClean="0">
                <a:latin typeface="Times New Roman"/>
                <a:cs typeface="Times New Roman"/>
              </a:rPr>
              <a:t>wooden </a:t>
            </a:r>
            <a:r>
              <a:rPr lang="en-US" dirty="0" smtClean="0">
                <a:latin typeface="Times New Roman"/>
                <a:cs typeface="Times New Roman"/>
              </a:rPr>
              <a:t>mallets </a:t>
            </a:r>
            <a:r>
              <a:rPr lang="en-US" spc="-5" dirty="0" smtClean="0">
                <a:latin typeface="Times New Roman"/>
                <a:cs typeface="Times New Roman"/>
              </a:rPr>
              <a:t>and </a:t>
            </a:r>
            <a:r>
              <a:rPr lang="en-US" dirty="0" smtClean="0">
                <a:latin typeface="Times New Roman"/>
                <a:cs typeface="Times New Roman"/>
              </a:rPr>
              <a:t>the </a:t>
            </a:r>
            <a:r>
              <a:rPr lang="en-US" spc="-5" dirty="0" smtClean="0">
                <a:latin typeface="Times New Roman"/>
                <a:cs typeface="Times New Roman"/>
              </a:rPr>
              <a:t>strips obtained  are dried </a:t>
            </a:r>
            <a:r>
              <a:rPr lang="en-US" dirty="0" smtClean="0">
                <a:latin typeface="Times New Roman"/>
                <a:cs typeface="Times New Roman"/>
              </a:rPr>
              <a:t>in the </a:t>
            </a:r>
            <a:r>
              <a:rPr lang="en-US" spc="-5" dirty="0" smtClean="0">
                <a:latin typeface="Times New Roman"/>
                <a:cs typeface="Times New Roman"/>
              </a:rPr>
              <a:t>open </a:t>
            </a:r>
            <a:r>
              <a:rPr lang="en-US" dirty="0" smtClean="0">
                <a:latin typeface="Times New Roman"/>
                <a:cs typeface="Times New Roman"/>
              </a:rPr>
              <a:t>chipped into </a:t>
            </a:r>
            <a:r>
              <a:rPr lang="en-US" spc="-5" dirty="0" smtClean="0">
                <a:latin typeface="Times New Roman"/>
                <a:cs typeface="Times New Roman"/>
              </a:rPr>
              <a:t>smaller pieces and sent </a:t>
            </a:r>
            <a:r>
              <a:rPr lang="en-US" dirty="0" smtClean="0">
                <a:latin typeface="Times New Roman"/>
                <a:cs typeface="Times New Roman"/>
              </a:rPr>
              <a:t>to </a:t>
            </a:r>
            <a:r>
              <a:rPr lang="en-US" spc="-5" dirty="0" smtClean="0">
                <a:latin typeface="Times New Roman"/>
                <a:cs typeface="Times New Roman"/>
              </a:rPr>
              <a:t>tanneries </a:t>
            </a:r>
            <a:r>
              <a:rPr lang="en-US" dirty="0" smtClean="0">
                <a:latin typeface="Times New Roman"/>
                <a:cs typeface="Times New Roman"/>
              </a:rPr>
              <a:t>without  </a:t>
            </a:r>
            <a:r>
              <a:rPr lang="en-US" spc="-5" dirty="0" smtClean="0">
                <a:latin typeface="Times New Roman"/>
                <a:cs typeface="Times New Roman"/>
              </a:rPr>
              <a:t>grading. </a:t>
            </a:r>
            <a:r>
              <a:rPr lang="en-US" dirty="0" smtClean="0">
                <a:latin typeface="Times New Roman"/>
                <a:cs typeface="Times New Roman"/>
              </a:rPr>
              <a:t>The </a:t>
            </a:r>
            <a:r>
              <a:rPr lang="en-US" spc="-5" dirty="0" smtClean="0">
                <a:latin typeface="Times New Roman"/>
                <a:cs typeface="Times New Roman"/>
              </a:rPr>
              <a:t>proportion </a:t>
            </a:r>
            <a:r>
              <a:rPr lang="en-US" dirty="0" smtClean="0">
                <a:latin typeface="Times New Roman"/>
                <a:cs typeface="Times New Roman"/>
              </a:rPr>
              <a:t>of </a:t>
            </a:r>
            <a:r>
              <a:rPr lang="en-US" spc="-5" dirty="0" smtClean="0">
                <a:latin typeface="Times New Roman"/>
                <a:cs typeface="Times New Roman"/>
              </a:rPr>
              <a:t>bark </a:t>
            </a:r>
            <a:r>
              <a:rPr lang="en-US" dirty="0" smtClean="0">
                <a:latin typeface="Times New Roman"/>
                <a:cs typeface="Times New Roman"/>
              </a:rPr>
              <a:t>to wood </a:t>
            </a:r>
            <a:r>
              <a:rPr lang="en-US" spc="-5" dirty="0" smtClean="0">
                <a:latin typeface="Times New Roman"/>
                <a:cs typeface="Times New Roman"/>
              </a:rPr>
              <a:t>is </a:t>
            </a:r>
            <a:r>
              <a:rPr lang="en-US" dirty="0" smtClean="0">
                <a:latin typeface="Times New Roman"/>
                <a:cs typeface="Times New Roman"/>
              </a:rPr>
              <a:t>roughly 1:5 </a:t>
            </a:r>
            <a:r>
              <a:rPr lang="en-US" spc="5" dirty="0" smtClean="0">
                <a:latin typeface="Times New Roman"/>
                <a:cs typeface="Times New Roman"/>
              </a:rPr>
              <a:t>by </a:t>
            </a:r>
            <a:r>
              <a:rPr lang="en-US" spc="-5" dirty="0" smtClean="0">
                <a:latin typeface="Times New Roman"/>
                <a:cs typeface="Times New Roman"/>
              </a:rPr>
              <a:t>weight. A </a:t>
            </a:r>
            <a:r>
              <a:rPr lang="en-US" dirty="0" smtClean="0">
                <a:latin typeface="Times New Roman"/>
                <a:cs typeface="Times New Roman"/>
              </a:rPr>
              <a:t>15 </a:t>
            </a:r>
            <a:r>
              <a:rPr lang="en-US" spc="-10" dirty="0" smtClean="0">
                <a:latin typeface="Times New Roman"/>
                <a:cs typeface="Times New Roman"/>
              </a:rPr>
              <a:t>year </a:t>
            </a:r>
            <a:r>
              <a:rPr lang="en-US" dirty="0" smtClean="0">
                <a:latin typeface="Times New Roman"/>
                <a:cs typeface="Times New Roman"/>
              </a:rPr>
              <a:t>old  </a:t>
            </a:r>
            <a:r>
              <a:rPr lang="en-US" spc="-5" dirty="0" smtClean="0">
                <a:latin typeface="Times New Roman"/>
                <a:cs typeface="Times New Roman"/>
              </a:rPr>
              <a:t>plantation </a:t>
            </a:r>
            <a:r>
              <a:rPr lang="en-US" dirty="0" smtClean="0">
                <a:latin typeface="Times New Roman"/>
                <a:cs typeface="Times New Roman"/>
              </a:rPr>
              <a:t>of </a:t>
            </a:r>
            <a:r>
              <a:rPr lang="en-US" spc="-5" dirty="0" smtClean="0">
                <a:latin typeface="Times New Roman"/>
                <a:cs typeface="Times New Roman"/>
              </a:rPr>
              <a:t>about </a:t>
            </a:r>
            <a:r>
              <a:rPr lang="en-US" dirty="0" smtClean="0">
                <a:latin typeface="Times New Roman"/>
                <a:cs typeface="Times New Roman"/>
              </a:rPr>
              <a:t>620 </a:t>
            </a:r>
            <a:r>
              <a:rPr lang="en-US" spc="-5" dirty="0" smtClean="0">
                <a:latin typeface="Times New Roman"/>
                <a:cs typeface="Times New Roman"/>
              </a:rPr>
              <a:t>trees per </a:t>
            </a:r>
            <a:r>
              <a:rPr lang="en-US" dirty="0" smtClean="0">
                <a:latin typeface="Times New Roman"/>
                <a:cs typeface="Times New Roman"/>
              </a:rPr>
              <a:t>hectare </a:t>
            </a:r>
            <a:r>
              <a:rPr lang="en-US" spc="5" dirty="0" smtClean="0">
                <a:latin typeface="Times New Roman"/>
                <a:cs typeface="Times New Roman"/>
              </a:rPr>
              <a:t>may </a:t>
            </a:r>
            <a:r>
              <a:rPr lang="en-US" spc="-5" dirty="0" smtClean="0">
                <a:latin typeface="Times New Roman"/>
                <a:cs typeface="Times New Roman"/>
              </a:rPr>
              <a:t>yield about </a:t>
            </a:r>
            <a:r>
              <a:rPr lang="en-US" dirty="0" smtClean="0">
                <a:latin typeface="Times New Roman"/>
                <a:cs typeface="Times New Roman"/>
              </a:rPr>
              <a:t>5 </a:t>
            </a:r>
            <a:r>
              <a:rPr lang="en-US" dirty="0" err="1" smtClean="0">
                <a:latin typeface="Times New Roman"/>
                <a:cs typeface="Times New Roman"/>
              </a:rPr>
              <a:t>tonnes</a:t>
            </a:r>
            <a:r>
              <a:rPr lang="en-US" dirty="0" smtClean="0">
                <a:latin typeface="Times New Roman"/>
                <a:cs typeface="Times New Roman"/>
              </a:rPr>
              <a:t> of </a:t>
            </a:r>
            <a:r>
              <a:rPr lang="en-US" spc="-5" dirty="0" smtClean="0">
                <a:latin typeface="Times New Roman"/>
                <a:cs typeface="Times New Roman"/>
              </a:rPr>
              <a:t>bark per  hectare.</a:t>
            </a:r>
          </a:p>
          <a:p>
            <a:pPr marL="589915" marR="5080" indent="-365760" algn="just">
              <a:lnSpc>
                <a:spcPct val="95900"/>
              </a:lnSpc>
            </a:pPr>
            <a:r>
              <a:rPr lang="en-US" b="1" spc="-5" dirty="0" smtClean="0">
                <a:solidFill>
                  <a:srgbClr val="008000"/>
                </a:solidFill>
                <a:latin typeface="Times New Roman"/>
                <a:cs typeface="Times New Roman"/>
              </a:rPr>
              <a:t>Pods: </a:t>
            </a:r>
            <a:r>
              <a:rPr lang="en-US" dirty="0" smtClean="0">
                <a:latin typeface="Times New Roman"/>
                <a:cs typeface="Times New Roman"/>
              </a:rPr>
              <a:t>The whole pod of </a:t>
            </a:r>
            <a:r>
              <a:rPr lang="en-US" spc="-5" dirty="0" smtClean="0">
                <a:latin typeface="Times New Roman"/>
                <a:cs typeface="Times New Roman"/>
              </a:rPr>
              <a:t>babul contains about </a:t>
            </a:r>
            <a:r>
              <a:rPr lang="en-US" dirty="0" smtClean="0">
                <a:latin typeface="Times New Roman"/>
                <a:cs typeface="Times New Roman"/>
              </a:rPr>
              <a:t>12-19 </a:t>
            </a:r>
            <a:r>
              <a:rPr lang="en-US" spc="-5" dirty="0" smtClean="0">
                <a:latin typeface="Times New Roman"/>
                <a:cs typeface="Times New Roman"/>
              </a:rPr>
              <a:t>per cent </a:t>
            </a:r>
            <a:r>
              <a:rPr lang="en-US" dirty="0" smtClean="0">
                <a:latin typeface="Times New Roman"/>
                <a:cs typeface="Times New Roman"/>
              </a:rPr>
              <a:t>tannin </a:t>
            </a:r>
            <a:r>
              <a:rPr lang="en-US" spc="-5" dirty="0" smtClean="0">
                <a:latin typeface="Times New Roman"/>
                <a:cs typeface="Times New Roman"/>
              </a:rPr>
              <a:t>and </a:t>
            </a:r>
            <a:r>
              <a:rPr lang="en-US" dirty="0" smtClean="0">
                <a:latin typeface="Times New Roman"/>
                <a:cs typeface="Times New Roman"/>
              </a:rPr>
              <a:t>that </a:t>
            </a:r>
            <a:r>
              <a:rPr lang="en-US" spc="-5" dirty="0" smtClean="0">
                <a:latin typeface="Times New Roman"/>
                <a:cs typeface="Times New Roman"/>
              </a:rPr>
              <a:t>removed </a:t>
            </a:r>
            <a:r>
              <a:rPr lang="en-US" spc="5" dirty="0" smtClean="0">
                <a:latin typeface="Times New Roman"/>
                <a:cs typeface="Times New Roman"/>
              </a:rPr>
              <a:t>of  </a:t>
            </a:r>
            <a:r>
              <a:rPr lang="en-US" spc="-5" dirty="0" smtClean="0">
                <a:latin typeface="Times New Roman"/>
                <a:cs typeface="Times New Roman"/>
              </a:rPr>
              <a:t>seeds 18-27 </a:t>
            </a:r>
            <a:r>
              <a:rPr lang="en-US" dirty="0" smtClean="0">
                <a:latin typeface="Times New Roman"/>
                <a:cs typeface="Times New Roman"/>
              </a:rPr>
              <a:t>per </a:t>
            </a:r>
            <a:r>
              <a:rPr lang="en-US" spc="-5" dirty="0" smtClean="0">
                <a:latin typeface="Times New Roman"/>
                <a:cs typeface="Times New Roman"/>
              </a:rPr>
              <a:t>cent</a:t>
            </a:r>
            <a:r>
              <a:rPr lang="en-US" spc="5" dirty="0" smtClean="0">
                <a:latin typeface="Times New Roman"/>
                <a:cs typeface="Times New Roman"/>
              </a:rPr>
              <a:t> </a:t>
            </a:r>
            <a:r>
              <a:rPr lang="en-US" dirty="0" smtClean="0">
                <a:latin typeface="Times New Roman"/>
                <a:cs typeface="Times New Roman"/>
              </a:rPr>
              <a:t>tannin.</a:t>
            </a:r>
          </a:p>
          <a:p>
            <a:pPr marL="589915" marR="5080" indent="-365760" algn="just">
              <a:lnSpc>
                <a:spcPct val="95900"/>
              </a:lnSpc>
            </a:pPr>
            <a:endParaRPr lang="en-US" dirty="0" smtClean="0">
              <a:latin typeface="Times New Roman"/>
              <a:cs typeface="Times New Roman"/>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98637"/>
            <a:ext cx="8229600" cy="4525963"/>
          </a:xfrm>
        </p:spPr>
        <p:txBody>
          <a:bodyPr>
            <a:normAutofit fontScale="70000" lnSpcReduction="20000"/>
          </a:bodyPr>
          <a:lstStyle/>
          <a:p>
            <a:r>
              <a:rPr lang="en-US" dirty="0" smtClean="0">
                <a:latin typeface="Times New Roman" pitchFamily="18" charset="0"/>
                <a:cs typeface="Times New Roman" pitchFamily="18" charset="0"/>
              </a:rPr>
              <a:t>Food</a:t>
            </a:r>
          </a:p>
          <a:p>
            <a:r>
              <a:rPr lang="en-US" dirty="0" smtClean="0">
                <a:latin typeface="Times New Roman" pitchFamily="18" charset="0"/>
                <a:cs typeface="Times New Roman" pitchFamily="18" charset="0"/>
              </a:rPr>
              <a:t>The seed of babul are eaten roasted or raw in time of acute scarcity in Rajasthan. Air dry  seeds contain moisture 8.83%; crude protein 26.4%; </a:t>
            </a:r>
            <a:r>
              <a:rPr lang="en-US" dirty="0" err="1" smtClean="0">
                <a:latin typeface="Times New Roman" pitchFamily="18" charset="0"/>
                <a:cs typeface="Times New Roman" pitchFamily="18" charset="0"/>
              </a:rPr>
              <a:t>eather</a:t>
            </a:r>
            <a:r>
              <a:rPr lang="en-US" dirty="0" smtClean="0">
                <a:latin typeface="Times New Roman" pitchFamily="18" charset="0"/>
                <a:cs typeface="Times New Roman" pitchFamily="18" charset="0"/>
              </a:rPr>
              <a:t> extract 3.3% and free extract  62.9%; crude </a:t>
            </a:r>
            <a:r>
              <a:rPr lang="en-US" dirty="0" err="1" smtClean="0">
                <a:latin typeface="Times New Roman" pitchFamily="18" charset="0"/>
                <a:cs typeface="Times New Roman" pitchFamily="18" charset="0"/>
              </a:rPr>
              <a:t>fibre</a:t>
            </a:r>
            <a:r>
              <a:rPr lang="en-US" dirty="0" smtClean="0">
                <a:latin typeface="Times New Roman" pitchFamily="18" charset="0"/>
                <a:cs typeface="Times New Roman" pitchFamily="18" charset="0"/>
              </a:rPr>
              <a:t> 2.7%; total ash 4.7%. The other elements in seed are calcium 673.0;  phosphorus, 420.0; iron 4.9; Niacin, 3.17; ascorbic acid 4.51; Thiamin 0.24, mg/100 gm.</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Dye Stuffs</a:t>
            </a:r>
          </a:p>
          <a:p>
            <a:r>
              <a:rPr lang="en-US" dirty="0" smtClean="0">
                <a:latin typeface="Times New Roman" pitchFamily="18" charset="0"/>
                <a:cs typeface="Times New Roman" pitchFamily="18" charset="0"/>
              </a:rPr>
              <a:t>Dye stuffs from A. </a:t>
            </a:r>
            <a:r>
              <a:rPr lang="en-US" dirty="0" err="1" smtClean="0">
                <a:latin typeface="Times New Roman" pitchFamily="18" charset="0"/>
                <a:cs typeface="Times New Roman" pitchFamily="18" charset="0"/>
              </a:rPr>
              <a:t>Auriculoformis</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is prepared by boiling the pods, leaves, bark in varying proportion  and occasional additions of wood extract. Variety of </a:t>
            </a:r>
            <a:r>
              <a:rPr lang="en-US" dirty="0" err="1" smtClean="0">
                <a:latin typeface="Times New Roman" pitchFamily="18" charset="0"/>
                <a:cs typeface="Times New Roman" pitchFamily="18" charset="0"/>
              </a:rPr>
              <a:t>colours</a:t>
            </a:r>
            <a:r>
              <a:rPr lang="en-US" dirty="0" smtClean="0">
                <a:latin typeface="Times New Roman" pitchFamily="18" charset="0"/>
                <a:cs typeface="Times New Roman" pitchFamily="18" charset="0"/>
              </a:rPr>
              <a:t> from yellow, to black through  brown can be obtained by varying proportion of leaves, pods bark and wood extract.</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52600"/>
            <a:ext cx="8229600" cy="4525963"/>
          </a:xfrm>
        </p:spPr>
        <p:txBody>
          <a:bodyPr>
            <a:normAutofit fontScale="92500" lnSpcReduction="10000"/>
          </a:bodyPr>
          <a:lstStyle/>
          <a:p>
            <a:r>
              <a:rPr lang="en-US" sz="2800" dirty="0" smtClean="0">
                <a:latin typeface="Times New Roman" pitchFamily="18" charset="0"/>
                <a:cs typeface="Times New Roman" pitchFamily="18" charset="0"/>
              </a:rPr>
              <a:t>Fencing Material</a:t>
            </a:r>
          </a:p>
          <a:p>
            <a:r>
              <a:rPr lang="en-US" sz="2800" dirty="0" smtClean="0">
                <a:latin typeface="Times New Roman" pitchFamily="18" charset="0"/>
                <a:cs typeface="Times New Roman" pitchFamily="18" charset="0"/>
              </a:rPr>
              <a:t>Thorny branches of babul are useful as fencing material. The spines are also used as fishing  hooks and as a substitute for pin. The trees are also planted closely along the field boundary  as live fence.</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Avenue Tree</a:t>
            </a:r>
          </a:p>
          <a:p>
            <a:r>
              <a:rPr lang="en-US" sz="2800" dirty="0" smtClean="0">
                <a:latin typeface="Times New Roman" pitchFamily="18" charset="0"/>
                <a:cs typeface="Times New Roman" pitchFamily="18" charset="0"/>
              </a:rPr>
              <a:t>Babul is useful as a hardy avenue tree, where selection of species is difficult. It is also used as  a live-hedge fence round circular trenches for planting other important avenue trees.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NATURAL REGENERATION</a:t>
            </a:r>
            <a:endParaRPr lang="en-US" dirty="0">
              <a:solidFill>
                <a:schemeClr val="bg1"/>
              </a:solidFill>
            </a:endParaRPr>
          </a:p>
        </p:txBody>
      </p:sp>
      <p:sp>
        <p:nvSpPr>
          <p:cNvPr id="4" name="object 2"/>
          <p:cNvSpPr txBox="1">
            <a:spLocks noGrp="1"/>
          </p:cNvSpPr>
          <p:nvPr>
            <p:ph idx="1"/>
          </p:nvPr>
        </p:nvSpPr>
        <p:spPr>
          <a:xfrm>
            <a:off x="304800" y="1676400"/>
            <a:ext cx="8534400" cy="4906343"/>
          </a:xfrm>
          <a:prstGeom prst="rect">
            <a:avLst/>
          </a:prstGeom>
        </p:spPr>
        <p:txBody>
          <a:bodyPr vert="horz" wrap="square" lIns="0" tIns="24765" rIns="0" bIns="0" rtlCol="0">
            <a:spAutoFit/>
          </a:bodyPr>
          <a:lstStyle/>
          <a:p>
            <a:pPr>
              <a:lnSpc>
                <a:spcPct val="100000"/>
              </a:lnSpc>
              <a:spcBef>
                <a:spcPts val="40"/>
              </a:spcBef>
            </a:pPr>
            <a:endParaRPr sz="1100">
              <a:latin typeface="Times New Roman"/>
              <a:cs typeface="Times New Roman"/>
            </a:endParaRPr>
          </a:p>
          <a:p>
            <a:pPr>
              <a:lnSpc>
                <a:spcPct val="100000"/>
              </a:lnSpc>
            </a:pPr>
            <a:r>
              <a:rPr lang="en-US" sz="1800" dirty="0" smtClean="0">
                <a:solidFill>
                  <a:srgbClr val="002060"/>
                </a:solidFill>
                <a:latin typeface="Times New Roman"/>
                <a:cs typeface="Times New Roman"/>
              </a:rPr>
              <a:t>Coppicing</a:t>
            </a:r>
          </a:p>
          <a:p>
            <a:pPr>
              <a:lnSpc>
                <a:spcPct val="100000"/>
              </a:lnSpc>
            </a:pPr>
            <a:r>
              <a:rPr lang="en-US" sz="1800" dirty="0" smtClean="0">
                <a:latin typeface="Times New Roman"/>
                <a:cs typeface="Times New Roman"/>
              </a:rPr>
              <a:t>In some areas, particularly, in states of Andhra Pradesh, Karnataka, Tamil Nadu and in the  districts of Guntur, </a:t>
            </a:r>
            <a:r>
              <a:rPr lang="en-US" sz="1800" dirty="0" err="1" smtClean="0">
                <a:latin typeface="Times New Roman"/>
                <a:cs typeface="Times New Roman"/>
              </a:rPr>
              <a:t>Anantpur</a:t>
            </a:r>
            <a:r>
              <a:rPr lang="en-US" sz="1800" dirty="0" smtClean="0">
                <a:latin typeface="Times New Roman"/>
                <a:cs typeface="Times New Roman"/>
              </a:rPr>
              <a:t>, Bellary, </a:t>
            </a:r>
            <a:r>
              <a:rPr lang="en-US" sz="1800" dirty="0" err="1" smtClean="0">
                <a:latin typeface="Times New Roman"/>
                <a:cs typeface="Times New Roman"/>
              </a:rPr>
              <a:t>Chingleput</a:t>
            </a:r>
            <a:r>
              <a:rPr lang="en-US" sz="1800" dirty="0" smtClean="0">
                <a:latin typeface="Times New Roman"/>
                <a:cs typeface="Times New Roman"/>
              </a:rPr>
              <a:t> and </a:t>
            </a:r>
            <a:r>
              <a:rPr lang="en-US" sz="1800" dirty="0" err="1" smtClean="0">
                <a:latin typeface="Times New Roman"/>
                <a:cs typeface="Times New Roman"/>
              </a:rPr>
              <a:t>Doab</a:t>
            </a:r>
            <a:r>
              <a:rPr lang="en-US" sz="1800" dirty="0" smtClean="0">
                <a:latin typeface="Times New Roman"/>
                <a:cs typeface="Times New Roman"/>
              </a:rPr>
              <a:t>, babul has been coppicing well.  In these areas, coppice can be relied on as one of the means of regeneration. In India, in low  rainfall areas, it does not coppice. When trees are young and small in size, coppicing </a:t>
            </a:r>
            <a:r>
              <a:rPr lang="en-US" sz="1800" dirty="0" err="1" smtClean="0">
                <a:latin typeface="Times New Roman"/>
                <a:cs typeface="Times New Roman"/>
              </a:rPr>
              <a:t>vigour</a:t>
            </a:r>
            <a:r>
              <a:rPr lang="en-US" sz="1800" dirty="0" smtClean="0">
                <a:latin typeface="Times New Roman"/>
                <a:cs typeface="Times New Roman"/>
              </a:rPr>
              <a:t>  is more.</a:t>
            </a:r>
          </a:p>
          <a:p>
            <a:pPr>
              <a:lnSpc>
                <a:spcPct val="100000"/>
              </a:lnSpc>
            </a:pPr>
            <a:r>
              <a:rPr lang="en-US" sz="1800" dirty="0" smtClean="0">
                <a:latin typeface="Times New Roman"/>
                <a:cs typeface="Times New Roman"/>
              </a:rPr>
              <a:t>The important factors which influence successful natural regeneration are:</a:t>
            </a:r>
          </a:p>
          <a:p>
            <a:pPr>
              <a:lnSpc>
                <a:spcPct val="100000"/>
              </a:lnSpc>
            </a:pPr>
            <a:r>
              <a:rPr lang="en-US" sz="1800" dirty="0" smtClean="0">
                <a:solidFill>
                  <a:srgbClr val="002060"/>
                </a:solidFill>
                <a:latin typeface="Times New Roman"/>
                <a:cs typeface="Times New Roman"/>
              </a:rPr>
              <a:t>Moisture</a:t>
            </a:r>
          </a:p>
          <a:p>
            <a:r>
              <a:rPr lang="en-US" sz="1800" dirty="0" smtClean="0">
                <a:latin typeface="Times New Roman"/>
                <a:cs typeface="Times New Roman"/>
              </a:rPr>
              <a:t>Sufficient moisture is necessary to soften the seed coat. This may take quite some  time. Abundant moisture is observed in </a:t>
            </a:r>
            <a:r>
              <a:rPr lang="en-US" sz="1800" dirty="0" err="1" smtClean="0">
                <a:latin typeface="Times New Roman"/>
                <a:cs typeface="Times New Roman"/>
              </a:rPr>
              <a:t>riverain</a:t>
            </a:r>
            <a:r>
              <a:rPr lang="en-US" sz="1800" dirty="0" smtClean="0">
                <a:latin typeface="Times New Roman"/>
                <a:cs typeface="Times New Roman"/>
              </a:rPr>
              <a:t> tracts where abundant regeneration  come up on fresh alluvial deposits. However, regeneration of young seedling is destroyed in flooded areas. Excessive  moisture causes damping-off in seedlings. Seedlings are also damaged when buried  under thick deposits of silt in </a:t>
            </a:r>
            <a:r>
              <a:rPr lang="en-US" sz="1800" dirty="0" err="1" smtClean="0">
                <a:latin typeface="Times New Roman"/>
                <a:cs typeface="Times New Roman"/>
              </a:rPr>
              <a:t>riverain</a:t>
            </a:r>
            <a:r>
              <a:rPr lang="en-US" sz="1800" dirty="0" smtClean="0">
                <a:latin typeface="Times New Roman"/>
                <a:cs typeface="Times New Roman"/>
              </a:rPr>
              <a:t> tracts.</a:t>
            </a:r>
          </a:p>
          <a:p>
            <a:pPr>
              <a:lnSpc>
                <a:spcPct val="100000"/>
              </a:lnSpc>
            </a:pPr>
            <a:endParaRPr sz="1800">
              <a:latin typeface="Times New Roman"/>
              <a:cs typeface="Times New Roman"/>
            </a:endParaRPr>
          </a:p>
          <a:p>
            <a:pPr>
              <a:lnSpc>
                <a:spcPct val="100000"/>
              </a:lnSpc>
            </a:pPr>
            <a:endParaRPr sz="1800">
              <a:latin typeface="Times New Roman"/>
              <a:cs typeface="Times New Roman"/>
            </a:endParaRPr>
          </a:p>
          <a:p>
            <a:pPr>
              <a:lnSpc>
                <a:spcPct val="100000"/>
              </a:lnSpc>
              <a:spcBef>
                <a:spcPts val="45"/>
              </a:spcBef>
            </a:pPr>
            <a:endParaRPr sz="1100">
              <a:latin typeface="Times New Roman"/>
              <a:cs typeface="Times New Roman"/>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marL="355600">
              <a:lnSpc>
                <a:spcPts val="1400"/>
              </a:lnSpc>
            </a:pPr>
            <a:endParaRPr lang="en-US" b="1" dirty="0" smtClean="0">
              <a:solidFill>
                <a:srgbClr val="008000"/>
              </a:solidFill>
              <a:latin typeface="Times New Roman"/>
              <a:cs typeface="Times New Roman"/>
            </a:endParaRPr>
          </a:p>
          <a:p>
            <a:pPr marL="355600">
              <a:lnSpc>
                <a:spcPts val="1400"/>
              </a:lnSpc>
            </a:pPr>
            <a:r>
              <a:rPr lang="en-US" b="1" dirty="0" smtClean="0">
                <a:solidFill>
                  <a:srgbClr val="008000"/>
                </a:solidFill>
                <a:latin typeface="Times New Roman"/>
                <a:cs typeface="Times New Roman"/>
              </a:rPr>
              <a:t>Light</a:t>
            </a:r>
            <a:endParaRPr lang="en-US" dirty="0" smtClean="0">
              <a:latin typeface="Times New Roman"/>
              <a:cs typeface="Times New Roman"/>
            </a:endParaRPr>
          </a:p>
          <a:p>
            <a:pPr marL="469265" marR="5080" algn="just">
              <a:lnSpc>
                <a:spcPct val="95900"/>
              </a:lnSpc>
              <a:spcBef>
                <a:spcPts val="15"/>
              </a:spcBef>
            </a:pPr>
            <a:r>
              <a:rPr lang="en-US" spc="-5" dirty="0" smtClean="0">
                <a:latin typeface="Times New Roman"/>
                <a:cs typeface="Times New Roman"/>
              </a:rPr>
              <a:t>Adequate light is an </a:t>
            </a:r>
            <a:r>
              <a:rPr lang="en-US" dirty="0" smtClean="0">
                <a:latin typeface="Times New Roman"/>
                <a:cs typeface="Times New Roman"/>
              </a:rPr>
              <a:t>essential </a:t>
            </a:r>
            <a:r>
              <a:rPr lang="en-US" spc="-5" dirty="0" smtClean="0">
                <a:latin typeface="Times New Roman"/>
                <a:cs typeface="Times New Roman"/>
              </a:rPr>
              <a:t>factor </a:t>
            </a:r>
            <a:r>
              <a:rPr lang="en-US" dirty="0" smtClean="0">
                <a:latin typeface="Times New Roman"/>
                <a:cs typeface="Times New Roman"/>
              </a:rPr>
              <a:t>for the </a:t>
            </a:r>
            <a:r>
              <a:rPr lang="en-US" spc="-5" dirty="0" smtClean="0">
                <a:latin typeface="Times New Roman"/>
                <a:cs typeface="Times New Roman"/>
              </a:rPr>
              <a:t>germination and </a:t>
            </a:r>
            <a:r>
              <a:rPr lang="en-US" dirty="0" smtClean="0">
                <a:latin typeface="Times New Roman"/>
                <a:cs typeface="Times New Roman"/>
              </a:rPr>
              <a:t>establishment of  </a:t>
            </a:r>
            <a:r>
              <a:rPr lang="en-US" spc="-5" dirty="0" smtClean="0">
                <a:latin typeface="Times New Roman"/>
                <a:cs typeface="Times New Roman"/>
              </a:rPr>
              <a:t>seedlings. </a:t>
            </a:r>
            <a:r>
              <a:rPr lang="en-US" i="1" dirty="0" smtClean="0">
                <a:latin typeface="Times New Roman"/>
                <a:cs typeface="Times New Roman"/>
              </a:rPr>
              <a:t>A </a:t>
            </a:r>
            <a:r>
              <a:rPr lang="en-US" i="1" spc="-5" dirty="0" err="1" smtClean="0">
                <a:latin typeface="Times New Roman"/>
                <a:cs typeface="Times New Roman"/>
              </a:rPr>
              <a:t>Auriculoformis</a:t>
            </a:r>
            <a:r>
              <a:rPr lang="en-US" i="1" spc="-5" dirty="0" smtClean="0">
                <a:latin typeface="Times New Roman"/>
                <a:cs typeface="Times New Roman"/>
              </a:rPr>
              <a:t> </a:t>
            </a:r>
            <a:r>
              <a:rPr lang="en-US" spc="-5" dirty="0" smtClean="0">
                <a:latin typeface="Times New Roman"/>
                <a:cs typeface="Times New Roman"/>
              </a:rPr>
              <a:t>is </a:t>
            </a:r>
            <a:r>
              <a:rPr lang="en-US" dirty="0" smtClean="0">
                <a:latin typeface="Times New Roman"/>
                <a:cs typeface="Times New Roman"/>
              </a:rPr>
              <a:t>a strong light demander. </a:t>
            </a:r>
            <a:r>
              <a:rPr lang="en-US" spc="-5" dirty="0" smtClean="0">
                <a:latin typeface="Times New Roman"/>
                <a:cs typeface="Times New Roman"/>
              </a:rPr>
              <a:t>Seed germination is </a:t>
            </a:r>
            <a:r>
              <a:rPr lang="en-US" dirty="0" smtClean="0">
                <a:latin typeface="Times New Roman"/>
                <a:cs typeface="Times New Roman"/>
              </a:rPr>
              <a:t>considerably  </a:t>
            </a:r>
            <a:r>
              <a:rPr lang="en-US" spc="-5" dirty="0" smtClean="0">
                <a:latin typeface="Times New Roman"/>
                <a:cs typeface="Times New Roman"/>
              </a:rPr>
              <a:t>retarded under </a:t>
            </a:r>
            <a:r>
              <a:rPr lang="en-US" dirty="0" smtClean="0">
                <a:latin typeface="Times New Roman"/>
                <a:cs typeface="Times New Roman"/>
              </a:rPr>
              <a:t>dense shade. </a:t>
            </a:r>
            <a:r>
              <a:rPr lang="en-US" spc="-10" dirty="0" smtClean="0">
                <a:latin typeface="Times New Roman"/>
                <a:cs typeface="Times New Roman"/>
              </a:rPr>
              <a:t>If </a:t>
            </a:r>
            <a:r>
              <a:rPr lang="en-US" dirty="0" smtClean="0">
                <a:latin typeface="Times New Roman"/>
                <a:cs typeface="Times New Roman"/>
              </a:rPr>
              <a:t>the </a:t>
            </a:r>
            <a:r>
              <a:rPr lang="en-US" spc="-5" dirty="0" smtClean="0">
                <a:latin typeface="Times New Roman"/>
                <a:cs typeface="Times New Roman"/>
              </a:rPr>
              <a:t>seed germinates under shade, </a:t>
            </a:r>
            <a:r>
              <a:rPr lang="en-US" dirty="0" smtClean="0">
                <a:latin typeface="Times New Roman"/>
                <a:cs typeface="Times New Roman"/>
              </a:rPr>
              <a:t>the development of  </a:t>
            </a:r>
            <a:r>
              <a:rPr lang="en-US" spc="-5" dirty="0" smtClean="0">
                <a:latin typeface="Times New Roman"/>
                <a:cs typeface="Times New Roman"/>
              </a:rPr>
              <a:t>seedlings is </a:t>
            </a:r>
            <a:r>
              <a:rPr lang="en-US" dirty="0" smtClean="0">
                <a:latin typeface="Times New Roman"/>
                <a:cs typeface="Times New Roman"/>
              </a:rPr>
              <a:t>not proper </a:t>
            </a:r>
            <a:r>
              <a:rPr lang="en-US" spc="-5" dirty="0" smtClean="0">
                <a:latin typeface="Times New Roman"/>
                <a:cs typeface="Times New Roman"/>
              </a:rPr>
              <a:t>and </a:t>
            </a:r>
            <a:r>
              <a:rPr lang="en-US" spc="5" dirty="0" smtClean="0">
                <a:latin typeface="Times New Roman"/>
                <a:cs typeface="Times New Roman"/>
              </a:rPr>
              <a:t>they </a:t>
            </a:r>
            <a:r>
              <a:rPr lang="en-US" spc="-5" dirty="0" smtClean="0">
                <a:latin typeface="Times New Roman"/>
                <a:cs typeface="Times New Roman"/>
              </a:rPr>
              <a:t>cannot </a:t>
            </a:r>
            <a:r>
              <a:rPr lang="en-US" dirty="0" smtClean="0">
                <a:latin typeface="Times New Roman"/>
                <a:cs typeface="Times New Roman"/>
              </a:rPr>
              <a:t>establish. </a:t>
            </a:r>
            <a:r>
              <a:rPr lang="en-US" spc="-5" dirty="0" smtClean="0">
                <a:latin typeface="Times New Roman"/>
                <a:cs typeface="Times New Roman"/>
              </a:rPr>
              <a:t>Fresh </a:t>
            </a:r>
            <a:r>
              <a:rPr lang="en-US" dirty="0" smtClean="0">
                <a:latin typeface="Times New Roman"/>
                <a:cs typeface="Times New Roman"/>
              </a:rPr>
              <a:t>light </a:t>
            </a:r>
            <a:r>
              <a:rPr lang="en-US" spc="-5" dirty="0" smtClean="0">
                <a:latin typeface="Times New Roman"/>
                <a:cs typeface="Times New Roman"/>
              </a:rPr>
              <a:t>is </a:t>
            </a:r>
            <a:r>
              <a:rPr lang="en-US" dirty="0" smtClean="0">
                <a:latin typeface="Times New Roman"/>
                <a:cs typeface="Times New Roman"/>
              </a:rPr>
              <a:t>not a problem for  </a:t>
            </a:r>
            <a:r>
              <a:rPr lang="en-US" spc="-5" dirty="0" smtClean="0">
                <a:latin typeface="Times New Roman"/>
                <a:cs typeface="Times New Roman"/>
              </a:rPr>
              <a:t>babul because </a:t>
            </a:r>
            <a:r>
              <a:rPr lang="en-US" dirty="0" smtClean="0">
                <a:latin typeface="Times New Roman"/>
                <a:cs typeface="Times New Roman"/>
              </a:rPr>
              <a:t>a patchy </a:t>
            </a:r>
            <a:r>
              <a:rPr lang="en-US" spc="-5" dirty="0" smtClean="0">
                <a:latin typeface="Times New Roman"/>
                <a:cs typeface="Times New Roman"/>
              </a:rPr>
              <a:t>overhead </a:t>
            </a:r>
            <a:r>
              <a:rPr lang="en-US" dirty="0" smtClean="0">
                <a:latin typeface="Times New Roman"/>
                <a:cs typeface="Times New Roman"/>
              </a:rPr>
              <a:t>shade makes plenty of </a:t>
            </a:r>
            <a:r>
              <a:rPr lang="en-US" spc="-5" dirty="0" smtClean="0">
                <a:latin typeface="Times New Roman"/>
                <a:cs typeface="Times New Roman"/>
              </a:rPr>
              <a:t>light</a:t>
            </a:r>
            <a:r>
              <a:rPr lang="en-US" spc="-30" dirty="0" smtClean="0">
                <a:latin typeface="Times New Roman"/>
                <a:cs typeface="Times New Roman"/>
              </a:rPr>
              <a:t> </a:t>
            </a:r>
            <a:r>
              <a:rPr lang="en-US" spc="-5" dirty="0" smtClean="0">
                <a:latin typeface="Times New Roman"/>
                <a:cs typeface="Times New Roman"/>
              </a:rPr>
              <a:t>available.</a:t>
            </a:r>
            <a:endParaRPr lang="en-US" dirty="0" smtClean="0">
              <a:latin typeface="Times New Roman"/>
              <a:cs typeface="Times New Roman"/>
            </a:endParaRPr>
          </a:p>
          <a:p>
            <a:pPr>
              <a:lnSpc>
                <a:spcPct val="100000"/>
              </a:lnSpc>
              <a:spcBef>
                <a:spcPts val="25"/>
              </a:spcBef>
            </a:pPr>
            <a:endParaRPr lang="en-US" dirty="0" smtClean="0">
              <a:latin typeface="Times New Roman"/>
              <a:cs typeface="Times New Roman"/>
            </a:endParaRPr>
          </a:p>
          <a:p>
            <a:pPr marL="355600">
              <a:lnSpc>
                <a:spcPts val="1400"/>
              </a:lnSpc>
            </a:pPr>
            <a:r>
              <a:rPr lang="en-US" b="1" dirty="0" smtClean="0">
                <a:solidFill>
                  <a:srgbClr val="008000"/>
                </a:solidFill>
                <a:latin typeface="Times New Roman"/>
                <a:cs typeface="Times New Roman"/>
              </a:rPr>
              <a:t>Soil</a:t>
            </a:r>
          </a:p>
          <a:p>
            <a:pPr marL="355600">
              <a:lnSpc>
                <a:spcPts val="1400"/>
              </a:lnSpc>
            </a:pPr>
            <a:endParaRPr lang="en-US" dirty="0" smtClean="0">
              <a:latin typeface="Times New Roman"/>
              <a:cs typeface="Times New Roman"/>
            </a:endParaRPr>
          </a:p>
          <a:p>
            <a:pPr marL="469265" marR="6985" algn="just">
              <a:lnSpc>
                <a:spcPts val="1380"/>
              </a:lnSpc>
              <a:spcBef>
                <a:spcPts val="55"/>
              </a:spcBef>
            </a:pPr>
            <a:r>
              <a:rPr lang="en-US" sz="2900" i="1" dirty="0" smtClean="0">
                <a:latin typeface="Times New Roman"/>
                <a:cs typeface="Times New Roman"/>
              </a:rPr>
              <a:t>A. </a:t>
            </a:r>
            <a:r>
              <a:rPr lang="en-US" sz="2900" i="1" spc="-5" dirty="0" err="1" smtClean="0">
                <a:latin typeface="Times New Roman"/>
                <a:cs typeface="Times New Roman"/>
              </a:rPr>
              <a:t>Auriculoformis</a:t>
            </a:r>
            <a:r>
              <a:rPr lang="en-US" sz="2900" i="1" spc="-5" dirty="0" smtClean="0">
                <a:latin typeface="Times New Roman"/>
                <a:cs typeface="Times New Roman"/>
              </a:rPr>
              <a:t> </a:t>
            </a:r>
            <a:r>
              <a:rPr lang="en-US" sz="2900" spc="-5" dirty="0" smtClean="0">
                <a:latin typeface="Times New Roman"/>
                <a:cs typeface="Times New Roman"/>
              </a:rPr>
              <a:t>has </a:t>
            </a:r>
            <a:r>
              <a:rPr lang="en-US" sz="2900" dirty="0" smtClean="0">
                <a:latin typeface="Times New Roman"/>
                <a:cs typeface="Times New Roman"/>
              </a:rPr>
              <a:t>a long tap root </a:t>
            </a:r>
            <a:r>
              <a:rPr lang="en-US" sz="2900" spc="-5" dirty="0" smtClean="0">
                <a:latin typeface="Times New Roman"/>
                <a:cs typeface="Times New Roman"/>
              </a:rPr>
              <a:t>system. Loose and deep soils facilitate </a:t>
            </a:r>
            <a:r>
              <a:rPr lang="en-US" sz="2900" dirty="0" smtClean="0">
                <a:latin typeface="Times New Roman"/>
                <a:cs typeface="Times New Roman"/>
              </a:rPr>
              <a:t>the </a:t>
            </a:r>
            <a:r>
              <a:rPr lang="en-US" sz="2900" spc="-5" dirty="0" smtClean="0">
                <a:latin typeface="Times New Roman"/>
                <a:cs typeface="Times New Roman"/>
              </a:rPr>
              <a:t>development  </a:t>
            </a:r>
            <a:r>
              <a:rPr lang="en-US" sz="2900" dirty="0" smtClean="0">
                <a:latin typeface="Times New Roman"/>
                <a:cs typeface="Times New Roman"/>
              </a:rPr>
              <a:t>of the root </a:t>
            </a:r>
            <a:r>
              <a:rPr lang="en-US" sz="2900" spc="-5" dirty="0" smtClean="0">
                <a:latin typeface="Times New Roman"/>
                <a:cs typeface="Times New Roman"/>
              </a:rPr>
              <a:t>system. </a:t>
            </a:r>
            <a:r>
              <a:rPr lang="en-US" sz="2900" dirty="0" smtClean="0">
                <a:latin typeface="Times New Roman"/>
                <a:cs typeface="Times New Roman"/>
              </a:rPr>
              <a:t>Root of </a:t>
            </a:r>
            <a:r>
              <a:rPr lang="en-US" sz="2900" i="1" dirty="0" smtClean="0">
                <a:latin typeface="Times New Roman"/>
                <a:cs typeface="Times New Roman"/>
              </a:rPr>
              <a:t>A. </a:t>
            </a:r>
            <a:r>
              <a:rPr lang="en-US" sz="2900" i="1" spc="-5" dirty="0" err="1" smtClean="0">
                <a:latin typeface="Times New Roman"/>
                <a:cs typeface="Times New Roman"/>
              </a:rPr>
              <a:t>Auriculoformis</a:t>
            </a:r>
            <a:r>
              <a:rPr lang="en-US" sz="2900" i="1" spc="-5" dirty="0" smtClean="0">
                <a:latin typeface="Times New Roman"/>
                <a:cs typeface="Times New Roman"/>
              </a:rPr>
              <a:t> </a:t>
            </a:r>
            <a:r>
              <a:rPr lang="en-US" sz="2900" dirty="0" smtClean="0">
                <a:latin typeface="Times New Roman"/>
                <a:cs typeface="Times New Roman"/>
              </a:rPr>
              <a:t>easily takes up moisture </a:t>
            </a:r>
            <a:r>
              <a:rPr lang="en-US" sz="2900" spc="-5" dirty="0" smtClean="0">
                <a:latin typeface="Times New Roman"/>
                <a:cs typeface="Times New Roman"/>
              </a:rPr>
              <a:t>from </a:t>
            </a:r>
            <a:r>
              <a:rPr lang="en-US" sz="2900" dirty="0" smtClean="0">
                <a:latin typeface="Times New Roman"/>
                <a:cs typeface="Times New Roman"/>
              </a:rPr>
              <a:t>loose soil, the  </a:t>
            </a:r>
            <a:r>
              <a:rPr lang="en-US" sz="2900" spc="-5" dirty="0" smtClean="0">
                <a:latin typeface="Times New Roman"/>
                <a:cs typeface="Times New Roman"/>
              </a:rPr>
              <a:t>development </a:t>
            </a:r>
            <a:r>
              <a:rPr lang="en-US" sz="2900" dirty="0" smtClean="0">
                <a:latin typeface="Times New Roman"/>
                <a:cs typeface="Times New Roman"/>
              </a:rPr>
              <a:t>of tap root is more </a:t>
            </a:r>
            <a:r>
              <a:rPr lang="en-US" sz="2900" spc="-5" dirty="0" smtClean="0">
                <a:latin typeface="Times New Roman"/>
                <a:cs typeface="Times New Roman"/>
              </a:rPr>
              <a:t>rapid </a:t>
            </a:r>
            <a:r>
              <a:rPr lang="en-US" sz="2900" dirty="0" smtClean="0">
                <a:latin typeface="Times New Roman"/>
                <a:cs typeface="Times New Roman"/>
              </a:rPr>
              <a:t>in deep soil. </a:t>
            </a:r>
            <a:r>
              <a:rPr lang="en-US" sz="2900" spc="-5" dirty="0" smtClean="0">
                <a:latin typeface="Times New Roman"/>
                <a:cs typeface="Times New Roman"/>
              </a:rPr>
              <a:t>Adequate </a:t>
            </a:r>
            <a:r>
              <a:rPr lang="en-US" sz="2900" dirty="0" smtClean="0">
                <a:latin typeface="Times New Roman"/>
                <a:cs typeface="Times New Roman"/>
              </a:rPr>
              <a:t>drainage </a:t>
            </a:r>
            <a:r>
              <a:rPr lang="en-US" sz="2900" spc="-5" dirty="0" smtClean="0">
                <a:latin typeface="Times New Roman"/>
                <a:cs typeface="Times New Roman"/>
              </a:rPr>
              <a:t>and aeration </a:t>
            </a:r>
            <a:r>
              <a:rPr lang="en-US" sz="2900" dirty="0" smtClean="0">
                <a:latin typeface="Times New Roman"/>
                <a:cs typeface="Times New Roman"/>
              </a:rPr>
              <a:t>in  soil </a:t>
            </a:r>
            <a:r>
              <a:rPr lang="en-US" sz="2900" spc="-5" dirty="0" smtClean="0">
                <a:latin typeface="Times New Roman"/>
                <a:cs typeface="Times New Roman"/>
              </a:rPr>
              <a:t>are </a:t>
            </a:r>
            <a:r>
              <a:rPr lang="en-US" sz="2900" dirty="0" smtClean="0">
                <a:latin typeface="Times New Roman"/>
                <a:cs typeface="Times New Roman"/>
              </a:rPr>
              <a:t>the most important </a:t>
            </a:r>
            <a:r>
              <a:rPr lang="en-US" sz="2900" spc="-5" dirty="0" smtClean="0">
                <a:latin typeface="Times New Roman"/>
                <a:cs typeface="Times New Roman"/>
              </a:rPr>
              <a:t>factors </a:t>
            </a:r>
            <a:r>
              <a:rPr lang="en-US" sz="2900" dirty="0" smtClean="0">
                <a:latin typeface="Times New Roman"/>
                <a:cs typeface="Times New Roman"/>
              </a:rPr>
              <a:t>for </a:t>
            </a:r>
            <a:r>
              <a:rPr lang="en-US" sz="2900" spc="-5" dirty="0" smtClean="0">
                <a:latin typeface="Times New Roman"/>
                <a:cs typeface="Times New Roman"/>
              </a:rPr>
              <a:t>establishment </a:t>
            </a:r>
            <a:r>
              <a:rPr lang="en-US" sz="2900" dirty="0" smtClean="0">
                <a:latin typeface="Times New Roman"/>
                <a:cs typeface="Times New Roman"/>
              </a:rPr>
              <a:t>of </a:t>
            </a:r>
            <a:r>
              <a:rPr lang="en-US" sz="2900" spc="-5" dirty="0" smtClean="0">
                <a:latin typeface="Times New Roman"/>
                <a:cs typeface="Times New Roman"/>
              </a:rPr>
              <a:t>seedlings. </a:t>
            </a:r>
            <a:r>
              <a:rPr lang="en-US" sz="2900" spc="-10" dirty="0" smtClean="0">
                <a:latin typeface="Times New Roman"/>
                <a:cs typeface="Times New Roman"/>
              </a:rPr>
              <a:t>In </a:t>
            </a:r>
            <a:r>
              <a:rPr lang="en-US" sz="2900" dirty="0" smtClean="0">
                <a:latin typeface="Times New Roman"/>
                <a:cs typeface="Times New Roman"/>
              </a:rPr>
              <a:t>the </a:t>
            </a:r>
            <a:r>
              <a:rPr lang="en-US" sz="2900" spc="-5" dirty="0" smtClean="0">
                <a:latin typeface="Times New Roman"/>
                <a:cs typeface="Times New Roman"/>
              </a:rPr>
              <a:t>presence </a:t>
            </a:r>
            <a:r>
              <a:rPr lang="en-US" sz="2900" dirty="0" smtClean="0">
                <a:latin typeface="Times New Roman"/>
                <a:cs typeface="Times New Roman"/>
              </a:rPr>
              <a:t>of  </a:t>
            </a:r>
            <a:r>
              <a:rPr lang="en-US" sz="2900" spc="-5" dirty="0" smtClean="0">
                <a:latin typeface="Times New Roman"/>
                <a:cs typeface="Times New Roman"/>
              </a:rPr>
              <a:t>compact </a:t>
            </a:r>
            <a:r>
              <a:rPr lang="en-US" sz="2900" dirty="0" smtClean="0">
                <a:latin typeface="Times New Roman"/>
                <a:cs typeface="Times New Roman"/>
              </a:rPr>
              <a:t>soil and </a:t>
            </a:r>
            <a:r>
              <a:rPr lang="en-US" sz="2900" spc="-5" dirty="0" smtClean="0">
                <a:latin typeface="Times New Roman"/>
                <a:cs typeface="Times New Roman"/>
              </a:rPr>
              <a:t>insufficient aeration, seedlings </a:t>
            </a:r>
            <a:r>
              <a:rPr lang="en-US" sz="2900" dirty="0" smtClean="0">
                <a:latin typeface="Times New Roman"/>
                <a:cs typeface="Times New Roman"/>
              </a:rPr>
              <a:t>are </a:t>
            </a:r>
            <a:r>
              <a:rPr lang="en-US" sz="2900" spc="-5" dirty="0" smtClean="0">
                <a:latin typeface="Times New Roman"/>
                <a:cs typeface="Times New Roman"/>
              </a:rPr>
              <a:t>unable </a:t>
            </a:r>
            <a:r>
              <a:rPr lang="en-US" sz="2900" dirty="0" smtClean="0">
                <a:latin typeface="Times New Roman"/>
                <a:cs typeface="Times New Roman"/>
              </a:rPr>
              <a:t>to</a:t>
            </a:r>
            <a:r>
              <a:rPr lang="en-US" sz="2900" spc="55" dirty="0" smtClean="0">
                <a:latin typeface="Times New Roman"/>
                <a:cs typeface="Times New Roman"/>
              </a:rPr>
              <a:t> </a:t>
            </a:r>
            <a:r>
              <a:rPr lang="en-US" sz="2900" spc="-5" dirty="0" smtClean="0">
                <a:latin typeface="Times New Roman"/>
                <a:cs typeface="Times New Roman"/>
              </a:rPr>
              <a:t>establish.</a:t>
            </a:r>
            <a:endParaRPr lang="en-US" sz="2900" dirty="0" smtClean="0">
              <a:latin typeface="Times New Roman"/>
              <a:cs typeface="Times New Roman"/>
            </a:endParaRPr>
          </a:p>
          <a:p>
            <a:pPr>
              <a:lnSpc>
                <a:spcPct val="100000"/>
              </a:lnSpc>
            </a:pPr>
            <a:endParaRPr lang="en-US" sz="2900" dirty="0" smtClean="0">
              <a:latin typeface="Times New Roman"/>
              <a:cs typeface="Times New Roman"/>
            </a:endParaRPr>
          </a:p>
          <a:p>
            <a:pPr marL="469265" marR="8890" algn="just">
              <a:lnSpc>
                <a:spcPts val="1380"/>
              </a:lnSpc>
            </a:pPr>
            <a:r>
              <a:rPr lang="en-US" sz="2900" spc="-5" dirty="0" smtClean="0">
                <a:latin typeface="Times New Roman"/>
                <a:cs typeface="Times New Roman"/>
              </a:rPr>
              <a:t>Fire and grazing render </a:t>
            </a:r>
            <a:r>
              <a:rPr lang="en-US" sz="2900" dirty="0" smtClean="0">
                <a:latin typeface="Times New Roman"/>
                <a:cs typeface="Times New Roman"/>
              </a:rPr>
              <a:t>the soil more </a:t>
            </a:r>
            <a:r>
              <a:rPr lang="en-US" sz="2900" spc="-5" dirty="0" smtClean="0">
                <a:latin typeface="Times New Roman"/>
                <a:cs typeface="Times New Roman"/>
              </a:rPr>
              <a:t>compact, impervious and less fertile. Seeds </a:t>
            </a:r>
            <a:r>
              <a:rPr lang="en-US" sz="2900" dirty="0" smtClean="0">
                <a:latin typeface="Times New Roman"/>
                <a:cs typeface="Times New Roman"/>
              </a:rPr>
              <a:t>do  not </a:t>
            </a:r>
            <a:r>
              <a:rPr lang="en-US" sz="2900" spc="-5" dirty="0" smtClean="0">
                <a:latin typeface="Times New Roman"/>
                <a:cs typeface="Times New Roman"/>
              </a:rPr>
              <a:t>germinate </a:t>
            </a:r>
            <a:r>
              <a:rPr lang="en-US" sz="2900" dirty="0" smtClean="0">
                <a:latin typeface="Times New Roman"/>
                <a:cs typeface="Times New Roman"/>
              </a:rPr>
              <a:t>in heavily burnt or excessively </a:t>
            </a:r>
            <a:r>
              <a:rPr lang="en-US" sz="2900" spc="-5" dirty="0" smtClean="0">
                <a:latin typeface="Times New Roman"/>
                <a:cs typeface="Times New Roman"/>
              </a:rPr>
              <a:t>grazed soil.</a:t>
            </a:r>
            <a:endParaRPr lang="en-US" sz="29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latin typeface="Times New Roman" pitchFamily="18" charset="0"/>
                <a:cs typeface="Times New Roman" pitchFamily="18" charset="0"/>
              </a:rPr>
              <a:t>Nursery Practices</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457200" y="1600200"/>
            <a:ext cx="8534400" cy="4191000"/>
          </a:xfrm>
        </p:spPr>
        <p:txBody>
          <a:bodyPr>
            <a:normAutofit fontScale="62500" lnSpcReduction="20000"/>
          </a:bodyPr>
          <a:lstStyle/>
          <a:p>
            <a:endParaRPr lang="en-US" b="1" dirty="0" smtClean="0"/>
          </a:p>
          <a:p>
            <a:pPr algn="just"/>
            <a:r>
              <a:rPr lang="en-US" sz="3800" b="1" dirty="0" smtClean="0">
                <a:latin typeface="Times New Roman" pitchFamily="18" charset="0"/>
                <a:cs typeface="Times New Roman" pitchFamily="18" charset="0"/>
              </a:rPr>
              <a:t>Sowing and germination: The treated seeds are sown in nursery beds either by broadcast </a:t>
            </a:r>
            <a:r>
              <a:rPr lang="en-US" sz="3800" dirty="0" smtClean="0">
                <a:latin typeface="Times New Roman" pitchFamily="18" charset="0"/>
                <a:cs typeface="Times New Roman" pitchFamily="18" charset="0"/>
              </a:rPr>
              <a:t>sowing or by dibbling method. However, the dibbling , method is preferred. </a:t>
            </a:r>
            <a:r>
              <a:rPr lang="en-US" sz="3800" i="1" dirty="0" smtClean="0">
                <a:latin typeface="Times New Roman" pitchFamily="18" charset="0"/>
                <a:cs typeface="Times New Roman" pitchFamily="18" charset="0"/>
              </a:rPr>
              <a:t>A </a:t>
            </a:r>
            <a:r>
              <a:rPr lang="en-US" sz="3800" i="1" dirty="0" err="1" smtClean="0">
                <a:latin typeface="Times New Roman" pitchFamily="18" charset="0"/>
                <a:cs typeface="Times New Roman" pitchFamily="18" charset="0"/>
              </a:rPr>
              <a:t>Auriculoformis</a:t>
            </a:r>
            <a:r>
              <a:rPr lang="en-US" sz="3800" i="1" dirty="0" smtClean="0">
                <a:latin typeface="Times New Roman" pitchFamily="18" charset="0"/>
                <a:cs typeface="Times New Roman" pitchFamily="18" charset="0"/>
              </a:rPr>
              <a:t> </a:t>
            </a:r>
            <a:r>
              <a:rPr lang="en-US" sz="3800" i="1" dirty="0" smtClean="0">
                <a:latin typeface="Times New Roman" pitchFamily="18" charset="0"/>
                <a:cs typeface="Times New Roman" pitchFamily="18" charset="0"/>
              </a:rPr>
              <a:t>is </a:t>
            </a:r>
            <a:r>
              <a:rPr lang="en-US" sz="3800" dirty="0" smtClean="0">
                <a:latin typeface="Times New Roman" pitchFamily="18" charset="0"/>
                <a:cs typeface="Times New Roman" pitchFamily="18" charset="0"/>
              </a:rPr>
              <a:t>seldom raised in nursery beds. It is generally raised in polythene containers. </a:t>
            </a:r>
          </a:p>
          <a:p>
            <a:pPr algn="just"/>
            <a:r>
              <a:rPr lang="en-US" sz="3800" dirty="0" smtClean="0">
                <a:latin typeface="Times New Roman" pitchFamily="18" charset="0"/>
                <a:cs typeface="Times New Roman" pitchFamily="18" charset="0"/>
              </a:rPr>
              <a:t>Two or three treated seeds are sown in each bag, about 1.5 cm deep during February-March i.e. about 5 months before transplanting in the field. The soil mixture used in polythene bags consist of soil and compost in 2:1 ratio. </a:t>
            </a:r>
          </a:p>
          <a:p>
            <a:pPr algn="just"/>
            <a:r>
              <a:rPr lang="en-US" sz="3800" dirty="0" smtClean="0">
                <a:latin typeface="Times New Roman" pitchFamily="18" charset="0"/>
                <a:cs typeface="Times New Roman" pitchFamily="18" charset="0"/>
              </a:rPr>
              <a:t>Germination commences one to three weeks after sowing and is mostly completed in a months time. The germination of the seed is </a:t>
            </a:r>
            <a:r>
              <a:rPr lang="en-US" sz="3800" dirty="0" err="1" smtClean="0">
                <a:latin typeface="Times New Roman" pitchFamily="18" charset="0"/>
                <a:cs typeface="Times New Roman" pitchFamily="18" charset="0"/>
              </a:rPr>
              <a:t>epigeal</a:t>
            </a:r>
            <a:r>
              <a:rPr lang="en-US" sz="3800" dirty="0" smtClean="0">
                <a:latin typeface="Times New Roman" pitchFamily="18" charset="0"/>
                <a:cs typeface="Times New Roman" pitchFamily="18" charset="0"/>
              </a:rPr>
              <a:t>. The </a:t>
            </a:r>
            <a:r>
              <a:rPr lang="en-US" sz="3800" dirty="0" err="1" smtClean="0">
                <a:latin typeface="Times New Roman" pitchFamily="18" charset="0"/>
                <a:cs typeface="Times New Roman" pitchFamily="18" charset="0"/>
              </a:rPr>
              <a:t>radicle</a:t>
            </a:r>
            <a:r>
              <a:rPr lang="en-US" sz="3800" dirty="0" smtClean="0">
                <a:latin typeface="Times New Roman" pitchFamily="18" charset="0"/>
                <a:cs typeface="Times New Roman" pitchFamily="18" charset="0"/>
              </a:rPr>
              <a:t> emerges and descends.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190999"/>
          </a:xfrm>
        </p:spPr>
        <p:txBody>
          <a:bodyPr>
            <a:normAutofit fontScale="25000" lnSpcReduction="20000"/>
          </a:bodyPr>
          <a:lstStyle/>
          <a:p>
            <a:endParaRPr lang="en-US" sz="4200" b="1" dirty="0" smtClean="0">
              <a:latin typeface="Times New Roman" pitchFamily="18" charset="0"/>
              <a:cs typeface="Times New Roman" pitchFamily="18" charset="0"/>
            </a:endParaRPr>
          </a:p>
          <a:p>
            <a:r>
              <a:rPr lang="en-US" sz="7200" b="1" dirty="0" smtClean="0">
                <a:latin typeface="Times New Roman" pitchFamily="18" charset="0"/>
                <a:cs typeface="Times New Roman" pitchFamily="18" charset="0"/>
              </a:rPr>
              <a:t>Vegetative Propagation</a:t>
            </a:r>
          </a:p>
          <a:p>
            <a:r>
              <a:rPr lang="en-US" sz="7200" dirty="0" smtClean="0">
                <a:latin typeface="Times New Roman" pitchFamily="18" charset="0"/>
                <a:cs typeface="Times New Roman" pitchFamily="18" charset="0"/>
              </a:rPr>
              <a:t>Vegetative propagation in </a:t>
            </a:r>
            <a:r>
              <a:rPr lang="en-US" sz="7200" i="1" dirty="0" smtClean="0">
                <a:latin typeface="Times New Roman" pitchFamily="18" charset="0"/>
                <a:cs typeface="Times New Roman" pitchFamily="18" charset="0"/>
              </a:rPr>
              <a:t>A. </a:t>
            </a:r>
            <a:r>
              <a:rPr lang="en-US" sz="7200" i="1" dirty="0" err="1" smtClean="0">
                <a:latin typeface="Times New Roman" pitchFamily="18" charset="0"/>
                <a:cs typeface="Times New Roman" pitchFamily="18" charset="0"/>
              </a:rPr>
              <a:t>Auriculoformis</a:t>
            </a:r>
            <a:r>
              <a:rPr lang="en-US" sz="7200" i="1" dirty="0" smtClean="0">
                <a:latin typeface="Times New Roman" pitchFamily="18" charset="0"/>
                <a:cs typeface="Times New Roman" pitchFamily="18" charset="0"/>
              </a:rPr>
              <a:t> </a:t>
            </a:r>
            <a:r>
              <a:rPr lang="en-US" sz="7200" i="1" dirty="0" smtClean="0">
                <a:latin typeface="Times New Roman" pitchFamily="18" charset="0"/>
                <a:cs typeface="Times New Roman" pitchFamily="18" charset="0"/>
              </a:rPr>
              <a:t>is successful under mist chamber conditions. Success is </a:t>
            </a:r>
            <a:r>
              <a:rPr lang="en-US" sz="7200" dirty="0" smtClean="0">
                <a:latin typeface="Times New Roman" pitchFamily="18" charset="0"/>
                <a:cs typeface="Times New Roman" pitchFamily="18" charset="0"/>
              </a:rPr>
              <a:t>reported in case of rooting of stem cuttings treated with </a:t>
            </a:r>
            <a:r>
              <a:rPr lang="en-US" sz="7200" dirty="0" err="1" smtClean="0">
                <a:latin typeface="Times New Roman" pitchFamily="18" charset="0"/>
                <a:cs typeface="Times New Roman" pitchFamily="18" charset="0"/>
              </a:rPr>
              <a:t>indole</a:t>
            </a:r>
            <a:r>
              <a:rPr lang="en-US" sz="7200" dirty="0" smtClean="0">
                <a:latin typeface="Times New Roman" pitchFamily="18" charset="0"/>
                <a:cs typeface="Times New Roman" pitchFamily="18" charset="0"/>
              </a:rPr>
              <a:t> acetic acid and </a:t>
            </a:r>
            <a:r>
              <a:rPr lang="en-US" sz="7200" dirty="0" err="1" smtClean="0">
                <a:latin typeface="Times New Roman" pitchFamily="18" charset="0"/>
                <a:cs typeface="Times New Roman" pitchFamily="18" charset="0"/>
              </a:rPr>
              <a:t>indole</a:t>
            </a:r>
            <a:r>
              <a:rPr lang="en-US" sz="7200" dirty="0" smtClean="0">
                <a:latin typeface="Times New Roman" pitchFamily="18" charset="0"/>
                <a:cs typeface="Times New Roman" pitchFamily="18" charset="0"/>
              </a:rPr>
              <a:t> butyric acid. Tissue culture propagation of </a:t>
            </a:r>
            <a:r>
              <a:rPr lang="en-US" sz="7200" i="1" dirty="0" smtClean="0">
                <a:latin typeface="Times New Roman" pitchFamily="18" charset="0"/>
                <a:cs typeface="Times New Roman" pitchFamily="18" charset="0"/>
              </a:rPr>
              <a:t>A. </a:t>
            </a:r>
            <a:r>
              <a:rPr lang="en-US" sz="7200" i="1" dirty="0" err="1" smtClean="0">
                <a:latin typeface="Times New Roman" pitchFamily="18" charset="0"/>
                <a:cs typeface="Times New Roman" pitchFamily="18" charset="0"/>
              </a:rPr>
              <a:t>Auriculoformis</a:t>
            </a:r>
            <a:r>
              <a:rPr lang="en-US" sz="7200" i="1" dirty="0" smtClean="0">
                <a:latin typeface="Times New Roman" pitchFamily="18" charset="0"/>
                <a:cs typeface="Times New Roman" pitchFamily="18" charset="0"/>
              </a:rPr>
              <a:t> </a:t>
            </a:r>
            <a:r>
              <a:rPr lang="en-US" sz="7200" i="1" dirty="0" smtClean="0">
                <a:latin typeface="Times New Roman" pitchFamily="18" charset="0"/>
                <a:cs typeface="Times New Roman" pitchFamily="18" charset="0"/>
              </a:rPr>
              <a:t>has been successful with callus formation only.</a:t>
            </a:r>
          </a:p>
          <a:p>
            <a:r>
              <a:rPr lang="en-US" sz="7200" b="1" dirty="0" smtClean="0">
                <a:latin typeface="Times New Roman" pitchFamily="18" charset="0"/>
                <a:cs typeface="Times New Roman" pitchFamily="18" charset="0"/>
              </a:rPr>
              <a:t>Irrigation in the Nursery</a:t>
            </a:r>
          </a:p>
          <a:p>
            <a:r>
              <a:rPr lang="en-US" sz="7200" dirty="0" smtClean="0">
                <a:latin typeface="Times New Roman" pitchFamily="18" charset="0"/>
                <a:cs typeface="Times New Roman" pitchFamily="18" charset="0"/>
              </a:rPr>
              <a:t>Watering in the nursery is done frequently, till the seed germination terminates. After germination, 2-3 </a:t>
            </a:r>
            <a:r>
              <a:rPr lang="en-US" sz="7200" dirty="0" err="1" smtClean="0">
                <a:latin typeface="Times New Roman" pitchFamily="18" charset="0"/>
                <a:cs typeface="Times New Roman" pitchFamily="18" charset="0"/>
              </a:rPr>
              <a:t>waterings</a:t>
            </a:r>
            <a:r>
              <a:rPr lang="en-US" sz="7200" dirty="0" smtClean="0">
                <a:latin typeface="Times New Roman" pitchFamily="18" charset="0"/>
                <a:cs typeface="Times New Roman" pitchFamily="18" charset="0"/>
              </a:rPr>
              <a:t> a week are sufficient. </a:t>
            </a:r>
          </a:p>
          <a:p>
            <a:r>
              <a:rPr lang="en-US" sz="7200" dirty="0" smtClean="0">
                <a:latin typeface="Times New Roman" pitchFamily="18" charset="0"/>
                <a:cs typeface="Times New Roman" pitchFamily="18" charset="0"/>
              </a:rPr>
              <a:t>Watering is one of the most important operation which decides the success of failures of seedlings in the plantation. Excessive watering results in production of pampered seedlings, which fail when planted out under difficult conditions. Therefore, watering in the nursery has to be planned most judiciously.</a:t>
            </a:r>
          </a:p>
          <a:p>
            <a:r>
              <a:rPr lang="en-US" sz="7200" dirty="0" smtClean="0">
                <a:latin typeface="Times New Roman" pitchFamily="18" charset="0"/>
                <a:cs typeface="Times New Roman" pitchFamily="18" charset="0"/>
              </a:rPr>
              <a:t>The number of </a:t>
            </a:r>
            <a:r>
              <a:rPr lang="en-US" sz="7200" dirty="0" err="1" smtClean="0">
                <a:latin typeface="Times New Roman" pitchFamily="18" charset="0"/>
                <a:cs typeface="Times New Roman" pitchFamily="18" charset="0"/>
              </a:rPr>
              <a:t>waterings</a:t>
            </a:r>
            <a:r>
              <a:rPr lang="en-US" sz="7200" dirty="0" smtClean="0">
                <a:latin typeface="Times New Roman" pitchFamily="18" charset="0"/>
                <a:cs typeface="Times New Roman" pitchFamily="18" charset="0"/>
              </a:rPr>
              <a:t> and the quantity of water required per plant or per bed depends upon the locality and season</a:t>
            </a:r>
            <a:r>
              <a:rPr lang="en-US" sz="5000"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8800"/>
            <a:ext cx="7543800" cy="4449763"/>
          </a:xfrm>
        </p:spPr>
        <p:txBody>
          <a:bodyPr>
            <a:normAutofit fontScale="47500" lnSpcReduction="20000"/>
          </a:bodyPr>
          <a:lstStyle/>
          <a:p>
            <a:r>
              <a:rPr lang="en-US" sz="4200" b="1" dirty="0" smtClean="0">
                <a:latin typeface="Times New Roman" pitchFamily="18" charset="0"/>
                <a:cs typeface="Times New Roman" pitchFamily="18" charset="0"/>
              </a:rPr>
              <a:t>Weeding</a:t>
            </a:r>
          </a:p>
          <a:p>
            <a:r>
              <a:rPr lang="en-US" sz="4200" dirty="0" smtClean="0">
                <a:latin typeface="Times New Roman" pitchFamily="18" charset="0"/>
                <a:cs typeface="Times New Roman" pitchFamily="18" charset="0"/>
              </a:rPr>
              <a:t>Young seedlings have to be weeded regularly for 2-3 months. During weeding, excess seedlings are removed so as to leave only one seedling in each </a:t>
            </a:r>
            <a:r>
              <a:rPr lang="en-US" sz="4200" dirty="0" err="1" smtClean="0">
                <a:latin typeface="Times New Roman" pitchFamily="18" charset="0"/>
                <a:cs typeface="Times New Roman" pitchFamily="18" charset="0"/>
              </a:rPr>
              <a:t>polypot</a:t>
            </a:r>
            <a:r>
              <a:rPr lang="en-US" sz="4200" dirty="0" smtClean="0">
                <a:latin typeface="Times New Roman" pitchFamily="18" charset="0"/>
                <a:cs typeface="Times New Roman" pitchFamily="18" charset="0"/>
              </a:rPr>
              <a:t>.</a:t>
            </a:r>
          </a:p>
          <a:p>
            <a:r>
              <a:rPr lang="en-US" sz="4200" b="1" dirty="0" smtClean="0">
                <a:latin typeface="Times New Roman" pitchFamily="18" charset="0"/>
                <a:cs typeface="Times New Roman" pitchFamily="18" charset="0"/>
              </a:rPr>
              <a:t>Shade</a:t>
            </a:r>
          </a:p>
          <a:p>
            <a:r>
              <a:rPr lang="en-US" sz="4200" dirty="0" smtClean="0">
                <a:latin typeface="Times New Roman" pitchFamily="18" charset="0"/>
                <a:cs typeface="Times New Roman" pitchFamily="18" charset="0"/>
              </a:rPr>
              <a:t>In the early stage, shade is provided for the proper development of seedlings. It is reported that shade increases the germination percentage. Shade is required during winter when there is a danger of frost and during summer when the temperature is too high.</a:t>
            </a:r>
          </a:p>
          <a:p>
            <a:r>
              <a:rPr lang="en-US" sz="4200" b="1" dirty="0" smtClean="0">
                <a:latin typeface="Times New Roman" pitchFamily="18" charset="0"/>
                <a:cs typeface="Times New Roman" pitchFamily="18" charset="0"/>
              </a:rPr>
              <a:t>Hardening of the Seedlings</a:t>
            </a:r>
          </a:p>
          <a:p>
            <a:r>
              <a:rPr lang="en-US" sz="4200" dirty="0" smtClean="0">
                <a:latin typeface="Times New Roman" pitchFamily="18" charset="0"/>
                <a:cs typeface="Times New Roman" pitchFamily="18" charset="0"/>
              </a:rPr>
              <a:t>Hardening is a necessary process for seedlings developed in the nursery. Seedlings are kept in the nursery under constant care for some time while they develop. </a:t>
            </a:r>
          </a:p>
          <a:p>
            <a:r>
              <a:rPr lang="en-US" sz="4200" dirty="0" smtClean="0">
                <a:latin typeface="Times New Roman" pitchFamily="18" charset="0"/>
                <a:cs typeface="Times New Roman" pitchFamily="18" charset="0"/>
              </a:rPr>
              <a:t>The good seedlings are selected and placed in separate beds, where they are given less water and exposed to the sun gradually to condition them for planting out.</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pc="-5" dirty="0" smtClean="0">
                <a:solidFill>
                  <a:schemeClr val="bg1"/>
                </a:solidFill>
                <a:latin typeface="Times New Roman"/>
                <a:cs typeface="Times New Roman"/>
              </a:rPr>
              <a:t>Acacias</a:t>
            </a:r>
            <a:r>
              <a:rPr lang="en-US" b="1" spc="-5" dirty="0" smtClean="0">
                <a:latin typeface="Times New Roman"/>
                <a:cs typeface="Times New Roman"/>
              </a:rPr>
              <a:t> </a:t>
            </a:r>
            <a:br>
              <a:rPr lang="en-US" b="1" spc="-5" dirty="0" smtClean="0">
                <a:latin typeface="Times New Roman"/>
                <a:cs typeface="Times New Roman"/>
              </a:rPr>
            </a:br>
            <a:endParaRPr lang="en-US" dirty="0"/>
          </a:p>
        </p:txBody>
      </p:sp>
      <p:sp>
        <p:nvSpPr>
          <p:cNvPr id="3" name="Content Placeholder 2"/>
          <p:cNvSpPr>
            <a:spLocks noGrp="1"/>
          </p:cNvSpPr>
          <p:nvPr>
            <p:ph idx="1"/>
          </p:nvPr>
        </p:nvSpPr>
        <p:spPr>
          <a:xfrm>
            <a:off x="457200" y="1874837"/>
            <a:ext cx="8229600" cy="4525963"/>
          </a:xfrm>
        </p:spPr>
        <p:txBody>
          <a:bodyPr/>
          <a:lstStyle/>
          <a:p>
            <a:r>
              <a:rPr lang="en-US" dirty="0" smtClean="0"/>
              <a:t>Scientific Name:</a:t>
            </a:r>
            <a:r>
              <a:rPr lang="en-US" i="1" dirty="0" smtClean="0">
                <a:latin typeface="Times New Roman"/>
                <a:cs typeface="Times New Roman"/>
              </a:rPr>
              <a:t> Acacia</a:t>
            </a:r>
            <a:r>
              <a:rPr lang="en-US" i="1" spc="-20" dirty="0" smtClean="0">
                <a:latin typeface="Times New Roman"/>
                <a:cs typeface="Times New Roman"/>
              </a:rPr>
              <a:t> </a:t>
            </a:r>
            <a:r>
              <a:rPr lang="en-US" i="1" spc="-5" dirty="0" err="1" smtClean="0">
                <a:latin typeface="Times New Roman"/>
                <a:cs typeface="Times New Roman"/>
              </a:rPr>
              <a:t>auriculiformis</a:t>
            </a:r>
            <a:r>
              <a:rPr lang="en-US" i="1" spc="-5" dirty="0" smtClean="0">
                <a:latin typeface="Times New Roman"/>
                <a:cs typeface="Times New Roman"/>
              </a:rPr>
              <a:t>.</a:t>
            </a:r>
          </a:p>
          <a:p>
            <a:r>
              <a:rPr lang="en-US" spc="-5" dirty="0" smtClean="0">
                <a:latin typeface="Times New Roman"/>
                <a:cs typeface="Times New Roman"/>
              </a:rPr>
              <a:t>English Name: Australian Wattle</a:t>
            </a:r>
          </a:p>
          <a:p>
            <a:r>
              <a:rPr lang="en-US" spc="-5" dirty="0" smtClean="0">
                <a:latin typeface="Times New Roman"/>
                <a:cs typeface="Times New Roman"/>
              </a:rPr>
              <a:t>Family: </a:t>
            </a:r>
            <a:r>
              <a:rPr lang="en-US" spc="-5" dirty="0" err="1" smtClean="0">
                <a:latin typeface="Times New Roman"/>
                <a:cs typeface="Times New Roman"/>
              </a:rPr>
              <a:t>Fabaceae</a:t>
            </a:r>
            <a:endParaRPr lang="en-US" spc="-5" dirty="0" smtClean="0">
              <a:latin typeface="Times New Roman"/>
              <a:cs typeface="Times New Roman"/>
            </a:endParaRPr>
          </a:p>
          <a:p>
            <a:r>
              <a:rPr lang="en-US" spc="-5" dirty="0" smtClean="0">
                <a:latin typeface="Times New Roman"/>
                <a:cs typeface="Times New Roman"/>
              </a:rPr>
              <a:t>Common </a:t>
            </a:r>
            <a:r>
              <a:rPr lang="en-US" spc="-5" dirty="0" err="1" smtClean="0">
                <a:latin typeface="Times New Roman"/>
                <a:cs typeface="Times New Roman"/>
              </a:rPr>
              <a:t>Name:Acacia,Sunajhari</a:t>
            </a:r>
            <a:r>
              <a:rPr lang="en-US" spc="-5" dirty="0" smtClean="0">
                <a:latin typeface="Times New Roman"/>
                <a:cs typeface="Times New Roman"/>
              </a:rPr>
              <a:t>(</a:t>
            </a:r>
            <a:r>
              <a:rPr lang="en-US" spc="-5" dirty="0" err="1" smtClean="0">
                <a:latin typeface="Times New Roman"/>
                <a:cs typeface="Times New Roman"/>
              </a:rPr>
              <a:t>Odia</a:t>
            </a:r>
            <a:r>
              <a:rPr lang="en-US" spc="-5" dirty="0" smtClean="0">
                <a:latin typeface="Times New Roman"/>
                <a:cs typeface="Times New Roman"/>
              </a:rPr>
              <a: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027237"/>
            <a:ext cx="8229600" cy="4525963"/>
          </a:xfrm>
        </p:spPr>
        <p:txBody>
          <a:bodyPr>
            <a:normAutofit fontScale="62500" lnSpcReduction="20000"/>
          </a:bodyPr>
          <a:lstStyle/>
          <a:p>
            <a:r>
              <a:rPr lang="en-US" b="1" dirty="0" smtClean="0">
                <a:latin typeface="Times New Roman" pitchFamily="18" charset="0"/>
                <a:cs typeface="Times New Roman" pitchFamily="18" charset="0"/>
              </a:rPr>
              <a:t>Planting Practices</a:t>
            </a:r>
          </a:p>
          <a:p>
            <a:r>
              <a:rPr lang="en-US" b="1" dirty="0" smtClean="0">
                <a:latin typeface="Times New Roman" pitchFamily="18" charset="0"/>
                <a:cs typeface="Times New Roman" pitchFamily="18" charset="0"/>
              </a:rPr>
              <a:t>Size and quality of planting stock</a:t>
            </a:r>
          </a:p>
          <a:p>
            <a:r>
              <a:rPr lang="en-US" dirty="0" smtClean="0">
                <a:latin typeface="Times New Roman" pitchFamily="18" charset="0"/>
                <a:cs typeface="Times New Roman" pitchFamily="18" charset="0"/>
              </a:rPr>
              <a:t>Seedlings attain a height of 30 to 40 cm in a period of 6 months. Experience indicates that medium sized stock, between 30 to 40 cm tall with a woody root collar, has a better survival rate. The seedlings should be transplanted at this stage when the root shoot ratio is optimum. Further growth of shoots leads to imbalance in root shoot ratio and a large number of </a:t>
            </a:r>
            <a:r>
              <a:rPr lang="en-US" dirty="0" err="1" smtClean="0">
                <a:latin typeface="Times New Roman" pitchFamily="18" charset="0"/>
                <a:cs typeface="Times New Roman" pitchFamily="18" charset="0"/>
              </a:rPr>
              <a:t>casualities</a:t>
            </a:r>
            <a:r>
              <a:rPr lang="en-US" dirty="0" smtClean="0">
                <a:latin typeface="Times New Roman" pitchFamily="18" charset="0"/>
                <a:cs typeface="Times New Roman" pitchFamily="18" charset="0"/>
              </a:rPr>
              <a:t> of planting out. Mortality in plantation is high for undersized and weak seedlings. Grading of seedlings is, therefore, important.</a:t>
            </a:r>
          </a:p>
          <a:p>
            <a:r>
              <a:rPr lang="en-US" b="1" dirty="0" smtClean="0">
                <a:latin typeface="Times New Roman" pitchFamily="18" charset="0"/>
                <a:cs typeface="Times New Roman" pitchFamily="18" charset="0"/>
              </a:rPr>
              <a:t>Direct sowing</a:t>
            </a:r>
          </a:p>
          <a:p>
            <a:r>
              <a:rPr lang="en-US" dirty="0" smtClean="0">
                <a:latin typeface="Times New Roman" pitchFamily="18" charset="0"/>
                <a:cs typeface="Times New Roman" pitchFamily="18" charset="0"/>
              </a:rPr>
              <a:t>This is the easiest and most common method for raising babul plantation in the field.</a:t>
            </a:r>
          </a:p>
          <a:p>
            <a:r>
              <a:rPr lang="en-US" dirty="0" smtClean="0">
                <a:latin typeface="Times New Roman" pitchFamily="18" charset="0"/>
                <a:cs typeface="Times New Roman" pitchFamily="18" charset="0"/>
              </a:rPr>
              <a:t>Several methods have given satisfactory result. The successful ones are by broadcast sowing (seed rate 2.5 – 3 kg/ha), dibbling in lines, patches or mound sowing during June (seed rate 1 kg/ha).</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2600" b="1" dirty="0" smtClean="0">
                <a:latin typeface="Times New Roman" pitchFamily="18" charset="0"/>
                <a:cs typeface="Times New Roman" pitchFamily="18" charset="0"/>
              </a:rPr>
              <a:t>Root system</a:t>
            </a:r>
          </a:p>
          <a:p>
            <a:r>
              <a:rPr lang="en-US" sz="2600" i="1" dirty="0" smtClean="0">
                <a:latin typeface="Times New Roman" pitchFamily="18" charset="0"/>
                <a:cs typeface="Times New Roman" pitchFamily="18" charset="0"/>
              </a:rPr>
              <a:t>A. </a:t>
            </a:r>
            <a:r>
              <a:rPr lang="en-US" sz="2600" i="1" dirty="0" err="1" smtClean="0">
                <a:latin typeface="Times New Roman" pitchFamily="18" charset="0"/>
                <a:cs typeface="Times New Roman" pitchFamily="18" charset="0"/>
              </a:rPr>
              <a:t>Auriculoformis</a:t>
            </a:r>
            <a:r>
              <a:rPr lang="en-US" sz="2600" i="1" dirty="0" smtClean="0">
                <a:latin typeface="Times New Roman" pitchFamily="18" charset="0"/>
                <a:cs typeface="Times New Roman" pitchFamily="18" charset="0"/>
              </a:rPr>
              <a:t> </a:t>
            </a:r>
            <a:r>
              <a:rPr lang="en-US" sz="2600" i="1" dirty="0" smtClean="0">
                <a:latin typeface="Times New Roman" pitchFamily="18" charset="0"/>
                <a:cs typeface="Times New Roman" pitchFamily="18" charset="0"/>
              </a:rPr>
              <a:t>species has a very long tap root system. As the growth advances, several </a:t>
            </a:r>
            <a:r>
              <a:rPr lang="en-US" sz="2600" dirty="0" smtClean="0">
                <a:latin typeface="Times New Roman" pitchFamily="18" charset="0"/>
                <a:cs typeface="Times New Roman" pitchFamily="18" charset="0"/>
              </a:rPr>
              <a:t>lateral roots also develop at the end of the first season and after some time the tap root and lateral roots cannot be easily distinguished.</a:t>
            </a:r>
          </a:p>
          <a:p>
            <a:r>
              <a:rPr lang="en-US" sz="2600" dirty="0" smtClean="0">
                <a:latin typeface="Times New Roman" pitchFamily="18" charset="0"/>
                <a:cs typeface="Times New Roman" pitchFamily="18" charset="0"/>
              </a:rPr>
              <a:t>Seedlings of </a:t>
            </a:r>
            <a:r>
              <a:rPr lang="en-US" sz="2600" dirty="0" err="1" smtClean="0">
                <a:latin typeface="Times New Roman" pitchFamily="18" charset="0"/>
                <a:cs typeface="Times New Roman" pitchFamily="18" charset="0"/>
              </a:rPr>
              <a:t>plantable</a:t>
            </a:r>
            <a:r>
              <a:rPr lang="en-US" sz="2600" dirty="0" smtClean="0">
                <a:latin typeface="Times New Roman" pitchFamily="18" charset="0"/>
                <a:cs typeface="Times New Roman" pitchFamily="18" charset="0"/>
              </a:rPr>
              <a:t> size are graded in the nursery. The gradation depends to a large extent on local experience and the establishment of local standard. </a:t>
            </a:r>
          </a:p>
          <a:p>
            <a:pPr>
              <a:buNone/>
            </a:pPr>
            <a:r>
              <a:rPr lang="en-US" sz="2600" dirty="0" smtClean="0">
                <a:latin typeface="Times New Roman" pitchFamily="18" charset="0"/>
                <a:cs typeface="Times New Roman" pitchFamily="18" charset="0"/>
              </a:rPr>
              <a:t>The main objectives of a grading system for planting stock are:</a:t>
            </a:r>
          </a:p>
          <a:p>
            <a:r>
              <a:rPr lang="en-US" sz="2600" dirty="0" smtClean="0">
                <a:latin typeface="Times New Roman" pitchFamily="18" charset="0"/>
                <a:cs typeface="Times New Roman" pitchFamily="18" charset="0"/>
              </a:rPr>
              <a:t>To eliminate seedlings with damaged or diseased tops or roots.</a:t>
            </a:r>
          </a:p>
          <a:p>
            <a:r>
              <a:rPr lang="en-US" sz="2600" dirty="0" smtClean="0">
                <a:latin typeface="Times New Roman" pitchFamily="18" charset="0"/>
                <a:cs typeface="Times New Roman" pitchFamily="18" charset="0"/>
              </a:rPr>
              <a:t>To eliminate seedlings below the minimum standard of size and root development.</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98637"/>
            <a:ext cx="8229600" cy="4525963"/>
          </a:xfrm>
        </p:spPr>
        <p:txBody>
          <a:bodyPr>
            <a:normAutofit fontScale="70000" lnSpcReduction="20000"/>
          </a:bodyPr>
          <a:lstStyle/>
          <a:p>
            <a:r>
              <a:rPr lang="en-US" sz="2900" b="1" dirty="0" smtClean="0">
                <a:latin typeface="Times New Roman" pitchFamily="18" charset="0"/>
                <a:cs typeface="Times New Roman" pitchFamily="18" charset="0"/>
              </a:rPr>
              <a:t>Planting</a:t>
            </a:r>
          </a:p>
          <a:p>
            <a:r>
              <a:rPr lang="en-US" sz="2900" dirty="0" smtClean="0">
                <a:latin typeface="Times New Roman" pitchFamily="18" charset="0"/>
                <a:cs typeface="Times New Roman" pitchFamily="18" charset="0"/>
              </a:rPr>
              <a:t>Babul is planted in man made forests under several environmental conditions using different methods of establishment. The seedlings are generally planted in pits having the size of 30x30x30 cm. The most common spacing adopted for plantation is 4m x 4m. On road sides, deeper pits of the size of 45 x 45 x 45 cm are preferred. </a:t>
            </a:r>
          </a:p>
          <a:p>
            <a:endParaRPr lang="en-US" sz="2900" dirty="0" smtClean="0">
              <a:latin typeface="Times New Roman" pitchFamily="18" charset="0"/>
              <a:cs typeface="Times New Roman" pitchFamily="18" charset="0"/>
            </a:endParaRPr>
          </a:p>
          <a:p>
            <a:r>
              <a:rPr lang="en-US" sz="2900" dirty="0" smtClean="0">
                <a:latin typeface="Times New Roman" pitchFamily="18" charset="0"/>
                <a:cs typeface="Times New Roman" pitchFamily="18" charset="0"/>
              </a:rPr>
              <a:t>Mound planting is practiced where there is fear of water logging specially on dug up road sides. For proper growth and survival it is necessary to give one or two </a:t>
            </a:r>
            <a:r>
              <a:rPr lang="en-US" sz="2900" dirty="0" err="1" smtClean="0">
                <a:latin typeface="Times New Roman" pitchFamily="18" charset="0"/>
                <a:cs typeface="Times New Roman" pitchFamily="18" charset="0"/>
              </a:rPr>
              <a:t>waterings</a:t>
            </a:r>
            <a:r>
              <a:rPr lang="en-US" sz="2900" dirty="0" smtClean="0">
                <a:latin typeface="Times New Roman" pitchFamily="18" charset="0"/>
                <a:cs typeface="Times New Roman" pitchFamily="18" charset="0"/>
              </a:rPr>
              <a:t> after planting. This is specifically required in arid regions. </a:t>
            </a:r>
          </a:p>
          <a:p>
            <a:endParaRPr lang="en-US" sz="2900" dirty="0" smtClean="0">
              <a:latin typeface="Times New Roman" pitchFamily="18" charset="0"/>
              <a:cs typeface="Times New Roman" pitchFamily="18" charset="0"/>
            </a:endParaRPr>
          </a:p>
          <a:p>
            <a:r>
              <a:rPr lang="en-US" sz="2900" dirty="0" smtClean="0">
                <a:latin typeface="Times New Roman" pitchFamily="18" charset="0"/>
                <a:cs typeface="Times New Roman" pitchFamily="18" charset="0"/>
              </a:rPr>
              <a:t>Irrigation after planting is not a prerequisite in areas having sufficient soil moisture and precipitation. Higher survival rate and better rate of growth is reported </a:t>
            </a:r>
            <a:r>
              <a:rPr lang="en-US" sz="2600" dirty="0" smtClean="0">
                <a:latin typeface="Times New Roman" pitchFamily="18" charset="0"/>
                <a:cs typeface="Times New Roman" pitchFamily="18" charset="0"/>
              </a:rPr>
              <a:t>when soil and water conservation measures are also adopted</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PEST AND DISEASES</a:t>
            </a:r>
            <a:endParaRPr lang="en-US" b="1" dirty="0">
              <a:solidFill>
                <a:schemeClr val="bg1"/>
              </a:solidFill>
            </a:endParaRPr>
          </a:p>
        </p:txBody>
      </p:sp>
      <p:sp>
        <p:nvSpPr>
          <p:cNvPr id="3" name="Content Placeholder 2"/>
          <p:cNvSpPr>
            <a:spLocks noGrp="1"/>
          </p:cNvSpPr>
          <p:nvPr>
            <p:ph idx="1"/>
          </p:nvPr>
        </p:nvSpPr>
        <p:spPr/>
        <p:txBody>
          <a:bodyPr>
            <a:normAutofit fontScale="92500" lnSpcReduction="20000"/>
          </a:bodyPr>
          <a:lstStyle/>
          <a:p>
            <a:r>
              <a:rPr lang="en-US" sz="2800" dirty="0" smtClean="0">
                <a:latin typeface="Times New Roman" pitchFamily="18" charset="0"/>
                <a:cs typeface="Times New Roman" pitchFamily="18" charset="0"/>
              </a:rPr>
              <a:t>A. </a:t>
            </a:r>
            <a:r>
              <a:rPr lang="en-US" sz="2800" dirty="0" err="1" smtClean="0">
                <a:latin typeface="Times New Roman" pitchFamily="18" charset="0"/>
                <a:cs typeface="Times New Roman" pitchFamily="18" charset="0"/>
              </a:rPr>
              <a:t>Auriculoformis</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is liable to be damaged by many groups of insect pests (</a:t>
            </a:r>
            <a:r>
              <a:rPr lang="en-US" sz="2800" dirty="0" err="1" smtClean="0">
                <a:latin typeface="Times New Roman" pitchFamily="18" charset="0"/>
                <a:cs typeface="Times New Roman" pitchFamily="18" charset="0"/>
              </a:rPr>
              <a:t>Coleoptera</a:t>
            </a:r>
            <a:r>
              <a:rPr lang="en-US" sz="2800" dirty="0" smtClean="0">
                <a:latin typeface="Times New Roman" pitchFamily="18" charset="0"/>
                <a:cs typeface="Times New Roman" pitchFamily="18" charset="0"/>
              </a:rPr>
              <a:t>, Lepidoptera, </a:t>
            </a:r>
            <a:r>
              <a:rPr lang="en-US" sz="2800" dirty="0" err="1" smtClean="0">
                <a:latin typeface="Times New Roman" pitchFamily="18" charset="0"/>
                <a:cs typeface="Times New Roman" pitchFamily="18" charset="0"/>
              </a:rPr>
              <a:t>Hemiptera</a:t>
            </a:r>
            <a:r>
              <a:rPr lang="en-US" sz="2800" dirty="0" smtClean="0">
                <a:latin typeface="Times New Roman" pitchFamily="18" charset="0"/>
                <a:cs typeface="Times New Roman" pitchFamily="18" charset="0"/>
              </a:rPr>
              <a:t> and </a:t>
            </a:r>
            <a:r>
              <a:rPr lang="en-US" sz="2800" dirty="0" err="1" smtClean="0">
                <a:latin typeface="Times New Roman" pitchFamily="18" charset="0"/>
                <a:cs typeface="Times New Roman" pitchFamily="18" charset="0"/>
              </a:rPr>
              <a:t>Orthoptera</a:t>
            </a:r>
            <a:r>
              <a:rPr lang="en-US" sz="2800" dirty="0" smtClean="0">
                <a:latin typeface="Times New Roman" pitchFamily="18" charset="0"/>
                <a:cs typeface="Times New Roman" pitchFamily="18" charset="0"/>
              </a:rPr>
              <a:t>) and diseases. </a:t>
            </a:r>
            <a:r>
              <a:rPr lang="en-US" sz="2800" dirty="0" err="1" smtClean="0">
                <a:latin typeface="Times New Roman" pitchFamily="18" charset="0"/>
                <a:cs typeface="Times New Roman" pitchFamily="18" charset="0"/>
              </a:rPr>
              <a:t>Celosterna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scabrator</a:t>
            </a:r>
            <a:r>
              <a:rPr lang="en-US" sz="2800" dirty="0" smtClean="0">
                <a:latin typeface="Times New Roman" pitchFamily="18" charset="0"/>
                <a:cs typeface="Times New Roman" pitchFamily="18" charset="0"/>
              </a:rPr>
              <a:t> and </a:t>
            </a:r>
            <a:r>
              <a:rPr lang="en-US" sz="2800" dirty="0" err="1" smtClean="0">
                <a:latin typeface="Times New Roman" pitchFamily="18" charset="0"/>
                <a:cs typeface="Times New Roman" pitchFamily="18" charset="0"/>
              </a:rPr>
              <a:t>Oxyrachis</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tarandus</a:t>
            </a:r>
            <a:r>
              <a:rPr lang="en-US" sz="2800" dirty="0" smtClean="0">
                <a:latin typeface="Times New Roman" pitchFamily="18" charset="0"/>
                <a:cs typeface="Times New Roman" pitchFamily="18" charset="0"/>
              </a:rPr>
              <a:t> are reported to be the most notorious pests of A. </a:t>
            </a:r>
            <a:r>
              <a:rPr lang="en-US" sz="2800" dirty="0" err="1" smtClean="0">
                <a:latin typeface="Times New Roman" pitchFamily="18" charset="0"/>
                <a:cs typeface="Times New Roman" pitchFamily="18" charset="0"/>
              </a:rPr>
              <a:t>Auriculoformis</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in various localities. </a:t>
            </a:r>
          </a:p>
          <a:p>
            <a:r>
              <a:rPr lang="en-US" sz="2800" dirty="0" smtClean="0">
                <a:latin typeface="Times New Roman" pitchFamily="18" charset="0"/>
                <a:cs typeface="Times New Roman" pitchFamily="18" charset="0"/>
              </a:rPr>
              <a:t>The mango mealy bug </a:t>
            </a:r>
            <a:r>
              <a:rPr lang="en-US" sz="2800" dirty="0" err="1" smtClean="0">
                <a:latin typeface="Times New Roman" pitchFamily="18" charset="0"/>
                <a:cs typeface="Times New Roman" pitchFamily="18" charset="0"/>
              </a:rPr>
              <a:t>Drosicha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stebbingi</a:t>
            </a:r>
            <a:r>
              <a:rPr lang="en-US" sz="2800" dirty="0" smtClean="0">
                <a:latin typeface="Times New Roman" pitchFamily="18" charset="0"/>
                <a:cs typeface="Times New Roman" pitchFamily="18" charset="0"/>
              </a:rPr>
              <a:t>, primary pests of </a:t>
            </a:r>
            <a:r>
              <a:rPr lang="en-US" sz="2800" dirty="0" err="1" smtClean="0">
                <a:latin typeface="Times New Roman" pitchFamily="18" charset="0"/>
                <a:cs typeface="Times New Roman" pitchFamily="18" charset="0"/>
              </a:rPr>
              <a:t>Mangifera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indica</a:t>
            </a:r>
            <a:r>
              <a:rPr lang="en-US" sz="2800" dirty="0" smtClean="0">
                <a:latin typeface="Times New Roman" pitchFamily="18" charset="0"/>
                <a:cs typeface="Times New Roman" pitchFamily="18" charset="0"/>
              </a:rPr>
              <a:t> also attack A. </a:t>
            </a:r>
            <a:r>
              <a:rPr lang="en-US" sz="2800" dirty="0" err="1" smtClean="0">
                <a:latin typeface="Times New Roman" pitchFamily="18" charset="0"/>
                <a:cs typeface="Times New Roman" pitchFamily="18" charset="0"/>
              </a:rPr>
              <a:t>Auriculoformis</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Heavy infestation caused by the bug results in the death of shoots and </a:t>
            </a:r>
            <a:r>
              <a:rPr lang="en-US" sz="2800" dirty="0" err="1" smtClean="0">
                <a:latin typeface="Times New Roman" pitchFamily="18" charset="0"/>
                <a:cs typeface="Times New Roman" pitchFamily="18" charset="0"/>
              </a:rPr>
              <a:t>twiges</a:t>
            </a:r>
            <a:r>
              <a:rPr lang="en-US" sz="2800" dirty="0" smtClean="0">
                <a:latin typeface="Times New Roman" pitchFamily="18" charset="0"/>
                <a:cs typeface="Times New Roman" pitchFamily="18" charset="0"/>
              </a:rPr>
              <a:t> and deforms the growth of the saplings of A. </a:t>
            </a:r>
            <a:r>
              <a:rPr lang="en-US" sz="2800" dirty="0" err="1" smtClean="0">
                <a:latin typeface="Times New Roman" pitchFamily="18" charset="0"/>
                <a:cs typeface="Times New Roman" pitchFamily="18" charset="0"/>
              </a:rPr>
              <a:t>Auriculoformis</a:t>
            </a:r>
            <a:r>
              <a:rPr lang="en-US"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 Almost all the stages of the plant are affected by different fungal pathogens</a:t>
            </a:r>
            <a:r>
              <a:rPr lang="en-US" dirty="0" smtClean="0"/>
              <a: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52600"/>
            <a:ext cx="8229600" cy="4221163"/>
          </a:xfrm>
        </p:spPr>
        <p:txBody>
          <a:bodyPr>
            <a:noAutofit/>
          </a:bodyPr>
          <a:lstStyle/>
          <a:p>
            <a:r>
              <a:rPr lang="en-US" sz="2400" dirty="0" smtClean="0">
                <a:latin typeface="Times New Roman" pitchFamily="18" charset="0"/>
                <a:cs typeface="Times New Roman" pitchFamily="18" charset="0"/>
              </a:rPr>
              <a:t>Among fungi members of </a:t>
            </a:r>
            <a:r>
              <a:rPr lang="en-US" sz="2400" i="1" dirty="0" err="1" smtClean="0">
                <a:latin typeface="Times New Roman" pitchFamily="18" charset="0"/>
                <a:cs typeface="Times New Roman" pitchFamily="18" charset="0"/>
              </a:rPr>
              <a:t>Deuteromycetes</a:t>
            </a:r>
            <a:r>
              <a:rPr lang="en-US" sz="2400" i="1" dirty="0" smtClean="0">
                <a:latin typeface="Times New Roman" pitchFamily="18" charset="0"/>
                <a:cs typeface="Times New Roman" pitchFamily="18" charset="0"/>
              </a:rPr>
              <a:t> are the most dominant </a:t>
            </a:r>
            <a:r>
              <a:rPr lang="en-US" sz="2400" dirty="0" smtClean="0">
                <a:latin typeface="Times New Roman" pitchFamily="18" charset="0"/>
                <a:cs typeface="Times New Roman" pitchFamily="18" charset="0"/>
              </a:rPr>
              <a:t>group causing serious diseases of seeds. Various treatments are being used against the fungal infections present on or within the seed. Seed treatment with various fungicides, </a:t>
            </a:r>
            <a:r>
              <a:rPr lang="en-US" sz="2400" dirty="0" err="1" smtClean="0">
                <a:latin typeface="Times New Roman" pitchFamily="18" charset="0"/>
                <a:cs typeface="Times New Roman" pitchFamily="18" charset="0"/>
              </a:rPr>
              <a:t>organomercury</a:t>
            </a:r>
            <a:r>
              <a:rPr lang="en-US" sz="2400" dirty="0" smtClean="0">
                <a:latin typeface="Times New Roman" pitchFamily="18" charset="0"/>
                <a:cs typeface="Times New Roman" pitchFamily="18" charset="0"/>
              </a:rPr>
              <a:t> compounds, etc. are practiced for the effective control of seed-born and </a:t>
            </a:r>
            <a:r>
              <a:rPr lang="en-US" sz="2400" dirty="0" err="1" smtClean="0">
                <a:latin typeface="Times New Roman" pitchFamily="18" charset="0"/>
                <a:cs typeface="Times New Roman" pitchFamily="18" charset="0"/>
              </a:rPr>
              <a:t>soilborn</a:t>
            </a:r>
            <a:r>
              <a:rPr lang="en-US" sz="2400" dirty="0" smtClean="0">
                <a:latin typeface="Times New Roman" pitchFamily="18" charset="0"/>
                <a:cs typeface="Times New Roman" pitchFamily="18" charset="0"/>
              </a:rPr>
              <a:t> diseases.</a:t>
            </a:r>
          </a:p>
          <a:p>
            <a:r>
              <a:rPr lang="en-US" sz="2400" dirty="0" smtClean="0">
                <a:latin typeface="Times New Roman" pitchFamily="18" charset="0"/>
                <a:cs typeface="Times New Roman" pitchFamily="18" charset="0"/>
              </a:rPr>
              <a:t> Different types of root diseases like root-rot, collar-rot, wilt; stem diseases like die-back, stem canker, heart rot; foliages diseases like leaf rust and leaf spot are caused by fungi like </a:t>
            </a:r>
            <a:r>
              <a:rPr lang="en-US" sz="2400" i="1" dirty="0" err="1" smtClean="0">
                <a:latin typeface="Times New Roman" pitchFamily="18" charset="0"/>
                <a:cs typeface="Times New Roman" pitchFamily="18" charset="0"/>
              </a:rPr>
              <a:t>Ganoderma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lucidum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Polyporus</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gilvus</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Botry-odiploidia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theobramae</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Fusarium</a:t>
            </a:r>
            <a:r>
              <a:rPr lang="en-US" sz="2400" i="1" dirty="0" smtClean="0">
                <a:latin typeface="Times New Roman" pitchFamily="18" charset="0"/>
                <a:cs typeface="Times New Roman" pitchFamily="18" charset="0"/>
              </a:rPr>
              <a:t> sp., </a:t>
            </a:r>
            <a:r>
              <a:rPr lang="en-US" sz="2400" i="1" dirty="0" err="1" smtClean="0">
                <a:latin typeface="Times New Roman" pitchFamily="18" charset="0"/>
                <a:cs typeface="Times New Roman" pitchFamily="18" charset="0"/>
              </a:rPr>
              <a:t>Fomes</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badius</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Ravenlia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acaciae</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arabicae</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Cylindrosporium</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acaciae</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HARVESTING</a:t>
            </a:r>
            <a:endParaRPr lang="en-US" dirty="0">
              <a:solidFill>
                <a:schemeClr val="bg1"/>
              </a:solidFill>
            </a:endParaRPr>
          </a:p>
        </p:txBody>
      </p:sp>
      <p:sp>
        <p:nvSpPr>
          <p:cNvPr id="3" name="Content Placeholder 2"/>
          <p:cNvSpPr>
            <a:spLocks noGrp="1"/>
          </p:cNvSpPr>
          <p:nvPr>
            <p:ph idx="1"/>
          </p:nvPr>
        </p:nvSpPr>
        <p:spPr/>
        <p:txBody>
          <a:bodyPr>
            <a:normAutofit fontScale="92500" lnSpcReduction="10000"/>
          </a:bodyPr>
          <a:lstStyle/>
          <a:p>
            <a:r>
              <a:rPr lang="en-US" spc="-5" dirty="0" smtClean="0">
                <a:latin typeface="Times New Roman"/>
                <a:cs typeface="Times New Roman"/>
              </a:rPr>
              <a:t>Babul forest are generally managed </a:t>
            </a:r>
            <a:r>
              <a:rPr lang="en-US" dirty="0" smtClean="0">
                <a:latin typeface="Times New Roman"/>
                <a:cs typeface="Times New Roman"/>
              </a:rPr>
              <a:t>on a </a:t>
            </a:r>
            <a:r>
              <a:rPr lang="en-US" spc="-5" dirty="0" smtClean="0">
                <a:latin typeface="Times New Roman"/>
                <a:cs typeface="Times New Roman"/>
              </a:rPr>
              <a:t>rotation </a:t>
            </a:r>
            <a:r>
              <a:rPr lang="en-US" dirty="0" smtClean="0">
                <a:latin typeface="Times New Roman"/>
                <a:cs typeface="Times New Roman"/>
              </a:rPr>
              <a:t>of 30 to 40 </a:t>
            </a:r>
            <a:r>
              <a:rPr lang="en-US" spc="-5" dirty="0" smtClean="0">
                <a:latin typeface="Times New Roman"/>
                <a:cs typeface="Times New Roman"/>
              </a:rPr>
              <a:t>years. </a:t>
            </a:r>
            <a:r>
              <a:rPr lang="en-US" dirty="0" smtClean="0">
                <a:latin typeface="Times New Roman"/>
                <a:cs typeface="Times New Roman"/>
              </a:rPr>
              <a:t>Trees </a:t>
            </a:r>
            <a:r>
              <a:rPr lang="en-US" spc="-5" dirty="0" smtClean="0">
                <a:latin typeface="Times New Roman"/>
                <a:cs typeface="Times New Roman"/>
              </a:rPr>
              <a:t>planted </a:t>
            </a:r>
            <a:r>
              <a:rPr lang="en-US" dirty="0" smtClean="0">
                <a:latin typeface="Times New Roman"/>
                <a:cs typeface="Times New Roman"/>
              </a:rPr>
              <a:t>in </a:t>
            </a:r>
            <a:r>
              <a:rPr lang="en-US" spc="5" dirty="0" smtClean="0">
                <a:latin typeface="Times New Roman"/>
                <a:cs typeface="Times New Roman"/>
              </a:rPr>
              <a:t>agro-  </a:t>
            </a:r>
            <a:r>
              <a:rPr lang="en-US" dirty="0" smtClean="0">
                <a:latin typeface="Times New Roman"/>
                <a:cs typeface="Times New Roman"/>
              </a:rPr>
              <a:t>forestry </a:t>
            </a:r>
            <a:r>
              <a:rPr lang="en-US" spc="-5" dirty="0" smtClean="0">
                <a:latin typeface="Times New Roman"/>
                <a:cs typeface="Times New Roman"/>
              </a:rPr>
              <a:t>plantations are </a:t>
            </a:r>
            <a:r>
              <a:rPr lang="en-US" dirty="0" smtClean="0">
                <a:latin typeface="Times New Roman"/>
                <a:cs typeface="Times New Roman"/>
              </a:rPr>
              <a:t>generally </a:t>
            </a:r>
            <a:r>
              <a:rPr lang="en-US" spc="-5" dirty="0" smtClean="0">
                <a:latin typeface="Times New Roman"/>
                <a:cs typeface="Times New Roman"/>
              </a:rPr>
              <a:t>harvested </a:t>
            </a:r>
            <a:r>
              <a:rPr lang="en-US" dirty="0" smtClean="0">
                <a:latin typeface="Times New Roman"/>
                <a:cs typeface="Times New Roman"/>
              </a:rPr>
              <a:t>on </a:t>
            </a:r>
            <a:r>
              <a:rPr lang="en-US" spc="-5" dirty="0" smtClean="0">
                <a:latin typeface="Times New Roman"/>
                <a:cs typeface="Times New Roman"/>
              </a:rPr>
              <a:t>shorter rotations. </a:t>
            </a:r>
            <a:r>
              <a:rPr lang="en-US" spc="-10" dirty="0" smtClean="0">
                <a:latin typeface="Times New Roman"/>
                <a:cs typeface="Times New Roman"/>
              </a:rPr>
              <a:t>In </a:t>
            </a:r>
            <a:r>
              <a:rPr lang="en-US" spc="-5" dirty="0" smtClean="0">
                <a:latin typeface="Times New Roman"/>
                <a:cs typeface="Times New Roman"/>
              </a:rPr>
              <a:t>forests, </a:t>
            </a:r>
            <a:r>
              <a:rPr lang="en-US" dirty="0" smtClean="0">
                <a:latin typeface="Times New Roman"/>
                <a:cs typeface="Times New Roman"/>
              </a:rPr>
              <a:t>the </a:t>
            </a:r>
            <a:r>
              <a:rPr lang="en-US" spc="-5" dirty="0" smtClean="0">
                <a:latin typeface="Times New Roman"/>
                <a:cs typeface="Times New Roman"/>
              </a:rPr>
              <a:t>trees are  </a:t>
            </a:r>
            <a:r>
              <a:rPr lang="en-US" dirty="0" smtClean="0">
                <a:latin typeface="Times New Roman"/>
                <a:cs typeface="Times New Roman"/>
              </a:rPr>
              <a:t>generally </a:t>
            </a:r>
            <a:r>
              <a:rPr lang="en-US" spc="-5" dirty="0" smtClean="0">
                <a:latin typeface="Times New Roman"/>
                <a:cs typeface="Times New Roman"/>
              </a:rPr>
              <a:t>marked </a:t>
            </a:r>
            <a:r>
              <a:rPr lang="en-US" dirty="0" smtClean="0">
                <a:latin typeface="Times New Roman"/>
                <a:cs typeface="Times New Roman"/>
              </a:rPr>
              <a:t>for felling during December-January </a:t>
            </a:r>
            <a:r>
              <a:rPr lang="en-US" spc="-5" dirty="0" smtClean="0">
                <a:latin typeface="Times New Roman"/>
                <a:cs typeface="Times New Roman"/>
              </a:rPr>
              <a:t>and </a:t>
            </a:r>
            <a:r>
              <a:rPr lang="en-US" dirty="0" smtClean="0">
                <a:latin typeface="Times New Roman"/>
                <a:cs typeface="Times New Roman"/>
              </a:rPr>
              <a:t>felling </a:t>
            </a:r>
            <a:r>
              <a:rPr lang="en-US" spc="-5" dirty="0" smtClean="0">
                <a:latin typeface="Times New Roman"/>
                <a:cs typeface="Times New Roman"/>
              </a:rPr>
              <a:t>is carried </a:t>
            </a:r>
            <a:r>
              <a:rPr lang="en-US" dirty="0" smtClean="0">
                <a:latin typeface="Times New Roman"/>
                <a:cs typeface="Times New Roman"/>
              </a:rPr>
              <a:t>out </a:t>
            </a:r>
            <a:r>
              <a:rPr lang="en-US" spc="-5" dirty="0" smtClean="0">
                <a:latin typeface="Times New Roman"/>
                <a:cs typeface="Times New Roman"/>
              </a:rPr>
              <a:t>from  </a:t>
            </a:r>
            <a:r>
              <a:rPr lang="en-US" dirty="0" smtClean="0">
                <a:latin typeface="Times New Roman"/>
                <a:cs typeface="Times New Roman"/>
              </a:rPr>
              <a:t>February to </a:t>
            </a:r>
            <a:r>
              <a:rPr lang="en-US" spc="-5" dirty="0" smtClean="0">
                <a:latin typeface="Times New Roman"/>
                <a:cs typeface="Times New Roman"/>
              </a:rPr>
              <a:t>April. </a:t>
            </a:r>
          </a:p>
          <a:p>
            <a:r>
              <a:rPr lang="en-US" dirty="0" smtClean="0">
                <a:latin typeface="Times New Roman"/>
                <a:cs typeface="Times New Roman"/>
              </a:rPr>
              <a:t>The timber </a:t>
            </a:r>
            <a:r>
              <a:rPr lang="en-US" spc="-5" dirty="0" smtClean="0">
                <a:latin typeface="Times New Roman"/>
                <a:cs typeface="Times New Roman"/>
              </a:rPr>
              <a:t>and firewood is sorted </a:t>
            </a:r>
            <a:r>
              <a:rPr lang="en-US" dirty="0" smtClean="0">
                <a:latin typeface="Times New Roman"/>
                <a:cs typeface="Times New Roman"/>
              </a:rPr>
              <a:t>out </a:t>
            </a:r>
            <a:r>
              <a:rPr lang="en-US" spc="-5" dirty="0" smtClean="0">
                <a:latin typeface="Times New Roman"/>
                <a:cs typeface="Times New Roman"/>
              </a:rPr>
              <a:t>and </a:t>
            </a:r>
            <a:r>
              <a:rPr lang="en-US" dirty="0" smtClean="0">
                <a:latin typeface="Times New Roman"/>
                <a:cs typeface="Times New Roman"/>
              </a:rPr>
              <a:t>timber </a:t>
            </a:r>
            <a:r>
              <a:rPr lang="en-US" spc="-5" dirty="0" smtClean="0">
                <a:latin typeface="Times New Roman"/>
                <a:cs typeface="Times New Roman"/>
              </a:rPr>
              <a:t>is </a:t>
            </a:r>
            <a:r>
              <a:rPr lang="en-US" dirty="0" smtClean="0">
                <a:latin typeface="Times New Roman"/>
                <a:cs typeface="Times New Roman"/>
              </a:rPr>
              <a:t>generally </a:t>
            </a:r>
            <a:r>
              <a:rPr lang="en-US" spc="-5" dirty="0" smtClean="0">
                <a:latin typeface="Times New Roman"/>
                <a:cs typeface="Times New Roman"/>
              </a:rPr>
              <a:t>transported  </a:t>
            </a:r>
            <a:r>
              <a:rPr lang="en-US" dirty="0" smtClean="0">
                <a:latin typeface="Times New Roman"/>
                <a:cs typeface="Times New Roman"/>
              </a:rPr>
              <a:t>to depots </a:t>
            </a:r>
            <a:r>
              <a:rPr lang="en-US" spc="5" dirty="0" smtClean="0">
                <a:latin typeface="Times New Roman"/>
                <a:cs typeface="Times New Roman"/>
              </a:rPr>
              <a:t>by </a:t>
            </a:r>
            <a:r>
              <a:rPr lang="en-US" spc="-5" dirty="0" smtClean="0">
                <a:latin typeface="Times New Roman"/>
                <a:cs typeface="Times New Roman"/>
              </a:rPr>
              <a:t>April-May. </a:t>
            </a:r>
            <a:r>
              <a:rPr lang="en-US" dirty="0" smtClean="0">
                <a:latin typeface="Times New Roman"/>
                <a:cs typeface="Times New Roman"/>
              </a:rPr>
              <a:t>Harvesting </a:t>
            </a:r>
            <a:r>
              <a:rPr lang="en-US" spc="-5" dirty="0" smtClean="0">
                <a:latin typeface="Times New Roman"/>
                <a:cs typeface="Times New Roman"/>
              </a:rPr>
              <a:t>is completed </a:t>
            </a:r>
            <a:r>
              <a:rPr lang="en-US" spc="5" dirty="0" smtClean="0">
                <a:latin typeface="Times New Roman"/>
                <a:cs typeface="Times New Roman"/>
              </a:rPr>
              <a:t>by </a:t>
            </a:r>
            <a:r>
              <a:rPr lang="en-US" dirty="0" smtClean="0">
                <a:latin typeface="Times New Roman"/>
                <a:cs typeface="Times New Roman"/>
              </a:rPr>
              <a:t>June </a:t>
            </a:r>
            <a:r>
              <a:rPr lang="en-US" spc="-5" dirty="0" smtClean="0">
                <a:latin typeface="Times New Roman"/>
                <a:cs typeface="Times New Roman"/>
              </a:rPr>
              <a:t>before </a:t>
            </a:r>
            <a:r>
              <a:rPr lang="en-US" dirty="0" smtClean="0">
                <a:latin typeface="Times New Roman"/>
                <a:cs typeface="Times New Roman"/>
              </a:rPr>
              <a:t>the </a:t>
            </a:r>
            <a:r>
              <a:rPr lang="en-US" spc="-5" dirty="0" smtClean="0">
                <a:latin typeface="Times New Roman"/>
                <a:cs typeface="Times New Roman"/>
              </a:rPr>
              <a:t>onset </a:t>
            </a:r>
            <a:r>
              <a:rPr lang="en-US" dirty="0" smtClean="0">
                <a:latin typeface="Times New Roman"/>
                <a:cs typeface="Times New Roman"/>
              </a:rPr>
              <a:t>of the</a:t>
            </a:r>
            <a:r>
              <a:rPr lang="en-US" spc="-10" dirty="0" smtClean="0">
                <a:latin typeface="Times New Roman"/>
                <a:cs typeface="Times New Roman"/>
              </a:rPr>
              <a:t> </a:t>
            </a:r>
            <a:r>
              <a:rPr lang="en-US" dirty="0" smtClean="0">
                <a:latin typeface="Times New Roman"/>
                <a:cs typeface="Times New Roman"/>
              </a:rPr>
              <a:t>monsoons.</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smtClean="0"/>
          </a:p>
          <a:p>
            <a:pPr algn="ctr">
              <a:buNone/>
            </a:pPr>
            <a:r>
              <a:rPr lang="en-US" smtClean="0"/>
              <a:t>THANK </a:t>
            </a:r>
            <a:r>
              <a:rPr lang="en-US" dirty="0" smtClean="0"/>
              <a:t>YOU</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pc="-5" dirty="0" smtClean="0">
                <a:solidFill>
                  <a:schemeClr val="bg1"/>
                </a:solidFill>
                <a:latin typeface="Times New Roman"/>
                <a:cs typeface="Times New Roman"/>
              </a:rPr>
              <a:t>Distribution</a:t>
            </a:r>
            <a:r>
              <a:rPr lang="en-US" dirty="0" smtClean="0">
                <a:latin typeface="Times New Roman"/>
                <a:cs typeface="Times New Roman"/>
              </a:rPr>
              <a:t/>
            </a:r>
            <a:br>
              <a:rPr lang="en-US" dirty="0" smtClean="0">
                <a:latin typeface="Times New Roman"/>
                <a:cs typeface="Times New Roman"/>
              </a:rPr>
            </a:br>
            <a:endParaRPr lang="en-US" dirty="0"/>
          </a:p>
        </p:txBody>
      </p:sp>
      <p:sp>
        <p:nvSpPr>
          <p:cNvPr id="4" name="object 4"/>
          <p:cNvSpPr txBox="1">
            <a:spLocks noGrp="1"/>
          </p:cNvSpPr>
          <p:nvPr>
            <p:ph idx="1"/>
          </p:nvPr>
        </p:nvSpPr>
        <p:spPr>
          <a:xfrm>
            <a:off x="457200" y="1816394"/>
            <a:ext cx="8229600" cy="3974806"/>
          </a:xfrm>
          <a:prstGeom prst="rect">
            <a:avLst/>
          </a:prstGeom>
        </p:spPr>
        <p:txBody>
          <a:bodyPr vert="horz" wrap="square" lIns="0" tIns="90805" rIns="0" bIns="0" rtlCol="0">
            <a:spAutoFit/>
          </a:bodyPr>
          <a:lstStyle/>
          <a:p>
            <a:pPr marL="12700" marR="5080" indent="457200" algn="just">
              <a:lnSpc>
                <a:spcPts val="2070"/>
              </a:lnSpc>
              <a:spcBef>
                <a:spcPts val="165"/>
              </a:spcBef>
              <a:tabLst>
                <a:tab pos="5380990" algn="l"/>
              </a:tabLst>
            </a:pPr>
            <a:r>
              <a:rPr smtClean="0">
                <a:latin typeface="Angsana New" pitchFamily="18" charset="-34"/>
                <a:cs typeface="Angsana New" pitchFamily="18" charset="-34"/>
              </a:rPr>
              <a:t>It </a:t>
            </a:r>
            <a:r>
              <a:rPr spc="-5" dirty="0">
                <a:latin typeface="Angsana New" pitchFamily="18" charset="-34"/>
                <a:cs typeface="Angsana New" pitchFamily="18" charset="-34"/>
              </a:rPr>
              <a:t>is a nat</a:t>
            </a:r>
            <a:r>
              <a:rPr dirty="0">
                <a:latin typeface="Angsana New" pitchFamily="18" charset="-34"/>
                <a:cs typeface="Angsana New" pitchFamily="18" charset="-34"/>
              </a:rPr>
              <a:t>ive of</a:t>
            </a:r>
            <a:r>
              <a:rPr spc="-10" dirty="0">
                <a:latin typeface="Angsana New" pitchFamily="18" charset="-34"/>
                <a:cs typeface="Angsana New" pitchFamily="18" charset="-34"/>
              </a:rPr>
              <a:t> </a:t>
            </a:r>
            <a:r>
              <a:rPr spc="-5" dirty="0">
                <a:latin typeface="Angsana New" pitchFamily="18" charset="-34"/>
                <a:cs typeface="Angsana New" pitchFamily="18" charset="-34"/>
              </a:rPr>
              <a:t>New</a:t>
            </a:r>
            <a:r>
              <a:rPr dirty="0">
                <a:latin typeface="Angsana New" pitchFamily="18" charset="-34"/>
                <a:cs typeface="Angsana New" pitchFamily="18" charset="-34"/>
              </a:rPr>
              <a:t> Guinea, North</a:t>
            </a:r>
            <a:r>
              <a:rPr spc="-10" dirty="0">
                <a:latin typeface="Angsana New" pitchFamily="18" charset="-34"/>
                <a:cs typeface="Angsana New" pitchFamily="18" charset="-34"/>
              </a:rPr>
              <a:t> </a:t>
            </a:r>
            <a:r>
              <a:rPr spc="-5" dirty="0">
                <a:latin typeface="Angsana New" pitchFamily="18" charset="-34"/>
                <a:cs typeface="Angsana New" pitchFamily="18" charset="-34"/>
              </a:rPr>
              <a:t>Austra</a:t>
            </a:r>
            <a:r>
              <a:rPr dirty="0">
                <a:latin typeface="Angsana New" pitchFamily="18" charset="-34"/>
                <a:cs typeface="Angsana New" pitchFamily="18" charset="-34"/>
              </a:rPr>
              <a:t>lia a</a:t>
            </a:r>
            <a:r>
              <a:rPr spc="-5" dirty="0">
                <a:latin typeface="Angsana New" pitchFamily="18" charset="-34"/>
                <a:cs typeface="Angsana New" pitchFamily="18" charset="-34"/>
              </a:rPr>
              <a:t>n</a:t>
            </a:r>
            <a:r>
              <a:rPr dirty="0">
                <a:latin typeface="Angsana New" pitchFamily="18" charset="-34"/>
                <a:cs typeface="Angsana New" pitchFamily="18" charset="-34"/>
              </a:rPr>
              <a:t>d </a:t>
            </a:r>
            <a:r>
              <a:rPr spc="-5" dirty="0">
                <a:latin typeface="Angsana New" pitchFamily="18" charset="-34"/>
                <a:cs typeface="Angsana New" pitchFamily="18" charset="-34"/>
              </a:rPr>
              <a:t>Queensl</a:t>
            </a:r>
            <a:r>
              <a:rPr dirty="0">
                <a:latin typeface="Angsana New" pitchFamily="18" charset="-34"/>
                <a:cs typeface="Angsana New" pitchFamily="18" charset="-34"/>
              </a:rPr>
              <a:t>a</a:t>
            </a:r>
            <a:r>
              <a:rPr spc="-5" dirty="0">
                <a:latin typeface="Angsana New" pitchFamily="18" charset="-34"/>
                <a:cs typeface="Angsana New" pitchFamily="18" charset="-34"/>
              </a:rPr>
              <a:t>n</a:t>
            </a:r>
            <a:r>
              <a:rPr dirty="0">
                <a:latin typeface="Angsana New" pitchFamily="18" charset="-34"/>
                <a:cs typeface="Angsana New" pitchFamily="18" charset="-34"/>
              </a:rPr>
              <a:t>d; </a:t>
            </a:r>
            <a:r>
              <a:rPr>
                <a:latin typeface="Angsana New" pitchFamily="18" charset="-34"/>
                <a:cs typeface="Angsana New" pitchFamily="18" charset="-34"/>
              </a:rPr>
              <a:t>and</a:t>
            </a:r>
            <a:r>
              <a:rPr spc="114">
                <a:latin typeface="Angsana New" pitchFamily="18" charset="-34"/>
                <a:cs typeface="Angsana New" pitchFamily="18" charset="-34"/>
              </a:rPr>
              <a:t> </a:t>
            </a:r>
            <a:r>
              <a:rPr smtClean="0">
                <a:latin typeface="Angsana New" pitchFamily="18" charset="-34"/>
                <a:cs typeface="Angsana New" pitchFamily="18" charset="-34"/>
              </a:rPr>
              <a:t>exotic</a:t>
            </a:r>
            <a:r>
              <a:rPr lang="en-US" dirty="0" smtClean="0">
                <a:latin typeface="Angsana New" pitchFamily="18" charset="-34"/>
                <a:cs typeface="Angsana New" pitchFamily="18" charset="-34"/>
              </a:rPr>
              <a:t> </a:t>
            </a:r>
            <a:r>
              <a:rPr smtClean="0">
                <a:latin typeface="Angsana New" pitchFamily="18" charset="-34"/>
                <a:cs typeface="Angsana New" pitchFamily="18" charset="-34"/>
              </a:rPr>
              <a:t>in  </a:t>
            </a:r>
            <a:r>
              <a:rPr dirty="0">
                <a:latin typeface="Angsana New" pitchFamily="18" charset="-34"/>
                <a:cs typeface="Angsana New" pitchFamily="18" charset="-34"/>
              </a:rPr>
              <a:t>India</a:t>
            </a:r>
            <a:r>
              <a:rPr>
                <a:latin typeface="Angsana New" pitchFamily="18" charset="-34"/>
                <a:cs typeface="Angsana New" pitchFamily="18" charset="-34"/>
              </a:rPr>
              <a:t>. </a:t>
            </a:r>
            <a:endParaRPr lang="en-US" dirty="0" smtClean="0">
              <a:latin typeface="Angsana New" pitchFamily="18" charset="-34"/>
              <a:cs typeface="Angsana New" pitchFamily="18" charset="-34"/>
            </a:endParaRPr>
          </a:p>
          <a:p>
            <a:pPr marL="12700" marR="5080" indent="457200" algn="just">
              <a:lnSpc>
                <a:spcPts val="2070"/>
              </a:lnSpc>
              <a:spcBef>
                <a:spcPts val="165"/>
              </a:spcBef>
              <a:tabLst>
                <a:tab pos="5380990" algn="l"/>
              </a:tabLst>
            </a:pPr>
            <a:r>
              <a:rPr smtClean="0">
                <a:latin typeface="Angsana New" pitchFamily="18" charset="-34"/>
                <a:cs typeface="Angsana New" pitchFamily="18" charset="-34"/>
              </a:rPr>
              <a:t>It </a:t>
            </a:r>
            <a:r>
              <a:rPr spc="-5" dirty="0">
                <a:latin typeface="Angsana New" pitchFamily="18" charset="-34"/>
                <a:cs typeface="Angsana New" pitchFamily="18" charset="-34"/>
              </a:rPr>
              <a:t>has </a:t>
            </a:r>
            <a:r>
              <a:rPr dirty="0">
                <a:latin typeface="Angsana New" pitchFamily="18" charset="-34"/>
                <a:cs typeface="Angsana New" pitchFamily="18" charset="-34"/>
              </a:rPr>
              <a:t>been successfully </a:t>
            </a:r>
            <a:r>
              <a:rPr spc="-5" dirty="0">
                <a:latin typeface="Angsana New" pitchFamily="18" charset="-34"/>
                <a:cs typeface="Angsana New" pitchFamily="18" charset="-34"/>
              </a:rPr>
              <a:t>raised </a:t>
            </a:r>
            <a:r>
              <a:rPr dirty="0">
                <a:latin typeface="Angsana New" pitchFamily="18" charset="-34"/>
                <a:cs typeface="Angsana New" pitchFamily="18" charset="-34"/>
              </a:rPr>
              <a:t>in </a:t>
            </a:r>
            <a:r>
              <a:rPr spc="-5" dirty="0">
                <a:latin typeface="Angsana New" pitchFamily="18" charset="-34"/>
                <a:cs typeface="Angsana New" pitchFamily="18" charset="-34"/>
              </a:rPr>
              <a:t>West </a:t>
            </a:r>
            <a:r>
              <a:rPr dirty="0">
                <a:latin typeface="Angsana New" pitchFamily="18" charset="-34"/>
                <a:cs typeface="Angsana New" pitchFamily="18" charset="-34"/>
              </a:rPr>
              <a:t>Bengal, Bihar and Andhra Pradesh for  about forty years, </a:t>
            </a:r>
            <a:r>
              <a:rPr spc="-5" dirty="0">
                <a:latin typeface="Angsana New" pitchFamily="18" charset="-34"/>
                <a:cs typeface="Angsana New" pitchFamily="18" charset="-34"/>
              </a:rPr>
              <a:t>and more </a:t>
            </a:r>
            <a:r>
              <a:rPr dirty="0">
                <a:latin typeface="Angsana New" pitchFamily="18" charset="-34"/>
                <a:cs typeface="Angsana New" pitchFamily="18" charset="-34"/>
              </a:rPr>
              <a:t>recently in </a:t>
            </a:r>
            <a:r>
              <a:rPr spc="-5" dirty="0">
                <a:latin typeface="Angsana New" pitchFamily="18" charset="-34"/>
                <a:cs typeface="Angsana New" pitchFamily="18" charset="-34"/>
              </a:rPr>
              <a:t>Kamataka, Orissa, Uttar </a:t>
            </a:r>
            <a:r>
              <a:rPr dirty="0">
                <a:latin typeface="Angsana New" pitchFamily="18" charset="-34"/>
                <a:cs typeface="Angsana New" pitchFamily="18" charset="-34"/>
              </a:rPr>
              <a:t>Pradesh and  </a:t>
            </a:r>
            <a:r>
              <a:rPr spc="-5" dirty="0">
                <a:latin typeface="Angsana New" pitchFamily="18" charset="-34"/>
                <a:cs typeface="Angsana New" pitchFamily="18" charset="-34"/>
              </a:rPr>
              <a:t>Maharashtra.</a:t>
            </a:r>
            <a:endParaRPr>
              <a:latin typeface="Angsana New" pitchFamily="18" charset="-34"/>
              <a:cs typeface="Angsana New" pitchFamily="18" charset="-34"/>
            </a:endParaRPr>
          </a:p>
          <a:p>
            <a:pPr marL="12700">
              <a:lnSpc>
                <a:spcPct val="100000"/>
              </a:lnSpc>
              <a:spcBef>
                <a:spcPts val="465"/>
              </a:spcBef>
              <a:buNone/>
            </a:pPr>
            <a:r>
              <a:rPr b="1" spc="-5" smtClean="0">
                <a:latin typeface="Angsana New" pitchFamily="18" charset="-34"/>
                <a:cs typeface="Angsana New" pitchFamily="18" charset="-34"/>
              </a:rPr>
              <a:t>Physiognomy</a:t>
            </a:r>
            <a:endParaRPr>
              <a:latin typeface="Angsana New" pitchFamily="18" charset="-34"/>
              <a:cs typeface="Angsana New" pitchFamily="18" charset="-34"/>
            </a:endParaRPr>
          </a:p>
          <a:p>
            <a:pPr marL="12700" marR="6985" indent="457200" algn="just">
              <a:lnSpc>
                <a:spcPts val="2070"/>
              </a:lnSpc>
              <a:spcBef>
                <a:spcPts val="165"/>
              </a:spcBef>
            </a:pPr>
            <a:r>
              <a:rPr dirty="0">
                <a:latin typeface="Angsana New" pitchFamily="18" charset="-34"/>
                <a:cs typeface="Angsana New" pitchFamily="18" charset="-34"/>
              </a:rPr>
              <a:t>It </a:t>
            </a:r>
            <a:r>
              <a:rPr spc="-5" dirty="0">
                <a:latin typeface="Angsana New" pitchFamily="18" charset="-34"/>
                <a:cs typeface="Angsana New" pitchFamily="18" charset="-34"/>
              </a:rPr>
              <a:t>is </a:t>
            </a:r>
            <a:r>
              <a:rPr dirty="0">
                <a:latin typeface="Angsana New" pitchFamily="18" charset="-34"/>
                <a:cs typeface="Angsana New" pitchFamily="18" charset="-34"/>
              </a:rPr>
              <a:t>a </a:t>
            </a:r>
            <a:r>
              <a:rPr spc="-5" dirty="0">
                <a:latin typeface="Angsana New" pitchFamily="18" charset="-34"/>
                <a:cs typeface="Angsana New" pitchFamily="18" charset="-34"/>
              </a:rPr>
              <a:t>moderate </a:t>
            </a:r>
            <a:r>
              <a:rPr dirty="0">
                <a:latin typeface="Angsana New" pitchFamily="18" charset="-34"/>
                <a:cs typeface="Angsana New" pitchFamily="18" charset="-34"/>
              </a:rPr>
              <a:t>sized </a:t>
            </a:r>
            <a:r>
              <a:rPr spc="-5" dirty="0">
                <a:latin typeface="Angsana New" pitchFamily="18" charset="-34"/>
                <a:cs typeface="Angsana New" pitchFamily="18" charset="-34"/>
              </a:rPr>
              <a:t>tree, </a:t>
            </a:r>
            <a:r>
              <a:rPr dirty="0">
                <a:latin typeface="Angsana New" pitchFamily="18" charset="-34"/>
                <a:cs typeface="Angsana New" pitchFamily="18" charset="-34"/>
              </a:rPr>
              <a:t>attaining a height of 10m sometimes upto 15m</a:t>
            </a:r>
            <a:r>
              <a:rPr>
                <a:latin typeface="Angsana New" pitchFamily="18" charset="-34"/>
                <a:cs typeface="Angsana New" pitchFamily="18" charset="-34"/>
              </a:rPr>
              <a:t>. </a:t>
            </a:r>
            <a:endParaRPr lang="en-US" dirty="0" smtClean="0">
              <a:latin typeface="Angsana New" pitchFamily="18" charset="-34"/>
              <a:cs typeface="Angsana New" pitchFamily="18" charset="-34"/>
            </a:endParaRPr>
          </a:p>
          <a:p>
            <a:pPr marL="12700" marR="6985" indent="457200" algn="just">
              <a:lnSpc>
                <a:spcPts val="2070"/>
              </a:lnSpc>
              <a:spcBef>
                <a:spcPts val="165"/>
              </a:spcBef>
            </a:pPr>
            <a:r>
              <a:rPr smtClean="0">
                <a:latin typeface="Angsana New" pitchFamily="18" charset="-34"/>
                <a:cs typeface="Angsana New" pitchFamily="18" charset="-34"/>
              </a:rPr>
              <a:t>Bark </a:t>
            </a:r>
            <a:r>
              <a:rPr spc="-5" dirty="0">
                <a:latin typeface="Angsana New" pitchFamily="18" charset="-34"/>
                <a:cs typeface="Angsana New" pitchFamily="18" charset="-34"/>
              </a:rPr>
              <a:t>is  smooth, </a:t>
            </a:r>
            <a:r>
              <a:rPr dirty="0">
                <a:latin typeface="Angsana New" pitchFamily="18" charset="-34"/>
                <a:cs typeface="Angsana New" pitchFamily="18" charset="-34"/>
              </a:rPr>
              <a:t>white or light </a:t>
            </a:r>
            <a:r>
              <a:rPr spc="-5" dirty="0">
                <a:latin typeface="Angsana New" pitchFamily="18" charset="-34"/>
                <a:cs typeface="Angsana New" pitchFamily="18" charset="-34"/>
              </a:rPr>
              <a:t>grey, fissure occurs </a:t>
            </a:r>
            <a:r>
              <a:rPr dirty="0">
                <a:latin typeface="Angsana New" pitchFamily="18" charset="-34"/>
                <a:cs typeface="Angsana New" pitchFamily="18" charset="-34"/>
              </a:rPr>
              <a:t>in </a:t>
            </a:r>
            <a:r>
              <a:rPr spc="-5" dirty="0">
                <a:latin typeface="Angsana New" pitchFamily="18" charset="-34"/>
                <a:cs typeface="Angsana New" pitchFamily="18" charset="-34"/>
              </a:rPr>
              <a:t>later </a:t>
            </a:r>
            <a:r>
              <a:rPr dirty="0">
                <a:latin typeface="Angsana New" pitchFamily="18" charset="-34"/>
                <a:cs typeface="Angsana New" pitchFamily="18" charset="-34"/>
              </a:rPr>
              <a:t>years. The leaf </a:t>
            </a:r>
            <a:r>
              <a:rPr spc="-5" dirty="0">
                <a:latin typeface="Angsana New" pitchFamily="18" charset="-34"/>
                <a:cs typeface="Angsana New" pitchFamily="18" charset="-34"/>
              </a:rPr>
              <a:t>stalks </a:t>
            </a:r>
            <a:r>
              <a:rPr dirty="0">
                <a:latin typeface="Angsana New" pitchFamily="18" charset="-34"/>
                <a:cs typeface="Angsana New" pitchFamily="18" charset="-34"/>
              </a:rPr>
              <a:t>are </a:t>
            </a:r>
            <a:r>
              <a:rPr spc="-5" dirty="0">
                <a:latin typeface="Angsana New" pitchFamily="18" charset="-34"/>
                <a:cs typeface="Angsana New" pitchFamily="18" charset="-34"/>
              </a:rPr>
              <a:t>modified </a:t>
            </a:r>
            <a:r>
              <a:rPr dirty="0">
                <a:latin typeface="Angsana New" pitchFamily="18" charset="-34"/>
                <a:cs typeface="Angsana New" pitchFamily="18" charset="-34"/>
              </a:rPr>
              <a:t>into  flattened</a:t>
            </a:r>
            <a:r>
              <a:rPr spc="210" dirty="0">
                <a:latin typeface="Angsana New" pitchFamily="18" charset="-34"/>
                <a:cs typeface="Angsana New" pitchFamily="18" charset="-34"/>
              </a:rPr>
              <a:t> </a:t>
            </a:r>
            <a:r>
              <a:rPr spc="-5" dirty="0">
                <a:latin typeface="Angsana New" pitchFamily="18" charset="-34"/>
                <a:cs typeface="Angsana New" pitchFamily="18" charset="-34"/>
              </a:rPr>
              <a:t>blade</a:t>
            </a:r>
            <a:r>
              <a:rPr spc="215" dirty="0">
                <a:latin typeface="Angsana New" pitchFamily="18" charset="-34"/>
                <a:cs typeface="Angsana New" pitchFamily="18" charset="-34"/>
              </a:rPr>
              <a:t> </a:t>
            </a:r>
            <a:r>
              <a:rPr dirty="0">
                <a:latin typeface="Angsana New" pitchFamily="18" charset="-34"/>
                <a:cs typeface="Angsana New" pitchFamily="18" charset="-34"/>
              </a:rPr>
              <a:t>called</a:t>
            </a:r>
            <a:r>
              <a:rPr spc="215" dirty="0">
                <a:latin typeface="Angsana New" pitchFamily="18" charset="-34"/>
                <a:cs typeface="Angsana New" pitchFamily="18" charset="-34"/>
              </a:rPr>
              <a:t> </a:t>
            </a:r>
            <a:r>
              <a:rPr spc="-5" dirty="0">
                <a:latin typeface="Angsana New" pitchFamily="18" charset="-34"/>
                <a:cs typeface="Angsana New" pitchFamily="18" charset="-34"/>
              </a:rPr>
              <a:t>as</a:t>
            </a:r>
            <a:r>
              <a:rPr spc="215" dirty="0">
                <a:latin typeface="Angsana New" pitchFamily="18" charset="-34"/>
                <a:cs typeface="Angsana New" pitchFamily="18" charset="-34"/>
              </a:rPr>
              <a:t> </a:t>
            </a:r>
            <a:r>
              <a:rPr dirty="0">
                <a:latin typeface="Angsana New" pitchFamily="18" charset="-34"/>
                <a:cs typeface="Angsana New" pitchFamily="18" charset="-34"/>
              </a:rPr>
              <a:t>phyllode,</a:t>
            </a:r>
            <a:r>
              <a:rPr spc="204" dirty="0">
                <a:latin typeface="Angsana New" pitchFamily="18" charset="-34"/>
                <a:cs typeface="Angsana New" pitchFamily="18" charset="-34"/>
              </a:rPr>
              <a:t> </a:t>
            </a:r>
            <a:r>
              <a:rPr dirty="0">
                <a:latin typeface="Angsana New" pitchFamily="18" charset="-34"/>
                <a:cs typeface="Angsana New" pitchFamily="18" charset="-34"/>
              </a:rPr>
              <a:t>which</a:t>
            </a:r>
            <a:r>
              <a:rPr spc="215" dirty="0">
                <a:latin typeface="Angsana New" pitchFamily="18" charset="-34"/>
                <a:cs typeface="Angsana New" pitchFamily="18" charset="-34"/>
              </a:rPr>
              <a:t> </a:t>
            </a:r>
            <a:r>
              <a:rPr spc="-5" dirty="0">
                <a:latin typeface="Angsana New" pitchFamily="18" charset="-34"/>
                <a:cs typeface="Angsana New" pitchFamily="18" charset="-34"/>
              </a:rPr>
              <a:t>is</a:t>
            </a:r>
            <a:r>
              <a:rPr spc="220" dirty="0">
                <a:latin typeface="Angsana New" pitchFamily="18" charset="-34"/>
                <a:cs typeface="Angsana New" pitchFamily="18" charset="-34"/>
              </a:rPr>
              <a:t> </a:t>
            </a:r>
            <a:r>
              <a:rPr spc="-5" dirty="0">
                <a:latin typeface="Angsana New" pitchFamily="18" charset="-34"/>
                <a:cs typeface="Angsana New" pitchFamily="18" charset="-34"/>
              </a:rPr>
              <a:t>narrow</a:t>
            </a:r>
            <a:r>
              <a:rPr spc="210" dirty="0">
                <a:latin typeface="Angsana New" pitchFamily="18" charset="-34"/>
                <a:cs typeface="Angsana New" pitchFamily="18" charset="-34"/>
              </a:rPr>
              <a:t> </a:t>
            </a:r>
            <a:r>
              <a:rPr dirty="0">
                <a:latin typeface="Angsana New" pitchFamily="18" charset="-34"/>
                <a:cs typeface="Angsana New" pitchFamily="18" charset="-34"/>
              </a:rPr>
              <a:t>oblong</a:t>
            </a:r>
            <a:r>
              <a:rPr spc="215" dirty="0">
                <a:latin typeface="Angsana New" pitchFamily="18" charset="-34"/>
                <a:cs typeface="Angsana New" pitchFamily="18" charset="-34"/>
              </a:rPr>
              <a:t> </a:t>
            </a:r>
            <a:r>
              <a:rPr spc="-5" dirty="0">
                <a:latin typeface="Angsana New" pitchFamily="18" charset="-34"/>
                <a:cs typeface="Angsana New" pitchFamily="18" charset="-34"/>
              </a:rPr>
              <a:t>slightly</a:t>
            </a:r>
            <a:r>
              <a:rPr spc="204" dirty="0">
                <a:latin typeface="Angsana New" pitchFamily="18" charset="-34"/>
                <a:cs typeface="Angsana New" pitchFamily="18" charset="-34"/>
              </a:rPr>
              <a:t> </a:t>
            </a:r>
            <a:r>
              <a:rPr dirty="0">
                <a:latin typeface="Angsana New" pitchFamily="18" charset="-34"/>
                <a:cs typeface="Angsana New" pitchFamily="18" charset="-34"/>
              </a:rPr>
              <a:t>curved</a:t>
            </a:r>
            <a:r>
              <a:rPr spc="215" dirty="0">
                <a:latin typeface="Angsana New" pitchFamily="18" charset="-34"/>
                <a:cs typeface="Angsana New" pitchFamily="18" charset="-34"/>
              </a:rPr>
              <a:t> </a:t>
            </a:r>
            <a:r>
              <a:rPr dirty="0">
                <a:latin typeface="Angsana New" pitchFamily="18" charset="-34"/>
                <a:cs typeface="Angsana New" pitchFamily="18" charset="-34"/>
              </a:rPr>
              <a:t>and</a:t>
            </a:r>
            <a:r>
              <a:rPr spc="215" dirty="0">
                <a:latin typeface="Angsana New" pitchFamily="18" charset="-34"/>
                <a:cs typeface="Angsana New" pitchFamily="18" charset="-34"/>
              </a:rPr>
              <a:t> </a:t>
            </a:r>
            <a:r>
              <a:rPr spc="-5" dirty="0">
                <a:latin typeface="Angsana New" pitchFamily="18" charset="-34"/>
                <a:cs typeface="Angsana New" pitchFamily="18" charset="-34"/>
              </a:rPr>
              <a:t>sickle</a:t>
            </a:r>
            <a:endParaRPr>
              <a:latin typeface="Angsana New" pitchFamily="18" charset="-34"/>
              <a:cs typeface="Angsana New" pitchFamily="18" charset="-34"/>
            </a:endParaRPr>
          </a:p>
          <a:p>
            <a:pPr marL="12700">
              <a:lnSpc>
                <a:spcPct val="100000"/>
              </a:lnSpc>
              <a:spcBef>
                <a:spcPts val="455"/>
              </a:spcBef>
            </a:pPr>
            <a:r>
              <a:rPr dirty="0">
                <a:latin typeface="Angsana New" pitchFamily="18" charset="-34"/>
                <a:cs typeface="Angsana New" pitchFamily="18" charset="-34"/>
              </a:rPr>
              <a:t>shaped, </a:t>
            </a:r>
            <a:r>
              <a:rPr spc="-5" dirty="0">
                <a:latin typeface="Angsana New" pitchFamily="18" charset="-34"/>
                <a:cs typeface="Angsana New" pitchFamily="18" charset="-34"/>
              </a:rPr>
              <a:t>leathery, </a:t>
            </a:r>
            <a:r>
              <a:rPr dirty="0">
                <a:latin typeface="Angsana New" pitchFamily="18" charset="-34"/>
                <a:cs typeface="Angsana New" pitchFamily="18" charset="-34"/>
              </a:rPr>
              <a:t>dull </a:t>
            </a:r>
            <a:r>
              <a:rPr spc="-5">
                <a:latin typeface="Angsana New" pitchFamily="18" charset="-34"/>
                <a:cs typeface="Angsana New" pitchFamily="18" charset="-34"/>
              </a:rPr>
              <a:t>green</a:t>
            </a:r>
            <a:r>
              <a:rPr sz="2800" spc="-5" smtClean="0">
                <a:latin typeface="Times New Roman" pitchFamily="18" charset="0"/>
                <a:cs typeface="Times New Roman" pitchFamily="18" charset="0"/>
              </a:rPr>
              <a:t>.</a:t>
            </a:r>
            <a:endParaRPr sz="28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solidFill>
                  <a:schemeClr val="bg1"/>
                </a:solidFill>
                <a:latin typeface="Times New Roman"/>
                <a:cs typeface="Times New Roman"/>
              </a:rPr>
              <a:t>Phenology</a:t>
            </a:r>
            <a:r>
              <a:rPr lang="en-US" dirty="0" smtClean="0">
                <a:latin typeface="Times New Roman"/>
                <a:cs typeface="Times New Roman"/>
              </a:rPr>
              <a:t/>
            </a:r>
            <a:br>
              <a:rPr lang="en-US" dirty="0" smtClean="0">
                <a:latin typeface="Times New Roman"/>
                <a:cs typeface="Times New Roman"/>
              </a:rPr>
            </a:br>
            <a:endParaRPr lang="en-US" dirty="0"/>
          </a:p>
        </p:txBody>
      </p:sp>
      <p:sp>
        <p:nvSpPr>
          <p:cNvPr id="3" name="Content Placeholder 2"/>
          <p:cNvSpPr>
            <a:spLocks noGrp="1"/>
          </p:cNvSpPr>
          <p:nvPr>
            <p:ph idx="1"/>
          </p:nvPr>
        </p:nvSpPr>
        <p:spPr>
          <a:xfrm>
            <a:off x="457200" y="1798637"/>
            <a:ext cx="8229600" cy="4525963"/>
          </a:xfrm>
        </p:spPr>
        <p:txBody>
          <a:bodyPr>
            <a:normAutofit/>
          </a:bodyPr>
          <a:lstStyle/>
          <a:p>
            <a:pPr marL="12700" marR="5080" indent="457200" algn="just">
              <a:lnSpc>
                <a:spcPts val="2070"/>
              </a:lnSpc>
              <a:spcBef>
                <a:spcPts val="165"/>
              </a:spcBef>
            </a:pPr>
            <a:r>
              <a:rPr lang="en-US" spc="-5" dirty="0" smtClean="0">
                <a:latin typeface="Aldhabi" pitchFamily="2" charset="-78"/>
                <a:cs typeface="Aldhabi" pitchFamily="2" charset="-78"/>
              </a:rPr>
              <a:t>Seeds ripen </a:t>
            </a:r>
            <a:r>
              <a:rPr lang="en-US" dirty="0" smtClean="0">
                <a:latin typeface="Aldhabi" pitchFamily="2" charset="-78"/>
                <a:cs typeface="Aldhabi" pitchFamily="2" charset="-78"/>
              </a:rPr>
              <a:t>during January - </a:t>
            </a:r>
            <a:r>
              <a:rPr lang="en-US" spc="-5" dirty="0" smtClean="0">
                <a:latin typeface="Aldhabi" pitchFamily="2" charset="-78"/>
                <a:cs typeface="Aldhabi" pitchFamily="2" charset="-78"/>
              </a:rPr>
              <a:t>March; </a:t>
            </a:r>
            <a:r>
              <a:rPr lang="en-US" dirty="0" smtClean="0">
                <a:latin typeface="Aldhabi" pitchFamily="2" charset="-78"/>
                <a:cs typeface="Aldhabi" pitchFamily="2" charset="-78"/>
              </a:rPr>
              <a:t>best </a:t>
            </a:r>
            <a:r>
              <a:rPr lang="en-US" spc="-5" dirty="0" smtClean="0">
                <a:latin typeface="Aldhabi" pitchFamily="2" charset="-78"/>
                <a:cs typeface="Aldhabi" pitchFamily="2" charset="-78"/>
              </a:rPr>
              <a:t>time </a:t>
            </a:r>
            <a:r>
              <a:rPr lang="en-US" dirty="0" smtClean="0">
                <a:latin typeface="Aldhabi" pitchFamily="2" charset="-78"/>
                <a:cs typeface="Aldhabi" pitchFamily="2" charset="-78"/>
              </a:rPr>
              <a:t>for </a:t>
            </a:r>
            <a:r>
              <a:rPr lang="en-US" spc="-5" dirty="0" smtClean="0">
                <a:latin typeface="Aldhabi" pitchFamily="2" charset="-78"/>
                <a:cs typeface="Aldhabi" pitchFamily="2" charset="-78"/>
              </a:rPr>
              <a:t>collection </a:t>
            </a:r>
            <a:r>
              <a:rPr lang="en-US" dirty="0" smtClean="0">
                <a:latin typeface="Aldhabi" pitchFamily="2" charset="-78"/>
                <a:cs typeface="Aldhabi" pitchFamily="2" charset="-78"/>
              </a:rPr>
              <a:t>of pods </a:t>
            </a:r>
            <a:r>
              <a:rPr lang="en-US" spc="-5" dirty="0" smtClean="0">
                <a:latin typeface="Aldhabi" pitchFamily="2" charset="-78"/>
                <a:cs typeface="Aldhabi" pitchFamily="2" charset="-78"/>
              </a:rPr>
              <a:t>is </a:t>
            </a:r>
            <a:r>
              <a:rPr lang="en-US" dirty="0" smtClean="0">
                <a:latin typeface="Aldhabi" pitchFamily="2" charset="-78"/>
                <a:cs typeface="Aldhabi" pitchFamily="2" charset="-78"/>
              </a:rPr>
              <a:t>February -  March, by </a:t>
            </a:r>
            <a:r>
              <a:rPr lang="en-US" spc="-5" dirty="0" smtClean="0">
                <a:latin typeface="Aldhabi" pitchFamily="2" charset="-78"/>
                <a:cs typeface="Aldhabi" pitchFamily="2" charset="-78"/>
              </a:rPr>
              <a:t>lopping </a:t>
            </a:r>
            <a:r>
              <a:rPr lang="en-US" dirty="0" smtClean="0">
                <a:latin typeface="Aldhabi" pitchFamily="2" charset="-78"/>
                <a:cs typeface="Aldhabi" pitchFamily="2" charset="-78"/>
              </a:rPr>
              <a:t>and spreading </a:t>
            </a:r>
            <a:r>
              <a:rPr lang="en-US" spc="-5" dirty="0" smtClean="0">
                <a:latin typeface="Aldhabi" pitchFamily="2" charset="-78"/>
                <a:cs typeface="Aldhabi" pitchFamily="2" charset="-78"/>
              </a:rPr>
              <a:t>out </a:t>
            </a:r>
            <a:r>
              <a:rPr lang="en-US" dirty="0" smtClean="0">
                <a:latin typeface="Aldhabi" pitchFamily="2" charset="-78"/>
                <a:cs typeface="Aldhabi" pitchFamily="2" charset="-78"/>
              </a:rPr>
              <a:t>for </a:t>
            </a:r>
            <a:r>
              <a:rPr lang="en-US" spc="5" dirty="0" smtClean="0">
                <a:latin typeface="Aldhabi" pitchFamily="2" charset="-78"/>
                <a:cs typeface="Aldhabi" pitchFamily="2" charset="-78"/>
              </a:rPr>
              <a:t>5-9 </a:t>
            </a:r>
            <a:r>
              <a:rPr lang="en-US" spc="-5" dirty="0" smtClean="0">
                <a:latin typeface="Aldhabi" pitchFamily="2" charset="-78"/>
                <a:cs typeface="Aldhabi" pitchFamily="2" charset="-78"/>
              </a:rPr>
              <a:t>days </a:t>
            </a:r>
            <a:r>
              <a:rPr lang="en-US" dirty="0" smtClean="0">
                <a:latin typeface="Aldhabi" pitchFamily="2" charset="-78"/>
                <a:cs typeface="Aldhabi" pitchFamily="2" charset="-78"/>
              </a:rPr>
              <a:t>to open. </a:t>
            </a:r>
          </a:p>
          <a:p>
            <a:pPr marL="12700" marR="5080" indent="457200" algn="just">
              <a:lnSpc>
                <a:spcPts val="2070"/>
              </a:lnSpc>
              <a:spcBef>
                <a:spcPts val="165"/>
              </a:spcBef>
            </a:pPr>
            <a:r>
              <a:rPr lang="en-US" spc="-5" dirty="0" smtClean="0">
                <a:latin typeface="Aldhabi" pitchFamily="2" charset="-78"/>
                <a:cs typeface="Aldhabi" pitchFamily="2" charset="-78"/>
              </a:rPr>
              <a:t>Seeds </a:t>
            </a:r>
            <a:r>
              <a:rPr lang="en-US" dirty="0" smtClean="0">
                <a:latin typeface="Aldhabi" pitchFamily="2" charset="-78"/>
                <a:cs typeface="Aldhabi" pitchFamily="2" charset="-78"/>
              </a:rPr>
              <a:t>retain </a:t>
            </a:r>
            <a:r>
              <a:rPr lang="en-US" spc="-5" dirty="0" smtClean="0">
                <a:latin typeface="Aldhabi" pitchFamily="2" charset="-78"/>
                <a:cs typeface="Aldhabi" pitchFamily="2" charset="-78"/>
              </a:rPr>
              <a:t>viability </a:t>
            </a:r>
            <a:r>
              <a:rPr lang="en-US" spc="-5" dirty="0" err="1" smtClean="0">
                <a:latin typeface="Aldhabi" pitchFamily="2" charset="-78"/>
                <a:cs typeface="Aldhabi" pitchFamily="2" charset="-78"/>
              </a:rPr>
              <a:t>upto</a:t>
            </a:r>
            <a:r>
              <a:rPr lang="en-US" spc="-5" dirty="0" smtClean="0">
                <a:latin typeface="Aldhabi" pitchFamily="2" charset="-78"/>
                <a:cs typeface="Aldhabi" pitchFamily="2" charset="-78"/>
              </a:rPr>
              <a:t> </a:t>
            </a:r>
            <a:r>
              <a:rPr lang="en-US" dirty="0" smtClean="0">
                <a:latin typeface="Aldhabi" pitchFamily="2" charset="-78"/>
                <a:cs typeface="Aldhabi" pitchFamily="2" charset="-78"/>
              </a:rPr>
              <a:t>2  years. </a:t>
            </a:r>
            <a:r>
              <a:rPr lang="en-US" spc="-5" dirty="0" smtClean="0">
                <a:latin typeface="Aldhabi" pitchFamily="2" charset="-78"/>
                <a:cs typeface="Aldhabi" pitchFamily="2" charset="-78"/>
              </a:rPr>
              <a:t>Germination capacity is </a:t>
            </a:r>
            <a:r>
              <a:rPr lang="en-US" dirty="0" smtClean="0">
                <a:latin typeface="Aldhabi" pitchFamily="2" charset="-78"/>
                <a:cs typeface="Aldhabi" pitchFamily="2" charset="-78"/>
              </a:rPr>
              <a:t>about</a:t>
            </a:r>
            <a:r>
              <a:rPr lang="en-US" spc="5" dirty="0" smtClean="0">
                <a:latin typeface="Aldhabi" pitchFamily="2" charset="-78"/>
                <a:cs typeface="Aldhabi" pitchFamily="2" charset="-78"/>
              </a:rPr>
              <a:t> </a:t>
            </a:r>
            <a:r>
              <a:rPr lang="en-US" dirty="0" smtClean="0">
                <a:latin typeface="Aldhabi" pitchFamily="2" charset="-78"/>
                <a:cs typeface="Aldhabi" pitchFamily="2" charset="-78"/>
              </a:rPr>
              <a:t>50%.</a:t>
            </a:r>
          </a:p>
          <a:p>
            <a:pPr marL="12700" algn="just">
              <a:lnSpc>
                <a:spcPct val="100000"/>
              </a:lnSpc>
              <a:spcBef>
                <a:spcPts val="465"/>
              </a:spcBef>
              <a:buNone/>
            </a:pPr>
            <a:r>
              <a:rPr lang="en-US" b="1" spc="-5" dirty="0" err="1" smtClean="0">
                <a:latin typeface="Aldhabi" pitchFamily="2" charset="-78"/>
                <a:cs typeface="Aldhabi" pitchFamily="2" charset="-78"/>
              </a:rPr>
              <a:t>Silvicultural</a:t>
            </a:r>
            <a:r>
              <a:rPr lang="en-US" b="1" spc="-5" dirty="0" smtClean="0">
                <a:latin typeface="Aldhabi" pitchFamily="2" charset="-78"/>
                <a:cs typeface="Aldhabi" pitchFamily="2" charset="-78"/>
              </a:rPr>
              <a:t> Characters</a:t>
            </a:r>
            <a:endParaRPr lang="en-US" dirty="0" smtClean="0">
              <a:latin typeface="Aldhabi" pitchFamily="2" charset="-78"/>
              <a:cs typeface="Aldhabi" pitchFamily="2" charset="-78"/>
            </a:endParaRPr>
          </a:p>
          <a:p>
            <a:pPr marL="12700" marR="8890" indent="457200" algn="just">
              <a:lnSpc>
                <a:spcPts val="2070"/>
              </a:lnSpc>
              <a:spcBef>
                <a:spcPts val="165"/>
              </a:spcBef>
            </a:pPr>
            <a:r>
              <a:rPr lang="en-US" dirty="0" smtClean="0">
                <a:latin typeface="Aldhabi" pitchFamily="2" charset="-78"/>
                <a:cs typeface="Aldhabi" pitchFamily="2" charset="-78"/>
              </a:rPr>
              <a:t>It </a:t>
            </a:r>
            <a:r>
              <a:rPr lang="en-US" spc="-5" dirty="0" smtClean="0">
                <a:latin typeface="Aldhabi" pitchFamily="2" charset="-78"/>
                <a:cs typeface="Aldhabi" pitchFamily="2" charset="-78"/>
              </a:rPr>
              <a:t>is </a:t>
            </a:r>
            <a:r>
              <a:rPr lang="en-US" dirty="0" smtClean="0">
                <a:latin typeface="Aldhabi" pitchFamily="2" charset="-78"/>
                <a:cs typeface="Aldhabi" pitchFamily="2" charset="-78"/>
              </a:rPr>
              <a:t>a </a:t>
            </a:r>
            <a:r>
              <a:rPr lang="en-US" spc="-5" dirty="0" smtClean="0">
                <a:latin typeface="Aldhabi" pitchFamily="2" charset="-78"/>
                <a:cs typeface="Aldhabi" pitchFamily="2" charset="-78"/>
              </a:rPr>
              <a:t>strong </a:t>
            </a:r>
            <a:r>
              <a:rPr lang="en-US" dirty="0" smtClean="0">
                <a:latin typeface="Aldhabi" pitchFamily="2" charset="-78"/>
                <a:cs typeface="Aldhabi" pitchFamily="2" charset="-78"/>
              </a:rPr>
              <a:t>light demander but regenerate </a:t>
            </a:r>
            <a:r>
              <a:rPr lang="en-US" spc="-5" dirty="0" smtClean="0">
                <a:latin typeface="Aldhabi" pitchFamily="2" charset="-78"/>
                <a:cs typeface="Aldhabi" pitchFamily="2" charset="-78"/>
              </a:rPr>
              <a:t>under </a:t>
            </a:r>
            <a:r>
              <a:rPr lang="en-US" dirty="0" smtClean="0">
                <a:latin typeface="Aldhabi" pitchFamily="2" charset="-78"/>
                <a:cs typeface="Aldhabi" pitchFamily="2" charset="-78"/>
              </a:rPr>
              <a:t>shade. It </a:t>
            </a:r>
            <a:r>
              <a:rPr lang="en-US" spc="-5" dirty="0" smtClean="0">
                <a:latin typeface="Aldhabi" pitchFamily="2" charset="-78"/>
                <a:cs typeface="Aldhabi" pitchFamily="2" charset="-78"/>
              </a:rPr>
              <a:t>is </a:t>
            </a:r>
            <a:r>
              <a:rPr lang="en-US" dirty="0" smtClean="0">
                <a:latin typeface="Aldhabi" pitchFamily="2" charset="-78"/>
                <a:cs typeface="Aldhabi" pitchFamily="2" charset="-78"/>
              </a:rPr>
              <a:t>a fire tender. It </a:t>
            </a:r>
            <a:r>
              <a:rPr lang="en-US" spc="-5" dirty="0" smtClean="0">
                <a:latin typeface="Aldhabi" pitchFamily="2" charset="-78"/>
                <a:cs typeface="Aldhabi" pitchFamily="2" charset="-78"/>
              </a:rPr>
              <a:t>is  drought-tolerant but sensitive </a:t>
            </a:r>
            <a:r>
              <a:rPr lang="en-US" dirty="0" smtClean="0">
                <a:latin typeface="Aldhabi" pitchFamily="2" charset="-78"/>
                <a:cs typeface="Aldhabi" pitchFamily="2" charset="-78"/>
              </a:rPr>
              <a:t>to </a:t>
            </a:r>
            <a:r>
              <a:rPr lang="en-US" spc="-5" dirty="0" smtClean="0">
                <a:latin typeface="Aldhabi" pitchFamily="2" charset="-78"/>
                <a:cs typeface="Aldhabi" pitchFamily="2" charset="-78"/>
              </a:rPr>
              <a:t>severe drought. </a:t>
            </a:r>
          </a:p>
          <a:p>
            <a:pPr marL="12700" marR="8890" indent="457200" algn="just">
              <a:lnSpc>
                <a:spcPts val="2070"/>
              </a:lnSpc>
              <a:spcBef>
                <a:spcPts val="165"/>
              </a:spcBef>
            </a:pPr>
            <a:r>
              <a:rPr lang="en-US" dirty="0" smtClean="0">
                <a:latin typeface="Aldhabi" pitchFamily="2" charset="-78"/>
                <a:cs typeface="Aldhabi" pitchFamily="2" charset="-78"/>
              </a:rPr>
              <a:t>It </a:t>
            </a:r>
            <a:r>
              <a:rPr lang="en-US" spc="-5" dirty="0" smtClean="0">
                <a:latin typeface="Aldhabi" pitchFamily="2" charset="-78"/>
                <a:cs typeface="Aldhabi" pitchFamily="2" charset="-78"/>
              </a:rPr>
              <a:t>produces </a:t>
            </a:r>
            <a:r>
              <a:rPr lang="en-US" dirty="0" smtClean="0">
                <a:latin typeface="Aldhabi" pitchFamily="2" charset="-78"/>
                <a:cs typeface="Aldhabi" pitchFamily="2" charset="-78"/>
              </a:rPr>
              <a:t>profuse root suckers but </a:t>
            </a:r>
            <a:r>
              <a:rPr lang="en-US" spc="-5" dirty="0" smtClean="0">
                <a:latin typeface="Aldhabi" pitchFamily="2" charset="-78"/>
                <a:cs typeface="Aldhabi" pitchFamily="2" charset="-78"/>
              </a:rPr>
              <a:t>is </a:t>
            </a:r>
            <a:r>
              <a:rPr lang="en-US" dirty="0" smtClean="0">
                <a:latin typeface="Aldhabi" pitchFamily="2" charset="-78"/>
                <a:cs typeface="Aldhabi" pitchFamily="2" charset="-78"/>
              </a:rPr>
              <a:t>a  poor </a:t>
            </a:r>
            <a:r>
              <a:rPr lang="en-US" dirty="0" err="1" smtClean="0">
                <a:latin typeface="Aldhabi" pitchFamily="2" charset="-78"/>
                <a:cs typeface="Aldhabi" pitchFamily="2" charset="-78"/>
              </a:rPr>
              <a:t>coppicer</a:t>
            </a:r>
            <a:r>
              <a:rPr lang="en-US" dirty="0" smtClean="0">
                <a:latin typeface="Aldhabi" pitchFamily="2" charset="-78"/>
                <a:cs typeface="Aldhabi" pitchFamily="2" charset="-78"/>
              </a:rPr>
              <a:t> under Indian</a:t>
            </a:r>
            <a:r>
              <a:rPr lang="en-US" spc="-10" dirty="0" smtClean="0">
                <a:latin typeface="Aldhabi" pitchFamily="2" charset="-78"/>
                <a:cs typeface="Aldhabi" pitchFamily="2" charset="-78"/>
              </a:rPr>
              <a:t> </a:t>
            </a:r>
            <a:r>
              <a:rPr lang="en-US" dirty="0" smtClean="0">
                <a:latin typeface="Aldhabi" pitchFamily="2" charset="-78"/>
                <a:cs typeface="Aldhabi" pitchFamily="2" charset="-78"/>
              </a:rPr>
              <a:t>condition</a:t>
            </a:r>
          </a:p>
          <a:p>
            <a:pPr marL="12700" algn="just">
              <a:lnSpc>
                <a:spcPct val="100000"/>
              </a:lnSpc>
              <a:spcBef>
                <a:spcPts val="465"/>
              </a:spcBef>
              <a:buNone/>
            </a:pPr>
            <a:r>
              <a:rPr lang="en-US" b="1" dirty="0" smtClean="0">
                <a:latin typeface="Aldhabi" pitchFamily="2" charset="-78"/>
                <a:cs typeface="Aldhabi" pitchFamily="2" charset="-78"/>
              </a:rPr>
              <a:t>Climate </a:t>
            </a:r>
            <a:r>
              <a:rPr lang="en-US" b="1" spc="-5" dirty="0" smtClean="0">
                <a:latin typeface="Aldhabi" pitchFamily="2" charset="-78"/>
                <a:cs typeface="Aldhabi" pitchFamily="2" charset="-78"/>
              </a:rPr>
              <a:t>and </a:t>
            </a:r>
            <a:r>
              <a:rPr lang="en-US" b="1" dirty="0" smtClean="0">
                <a:latin typeface="Aldhabi" pitchFamily="2" charset="-78"/>
                <a:cs typeface="Aldhabi" pitchFamily="2" charset="-78"/>
              </a:rPr>
              <a:t>Soil</a:t>
            </a:r>
            <a:endParaRPr lang="en-US" dirty="0" smtClean="0">
              <a:latin typeface="Aldhabi" pitchFamily="2" charset="-78"/>
              <a:cs typeface="Aldhabi" pitchFamily="2" charset="-78"/>
            </a:endParaRPr>
          </a:p>
          <a:p>
            <a:pPr marL="12700" marR="5080" indent="457200" algn="just">
              <a:lnSpc>
                <a:spcPts val="2070"/>
              </a:lnSpc>
              <a:spcBef>
                <a:spcPts val="165"/>
              </a:spcBef>
            </a:pPr>
            <a:r>
              <a:rPr lang="en-US" dirty="0" smtClean="0">
                <a:latin typeface="Aldhabi" pitchFamily="2" charset="-78"/>
                <a:cs typeface="Aldhabi" pitchFamily="2" charset="-78"/>
              </a:rPr>
              <a:t>It </a:t>
            </a:r>
            <a:r>
              <a:rPr lang="en-US" spc="-5" dirty="0" smtClean="0">
                <a:latin typeface="Aldhabi" pitchFamily="2" charset="-78"/>
                <a:cs typeface="Aldhabi" pitchFamily="2" charset="-78"/>
              </a:rPr>
              <a:t>grows </a:t>
            </a:r>
            <a:r>
              <a:rPr lang="en-US" dirty="0" smtClean="0">
                <a:latin typeface="Aldhabi" pitchFamily="2" charset="-78"/>
                <a:cs typeface="Aldhabi" pitchFamily="2" charset="-78"/>
              </a:rPr>
              <a:t>from sea-level to about 700 m altitude. It </a:t>
            </a:r>
            <a:r>
              <a:rPr lang="en-US" spc="-5" dirty="0" smtClean="0">
                <a:latin typeface="Aldhabi" pitchFamily="2" charset="-78"/>
                <a:cs typeface="Aldhabi" pitchFamily="2" charset="-78"/>
              </a:rPr>
              <a:t>does well </a:t>
            </a:r>
            <a:r>
              <a:rPr lang="en-US" dirty="0" smtClean="0">
                <a:latin typeface="Aldhabi" pitchFamily="2" charset="-78"/>
                <a:cs typeface="Aldhabi" pitchFamily="2" charset="-78"/>
              </a:rPr>
              <a:t>in </a:t>
            </a:r>
            <a:r>
              <a:rPr lang="en-US" spc="-5" dirty="0" smtClean="0">
                <a:latin typeface="Aldhabi" pitchFamily="2" charset="-78"/>
                <a:cs typeface="Aldhabi" pitchFamily="2" charset="-78"/>
              </a:rPr>
              <a:t>temperature </a:t>
            </a:r>
            <a:r>
              <a:rPr lang="en-US" spc="5" dirty="0" smtClean="0">
                <a:latin typeface="Aldhabi" pitchFamily="2" charset="-78"/>
                <a:cs typeface="Aldhabi" pitchFamily="2" charset="-78"/>
              </a:rPr>
              <a:t>of26-  </a:t>
            </a:r>
            <a:r>
              <a:rPr lang="en-US" dirty="0" smtClean="0">
                <a:latin typeface="Aldhabi" pitchFamily="2" charset="-78"/>
                <a:cs typeface="Aldhabi" pitchFamily="2" charset="-78"/>
              </a:rPr>
              <a:t>30°C and can survive up to 40°C.</a:t>
            </a:r>
          </a:p>
          <a:p>
            <a:pPr marL="12700" marR="5080" indent="457200" algn="just">
              <a:lnSpc>
                <a:spcPts val="2070"/>
              </a:lnSpc>
              <a:spcBef>
                <a:spcPts val="165"/>
              </a:spcBef>
            </a:pPr>
            <a:r>
              <a:rPr lang="en-US" dirty="0" smtClean="0">
                <a:latin typeface="Aldhabi" pitchFamily="2" charset="-78"/>
                <a:cs typeface="Aldhabi" pitchFamily="2" charset="-78"/>
              </a:rPr>
              <a:t> It </a:t>
            </a:r>
            <a:r>
              <a:rPr lang="en-US" spc="-5" dirty="0" smtClean="0">
                <a:latin typeface="Aldhabi" pitchFamily="2" charset="-78"/>
                <a:cs typeface="Aldhabi" pitchFamily="2" charset="-78"/>
              </a:rPr>
              <a:t>is well </a:t>
            </a:r>
            <a:r>
              <a:rPr lang="en-US" dirty="0" smtClean="0">
                <a:latin typeface="Aldhabi" pitchFamily="2" charset="-78"/>
                <a:cs typeface="Aldhabi" pitchFamily="2" charset="-78"/>
              </a:rPr>
              <a:t>adapted to </a:t>
            </a:r>
            <a:r>
              <a:rPr lang="en-US" spc="-5" dirty="0" smtClean="0">
                <a:latin typeface="Aldhabi" pitchFamily="2" charset="-78"/>
                <a:cs typeface="Aldhabi" pitchFamily="2" charset="-78"/>
              </a:rPr>
              <a:t>drought </a:t>
            </a:r>
            <a:r>
              <a:rPr lang="en-US" dirty="0" smtClean="0">
                <a:latin typeface="Aldhabi" pitchFamily="2" charset="-78"/>
                <a:cs typeface="Aldhabi" pitchFamily="2" charset="-78"/>
              </a:rPr>
              <a:t>and </a:t>
            </a:r>
            <a:r>
              <a:rPr lang="en-US" spc="-5" dirty="0" smtClean="0">
                <a:latin typeface="Aldhabi" pitchFamily="2" charset="-78"/>
                <a:cs typeface="Aldhabi" pitchFamily="2" charset="-78"/>
              </a:rPr>
              <a:t>grow </a:t>
            </a:r>
            <a:r>
              <a:rPr lang="en-US" dirty="0" smtClean="0">
                <a:latin typeface="Aldhabi" pitchFamily="2" charset="-78"/>
                <a:cs typeface="Aldhabi" pitchFamily="2" charset="-78"/>
              </a:rPr>
              <a:t>with </a:t>
            </a:r>
            <a:r>
              <a:rPr lang="en-US" spc="-5" dirty="0" smtClean="0">
                <a:latin typeface="Aldhabi" pitchFamily="2" charset="-78"/>
                <a:cs typeface="Aldhabi" pitchFamily="2" charset="-78"/>
              </a:rPr>
              <a:t>as little as  </a:t>
            </a:r>
            <a:r>
              <a:rPr lang="en-US" dirty="0" smtClean="0">
                <a:latin typeface="Aldhabi" pitchFamily="2" charset="-78"/>
                <a:cs typeface="Aldhabi" pitchFamily="2" charset="-78"/>
              </a:rPr>
              <a:t>600 mm</a:t>
            </a:r>
            <a:r>
              <a:rPr lang="en-US" spc="-20" dirty="0" smtClean="0">
                <a:latin typeface="Aldhabi" pitchFamily="2" charset="-78"/>
                <a:cs typeface="Aldhabi" pitchFamily="2" charset="-78"/>
              </a:rPr>
              <a:t> </a:t>
            </a:r>
            <a:r>
              <a:rPr lang="en-US" dirty="0" smtClean="0">
                <a:latin typeface="Aldhabi" pitchFamily="2" charset="-78"/>
                <a:cs typeface="Aldhabi" pitchFamily="2" charset="-78"/>
              </a:rPr>
              <a:t>rainfall.</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pc="-5" dirty="0" smtClean="0">
                <a:solidFill>
                  <a:schemeClr val="bg1"/>
                </a:solidFill>
                <a:latin typeface="Times New Roman"/>
                <a:cs typeface="Times New Roman"/>
              </a:rPr>
              <a:t>Nursery Technique</a:t>
            </a:r>
            <a:r>
              <a:rPr lang="en-US" dirty="0" smtClean="0">
                <a:latin typeface="Times New Roman"/>
                <a:cs typeface="Times New Roman"/>
              </a:rPr>
              <a:t/>
            </a:r>
            <a:br>
              <a:rPr lang="en-US" dirty="0" smtClean="0">
                <a:latin typeface="Times New Roman"/>
                <a:cs typeface="Times New Roman"/>
              </a:rPr>
            </a:br>
            <a:endParaRPr lang="en-US" dirty="0"/>
          </a:p>
        </p:txBody>
      </p:sp>
      <p:sp>
        <p:nvSpPr>
          <p:cNvPr id="4" name="object 2"/>
          <p:cNvSpPr txBox="1">
            <a:spLocks noGrp="1"/>
          </p:cNvSpPr>
          <p:nvPr>
            <p:ph idx="1"/>
          </p:nvPr>
        </p:nvSpPr>
        <p:spPr>
          <a:xfrm>
            <a:off x="457200" y="1865972"/>
            <a:ext cx="8229600" cy="3772828"/>
          </a:xfrm>
          <a:prstGeom prst="rect">
            <a:avLst/>
          </a:prstGeom>
        </p:spPr>
        <p:txBody>
          <a:bodyPr vert="horz" wrap="square" lIns="0" tIns="91440" rIns="0" bIns="0" rtlCol="0">
            <a:spAutoFit/>
          </a:bodyPr>
          <a:lstStyle/>
          <a:p>
            <a:pPr marL="12700" marR="5080" indent="457200" algn="just">
              <a:lnSpc>
                <a:spcPts val="2070"/>
              </a:lnSpc>
              <a:spcBef>
                <a:spcPts val="160"/>
              </a:spcBef>
            </a:pPr>
            <a:r>
              <a:rPr sz="2000" smtClean="0">
                <a:latin typeface="Times New Roman"/>
                <a:cs typeface="Times New Roman"/>
              </a:rPr>
              <a:t>Seed </a:t>
            </a:r>
            <a:r>
              <a:rPr sz="2000" spc="-5" dirty="0">
                <a:latin typeface="Times New Roman"/>
                <a:cs typeface="Times New Roman"/>
              </a:rPr>
              <a:t>requires pre-treatment, </a:t>
            </a:r>
            <a:r>
              <a:rPr sz="2000" dirty="0">
                <a:latin typeface="Times New Roman"/>
                <a:cs typeface="Times New Roman"/>
              </a:rPr>
              <a:t>either 24-48 hours </a:t>
            </a:r>
            <a:r>
              <a:rPr sz="2000" spc="-5" dirty="0">
                <a:latin typeface="Times New Roman"/>
                <a:cs typeface="Times New Roman"/>
              </a:rPr>
              <a:t>immersion </a:t>
            </a:r>
            <a:r>
              <a:rPr sz="2000" dirty="0">
                <a:latin typeface="Times New Roman"/>
                <a:cs typeface="Times New Roman"/>
              </a:rPr>
              <a:t>in water at room  </a:t>
            </a:r>
            <a:r>
              <a:rPr sz="2000" spc="-5" dirty="0">
                <a:latin typeface="Times New Roman"/>
                <a:cs typeface="Times New Roman"/>
              </a:rPr>
              <a:t>temperature </a:t>
            </a:r>
            <a:r>
              <a:rPr sz="2000" dirty="0">
                <a:latin typeface="Times New Roman"/>
                <a:cs typeface="Times New Roman"/>
              </a:rPr>
              <a:t>or in </a:t>
            </a:r>
            <a:r>
              <a:rPr sz="2000" spc="-5" dirty="0">
                <a:latin typeface="Times New Roman"/>
                <a:cs typeface="Times New Roman"/>
              </a:rPr>
              <a:t>cooling </a:t>
            </a:r>
            <a:r>
              <a:rPr sz="2000" dirty="0">
                <a:latin typeface="Times New Roman"/>
                <a:cs typeface="Times New Roman"/>
              </a:rPr>
              <a:t>boiled water, for 24 hours. </a:t>
            </a:r>
            <a:r>
              <a:rPr sz="2000" spc="-5" dirty="0">
                <a:latin typeface="Times New Roman"/>
                <a:cs typeface="Times New Roman"/>
              </a:rPr>
              <a:t>May </a:t>
            </a:r>
            <a:r>
              <a:rPr sz="2000" dirty="0">
                <a:latin typeface="Times New Roman"/>
                <a:cs typeface="Times New Roman"/>
              </a:rPr>
              <a:t>be </a:t>
            </a:r>
            <a:r>
              <a:rPr sz="2000" spc="-5" dirty="0">
                <a:latin typeface="Times New Roman"/>
                <a:cs typeface="Times New Roman"/>
              </a:rPr>
              <a:t>sown </a:t>
            </a:r>
            <a:r>
              <a:rPr sz="2000" dirty="0">
                <a:latin typeface="Times New Roman"/>
                <a:cs typeface="Times New Roman"/>
              </a:rPr>
              <a:t>in nursery </a:t>
            </a:r>
            <a:r>
              <a:rPr sz="2000" spc="-5" dirty="0">
                <a:latin typeface="Times New Roman"/>
                <a:cs typeface="Times New Roman"/>
              </a:rPr>
              <a:t>beds </a:t>
            </a:r>
            <a:r>
              <a:rPr sz="2000" dirty="0">
                <a:latin typeface="Times New Roman"/>
                <a:cs typeface="Times New Roman"/>
              </a:rPr>
              <a:t>in  polythene </a:t>
            </a:r>
            <a:r>
              <a:rPr sz="2000" spc="-5" dirty="0">
                <a:latin typeface="Times New Roman"/>
                <a:cs typeface="Times New Roman"/>
              </a:rPr>
              <a:t>bag containers </a:t>
            </a:r>
            <a:r>
              <a:rPr sz="2000" dirty="0">
                <a:latin typeface="Times New Roman"/>
                <a:cs typeface="Times New Roman"/>
              </a:rPr>
              <a:t>during </a:t>
            </a:r>
            <a:r>
              <a:rPr sz="2000" spc="-5" dirty="0">
                <a:latin typeface="Times New Roman"/>
                <a:cs typeface="Times New Roman"/>
              </a:rPr>
              <a:t>March </a:t>
            </a:r>
            <a:r>
              <a:rPr sz="2000" dirty="0">
                <a:latin typeface="Times New Roman"/>
                <a:cs typeface="Times New Roman"/>
              </a:rPr>
              <a:t>to </a:t>
            </a:r>
            <a:r>
              <a:rPr sz="2000" spc="-5" dirty="0">
                <a:latin typeface="Times New Roman"/>
                <a:cs typeface="Times New Roman"/>
              </a:rPr>
              <a:t>early </a:t>
            </a:r>
            <a:r>
              <a:rPr sz="2000" dirty="0">
                <a:latin typeface="Times New Roman"/>
                <a:cs typeface="Times New Roman"/>
              </a:rPr>
              <a:t>April, </a:t>
            </a:r>
            <a:r>
              <a:rPr sz="2000" spc="-5" dirty="0">
                <a:latin typeface="Times New Roman"/>
                <a:cs typeface="Times New Roman"/>
              </a:rPr>
              <a:t>under </a:t>
            </a:r>
            <a:r>
              <a:rPr sz="2000" dirty="0">
                <a:latin typeface="Times New Roman"/>
                <a:cs typeface="Times New Roman"/>
              </a:rPr>
              <a:t>shade </a:t>
            </a:r>
            <a:r>
              <a:rPr sz="2000" spc="-5" dirty="0">
                <a:latin typeface="Times New Roman"/>
                <a:cs typeface="Times New Roman"/>
              </a:rPr>
              <a:t>which is </a:t>
            </a:r>
            <a:r>
              <a:rPr sz="2000" dirty="0">
                <a:latin typeface="Times New Roman"/>
                <a:cs typeface="Times New Roman"/>
              </a:rPr>
              <a:t>removed  after </a:t>
            </a:r>
            <a:r>
              <a:rPr sz="2000" spc="-5" dirty="0">
                <a:latin typeface="Times New Roman"/>
                <a:cs typeface="Times New Roman"/>
              </a:rPr>
              <a:t>germination is completed</a:t>
            </a:r>
            <a:r>
              <a:rPr sz="2000" spc="-5">
                <a:latin typeface="Times New Roman"/>
                <a:cs typeface="Times New Roman"/>
              </a:rPr>
              <a:t>. </a:t>
            </a:r>
            <a:endParaRPr lang="en-US" sz="2000" spc="-5" dirty="0" smtClean="0">
              <a:latin typeface="Times New Roman"/>
              <a:cs typeface="Times New Roman"/>
            </a:endParaRPr>
          </a:p>
          <a:p>
            <a:pPr marL="12700" marR="5080" indent="457200" algn="just">
              <a:lnSpc>
                <a:spcPts val="2070"/>
              </a:lnSpc>
              <a:spcBef>
                <a:spcPts val="160"/>
              </a:spcBef>
            </a:pPr>
            <a:r>
              <a:rPr sz="2000" smtClean="0">
                <a:latin typeface="Times New Roman"/>
                <a:cs typeface="Times New Roman"/>
              </a:rPr>
              <a:t>Seed </a:t>
            </a:r>
            <a:r>
              <a:rPr sz="2000" spc="-5" dirty="0">
                <a:latin typeface="Times New Roman"/>
                <a:cs typeface="Times New Roman"/>
              </a:rPr>
              <a:t>is </a:t>
            </a:r>
            <a:r>
              <a:rPr sz="2000" dirty="0">
                <a:latin typeface="Times New Roman"/>
                <a:cs typeface="Times New Roman"/>
              </a:rPr>
              <a:t>sprinkled with </a:t>
            </a:r>
            <a:r>
              <a:rPr sz="2000" spc="-5" dirty="0">
                <a:latin typeface="Times New Roman"/>
                <a:cs typeface="Times New Roman"/>
              </a:rPr>
              <a:t>kerosene oil </a:t>
            </a:r>
            <a:r>
              <a:rPr sz="2000" dirty="0">
                <a:latin typeface="Times New Roman"/>
                <a:cs typeface="Times New Roman"/>
              </a:rPr>
              <a:t>to </a:t>
            </a:r>
            <a:r>
              <a:rPr sz="2000" spc="-5" dirty="0">
                <a:latin typeface="Times New Roman"/>
                <a:cs typeface="Times New Roman"/>
              </a:rPr>
              <a:t>protect </a:t>
            </a:r>
            <a:r>
              <a:rPr sz="2000" dirty="0">
                <a:latin typeface="Times New Roman"/>
                <a:cs typeface="Times New Roman"/>
              </a:rPr>
              <a:t>against ants.  </a:t>
            </a:r>
            <a:r>
              <a:rPr sz="2000" spc="-5" dirty="0">
                <a:latin typeface="Times New Roman"/>
                <a:cs typeface="Times New Roman"/>
              </a:rPr>
              <a:t>Germination starts </a:t>
            </a:r>
            <a:r>
              <a:rPr sz="2000" dirty="0">
                <a:latin typeface="Times New Roman"/>
                <a:cs typeface="Times New Roman"/>
              </a:rPr>
              <a:t>in 15-20 days </a:t>
            </a:r>
            <a:r>
              <a:rPr sz="2000" spc="-5" dirty="0">
                <a:latin typeface="Times New Roman"/>
                <a:cs typeface="Times New Roman"/>
              </a:rPr>
              <a:t>and is complete </a:t>
            </a:r>
            <a:r>
              <a:rPr sz="2000" dirty="0">
                <a:latin typeface="Times New Roman"/>
                <a:cs typeface="Times New Roman"/>
              </a:rPr>
              <a:t>in 30-35 </a:t>
            </a:r>
            <a:r>
              <a:rPr sz="2000" spc="-5" dirty="0">
                <a:latin typeface="Times New Roman"/>
                <a:cs typeface="Times New Roman"/>
              </a:rPr>
              <a:t>days. A </a:t>
            </a:r>
            <a:r>
              <a:rPr sz="2000" dirty="0">
                <a:latin typeface="Times New Roman"/>
                <a:cs typeface="Times New Roman"/>
              </a:rPr>
              <a:t>thatch barrier on </a:t>
            </a:r>
            <a:r>
              <a:rPr sz="2000" spc="-5" dirty="0">
                <a:latin typeface="Times New Roman"/>
                <a:cs typeface="Times New Roman"/>
              </a:rPr>
              <a:t>one  </a:t>
            </a:r>
            <a:r>
              <a:rPr sz="2000" dirty="0">
                <a:latin typeface="Times New Roman"/>
                <a:cs typeface="Times New Roman"/>
              </a:rPr>
              <a:t>side of the </a:t>
            </a:r>
            <a:r>
              <a:rPr sz="2000" spc="-5" dirty="0">
                <a:latin typeface="Times New Roman"/>
                <a:cs typeface="Times New Roman"/>
              </a:rPr>
              <a:t>bed is given </a:t>
            </a:r>
            <a:r>
              <a:rPr sz="2000" dirty="0">
                <a:latin typeface="Times New Roman"/>
                <a:cs typeface="Times New Roman"/>
              </a:rPr>
              <a:t>to protect </a:t>
            </a:r>
            <a:r>
              <a:rPr sz="2000" spc="-5" dirty="0">
                <a:latin typeface="Times New Roman"/>
                <a:cs typeface="Times New Roman"/>
              </a:rPr>
              <a:t>against </a:t>
            </a:r>
            <a:r>
              <a:rPr sz="2000" dirty="0">
                <a:latin typeface="Times New Roman"/>
                <a:cs typeface="Times New Roman"/>
              </a:rPr>
              <a:t>direct</a:t>
            </a:r>
            <a:r>
              <a:rPr sz="2000" spc="10" dirty="0">
                <a:latin typeface="Times New Roman"/>
                <a:cs typeface="Times New Roman"/>
              </a:rPr>
              <a:t> </a:t>
            </a:r>
            <a:r>
              <a:rPr sz="2000" spc="-5" dirty="0">
                <a:latin typeface="Times New Roman"/>
                <a:cs typeface="Times New Roman"/>
              </a:rPr>
              <a:t>winds.</a:t>
            </a:r>
            <a:endParaRPr sz="2000">
              <a:latin typeface="Times New Roman"/>
              <a:cs typeface="Times New Roman"/>
            </a:endParaRPr>
          </a:p>
          <a:p>
            <a:pPr marL="12700">
              <a:lnSpc>
                <a:spcPct val="100000"/>
              </a:lnSpc>
              <a:spcBef>
                <a:spcPts val="470"/>
              </a:spcBef>
              <a:buNone/>
            </a:pPr>
            <a:r>
              <a:rPr sz="2000" b="1" dirty="0">
                <a:latin typeface="Times New Roman"/>
                <a:cs typeface="Times New Roman"/>
              </a:rPr>
              <a:t>Planting</a:t>
            </a:r>
            <a:endParaRPr sz="2000">
              <a:latin typeface="Times New Roman"/>
              <a:cs typeface="Times New Roman"/>
            </a:endParaRPr>
          </a:p>
          <a:p>
            <a:pPr marL="12700" marR="5080" indent="457200" algn="just">
              <a:lnSpc>
                <a:spcPts val="2070"/>
              </a:lnSpc>
              <a:spcBef>
                <a:spcPts val="160"/>
              </a:spcBef>
            </a:pPr>
            <a:r>
              <a:rPr sz="2000" dirty="0">
                <a:latin typeface="Times New Roman"/>
                <a:cs typeface="Times New Roman"/>
              </a:rPr>
              <a:t>Four </a:t>
            </a:r>
            <a:r>
              <a:rPr sz="2000" spc="-5" dirty="0">
                <a:latin typeface="Times New Roman"/>
                <a:cs typeface="Times New Roman"/>
              </a:rPr>
              <a:t>months </a:t>
            </a:r>
            <a:r>
              <a:rPr sz="2000" dirty="0">
                <a:latin typeface="Times New Roman"/>
                <a:cs typeface="Times New Roman"/>
              </a:rPr>
              <a:t>old </a:t>
            </a:r>
            <a:r>
              <a:rPr sz="2000" spc="-5" dirty="0">
                <a:latin typeface="Times New Roman"/>
                <a:cs typeface="Times New Roman"/>
              </a:rPr>
              <a:t>nursery seedlings </a:t>
            </a:r>
            <a:r>
              <a:rPr sz="2000" dirty="0">
                <a:latin typeface="Times New Roman"/>
                <a:cs typeface="Times New Roman"/>
              </a:rPr>
              <a:t>are </a:t>
            </a:r>
            <a:r>
              <a:rPr sz="2000" spc="-5" dirty="0">
                <a:latin typeface="Times New Roman"/>
                <a:cs typeface="Times New Roman"/>
              </a:rPr>
              <a:t>planted </a:t>
            </a:r>
            <a:r>
              <a:rPr sz="2000" dirty="0">
                <a:latin typeface="Times New Roman"/>
                <a:cs typeface="Times New Roman"/>
              </a:rPr>
              <a:t>out </a:t>
            </a:r>
            <a:r>
              <a:rPr sz="2000" spc="5" dirty="0">
                <a:latin typeface="Times New Roman"/>
                <a:cs typeface="Times New Roman"/>
              </a:rPr>
              <a:t>with </a:t>
            </a:r>
            <a:r>
              <a:rPr sz="2000" dirty="0">
                <a:latin typeface="Times New Roman"/>
                <a:cs typeface="Times New Roman"/>
              </a:rPr>
              <a:t>ball of earth, </a:t>
            </a:r>
            <a:r>
              <a:rPr sz="2000" spc="-5" dirty="0">
                <a:latin typeface="Times New Roman"/>
                <a:cs typeface="Times New Roman"/>
              </a:rPr>
              <a:t>when </a:t>
            </a:r>
            <a:r>
              <a:rPr sz="2000" dirty="0">
                <a:latin typeface="Times New Roman"/>
                <a:cs typeface="Times New Roman"/>
              </a:rPr>
              <a:t>15-30  </a:t>
            </a:r>
            <a:r>
              <a:rPr sz="2000" spc="-5" dirty="0">
                <a:latin typeface="Times New Roman"/>
                <a:cs typeface="Times New Roman"/>
              </a:rPr>
              <a:t>cm </a:t>
            </a:r>
            <a:r>
              <a:rPr sz="2000" dirty="0">
                <a:latin typeface="Times New Roman"/>
                <a:cs typeface="Times New Roman"/>
              </a:rPr>
              <a:t>tall, at </a:t>
            </a:r>
            <a:r>
              <a:rPr sz="2000" spc="-5" dirty="0">
                <a:latin typeface="Times New Roman"/>
                <a:cs typeface="Times New Roman"/>
              </a:rPr>
              <a:t>the </a:t>
            </a:r>
            <a:r>
              <a:rPr sz="2000" dirty="0">
                <a:latin typeface="Times New Roman"/>
                <a:cs typeface="Times New Roman"/>
              </a:rPr>
              <a:t>break of </a:t>
            </a:r>
            <a:r>
              <a:rPr sz="2000" spc="-5" dirty="0">
                <a:latin typeface="Times New Roman"/>
                <a:cs typeface="Times New Roman"/>
              </a:rPr>
              <a:t>monsoon </a:t>
            </a:r>
            <a:r>
              <a:rPr sz="2000" dirty="0">
                <a:latin typeface="Times New Roman"/>
                <a:cs typeface="Times New Roman"/>
              </a:rPr>
              <a:t>in June - July; can be </a:t>
            </a:r>
            <a:r>
              <a:rPr sz="2000" spc="-5" dirty="0">
                <a:latin typeface="Times New Roman"/>
                <a:cs typeface="Times New Roman"/>
              </a:rPr>
              <a:t>successfully </a:t>
            </a:r>
            <a:r>
              <a:rPr sz="2000" dirty="0">
                <a:latin typeface="Times New Roman"/>
                <a:cs typeface="Times New Roman"/>
              </a:rPr>
              <a:t>raised by </a:t>
            </a:r>
            <a:r>
              <a:rPr sz="2000" spc="-5" dirty="0">
                <a:latin typeface="Times New Roman"/>
                <a:cs typeface="Times New Roman"/>
              </a:rPr>
              <a:t>stump  planting also</a:t>
            </a:r>
            <a:r>
              <a:rPr sz="2000" spc="-5">
                <a:latin typeface="Times New Roman"/>
                <a:cs typeface="Times New Roman"/>
              </a:rPr>
              <a:t>. </a:t>
            </a:r>
            <a:endParaRPr lang="en-US" sz="2000" spc="-5" dirty="0" smtClean="0">
              <a:latin typeface="Times New Roman"/>
              <a:cs typeface="Times New Roman"/>
            </a:endParaRPr>
          </a:p>
          <a:p>
            <a:pPr marL="12700" marR="5080" indent="457200" algn="just">
              <a:lnSpc>
                <a:spcPts val="2070"/>
              </a:lnSpc>
              <a:spcBef>
                <a:spcPts val="160"/>
              </a:spcBef>
            </a:pPr>
            <a:r>
              <a:rPr sz="2000" smtClean="0">
                <a:latin typeface="Times New Roman"/>
                <a:cs typeface="Times New Roman"/>
              </a:rPr>
              <a:t>Planting </a:t>
            </a:r>
            <a:r>
              <a:rPr sz="2000" spc="-5" dirty="0">
                <a:latin typeface="Times New Roman"/>
                <a:cs typeface="Times New Roman"/>
              </a:rPr>
              <a:t>is </a:t>
            </a:r>
            <a:r>
              <a:rPr sz="2000" dirty="0">
                <a:latin typeface="Times New Roman"/>
                <a:cs typeface="Times New Roman"/>
              </a:rPr>
              <a:t>done in pits 30 </a:t>
            </a:r>
            <a:r>
              <a:rPr sz="2000" spc="-5" dirty="0">
                <a:latin typeface="Times New Roman"/>
                <a:cs typeface="Times New Roman"/>
              </a:rPr>
              <a:t>cm3 </a:t>
            </a:r>
            <a:r>
              <a:rPr sz="2000" dirty="0">
                <a:latin typeface="Times New Roman"/>
                <a:cs typeface="Times New Roman"/>
              </a:rPr>
              <a:t>to 45 </a:t>
            </a:r>
            <a:r>
              <a:rPr sz="2000" spc="-5" dirty="0">
                <a:latin typeface="Times New Roman"/>
                <a:cs typeface="Times New Roman"/>
              </a:rPr>
              <a:t>cm3at </a:t>
            </a:r>
            <a:r>
              <a:rPr sz="2000" dirty="0">
                <a:latin typeface="Times New Roman"/>
                <a:cs typeface="Times New Roman"/>
              </a:rPr>
              <a:t>a spacing of 1 m x 1m to 2m x  </a:t>
            </a:r>
            <a:r>
              <a:rPr sz="2000" spc="-5">
                <a:latin typeface="Times New Roman"/>
                <a:cs typeface="Times New Roman"/>
              </a:rPr>
              <a:t>2m</a:t>
            </a:r>
            <a:r>
              <a:rPr sz="2000" spc="-5" smtClean="0">
                <a:latin typeface="Times New Roman"/>
                <a:cs typeface="Times New Roman"/>
              </a:rPr>
              <a:t>.</a:t>
            </a:r>
            <a:endParaRPr sz="2000">
              <a:latin typeface="Times New Roman"/>
              <a:cs typeface="Times New Roma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pc="-5" dirty="0" smtClean="0">
                <a:solidFill>
                  <a:schemeClr val="bg1"/>
                </a:solidFill>
                <a:latin typeface="Times New Roman"/>
                <a:cs typeface="Times New Roman"/>
              </a:rPr>
              <a:t>As </a:t>
            </a:r>
            <a:r>
              <a:rPr lang="en-US" b="1" dirty="0" smtClean="0">
                <a:solidFill>
                  <a:schemeClr val="bg1"/>
                </a:solidFill>
                <a:latin typeface="Times New Roman"/>
                <a:cs typeface="Times New Roman"/>
              </a:rPr>
              <a:t>a </a:t>
            </a:r>
            <a:r>
              <a:rPr lang="en-US" b="1" spc="-5" dirty="0" smtClean="0">
                <a:solidFill>
                  <a:schemeClr val="bg1"/>
                </a:solidFill>
                <a:latin typeface="Times New Roman"/>
                <a:cs typeface="Times New Roman"/>
              </a:rPr>
              <a:t>Plantation</a:t>
            </a:r>
            <a:r>
              <a:rPr lang="en-US" b="1" spc="5" dirty="0" smtClean="0">
                <a:solidFill>
                  <a:schemeClr val="bg1"/>
                </a:solidFill>
                <a:latin typeface="Times New Roman"/>
                <a:cs typeface="Times New Roman"/>
              </a:rPr>
              <a:t> </a:t>
            </a:r>
            <a:r>
              <a:rPr lang="en-US" b="1" dirty="0" smtClean="0">
                <a:solidFill>
                  <a:schemeClr val="bg1"/>
                </a:solidFill>
                <a:latin typeface="Times New Roman"/>
                <a:cs typeface="Times New Roman"/>
              </a:rPr>
              <a:t>Tree</a:t>
            </a:r>
            <a:r>
              <a:rPr lang="en-US" dirty="0" smtClean="0">
                <a:latin typeface="Times New Roman"/>
                <a:cs typeface="Times New Roman"/>
              </a:rPr>
              <a:t/>
            </a:r>
            <a:br>
              <a:rPr lang="en-US" dirty="0" smtClean="0">
                <a:latin typeface="Times New Roman"/>
                <a:cs typeface="Times New Roman"/>
              </a:rPr>
            </a:br>
            <a:endParaRPr lang="en-US" dirty="0"/>
          </a:p>
        </p:txBody>
      </p:sp>
      <p:sp>
        <p:nvSpPr>
          <p:cNvPr id="3" name="Content Placeholder 2"/>
          <p:cNvSpPr>
            <a:spLocks noGrp="1"/>
          </p:cNvSpPr>
          <p:nvPr>
            <p:ph idx="1"/>
          </p:nvPr>
        </p:nvSpPr>
        <p:spPr>
          <a:xfrm>
            <a:off x="838200" y="1676400"/>
            <a:ext cx="7696200" cy="4724399"/>
          </a:xfrm>
        </p:spPr>
        <p:txBody>
          <a:bodyPr>
            <a:normAutofit fontScale="92500" lnSpcReduction="20000"/>
          </a:bodyPr>
          <a:lstStyle/>
          <a:p>
            <a:pPr marL="12700" marR="6350" algn="just">
              <a:lnSpc>
                <a:spcPct val="110000"/>
              </a:lnSpc>
              <a:spcBef>
                <a:spcPts val="20"/>
              </a:spcBef>
            </a:pPr>
            <a:r>
              <a:rPr lang="en-US" sz="2600" i="1" dirty="0" smtClean="0">
                <a:latin typeface="Times New Roman"/>
                <a:cs typeface="Times New Roman"/>
              </a:rPr>
              <a:t>A. </a:t>
            </a:r>
            <a:r>
              <a:rPr lang="en-US" sz="2600" i="1" spc="-5" dirty="0" err="1" smtClean="0">
                <a:latin typeface="Times New Roman"/>
                <a:cs typeface="Times New Roman"/>
              </a:rPr>
              <a:t>Auriculoformis</a:t>
            </a:r>
            <a:r>
              <a:rPr lang="en-US" sz="2600" i="1" spc="-5" dirty="0" smtClean="0">
                <a:latin typeface="Times New Roman"/>
                <a:cs typeface="Times New Roman"/>
              </a:rPr>
              <a:t> </a:t>
            </a:r>
            <a:r>
              <a:rPr lang="en-US" sz="2600" spc="-10" dirty="0" smtClean="0">
                <a:latin typeface="Times New Roman"/>
                <a:cs typeface="Times New Roman"/>
              </a:rPr>
              <a:t>grows </a:t>
            </a:r>
            <a:r>
              <a:rPr lang="en-US" sz="2600" spc="-5" dirty="0" smtClean="0">
                <a:latin typeface="Times New Roman"/>
                <a:cs typeface="Times New Roman"/>
              </a:rPr>
              <a:t>quickly, coppices </a:t>
            </a:r>
            <a:r>
              <a:rPr lang="en-US" sz="2600" dirty="0" smtClean="0">
                <a:latin typeface="Times New Roman"/>
                <a:cs typeface="Times New Roman"/>
              </a:rPr>
              <a:t>readily </a:t>
            </a:r>
            <a:r>
              <a:rPr lang="en-US" sz="2600" spc="-5" dirty="0" smtClean="0">
                <a:latin typeface="Times New Roman"/>
                <a:cs typeface="Times New Roman"/>
              </a:rPr>
              <a:t>and is </a:t>
            </a:r>
            <a:r>
              <a:rPr lang="en-US" sz="2600" dirty="0" smtClean="0">
                <a:latin typeface="Times New Roman"/>
                <a:cs typeface="Times New Roman"/>
              </a:rPr>
              <a:t>a </a:t>
            </a:r>
            <a:r>
              <a:rPr lang="en-US" sz="2600" spc="-5" dirty="0" smtClean="0">
                <a:latin typeface="Times New Roman"/>
                <a:cs typeface="Times New Roman"/>
              </a:rPr>
              <a:t>source </a:t>
            </a:r>
            <a:r>
              <a:rPr lang="en-US" sz="2600" dirty="0" smtClean="0">
                <a:latin typeface="Times New Roman"/>
                <a:cs typeface="Times New Roman"/>
              </a:rPr>
              <a:t>of fixing </a:t>
            </a:r>
            <a:r>
              <a:rPr lang="en-US" sz="2600" spc="-5" dirty="0" smtClean="0">
                <a:latin typeface="Times New Roman"/>
                <a:cs typeface="Times New Roman"/>
              </a:rPr>
              <a:t>nitrogen, </a:t>
            </a:r>
            <a:r>
              <a:rPr lang="en-US" sz="2600" dirty="0" smtClean="0">
                <a:latin typeface="Times New Roman"/>
                <a:cs typeface="Times New Roman"/>
              </a:rPr>
              <a:t>improving soil  fertility </a:t>
            </a:r>
            <a:r>
              <a:rPr lang="en-US" sz="2600" spc="-5" dirty="0" smtClean="0">
                <a:latin typeface="Times New Roman"/>
                <a:cs typeface="Times New Roman"/>
              </a:rPr>
              <a:t>and its leaves </a:t>
            </a:r>
            <a:r>
              <a:rPr lang="en-US" sz="2600" dirty="0" smtClean="0">
                <a:latin typeface="Times New Roman"/>
                <a:cs typeface="Times New Roman"/>
              </a:rPr>
              <a:t>and pods are widely used as </a:t>
            </a:r>
            <a:r>
              <a:rPr lang="en-US" sz="2600" spc="-5" dirty="0" smtClean="0">
                <a:latin typeface="Times New Roman"/>
                <a:cs typeface="Times New Roman"/>
              </a:rPr>
              <a:t>fodder. </a:t>
            </a:r>
          </a:p>
          <a:p>
            <a:pPr marL="12700" marR="6350" algn="just">
              <a:lnSpc>
                <a:spcPct val="110000"/>
              </a:lnSpc>
              <a:spcBef>
                <a:spcPts val="20"/>
              </a:spcBef>
            </a:pPr>
            <a:r>
              <a:rPr lang="en-US" sz="2600" spc="-5" dirty="0" smtClean="0">
                <a:latin typeface="Times New Roman"/>
                <a:cs typeface="Times New Roman"/>
              </a:rPr>
              <a:t>Leaves contain about </a:t>
            </a:r>
            <a:r>
              <a:rPr lang="en-US" sz="2600" dirty="0" smtClean="0">
                <a:latin typeface="Times New Roman"/>
                <a:cs typeface="Times New Roman"/>
              </a:rPr>
              <a:t>7-15% crude  </a:t>
            </a:r>
            <a:r>
              <a:rPr lang="en-US" sz="2600" spc="-5" dirty="0" smtClean="0">
                <a:latin typeface="Times New Roman"/>
                <a:cs typeface="Times New Roman"/>
              </a:rPr>
              <a:t>protein, 20.1-33.3% </a:t>
            </a:r>
            <a:r>
              <a:rPr lang="en-US" sz="2600" dirty="0" smtClean="0">
                <a:latin typeface="Times New Roman"/>
                <a:cs typeface="Times New Roman"/>
              </a:rPr>
              <a:t>crude </a:t>
            </a:r>
            <a:r>
              <a:rPr lang="en-US" sz="2600" spc="-5" dirty="0" err="1" smtClean="0">
                <a:latin typeface="Times New Roman"/>
                <a:cs typeface="Times New Roman"/>
              </a:rPr>
              <a:t>fibre</a:t>
            </a:r>
            <a:r>
              <a:rPr lang="en-US" sz="2600" spc="-5" dirty="0" smtClean="0">
                <a:latin typeface="Times New Roman"/>
                <a:cs typeface="Times New Roman"/>
              </a:rPr>
              <a:t>, </a:t>
            </a:r>
            <a:r>
              <a:rPr lang="en-US" sz="2600" dirty="0" smtClean="0">
                <a:latin typeface="Times New Roman"/>
                <a:cs typeface="Times New Roman"/>
              </a:rPr>
              <a:t>1.2-2.6% calcium and </a:t>
            </a:r>
            <a:r>
              <a:rPr lang="en-US" sz="2400" spc="-5" dirty="0" smtClean="0">
                <a:latin typeface="Times New Roman"/>
                <a:cs typeface="Times New Roman"/>
              </a:rPr>
              <a:t>0.1-0.2</a:t>
            </a:r>
            <a:r>
              <a:rPr lang="en-US" sz="2600" spc="-5" dirty="0" smtClean="0">
                <a:latin typeface="Times New Roman"/>
                <a:cs typeface="Times New Roman"/>
              </a:rPr>
              <a:t>% </a:t>
            </a:r>
            <a:r>
              <a:rPr lang="en-US" sz="2600" dirty="0" smtClean="0">
                <a:latin typeface="Times New Roman"/>
                <a:cs typeface="Times New Roman"/>
              </a:rPr>
              <a:t>phosphorus. </a:t>
            </a:r>
            <a:r>
              <a:rPr lang="en-US" sz="2600" spc="-15" dirty="0" smtClean="0">
                <a:latin typeface="Times New Roman"/>
                <a:cs typeface="Times New Roman"/>
              </a:rPr>
              <a:t>In </a:t>
            </a:r>
            <a:r>
              <a:rPr lang="en-US" sz="2600" spc="5" dirty="0" smtClean="0">
                <a:latin typeface="Times New Roman"/>
                <a:cs typeface="Times New Roman"/>
              </a:rPr>
              <a:t>dry </a:t>
            </a:r>
            <a:r>
              <a:rPr lang="en-US" sz="2600" spc="-5" dirty="0" smtClean="0">
                <a:latin typeface="Times New Roman"/>
                <a:cs typeface="Times New Roman"/>
              </a:rPr>
              <a:t>areas </a:t>
            </a:r>
            <a:r>
              <a:rPr lang="en-US" sz="2600" dirty="0" smtClean="0">
                <a:latin typeface="Times New Roman"/>
                <a:cs typeface="Times New Roman"/>
              </a:rPr>
              <a:t>it </a:t>
            </a:r>
            <a:r>
              <a:rPr lang="en-US" sz="2600" spc="-5" dirty="0" smtClean="0">
                <a:latin typeface="Times New Roman"/>
                <a:cs typeface="Times New Roman"/>
              </a:rPr>
              <a:t>is  </a:t>
            </a:r>
            <a:r>
              <a:rPr lang="en-US" sz="2600" dirty="0" smtClean="0">
                <a:latin typeface="Times New Roman"/>
                <a:cs typeface="Times New Roman"/>
              </a:rPr>
              <a:t>heavily </a:t>
            </a:r>
            <a:r>
              <a:rPr lang="en-US" sz="2600" spc="-5" dirty="0" smtClean="0">
                <a:latin typeface="Times New Roman"/>
                <a:cs typeface="Times New Roman"/>
              </a:rPr>
              <a:t>browsed </a:t>
            </a:r>
            <a:r>
              <a:rPr lang="en-US" sz="2600" spc="10" dirty="0" smtClean="0">
                <a:latin typeface="Times New Roman"/>
                <a:cs typeface="Times New Roman"/>
              </a:rPr>
              <a:t>by </a:t>
            </a:r>
            <a:r>
              <a:rPr lang="en-US" sz="2600" spc="-5" dirty="0" smtClean="0">
                <a:latin typeface="Times New Roman"/>
                <a:cs typeface="Times New Roman"/>
              </a:rPr>
              <a:t>camel and goats. </a:t>
            </a:r>
          </a:p>
          <a:p>
            <a:pPr marL="12700" marR="6350" algn="just">
              <a:lnSpc>
                <a:spcPct val="110000"/>
              </a:lnSpc>
              <a:spcBef>
                <a:spcPts val="20"/>
              </a:spcBef>
            </a:pPr>
            <a:r>
              <a:rPr lang="en-US" sz="2600" dirty="0" smtClean="0">
                <a:latin typeface="Times New Roman"/>
                <a:cs typeface="Times New Roman"/>
              </a:rPr>
              <a:t>The tree provides shade </a:t>
            </a:r>
            <a:r>
              <a:rPr lang="en-US" sz="2600" spc="5" dirty="0" smtClean="0">
                <a:latin typeface="Times New Roman"/>
                <a:cs typeface="Times New Roman"/>
              </a:rPr>
              <a:t>and </a:t>
            </a:r>
            <a:r>
              <a:rPr lang="en-US" sz="2600" spc="-5" dirty="0" smtClean="0">
                <a:latin typeface="Times New Roman"/>
                <a:cs typeface="Times New Roman"/>
              </a:rPr>
              <a:t>shelters and is an excellent  </a:t>
            </a:r>
            <a:r>
              <a:rPr lang="en-US" sz="2600" dirty="0" smtClean="0">
                <a:latin typeface="Times New Roman"/>
                <a:cs typeface="Times New Roman"/>
              </a:rPr>
              <a:t>soil </a:t>
            </a:r>
            <a:r>
              <a:rPr lang="en-US" sz="2600" spc="-5" dirty="0" smtClean="0">
                <a:latin typeface="Times New Roman"/>
                <a:cs typeface="Times New Roman"/>
              </a:rPr>
              <a:t>binder, which </a:t>
            </a:r>
            <a:r>
              <a:rPr lang="en-US" sz="2600" dirty="0" smtClean="0">
                <a:latin typeface="Times New Roman"/>
                <a:cs typeface="Times New Roman"/>
              </a:rPr>
              <a:t>makes it </a:t>
            </a:r>
            <a:r>
              <a:rPr lang="en-US" sz="2600" spc="-5" dirty="0" smtClean="0">
                <a:latin typeface="Times New Roman"/>
                <a:cs typeface="Times New Roman"/>
              </a:rPr>
              <a:t>useful </a:t>
            </a:r>
            <a:r>
              <a:rPr lang="en-US" sz="2600" dirty="0" smtClean="0">
                <a:latin typeface="Times New Roman"/>
                <a:cs typeface="Times New Roman"/>
              </a:rPr>
              <a:t>in soil </a:t>
            </a:r>
            <a:r>
              <a:rPr lang="en-US" sz="2600" spc="-5" dirty="0" smtClean="0">
                <a:latin typeface="Times New Roman"/>
                <a:cs typeface="Times New Roman"/>
              </a:rPr>
              <a:t>conservation works. </a:t>
            </a:r>
            <a:r>
              <a:rPr lang="en-US" sz="2600" dirty="0" smtClean="0">
                <a:latin typeface="Times New Roman"/>
                <a:cs typeface="Times New Roman"/>
              </a:rPr>
              <a:t>The species </a:t>
            </a:r>
            <a:r>
              <a:rPr lang="en-US" sz="2600" spc="-5" dirty="0" smtClean="0">
                <a:latin typeface="Times New Roman"/>
                <a:cs typeface="Times New Roman"/>
              </a:rPr>
              <a:t>has </a:t>
            </a:r>
            <a:r>
              <a:rPr lang="en-US" sz="2600" dirty="0" smtClean="0">
                <a:latin typeface="Times New Roman"/>
                <a:cs typeface="Times New Roman"/>
              </a:rPr>
              <a:t>been </a:t>
            </a:r>
            <a:r>
              <a:rPr lang="en-US" sz="2600" spc="-5" dirty="0" err="1" smtClean="0">
                <a:latin typeface="Times New Roman"/>
                <a:cs typeface="Times New Roman"/>
              </a:rPr>
              <a:t>groun</a:t>
            </a:r>
            <a:r>
              <a:rPr lang="en-US" sz="2600" spc="-5" dirty="0" smtClean="0">
                <a:latin typeface="Times New Roman"/>
                <a:cs typeface="Times New Roman"/>
              </a:rPr>
              <a:t>  under </a:t>
            </a:r>
            <a:r>
              <a:rPr lang="en-US" sz="2600" dirty="0" smtClean="0">
                <a:latin typeface="Times New Roman"/>
                <a:cs typeface="Times New Roman"/>
              </a:rPr>
              <a:t>various </a:t>
            </a:r>
            <a:r>
              <a:rPr lang="en-US" sz="2600" spc="-5" dirty="0" smtClean="0">
                <a:latin typeface="Times New Roman"/>
                <a:cs typeface="Times New Roman"/>
              </a:rPr>
              <a:t>conditions covering arid, </a:t>
            </a:r>
            <a:r>
              <a:rPr lang="en-US" sz="2600" dirty="0" smtClean="0">
                <a:latin typeface="Times New Roman"/>
                <a:cs typeface="Times New Roman"/>
              </a:rPr>
              <a:t>semi-moist, </a:t>
            </a:r>
            <a:r>
              <a:rPr lang="en-US" sz="2600" spc="-5" dirty="0" smtClean="0">
                <a:latin typeface="Times New Roman"/>
                <a:cs typeface="Times New Roman"/>
              </a:rPr>
              <a:t>irrigated farmlands, etc. </a:t>
            </a:r>
          </a:p>
          <a:p>
            <a:pPr marL="12700" marR="6350" algn="just">
              <a:lnSpc>
                <a:spcPct val="110000"/>
              </a:lnSpc>
              <a:spcBef>
                <a:spcPts val="20"/>
              </a:spcBef>
            </a:pPr>
            <a:r>
              <a:rPr lang="en-US" sz="2600" spc="-5" dirty="0" smtClean="0">
                <a:latin typeface="Times New Roman"/>
                <a:cs typeface="Times New Roman"/>
              </a:rPr>
              <a:t>Babul is  </a:t>
            </a:r>
            <a:r>
              <a:rPr lang="en-US" sz="2600" dirty="0" smtClean="0">
                <a:latin typeface="Times New Roman"/>
                <a:cs typeface="Times New Roman"/>
              </a:rPr>
              <a:t>basically a </a:t>
            </a:r>
            <a:r>
              <a:rPr lang="en-US" sz="2600" spc="-5" dirty="0" smtClean="0">
                <a:latin typeface="Times New Roman"/>
                <a:cs typeface="Times New Roman"/>
              </a:rPr>
              <a:t>household tree and is </a:t>
            </a:r>
            <a:r>
              <a:rPr lang="en-US" sz="2600" dirty="0" smtClean="0">
                <a:latin typeface="Times New Roman"/>
                <a:cs typeface="Times New Roman"/>
              </a:rPr>
              <a:t>the </a:t>
            </a:r>
            <a:r>
              <a:rPr lang="en-US" sz="2600" spc="-5" dirty="0" smtClean="0">
                <a:latin typeface="Times New Roman"/>
                <a:cs typeface="Times New Roman"/>
              </a:rPr>
              <a:t>best </a:t>
            </a:r>
            <a:r>
              <a:rPr lang="en-US" sz="2600" dirty="0" smtClean="0">
                <a:latin typeface="Times New Roman"/>
                <a:cs typeface="Times New Roman"/>
              </a:rPr>
              <a:t>friend of the </a:t>
            </a:r>
            <a:r>
              <a:rPr lang="en-US" sz="2600" spc="-5" dirty="0" smtClean="0">
                <a:latin typeface="Times New Roman"/>
                <a:cs typeface="Times New Roman"/>
              </a:rPr>
              <a:t>farmers. </a:t>
            </a:r>
            <a:r>
              <a:rPr lang="en-US" sz="2600" spc="-10" dirty="0" smtClean="0">
                <a:latin typeface="Times New Roman"/>
                <a:cs typeface="Times New Roman"/>
              </a:rPr>
              <a:t>It </a:t>
            </a:r>
            <a:r>
              <a:rPr lang="en-US" sz="2600" spc="-5" dirty="0" smtClean="0">
                <a:latin typeface="Times New Roman"/>
                <a:cs typeface="Times New Roman"/>
              </a:rPr>
              <a:t>is grown around houses,  wells, compounds, </a:t>
            </a:r>
            <a:r>
              <a:rPr lang="en-US" sz="2600" dirty="0" smtClean="0">
                <a:latin typeface="Times New Roman"/>
                <a:cs typeface="Times New Roman"/>
              </a:rPr>
              <a:t>on farm lands </a:t>
            </a:r>
            <a:r>
              <a:rPr lang="en-US" sz="2600" spc="-5" dirty="0" smtClean="0">
                <a:latin typeface="Times New Roman"/>
                <a:cs typeface="Times New Roman"/>
              </a:rPr>
              <a:t>and </a:t>
            </a:r>
            <a:r>
              <a:rPr lang="en-US" sz="2600" dirty="0" smtClean="0">
                <a:latin typeface="Times New Roman"/>
                <a:cs typeface="Times New Roman"/>
              </a:rPr>
              <a:t>other </a:t>
            </a:r>
            <a:r>
              <a:rPr lang="en-US" sz="2600" spc="-5" dirty="0" smtClean="0">
                <a:latin typeface="Times New Roman"/>
                <a:cs typeface="Times New Roman"/>
              </a:rPr>
              <a:t>available places </a:t>
            </a:r>
            <a:r>
              <a:rPr lang="en-US" sz="2600" dirty="0" smtClean="0">
                <a:latin typeface="Times New Roman"/>
                <a:cs typeface="Times New Roman"/>
              </a:rPr>
              <a:t>in the private </a:t>
            </a:r>
            <a:r>
              <a:rPr lang="en-US" sz="2600" spc="-5" dirty="0" smtClean="0">
                <a:latin typeface="Times New Roman"/>
                <a:cs typeface="Times New Roman"/>
              </a:rPr>
              <a:t>holdings. </a:t>
            </a:r>
          </a:p>
          <a:p>
            <a:pPr marL="12700" marR="6350" algn="just">
              <a:lnSpc>
                <a:spcPct val="95800"/>
              </a:lnSpc>
              <a:spcBef>
                <a:spcPts val="20"/>
              </a:spcBef>
              <a:buNone/>
            </a:pPr>
            <a:endParaRPr lang="en-US" sz="2600" spc="-5" dirty="0" smtClean="0">
              <a:latin typeface="Times New Roman"/>
              <a:cs typeface="Times New Roman"/>
            </a:endParaRPr>
          </a:p>
          <a:p>
            <a:pPr>
              <a:lnSpc>
                <a:spcPct val="100000"/>
              </a:lnSpc>
              <a:spcBef>
                <a:spcPts val="40"/>
              </a:spcBef>
            </a:pPr>
            <a:endParaRPr lang="en-US" dirty="0" smtClean="0">
              <a:latin typeface="Times New Roman"/>
              <a:cs typeface="Times New Roman"/>
            </a:endParaRPr>
          </a:p>
          <a:p>
            <a:pPr>
              <a:lnSpc>
                <a:spcPct val="100000"/>
              </a:lnSpc>
            </a:pPr>
            <a:endParaRPr lang="en-US" dirty="0" smtClean="0">
              <a:latin typeface="Times New Roman"/>
              <a:cs typeface="Times New Roman"/>
            </a:endParaRP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22437"/>
            <a:ext cx="8229600" cy="4525963"/>
          </a:xfrm>
        </p:spPr>
        <p:txBody>
          <a:bodyPr>
            <a:normAutofit fontScale="77500" lnSpcReduction="20000"/>
          </a:bodyPr>
          <a:lstStyle/>
          <a:p>
            <a:r>
              <a:rPr lang="en-US" spc="-5" dirty="0" err="1" smtClean="0">
                <a:latin typeface="Times New Roman"/>
                <a:cs typeface="Times New Roman"/>
              </a:rPr>
              <a:t>Taungya</a:t>
            </a:r>
            <a:r>
              <a:rPr lang="en-US" spc="-5" dirty="0" smtClean="0">
                <a:latin typeface="Times New Roman"/>
                <a:cs typeface="Times New Roman"/>
              </a:rPr>
              <a:t> </a:t>
            </a:r>
            <a:r>
              <a:rPr lang="en-US" dirty="0" smtClean="0">
                <a:latin typeface="Times New Roman"/>
                <a:cs typeface="Times New Roman"/>
              </a:rPr>
              <a:t>plantation of </a:t>
            </a:r>
            <a:r>
              <a:rPr lang="en-US" i="1" spc="-5" dirty="0" smtClean="0">
                <a:latin typeface="Times New Roman"/>
                <a:cs typeface="Times New Roman"/>
              </a:rPr>
              <a:t>Acacia </a:t>
            </a:r>
            <a:r>
              <a:rPr lang="en-US" i="1" spc="-5" dirty="0" err="1" smtClean="0">
                <a:latin typeface="Times New Roman"/>
                <a:cs typeface="Times New Roman"/>
              </a:rPr>
              <a:t>Auriculoformis</a:t>
            </a:r>
            <a:r>
              <a:rPr lang="en-US" i="1" spc="-5" dirty="0" smtClean="0">
                <a:latin typeface="Times New Roman"/>
                <a:cs typeface="Times New Roman"/>
              </a:rPr>
              <a:t> </a:t>
            </a:r>
            <a:r>
              <a:rPr lang="en-US" spc="-5" dirty="0" smtClean="0">
                <a:latin typeface="Times New Roman"/>
                <a:cs typeface="Times New Roman"/>
              </a:rPr>
              <a:t>started </a:t>
            </a:r>
            <a:r>
              <a:rPr lang="en-US" dirty="0" smtClean="0">
                <a:latin typeface="Times New Roman"/>
                <a:cs typeface="Times New Roman"/>
              </a:rPr>
              <a:t>in </a:t>
            </a:r>
            <a:r>
              <a:rPr lang="en-US" spc="-5" dirty="0" smtClean="0">
                <a:latin typeface="Times New Roman"/>
                <a:cs typeface="Times New Roman"/>
              </a:rPr>
              <a:t>Berar area and </a:t>
            </a:r>
            <a:r>
              <a:rPr lang="en-US" dirty="0" smtClean="0">
                <a:latin typeface="Times New Roman"/>
                <a:cs typeface="Times New Roman"/>
              </a:rPr>
              <a:t>the plantations raised in the  </a:t>
            </a:r>
            <a:r>
              <a:rPr lang="en-US" spc="-5" dirty="0" smtClean="0">
                <a:latin typeface="Times New Roman"/>
                <a:cs typeface="Times New Roman"/>
              </a:rPr>
              <a:t>past have </a:t>
            </a:r>
            <a:r>
              <a:rPr lang="en-US" dirty="0" smtClean="0">
                <a:latin typeface="Times New Roman"/>
                <a:cs typeface="Times New Roman"/>
              </a:rPr>
              <a:t>been </a:t>
            </a:r>
            <a:r>
              <a:rPr lang="en-US" spc="-5" dirty="0" smtClean="0">
                <a:latin typeface="Times New Roman"/>
                <a:cs typeface="Times New Roman"/>
              </a:rPr>
              <a:t>successful </a:t>
            </a:r>
            <a:r>
              <a:rPr lang="en-US" dirty="0" smtClean="0">
                <a:latin typeface="Times New Roman"/>
                <a:cs typeface="Times New Roman"/>
              </a:rPr>
              <a:t>to a </a:t>
            </a:r>
            <a:r>
              <a:rPr lang="en-US" spc="-5" dirty="0" smtClean="0">
                <a:latin typeface="Times New Roman"/>
                <a:cs typeface="Times New Roman"/>
              </a:rPr>
              <a:t>large </a:t>
            </a:r>
            <a:r>
              <a:rPr lang="en-US" dirty="0" smtClean="0">
                <a:latin typeface="Times New Roman"/>
                <a:cs typeface="Times New Roman"/>
              </a:rPr>
              <a:t>extent. </a:t>
            </a:r>
            <a:r>
              <a:rPr lang="en-US" spc="-5" dirty="0" smtClean="0">
                <a:latin typeface="Times New Roman"/>
                <a:cs typeface="Times New Roman"/>
              </a:rPr>
              <a:t>However, </a:t>
            </a:r>
            <a:r>
              <a:rPr lang="en-US" dirty="0" smtClean="0">
                <a:latin typeface="Times New Roman"/>
                <a:cs typeface="Times New Roman"/>
              </a:rPr>
              <a:t>the </a:t>
            </a:r>
            <a:r>
              <a:rPr lang="en-US" spc="-5" dirty="0" smtClean="0">
                <a:latin typeface="Times New Roman"/>
                <a:cs typeface="Times New Roman"/>
              </a:rPr>
              <a:t>system </a:t>
            </a:r>
            <a:r>
              <a:rPr lang="en-US" dirty="0" smtClean="0">
                <a:latin typeface="Times New Roman"/>
                <a:cs typeface="Times New Roman"/>
              </a:rPr>
              <a:t>has </a:t>
            </a:r>
            <a:r>
              <a:rPr lang="en-US" spc="-5" dirty="0" smtClean="0">
                <a:latin typeface="Times New Roman"/>
                <a:cs typeface="Times New Roman"/>
              </a:rPr>
              <a:t>been given </a:t>
            </a:r>
            <a:r>
              <a:rPr lang="en-US" dirty="0" smtClean="0">
                <a:latin typeface="Times New Roman"/>
                <a:cs typeface="Times New Roman"/>
              </a:rPr>
              <a:t>up </a:t>
            </a:r>
            <a:r>
              <a:rPr lang="en-US" spc="-5" dirty="0" smtClean="0">
                <a:latin typeface="Times New Roman"/>
                <a:cs typeface="Times New Roman"/>
              </a:rPr>
              <a:t>recently.</a:t>
            </a:r>
          </a:p>
          <a:p>
            <a:r>
              <a:rPr lang="en-US" spc="-5" dirty="0" smtClean="0">
                <a:latin typeface="Times New Roman"/>
                <a:cs typeface="Times New Roman"/>
              </a:rPr>
              <a:t>It has </a:t>
            </a:r>
            <a:r>
              <a:rPr lang="en-US" spc="-5" dirty="0" smtClean="0">
                <a:latin typeface="Times New Roman"/>
                <a:cs typeface="Times New Roman"/>
              </a:rPr>
              <a:t>been grown as </a:t>
            </a:r>
            <a:r>
              <a:rPr lang="en-US" spc="-5" dirty="0" err="1" smtClean="0">
                <a:latin typeface="Times New Roman"/>
                <a:cs typeface="Times New Roman"/>
              </a:rPr>
              <a:t>taungya</a:t>
            </a:r>
            <a:r>
              <a:rPr lang="en-US" spc="-5" dirty="0" smtClean="0">
                <a:latin typeface="Times New Roman"/>
                <a:cs typeface="Times New Roman"/>
              </a:rPr>
              <a:t> </a:t>
            </a:r>
            <a:r>
              <a:rPr lang="en-US" dirty="0" smtClean="0">
                <a:latin typeface="Times New Roman"/>
                <a:cs typeface="Times New Roman"/>
              </a:rPr>
              <a:t>plantation  successfully with a variety of </a:t>
            </a:r>
            <a:r>
              <a:rPr lang="en-US" spc="-5" dirty="0" smtClean="0">
                <a:latin typeface="Times New Roman"/>
                <a:cs typeface="Times New Roman"/>
              </a:rPr>
              <a:t>agricultural</a:t>
            </a:r>
            <a:r>
              <a:rPr lang="en-US" spc="-30" dirty="0" smtClean="0">
                <a:latin typeface="Times New Roman"/>
                <a:cs typeface="Times New Roman"/>
              </a:rPr>
              <a:t> </a:t>
            </a:r>
            <a:r>
              <a:rPr lang="en-US" spc="-5" dirty="0" smtClean="0">
                <a:latin typeface="Times New Roman"/>
                <a:cs typeface="Times New Roman"/>
              </a:rPr>
              <a:t>crops.</a:t>
            </a:r>
            <a:endParaRPr lang="en-US" dirty="0" smtClean="0">
              <a:latin typeface="Times New Roman"/>
              <a:cs typeface="Times New Roman"/>
            </a:endParaRPr>
          </a:p>
          <a:p>
            <a:r>
              <a:rPr lang="en-US" dirty="0" smtClean="0"/>
              <a:t>Babul is a common agroforestry tree species for large part of India, particularly for alluvial  plains and Indian peninsular region. </a:t>
            </a:r>
          </a:p>
          <a:p>
            <a:r>
              <a:rPr lang="en-US" dirty="0" smtClean="0"/>
              <a:t>The species is specifically suitable for growing in arid  and semi-arid climates. However, it avoids extreme arid conditions. </a:t>
            </a:r>
          </a:p>
          <a:p>
            <a:r>
              <a:rPr lang="en-US" dirty="0" smtClean="0"/>
              <a:t>.</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22437"/>
            <a:ext cx="8229600" cy="4525963"/>
          </a:xfrm>
        </p:spPr>
        <p:txBody>
          <a:bodyPr>
            <a:normAutofit fontScale="85000" lnSpcReduction="20000"/>
          </a:bodyPr>
          <a:lstStyle/>
          <a:p>
            <a:r>
              <a:rPr lang="en-US" dirty="0" smtClean="0"/>
              <a:t> In Rajasthan, A. </a:t>
            </a:r>
            <a:r>
              <a:rPr lang="en-US" dirty="0" err="1" smtClean="0"/>
              <a:t>Auriculoformis</a:t>
            </a:r>
            <a:r>
              <a:rPr lang="en-US" dirty="0" smtClean="0"/>
              <a:t>  </a:t>
            </a:r>
            <a:r>
              <a:rPr lang="en-US" dirty="0" smtClean="0"/>
              <a:t>is a popular species in the northern and central regions. In these areas, two sub-species  namely, </a:t>
            </a:r>
            <a:r>
              <a:rPr lang="en-US" dirty="0" err="1" smtClean="0"/>
              <a:t>indica</a:t>
            </a:r>
            <a:r>
              <a:rPr lang="en-US" dirty="0" smtClean="0"/>
              <a:t> and </a:t>
            </a:r>
            <a:r>
              <a:rPr lang="en-US" dirty="0" err="1" smtClean="0"/>
              <a:t>cupressiformis</a:t>
            </a:r>
            <a:r>
              <a:rPr lang="en-US" dirty="0" smtClean="0"/>
              <a:t> are common. </a:t>
            </a:r>
          </a:p>
          <a:p>
            <a:r>
              <a:rPr lang="en-US" dirty="0" smtClean="0"/>
              <a:t>A. </a:t>
            </a:r>
            <a:r>
              <a:rPr lang="en-US" dirty="0" err="1" smtClean="0"/>
              <a:t>Auriculoformis</a:t>
            </a:r>
            <a:r>
              <a:rPr lang="en-US" dirty="0" smtClean="0"/>
              <a:t> </a:t>
            </a:r>
            <a:r>
              <a:rPr lang="en-US" dirty="0" smtClean="0"/>
              <a:t>sub-species </a:t>
            </a:r>
            <a:r>
              <a:rPr lang="en-US" dirty="0" err="1" smtClean="0"/>
              <a:t>cuppressiformis</a:t>
            </a:r>
            <a:r>
              <a:rPr lang="en-US" dirty="0" smtClean="0"/>
              <a:t> is  preferred on agricultural cropland because of its narrow crown In Indo-</a:t>
            </a:r>
            <a:r>
              <a:rPr lang="en-US" dirty="0" err="1" smtClean="0"/>
              <a:t>Gangetic</a:t>
            </a:r>
            <a:r>
              <a:rPr lang="en-US" dirty="0" smtClean="0"/>
              <a:t> plains, the species is equally popular in irrigated and un-irrigated  agricultural lands. However, it has shown better results in comparison to other species in </a:t>
            </a:r>
            <a:r>
              <a:rPr lang="en-US" spc="-5" dirty="0" smtClean="0">
                <a:latin typeface="Times New Roman"/>
                <a:cs typeface="Times New Roman"/>
              </a:rPr>
              <a:t>terms </a:t>
            </a:r>
            <a:r>
              <a:rPr lang="en-US" dirty="0" smtClean="0">
                <a:latin typeface="Times New Roman"/>
                <a:cs typeface="Times New Roman"/>
              </a:rPr>
              <a:t>of productivity and </a:t>
            </a:r>
            <a:r>
              <a:rPr lang="en-US" spc="-5" dirty="0" smtClean="0">
                <a:latin typeface="Times New Roman"/>
                <a:cs typeface="Times New Roman"/>
              </a:rPr>
              <a:t>economic returns </a:t>
            </a:r>
            <a:r>
              <a:rPr lang="en-US" dirty="0" smtClean="0">
                <a:latin typeface="Times New Roman"/>
                <a:cs typeface="Times New Roman"/>
              </a:rPr>
              <a:t>in un-irrigated </a:t>
            </a:r>
            <a:r>
              <a:rPr lang="en-US" spc="-5" dirty="0" smtClean="0">
                <a:latin typeface="Times New Roman"/>
                <a:cs typeface="Times New Roman"/>
              </a:rPr>
              <a:t>croplands </a:t>
            </a:r>
            <a:r>
              <a:rPr lang="en-US" dirty="0" smtClean="0">
                <a:latin typeface="Times New Roman"/>
                <a:cs typeface="Times New Roman"/>
              </a:rPr>
              <a:t>and </a:t>
            </a:r>
            <a:r>
              <a:rPr lang="en-US" spc="-5" dirty="0" smtClean="0">
                <a:latin typeface="Times New Roman"/>
                <a:cs typeface="Times New Roman"/>
              </a:rPr>
              <a:t>wastelands. </a:t>
            </a:r>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UTILIZATION</a:t>
            </a:r>
            <a:endParaRPr lang="en-US" dirty="0">
              <a:solidFill>
                <a:schemeClr val="bg1"/>
              </a:solidFill>
            </a:endParaRPr>
          </a:p>
        </p:txBody>
      </p:sp>
      <p:sp>
        <p:nvSpPr>
          <p:cNvPr id="4" name="object 4"/>
          <p:cNvSpPr txBox="1">
            <a:spLocks noGrp="1"/>
          </p:cNvSpPr>
          <p:nvPr>
            <p:ph idx="1"/>
          </p:nvPr>
        </p:nvSpPr>
        <p:spPr>
          <a:xfrm>
            <a:off x="914400" y="1905000"/>
            <a:ext cx="7772400" cy="4117859"/>
          </a:xfrm>
          <a:prstGeom prst="rect">
            <a:avLst/>
          </a:prstGeom>
        </p:spPr>
        <p:txBody>
          <a:bodyPr vert="horz" wrap="square" lIns="0" tIns="12700" rIns="0" bIns="0" rtlCol="0">
            <a:spAutoFit/>
          </a:bodyPr>
          <a:lstStyle/>
          <a:p>
            <a:pPr>
              <a:lnSpc>
                <a:spcPct val="100000"/>
              </a:lnSpc>
              <a:spcBef>
                <a:spcPts val="40"/>
              </a:spcBef>
            </a:pPr>
            <a:r>
              <a:rPr lang="en-US" sz="2000" b="1" dirty="0" smtClean="0">
                <a:solidFill>
                  <a:srgbClr val="002060"/>
                </a:solidFill>
                <a:latin typeface="Times New Roman" pitchFamily="18" charset="0"/>
                <a:cs typeface="Times New Roman" pitchFamily="18" charset="0"/>
              </a:rPr>
              <a:t>Working and Finishing Properties</a:t>
            </a:r>
          </a:p>
          <a:p>
            <a:pPr>
              <a:lnSpc>
                <a:spcPct val="100000"/>
              </a:lnSpc>
              <a:spcBef>
                <a:spcPts val="40"/>
              </a:spcBef>
            </a:pPr>
            <a:r>
              <a:rPr lang="en-US" sz="2000" dirty="0" smtClean="0">
                <a:latin typeface="Times New Roman" pitchFamily="18" charset="0"/>
                <a:cs typeface="Times New Roman" pitchFamily="18" charset="0"/>
              </a:rPr>
              <a:t>It is an easy wood to convert and </a:t>
            </a:r>
            <a:r>
              <a:rPr lang="en-US" sz="2000" dirty="0" err="1" smtClean="0">
                <a:latin typeface="Times New Roman" pitchFamily="18" charset="0"/>
                <a:cs typeface="Times New Roman" pitchFamily="18" charset="0"/>
              </a:rPr>
              <a:t>resaw</a:t>
            </a:r>
            <a:r>
              <a:rPr lang="en-US" sz="2000" dirty="0" smtClean="0">
                <a:latin typeface="Times New Roman" pitchFamily="18" charset="0"/>
                <a:cs typeface="Times New Roman" pitchFamily="18" charset="0"/>
              </a:rPr>
              <a:t> when green, but it becomes harder and tougher when  seasoned. It works well by hand machines and finishes to a good surface. Its working quality  index based on quality of worked surface and ease of working is 84 compared to 100 for teak.</a:t>
            </a:r>
          </a:p>
          <a:p>
            <a:pPr>
              <a:lnSpc>
                <a:spcPct val="100000"/>
              </a:lnSpc>
              <a:spcBef>
                <a:spcPts val="40"/>
              </a:spcBef>
            </a:pPr>
            <a:r>
              <a:rPr lang="en-US" sz="1800" b="1" spc="-5" dirty="0" smtClean="0">
                <a:solidFill>
                  <a:srgbClr val="000080"/>
                </a:solidFill>
                <a:latin typeface="Times New Roman" pitchFamily="18" charset="0"/>
                <a:cs typeface="Times New Roman" pitchFamily="18" charset="0"/>
              </a:rPr>
              <a:t>Timber</a:t>
            </a:r>
            <a:endParaRPr lang="en-US" sz="1800" dirty="0" smtClean="0">
              <a:latin typeface="Times New Roman" pitchFamily="18" charset="0"/>
              <a:cs typeface="Times New Roman" pitchFamily="18" charset="0"/>
            </a:endParaRPr>
          </a:p>
          <a:p>
            <a:pPr marL="12700" marR="6350" algn="just">
              <a:lnSpc>
                <a:spcPct val="95900"/>
              </a:lnSpc>
              <a:spcBef>
                <a:spcPts val="20"/>
              </a:spcBef>
            </a:pPr>
            <a:r>
              <a:rPr lang="en-US" sz="1800" dirty="0" smtClean="0">
                <a:latin typeface="Times New Roman" pitchFamily="18" charset="0"/>
                <a:cs typeface="Times New Roman" pitchFamily="18" charset="0"/>
              </a:rPr>
              <a:t>The wood </a:t>
            </a:r>
            <a:r>
              <a:rPr lang="en-US" sz="1800" spc="-5" dirty="0" smtClean="0">
                <a:latin typeface="Times New Roman" pitchFamily="18" charset="0"/>
                <a:cs typeface="Times New Roman" pitchFamily="18" charset="0"/>
              </a:rPr>
              <a:t>is </a:t>
            </a:r>
            <a:r>
              <a:rPr lang="en-US" sz="1800" dirty="0" smtClean="0">
                <a:latin typeface="Times New Roman" pitchFamily="18" charset="0"/>
                <a:cs typeface="Times New Roman" pitchFamily="18" charset="0"/>
              </a:rPr>
              <a:t>widely used </a:t>
            </a:r>
            <a:r>
              <a:rPr lang="en-US" sz="1800" spc="-5" dirty="0" smtClean="0">
                <a:latin typeface="Times New Roman" pitchFamily="18" charset="0"/>
                <a:cs typeface="Times New Roman" pitchFamily="18" charset="0"/>
              </a:rPr>
              <a:t>for construction as </a:t>
            </a:r>
            <a:r>
              <a:rPr lang="en-US" sz="1800" dirty="0" smtClean="0">
                <a:latin typeface="Times New Roman" pitchFamily="18" charset="0"/>
                <a:cs typeface="Times New Roman" pitchFamily="18" charset="0"/>
              </a:rPr>
              <a:t>posts, </a:t>
            </a:r>
            <a:r>
              <a:rPr lang="en-US" sz="1800" spc="-5" dirty="0" smtClean="0">
                <a:latin typeface="Times New Roman" pitchFamily="18" charset="0"/>
                <a:cs typeface="Times New Roman" pitchFamily="18" charset="0"/>
              </a:rPr>
              <a:t>rafters, beams </a:t>
            </a:r>
            <a:r>
              <a:rPr lang="en-US" sz="1800" dirty="0" smtClean="0">
                <a:latin typeface="Times New Roman" pitchFamily="18" charset="0"/>
                <a:cs typeface="Times New Roman" pitchFamily="18" charset="0"/>
              </a:rPr>
              <a:t>and in door </a:t>
            </a:r>
            <a:r>
              <a:rPr lang="en-US" sz="1800" spc="-5" dirty="0" smtClean="0">
                <a:latin typeface="Times New Roman" pitchFamily="18" charset="0"/>
                <a:cs typeface="Times New Roman" pitchFamily="18" charset="0"/>
              </a:rPr>
              <a:t>frames. </a:t>
            </a:r>
            <a:r>
              <a:rPr lang="en-US" sz="1800" spc="-10" dirty="0" smtClean="0">
                <a:latin typeface="Times New Roman" pitchFamily="18" charset="0"/>
                <a:cs typeface="Times New Roman" pitchFamily="18" charset="0"/>
              </a:rPr>
              <a:t>It </a:t>
            </a:r>
            <a:r>
              <a:rPr lang="en-US" sz="1800" spc="-5" dirty="0" smtClean="0">
                <a:latin typeface="Times New Roman" pitchFamily="18" charset="0"/>
                <a:cs typeface="Times New Roman" pitchFamily="18" charset="0"/>
              </a:rPr>
              <a:t>is </a:t>
            </a:r>
            <a:r>
              <a:rPr lang="en-US" sz="1800" dirty="0" smtClean="0">
                <a:latin typeface="Times New Roman" pitchFamily="18" charset="0"/>
                <a:cs typeface="Times New Roman" pitchFamily="18" charset="0"/>
              </a:rPr>
              <a:t>one  of the most </a:t>
            </a:r>
            <a:r>
              <a:rPr lang="en-US" sz="1800" spc="-5" dirty="0" err="1" smtClean="0">
                <a:latin typeface="Times New Roman" pitchFamily="18" charset="0"/>
                <a:cs typeface="Times New Roman" pitchFamily="18" charset="0"/>
              </a:rPr>
              <a:t>favoured</a:t>
            </a:r>
            <a:r>
              <a:rPr lang="en-US" sz="1800" spc="-5"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timbers for </a:t>
            </a:r>
            <a:r>
              <a:rPr lang="en-US" sz="1800" spc="-5" dirty="0" smtClean="0">
                <a:latin typeface="Times New Roman" pitchFamily="18" charset="0"/>
                <a:cs typeface="Times New Roman" pitchFamily="18" charset="0"/>
              </a:rPr>
              <a:t>all types </a:t>
            </a:r>
            <a:r>
              <a:rPr lang="en-US" sz="1800" dirty="0" smtClean="0">
                <a:latin typeface="Times New Roman" pitchFamily="18" charset="0"/>
                <a:cs typeface="Times New Roman" pitchFamily="18" charset="0"/>
              </a:rPr>
              <a:t>of </a:t>
            </a:r>
            <a:r>
              <a:rPr lang="en-US" sz="1800" spc="-5" dirty="0" smtClean="0">
                <a:latin typeface="Times New Roman" pitchFamily="18" charset="0"/>
                <a:cs typeface="Times New Roman" pitchFamily="18" charset="0"/>
              </a:rPr>
              <a:t>agricultural implements </a:t>
            </a:r>
            <a:r>
              <a:rPr lang="en-US" sz="1800" dirty="0" smtClean="0">
                <a:latin typeface="Times New Roman" pitchFamily="18" charset="0"/>
                <a:cs typeface="Times New Roman" pitchFamily="18" charset="0"/>
              </a:rPr>
              <a:t>like ploughs, </a:t>
            </a:r>
            <a:r>
              <a:rPr lang="en-US" sz="1800" spc="-5" dirty="0" smtClean="0">
                <a:latin typeface="Times New Roman" pitchFamily="18" charset="0"/>
                <a:cs typeface="Times New Roman" pitchFamily="18" charset="0"/>
              </a:rPr>
              <a:t>harrows,  crushers and </a:t>
            </a:r>
            <a:r>
              <a:rPr lang="en-US" sz="1800" dirty="0" smtClean="0">
                <a:latin typeface="Times New Roman" pitchFamily="18" charset="0"/>
                <a:cs typeface="Times New Roman" pitchFamily="18" charset="0"/>
              </a:rPr>
              <a:t>rice pounders, </a:t>
            </a:r>
            <a:r>
              <a:rPr lang="en-US" sz="1800" spc="-5" dirty="0" smtClean="0">
                <a:latin typeface="Times New Roman" pitchFamily="18" charset="0"/>
                <a:cs typeface="Times New Roman" pitchFamily="18" charset="0"/>
              </a:rPr>
              <a:t>and is </a:t>
            </a:r>
            <a:r>
              <a:rPr lang="en-US" sz="1800" dirty="0" smtClean="0">
                <a:latin typeface="Times New Roman" pitchFamily="18" charset="0"/>
                <a:cs typeface="Times New Roman" pitchFamily="18" charset="0"/>
              </a:rPr>
              <a:t>extensively used in </a:t>
            </a:r>
            <a:r>
              <a:rPr lang="en-US" sz="1800" spc="-5" dirty="0" smtClean="0">
                <a:latin typeface="Times New Roman" pitchFamily="18" charset="0"/>
                <a:cs typeface="Times New Roman" pitchFamily="18" charset="0"/>
              </a:rPr>
              <a:t>card building, </a:t>
            </a:r>
            <a:r>
              <a:rPr lang="en-US" sz="1800" dirty="0" smtClean="0">
                <a:latin typeface="Times New Roman" pitchFamily="18" charset="0"/>
                <a:cs typeface="Times New Roman" pitchFamily="18" charset="0"/>
              </a:rPr>
              <a:t>for </a:t>
            </a:r>
            <a:r>
              <a:rPr lang="en-US" sz="1800" spc="-5" dirty="0" smtClean="0">
                <a:latin typeface="Times New Roman" pitchFamily="18" charset="0"/>
                <a:cs typeface="Times New Roman" pitchFamily="18" charset="0"/>
              </a:rPr>
              <a:t>yokes, shafts, wheels  and </a:t>
            </a:r>
            <a:r>
              <a:rPr lang="en-US" sz="1800" dirty="0" smtClean="0">
                <a:latin typeface="Times New Roman" pitchFamily="18" charset="0"/>
                <a:cs typeface="Times New Roman" pitchFamily="18" charset="0"/>
              </a:rPr>
              <a:t>body</a:t>
            </a:r>
            <a:r>
              <a:rPr lang="en-US" sz="1800" spc="-15" dirty="0" smtClean="0">
                <a:latin typeface="Times New Roman" pitchFamily="18" charset="0"/>
                <a:cs typeface="Times New Roman" pitchFamily="18" charset="0"/>
              </a:rPr>
              <a:t> </a:t>
            </a:r>
            <a:r>
              <a:rPr lang="en-US" sz="1800" spc="-5" dirty="0" smtClean="0">
                <a:latin typeface="Times New Roman" pitchFamily="18" charset="0"/>
                <a:cs typeface="Times New Roman" pitchFamily="18" charset="0"/>
              </a:rPr>
              <a:t>work.</a:t>
            </a:r>
          </a:p>
          <a:p>
            <a:pPr marL="12700" marR="6350" algn="just">
              <a:lnSpc>
                <a:spcPct val="95900"/>
              </a:lnSpc>
              <a:spcBef>
                <a:spcPts val="20"/>
              </a:spcBef>
            </a:pPr>
            <a:r>
              <a:rPr lang="en-US" sz="1800" spc="-5" dirty="0" smtClean="0">
                <a:latin typeface="Times New Roman" pitchFamily="18" charset="0"/>
                <a:cs typeface="Times New Roman" pitchFamily="18" charset="0"/>
              </a:rPr>
              <a:t>Babul </a:t>
            </a:r>
            <a:r>
              <a:rPr lang="en-US" sz="1800" dirty="0" smtClean="0">
                <a:latin typeface="Times New Roman" pitchFamily="18" charset="0"/>
                <a:cs typeface="Times New Roman" pitchFamily="18" charset="0"/>
              </a:rPr>
              <a:t>wood </a:t>
            </a:r>
            <a:r>
              <a:rPr lang="en-US" sz="1800" spc="-5" dirty="0" smtClean="0">
                <a:latin typeface="Times New Roman" pitchFamily="18" charset="0"/>
                <a:cs typeface="Times New Roman" pitchFamily="18" charset="0"/>
              </a:rPr>
              <a:t>is also recommended </a:t>
            </a:r>
            <a:r>
              <a:rPr lang="en-US" sz="1600" dirty="0" smtClean="0">
                <a:latin typeface="Times New Roman" pitchFamily="18" charset="0"/>
                <a:cs typeface="Times New Roman" pitchFamily="18" charset="0"/>
              </a:rPr>
              <a:t>for </a:t>
            </a:r>
            <a:r>
              <a:rPr lang="en-US" sz="1600" spc="-5" dirty="0" smtClean="0">
                <a:latin typeface="Times New Roman" pitchFamily="18" charset="0"/>
                <a:cs typeface="Times New Roman" pitchFamily="18" charset="0"/>
              </a:rPr>
              <a:t>certain types </a:t>
            </a:r>
            <a:r>
              <a:rPr lang="en-US" sz="1600" dirty="0" smtClean="0">
                <a:latin typeface="Times New Roman" pitchFamily="18" charset="0"/>
                <a:cs typeface="Times New Roman" pitchFamily="18" charset="0"/>
              </a:rPr>
              <a:t>of </a:t>
            </a:r>
            <a:r>
              <a:rPr lang="en-US" sz="1600" spc="-5" dirty="0" smtClean="0">
                <a:latin typeface="Times New Roman" pitchFamily="18" charset="0"/>
                <a:cs typeface="Times New Roman" pitchFamily="18" charset="0"/>
              </a:rPr>
              <a:t>sports and athletic goods </a:t>
            </a:r>
            <a:r>
              <a:rPr lang="en-US" sz="1600" dirty="0" smtClean="0">
                <a:latin typeface="Times New Roman" pitchFamily="18" charset="0"/>
                <a:cs typeface="Times New Roman" pitchFamily="18" charset="0"/>
              </a:rPr>
              <a:t>like </a:t>
            </a:r>
            <a:r>
              <a:rPr lang="en-US" sz="1600" spc="-5" dirty="0" smtClean="0">
                <a:latin typeface="Times New Roman" pitchFamily="18" charset="0"/>
                <a:cs typeface="Times New Roman" pitchFamily="18" charset="0"/>
              </a:rPr>
              <a:t>clubs,  wall bars, parallel bars,</a:t>
            </a:r>
            <a:r>
              <a:rPr lang="en-US" sz="1600" spc="2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etc.</a:t>
            </a:r>
            <a:endParaRPr sz="1800">
              <a:latin typeface="Times New Roman" pitchFamily="18" charset="0"/>
              <a:cs typeface="Times New Roman" pitchFamily="18" charset="0"/>
            </a:endParaRPr>
          </a:p>
          <a:p>
            <a:pPr>
              <a:lnSpc>
                <a:spcPct val="100000"/>
              </a:lnSpc>
              <a:spcBef>
                <a:spcPts val="40"/>
              </a:spcBef>
            </a:pPr>
            <a:endParaRPr sz="1800">
              <a:latin typeface="Times New Roman"/>
              <a:cs typeface="Times New Roman"/>
            </a:endParaRPr>
          </a:p>
          <a:p>
            <a:pPr>
              <a:lnSpc>
                <a:spcPct val="100000"/>
              </a:lnSpc>
              <a:spcBef>
                <a:spcPts val="35"/>
              </a:spcBef>
            </a:pPr>
            <a:endParaRPr sz="1800">
              <a:latin typeface="Times New Roman"/>
              <a:cs typeface="Times New Roman"/>
            </a:endParaRPr>
          </a:p>
          <a:p>
            <a:pPr>
              <a:lnSpc>
                <a:spcPct val="100000"/>
              </a:lnSpc>
              <a:spcBef>
                <a:spcPts val="45"/>
              </a:spcBef>
            </a:pPr>
            <a:endParaRPr sz="1100">
              <a:latin typeface="Times New Roman"/>
              <a:cs typeface="Times New Roma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2883</Words>
  <Application>Microsoft Office PowerPoint</Application>
  <PresentationFormat>On-screen Show (4:3)</PresentationFormat>
  <Paragraphs>149</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Cultivation Practices of Acacia species</vt:lpstr>
      <vt:lpstr>Acacias  </vt:lpstr>
      <vt:lpstr>Distribution </vt:lpstr>
      <vt:lpstr>Phenology </vt:lpstr>
      <vt:lpstr>Nursery Technique </vt:lpstr>
      <vt:lpstr>As a Plantation Tree </vt:lpstr>
      <vt:lpstr>Slide 7</vt:lpstr>
      <vt:lpstr>Slide 8</vt:lpstr>
      <vt:lpstr>UTILIZATION</vt:lpstr>
      <vt:lpstr>Slide 10</vt:lpstr>
      <vt:lpstr>Slide 11</vt:lpstr>
      <vt:lpstr>Slide 12</vt:lpstr>
      <vt:lpstr>Slide 13</vt:lpstr>
      <vt:lpstr>Slide 14</vt:lpstr>
      <vt:lpstr>NATURAL REGENERATION</vt:lpstr>
      <vt:lpstr>Slide 16</vt:lpstr>
      <vt:lpstr>Nursery Practices </vt:lpstr>
      <vt:lpstr>Slide 18</vt:lpstr>
      <vt:lpstr>Slide 19</vt:lpstr>
      <vt:lpstr>Slide 20</vt:lpstr>
      <vt:lpstr>Slide 21</vt:lpstr>
      <vt:lpstr>Slide 22</vt:lpstr>
      <vt:lpstr>PEST AND DISEASES</vt:lpstr>
      <vt:lpstr>Slide 24</vt:lpstr>
      <vt:lpstr>HARVESTING</vt:lpstr>
      <vt:lpstr>Slide 26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Cultivation Practices of Acacia species</dc:title>
  <dc:creator>sonia</dc:creator>
  <cp:lastModifiedBy>hp</cp:lastModifiedBy>
  <cp:revision>18</cp:revision>
  <dcterms:created xsi:type="dcterms:W3CDTF">2006-08-16T00:00:00Z</dcterms:created>
  <dcterms:modified xsi:type="dcterms:W3CDTF">2020-04-09T06:42:13Z</dcterms:modified>
</cp:coreProperties>
</file>