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Cultivation of Eucalyptus tree</a:t>
            </a:r>
            <a:endParaRPr lang="en-US" dirty="0"/>
          </a:p>
        </p:txBody>
      </p:sp>
      <p:sp>
        <p:nvSpPr>
          <p:cNvPr id="3" name="Subtitle 2"/>
          <p:cNvSpPr>
            <a:spLocks noGrp="1"/>
          </p:cNvSpPr>
          <p:nvPr>
            <p:ph type="subTitle" idx="1"/>
          </p:nvPr>
        </p:nvSpPr>
        <p:spPr/>
        <p:txBody>
          <a:bodyPr/>
          <a:lstStyle/>
          <a:p>
            <a:r>
              <a:rPr lang="en-US" dirty="0" smtClean="0"/>
              <a:t>Mrs. Sonia </a:t>
            </a:r>
            <a:r>
              <a:rPr lang="en-US" dirty="0" err="1" smtClean="0"/>
              <a:t>Panigrahi</a:t>
            </a:r>
            <a:endParaRPr lang="en-US" dirty="0" smtClean="0"/>
          </a:p>
          <a:p>
            <a:r>
              <a:rPr lang="en-US" dirty="0" smtClean="0"/>
              <a:t>Assistant Professor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8229600" cy="1143000"/>
          </a:xfrm>
        </p:spPr>
        <p:txBody>
          <a:bodyPr>
            <a:normAutofit fontScale="90000"/>
          </a:bodyPr>
          <a:lstStyle/>
          <a:p>
            <a:r>
              <a:rPr lang="en-US" dirty="0" smtClean="0">
                <a:solidFill>
                  <a:schemeClr val="bg1"/>
                </a:solidFill>
              </a:rPr>
              <a:t>Important insect pest and diseases</a:t>
            </a:r>
            <a:r>
              <a:rPr lang="en-US" dirty="0" smtClean="0"/>
              <a:t/>
            </a:r>
            <a:br>
              <a:rPr lang="en-US" dirty="0" smtClean="0"/>
            </a:br>
            <a:endParaRPr lang="en-US" dirty="0"/>
          </a:p>
        </p:txBody>
      </p:sp>
      <p:sp>
        <p:nvSpPr>
          <p:cNvPr id="3" name="Content Placeholder 2"/>
          <p:cNvSpPr>
            <a:spLocks noGrp="1"/>
          </p:cNvSpPr>
          <p:nvPr>
            <p:ph idx="1"/>
          </p:nvPr>
        </p:nvSpPr>
        <p:spPr>
          <a:xfrm>
            <a:off x="457200" y="1874837"/>
            <a:ext cx="8229600" cy="4525963"/>
          </a:xfrm>
        </p:spPr>
        <p:txBody>
          <a:bodyPr>
            <a:normAutofit fontScale="77500" lnSpcReduction="20000"/>
          </a:bodyPr>
          <a:lstStyle/>
          <a:p>
            <a:r>
              <a:rPr lang="en-US" dirty="0" smtClean="0"/>
              <a:t>In the nursery, it is susceptible to diverse fungi causing damping-off, collar rot and leaf diseases. Attention to nursery hygiene and care not to over-water are preferable to chemical controls.</a:t>
            </a:r>
          </a:p>
          <a:p>
            <a:r>
              <a:rPr lang="en-US" dirty="0" smtClean="0"/>
              <a:t>Termites affect planted seedlings young trees and must be chemically controlled. Eucalyptus is severely attacked by an invasive gall insect </a:t>
            </a:r>
            <a:r>
              <a:rPr lang="en-US" i="1" dirty="0" smtClean="0"/>
              <a:t>(</a:t>
            </a:r>
            <a:r>
              <a:rPr lang="en-US" i="1" dirty="0" err="1" smtClean="0"/>
              <a:t>Leptocybe</a:t>
            </a:r>
            <a:r>
              <a:rPr lang="en-US" i="1" dirty="0" smtClean="0"/>
              <a:t> </a:t>
            </a:r>
            <a:r>
              <a:rPr lang="en-US" i="1" dirty="0" err="1" smtClean="0"/>
              <a:t>invasa</a:t>
            </a:r>
            <a:r>
              <a:rPr lang="en-US" dirty="0" smtClean="0"/>
              <a:t>) which lead to formation gall like structure in the </a:t>
            </a:r>
            <a:r>
              <a:rPr lang="en-US" dirty="0" err="1" smtClean="0"/>
              <a:t>midrip</a:t>
            </a:r>
            <a:r>
              <a:rPr lang="en-US" dirty="0" smtClean="0"/>
              <a:t> and petiole and young stem. The problem is severe in young seedlings and coppice shoots. Chemical treatments do not found to be suitable.</a:t>
            </a:r>
          </a:p>
          <a:p>
            <a:pPr>
              <a:buNone/>
            </a:pP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uses</a:t>
            </a:r>
            <a:endParaRPr lang="en-US" dirty="0">
              <a:solidFill>
                <a:schemeClr val="bg1"/>
              </a:solidFill>
            </a:endParaRPr>
          </a:p>
        </p:txBody>
      </p:sp>
      <p:sp>
        <p:nvSpPr>
          <p:cNvPr id="3" name="Content Placeholder 2"/>
          <p:cNvSpPr>
            <a:spLocks noGrp="1"/>
          </p:cNvSpPr>
          <p:nvPr>
            <p:ph idx="1"/>
          </p:nvPr>
        </p:nvSpPr>
        <p:spPr>
          <a:xfrm>
            <a:off x="457200" y="1798637"/>
            <a:ext cx="8229600" cy="4525963"/>
          </a:xfrm>
        </p:spPr>
        <p:txBody>
          <a:bodyPr>
            <a:normAutofit fontScale="70000" lnSpcReduction="20000"/>
          </a:bodyPr>
          <a:lstStyle/>
          <a:p>
            <a:r>
              <a:rPr lang="en-US" b="1" dirty="0" smtClean="0"/>
              <a:t>BARK</a:t>
            </a:r>
          </a:p>
          <a:p>
            <a:r>
              <a:rPr lang="en-US" dirty="0" smtClean="0"/>
              <a:t>All eucalypts add a layer of bark every year and the outermost layer dies. In about half of the species, the dead bark is shed exposing a new layer of fresh, living bark.</a:t>
            </a:r>
          </a:p>
          <a:p>
            <a:r>
              <a:rPr lang="en-US" dirty="0" smtClean="0"/>
              <a:t> The dead bark may be shed in large slabs, in ribbons or in small flakes. These species are known as "smooth barks" and include </a:t>
            </a:r>
            <a:r>
              <a:rPr lang="en-US" i="1" dirty="0" smtClean="0"/>
              <a:t>E. </a:t>
            </a:r>
            <a:r>
              <a:rPr lang="en-US" i="1" dirty="0" err="1" smtClean="0"/>
              <a:t>sheathiana</a:t>
            </a:r>
            <a:r>
              <a:rPr lang="en-US" dirty="0" smtClean="0"/>
              <a:t>, </a:t>
            </a:r>
            <a:r>
              <a:rPr lang="en-US" i="1" dirty="0" smtClean="0"/>
              <a:t>E. </a:t>
            </a:r>
            <a:r>
              <a:rPr lang="en-US" i="1" dirty="0" err="1" smtClean="0"/>
              <a:t>diversicolor</a:t>
            </a:r>
            <a:r>
              <a:rPr lang="en-US" i="1" dirty="0" smtClean="0"/>
              <a:t>,</a:t>
            </a:r>
            <a:r>
              <a:rPr lang="en-US" dirty="0" smtClean="0"/>
              <a:t> </a:t>
            </a:r>
            <a:r>
              <a:rPr lang="en-US" i="1" dirty="0" smtClean="0"/>
              <a:t>E. </a:t>
            </a:r>
            <a:r>
              <a:rPr lang="en-US" i="1" dirty="0" err="1" smtClean="0"/>
              <a:t>cosmophylla</a:t>
            </a:r>
            <a:r>
              <a:rPr lang="en-US" dirty="0" smtClean="0"/>
              <a:t> and </a:t>
            </a:r>
            <a:r>
              <a:rPr lang="en-US" i="1" dirty="0" smtClean="0"/>
              <a:t>E. </a:t>
            </a:r>
            <a:r>
              <a:rPr lang="en-US" i="1" dirty="0" err="1" smtClean="0"/>
              <a:t>cladocalyx</a:t>
            </a:r>
            <a:r>
              <a:rPr lang="en-US" dirty="0" smtClean="0"/>
              <a:t>. The remaining species retain the dead bark which dries out and accumulates.</a:t>
            </a:r>
          </a:p>
          <a:p>
            <a:r>
              <a:rPr lang="en-US" dirty="0" smtClean="0"/>
              <a:t> In some of these species, the </a:t>
            </a:r>
            <a:r>
              <a:rPr lang="en-US" dirty="0" err="1" smtClean="0"/>
              <a:t>fibres</a:t>
            </a:r>
            <a:r>
              <a:rPr lang="en-US" dirty="0" smtClean="0"/>
              <a:t> in the bark are loosely intertwined (in </a:t>
            </a:r>
            <a:r>
              <a:rPr lang="en-US" dirty="0" err="1" smtClean="0"/>
              <a:t>stringybarks</a:t>
            </a:r>
            <a:r>
              <a:rPr lang="en-US" dirty="0" smtClean="0"/>
              <a:t> such as </a:t>
            </a:r>
            <a:r>
              <a:rPr lang="en-US" i="1" dirty="0" smtClean="0"/>
              <a:t>E. </a:t>
            </a:r>
            <a:r>
              <a:rPr lang="en-US" i="1" dirty="0" err="1" smtClean="0"/>
              <a:t>macrorhyncha</a:t>
            </a:r>
            <a:r>
              <a:rPr lang="en-US" dirty="0" smtClean="0"/>
              <a:t> or peppermints such as </a:t>
            </a:r>
            <a:r>
              <a:rPr lang="en-US" i="1" dirty="0" smtClean="0"/>
              <a:t>E. </a:t>
            </a:r>
            <a:r>
              <a:rPr lang="en-US" i="1" dirty="0" err="1" smtClean="0"/>
              <a:t>radiata</a:t>
            </a:r>
            <a:r>
              <a:rPr lang="en-US" dirty="0" smtClean="0"/>
              <a:t>) or more tightly adherent (as in the "boxes" such as </a:t>
            </a:r>
            <a:r>
              <a:rPr lang="en-US" i="1" dirty="0" smtClean="0"/>
              <a:t>E. </a:t>
            </a:r>
            <a:r>
              <a:rPr lang="en-US" i="1" dirty="0" err="1" smtClean="0"/>
              <a:t>leptophleba</a:t>
            </a:r>
            <a:r>
              <a:rPr lang="en-US" dirty="0" smtClean="0"/>
              <a:t>). In some species (the "ironbarks" such as </a:t>
            </a:r>
            <a:r>
              <a:rPr lang="en-US" i="1" dirty="0" smtClean="0"/>
              <a:t>E. </a:t>
            </a:r>
            <a:r>
              <a:rPr lang="en-US" i="1" dirty="0" err="1" smtClean="0"/>
              <a:t>crebra</a:t>
            </a:r>
            <a:r>
              <a:rPr lang="en-US" dirty="0" smtClean="0"/>
              <a:t> and </a:t>
            </a:r>
            <a:r>
              <a:rPr lang="en-US" i="1" dirty="0" smtClean="0"/>
              <a:t>E. </a:t>
            </a:r>
            <a:r>
              <a:rPr lang="en-US" i="1" dirty="0" err="1" smtClean="0"/>
              <a:t>jensenii</a:t>
            </a:r>
            <a:r>
              <a:rPr lang="en-US" dirty="0" smtClean="0"/>
              <a:t>) the rough bark is infused with gum resin</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LEAVES</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t>The leaves on a mature eucalyptus plant are commonly </a:t>
            </a:r>
            <a:r>
              <a:rPr lang="en-US" dirty="0" err="1" smtClean="0"/>
              <a:t>lanceolate</a:t>
            </a:r>
            <a:r>
              <a:rPr lang="en-US" dirty="0" smtClean="0"/>
              <a:t>, </a:t>
            </a:r>
            <a:r>
              <a:rPr lang="en-US" dirty="0" err="1" smtClean="0"/>
              <a:t>petiolate</a:t>
            </a:r>
            <a:r>
              <a:rPr lang="en-US" dirty="0" smtClean="0"/>
              <a:t>, apparently alternate and waxy or glossy green. In contrast, the leaves of seedlings are often opposite, sessile and </a:t>
            </a:r>
            <a:r>
              <a:rPr lang="en-US" dirty="0" err="1" smtClean="0"/>
              <a:t>glaucous</a:t>
            </a:r>
            <a:r>
              <a:rPr lang="en-US" dirty="0" smtClean="0"/>
              <a:t>, but many exceptions to this pattern exist. Many species such as </a:t>
            </a:r>
            <a:r>
              <a:rPr lang="en-US" i="1" dirty="0" smtClean="0"/>
              <a:t>E. </a:t>
            </a:r>
            <a:r>
              <a:rPr lang="en-US" i="1" dirty="0" err="1" smtClean="0"/>
              <a:t>melanophloia</a:t>
            </a:r>
            <a:r>
              <a:rPr lang="en-US" dirty="0" smtClean="0"/>
              <a:t> and </a:t>
            </a:r>
            <a:r>
              <a:rPr lang="en-US" i="1" dirty="0" smtClean="0"/>
              <a:t>E. </a:t>
            </a:r>
            <a:r>
              <a:rPr lang="en-US" i="1" dirty="0" err="1" smtClean="0"/>
              <a:t>setosa</a:t>
            </a:r>
            <a:r>
              <a:rPr lang="en-US" dirty="0" smtClean="0"/>
              <a:t> retain the juvenile leaf form even when the plant is reproductively mature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smtClean="0"/>
              <a:t>Flowers</a:t>
            </a:r>
          </a:p>
          <a:p>
            <a:r>
              <a:rPr lang="en-US" dirty="0" smtClean="0"/>
              <a:t>The most readily </a:t>
            </a:r>
            <a:r>
              <a:rPr lang="en-US" dirty="0" err="1" smtClean="0"/>
              <a:t>recognisable</a:t>
            </a:r>
            <a:r>
              <a:rPr lang="en-US" dirty="0" smtClean="0"/>
              <a:t> characteristics of eucalyptus species are the distinctive flowers and fruit (capsules or "</a:t>
            </a:r>
            <a:r>
              <a:rPr lang="en-US" dirty="0" err="1" smtClean="0"/>
              <a:t>gumnuts</a:t>
            </a:r>
            <a:r>
              <a:rPr lang="en-US" dirty="0" smtClean="0"/>
              <a:t>"). Flowers have numerous fluffy stamens which may be white, cream, yellow, pink, or red; in bud, the stamens are enclosed in a cap known as an</a:t>
            </a:r>
            <a:r>
              <a:rPr lang="en-US" u="sng" dirty="0" smtClean="0"/>
              <a:t> </a:t>
            </a:r>
            <a:r>
              <a:rPr lang="en-US" dirty="0" smtClean="0"/>
              <a:t>operculum which is composed of the fused sepals or petals, or both. Thus, flowers have no petals, but instead decorate themselves with the many showy stamens.</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874837"/>
            <a:ext cx="8229600" cy="4525963"/>
          </a:xfrm>
        </p:spPr>
        <p:txBody>
          <a:bodyPr>
            <a:normAutofit fontScale="70000" lnSpcReduction="20000"/>
          </a:bodyPr>
          <a:lstStyle/>
          <a:p>
            <a:r>
              <a:rPr lang="en-US" b="1" dirty="0" smtClean="0"/>
              <a:t>Pulpwood</a:t>
            </a:r>
          </a:p>
          <a:p>
            <a:r>
              <a:rPr lang="en-US" dirty="0" smtClean="0"/>
              <a:t>Eucalyptus is the most common short </a:t>
            </a:r>
            <a:r>
              <a:rPr lang="en-US" dirty="0" err="1" smtClean="0"/>
              <a:t>fibre</a:t>
            </a:r>
            <a:r>
              <a:rPr lang="en-US" dirty="0" smtClean="0"/>
              <a:t> source for pulpwood to make </a:t>
            </a:r>
            <a:r>
              <a:rPr lang="en-US" dirty="0" err="1" smtClean="0"/>
              <a:t>pulp.The</a:t>
            </a:r>
            <a:r>
              <a:rPr lang="en-US" dirty="0" smtClean="0"/>
              <a:t> types most often used in paper making are </a:t>
            </a:r>
            <a:r>
              <a:rPr lang="en-US" i="1" dirty="0" smtClean="0"/>
              <a:t>Eucalyptus </a:t>
            </a:r>
            <a:r>
              <a:rPr lang="en-US" i="1" dirty="0" err="1" smtClean="0"/>
              <a:t>globulus</a:t>
            </a:r>
            <a:r>
              <a:rPr lang="en-US" dirty="0" smtClean="0"/>
              <a:t> (in temperate areas) and the </a:t>
            </a:r>
            <a:r>
              <a:rPr lang="en-US" i="1" dirty="0" smtClean="0"/>
              <a:t>Eucalyptus </a:t>
            </a:r>
            <a:r>
              <a:rPr lang="en-US" i="1" dirty="0" err="1" smtClean="0"/>
              <a:t>urophylla</a:t>
            </a:r>
            <a:r>
              <a:rPr lang="en-US" dirty="0" smtClean="0"/>
              <a:t> x </a:t>
            </a:r>
            <a:r>
              <a:rPr lang="en-US" i="1" dirty="0" smtClean="0"/>
              <a:t>Eucalyptus </a:t>
            </a:r>
            <a:r>
              <a:rPr lang="en-US" i="1" dirty="0" err="1" smtClean="0"/>
              <a:t>grandis</a:t>
            </a:r>
            <a:r>
              <a:rPr lang="en-US" dirty="0" smtClean="0"/>
              <a:t> hybrid (in the tropics).</a:t>
            </a:r>
          </a:p>
          <a:p>
            <a:r>
              <a:rPr lang="en-US" dirty="0" smtClean="0"/>
              <a:t>The </a:t>
            </a:r>
            <a:r>
              <a:rPr lang="en-US" dirty="0" err="1" smtClean="0"/>
              <a:t>fibre</a:t>
            </a:r>
            <a:r>
              <a:rPr lang="en-US" dirty="0" smtClean="0"/>
              <a:t> length of Eucalyptus is relatively short and uniform with low coarseness compared with other hardwoods commonly used as pulpwood. </a:t>
            </a:r>
          </a:p>
          <a:p>
            <a:r>
              <a:rPr lang="en-US" dirty="0" smtClean="0"/>
              <a:t>The </a:t>
            </a:r>
            <a:r>
              <a:rPr lang="en-US" dirty="0" err="1" smtClean="0"/>
              <a:t>fibres</a:t>
            </a:r>
            <a:r>
              <a:rPr lang="en-US" dirty="0" smtClean="0"/>
              <a:t> are slender, yet relatively thick walled. This gives uniform paper formation and high opacity that are important for all types of fine papers. The low coarseness is important for high quality coated </a:t>
            </a:r>
            <a:r>
              <a:rPr lang="en-US" dirty="0" err="1" smtClean="0"/>
              <a:t>papers.Eucalyptus</a:t>
            </a:r>
            <a:r>
              <a:rPr lang="en-US" dirty="0" smtClean="0"/>
              <a:t> is suitable for many tissue papers as the short and slender </a:t>
            </a:r>
            <a:r>
              <a:rPr lang="en-US" dirty="0" err="1" smtClean="0"/>
              <a:t>fibres</a:t>
            </a:r>
            <a:r>
              <a:rPr lang="en-US" dirty="0" smtClean="0"/>
              <a:t> gives a high number of </a:t>
            </a:r>
            <a:r>
              <a:rPr lang="en-US" dirty="0" err="1" smtClean="0"/>
              <a:t>fibres</a:t>
            </a:r>
            <a:r>
              <a:rPr lang="en-US" dirty="0" smtClean="0"/>
              <a:t> per gram and low coarseness contributes to softness.</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smtClean="0"/>
              <a:t>Eucalyptus oil</a:t>
            </a:r>
          </a:p>
          <a:p>
            <a:r>
              <a:rPr lang="en-US" dirty="0" smtClean="0"/>
              <a:t>Eucalyptus oil is readily steam distilled from the leaves and can be used for cleaning and as an industrial solvent, as an antiseptic, for </a:t>
            </a:r>
            <a:r>
              <a:rPr lang="en-US" dirty="0" err="1" smtClean="0"/>
              <a:t>deodorising</a:t>
            </a:r>
            <a:r>
              <a:rPr lang="en-US" dirty="0" smtClean="0"/>
              <a:t>, and in very small quantities in food supplements, especially sweets, cough drops, toothpaste and decongestants. It has insect repellent properties and is an active ingredient in some commercial mosquito </a:t>
            </a:r>
            <a:r>
              <a:rPr lang="en-US" dirty="0" err="1" smtClean="0"/>
              <a:t>repellents.</a:t>
            </a:r>
            <a:r>
              <a:rPr lang="en-US" i="1" dirty="0" err="1" smtClean="0"/>
              <a:t>Eucalyptus</a:t>
            </a:r>
            <a:r>
              <a:rPr lang="en-US" i="1" dirty="0" smtClean="0"/>
              <a:t> </a:t>
            </a:r>
            <a:r>
              <a:rPr lang="en-US" i="1" dirty="0" err="1" smtClean="0"/>
              <a:t>globulus</a:t>
            </a:r>
            <a:r>
              <a:rPr lang="en-US" i="1" dirty="0" smtClean="0"/>
              <a:t> </a:t>
            </a:r>
            <a:r>
              <a:rPr lang="en-US" dirty="0" smtClean="0"/>
              <a:t>is the principal source of eucalyptus oil worldwide.</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b="1" dirty="0" smtClean="0"/>
              <a:t>Dyes</a:t>
            </a:r>
          </a:p>
          <a:p>
            <a:r>
              <a:rPr lang="en-US" dirty="0" smtClean="0"/>
              <a:t>All parts of </a:t>
            </a:r>
            <a:r>
              <a:rPr lang="en-US" i="1" dirty="0" smtClean="0"/>
              <a:t>Eucalyptus</a:t>
            </a:r>
            <a:r>
              <a:rPr lang="en-US" dirty="0" smtClean="0"/>
              <a:t> may be used to make dyes that are substantive on protein </a:t>
            </a:r>
            <a:r>
              <a:rPr lang="en-US" dirty="0" err="1" smtClean="0"/>
              <a:t>fibres</a:t>
            </a:r>
            <a:r>
              <a:rPr lang="en-US" dirty="0" smtClean="0"/>
              <a:t> (such as silk and wool), simply by processing the plant part with water. </a:t>
            </a:r>
            <a:r>
              <a:rPr lang="en-US" dirty="0" err="1" smtClean="0"/>
              <a:t>Colours</a:t>
            </a:r>
            <a:r>
              <a:rPr lang="en-US" dirty="0" smtClean="0"/>
              <a:t> to be achieved range from yellow and orange through green, tan, chocolate and deep rust </a:t>
            </a:r>
            <a:r>
              <a:rPr lang="en-US" dirty="0" err="1" smtClean="0"/>
              <a:t>red.The</a:t>
            </a:r>
            <a:r>
              <a:rPr lang="en-US" dirty="0" smtClean="0"/>
              <a:t> material remaining after processing can be safely used as mulch or </a:t>
            </a:r>
            <a:r>
              <a:rPr lang="en-US" dirty="0" err="1" smtClean="0"/>
              <a:t>fertiliser</a:t>
            </a:r>
            <a:r>
              <a:rPr lang="en-US" dirty="0" smtClean="0"/>
              <a:t>.</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Site factors</a:t>
            </a:r>
            <a:r>
              <a:rPr lang="en-US" dirty="0" smtClean="0"/>
              <a:t/>
            </a:r>
            <a:br>
              <a:rPr lang="en-US" dirty="0" smtClean="0"/>
            </a:br>
            <a:endParaRPr lang="en-US" dirty="0"/>
          </a:p>
        </p:txBody>
      </p:sp>
      <p:sp>
        <p:nvSpPr>
          <p:cNvPr id="3" name="Content Placeholder 2"/>
          <p:cNvSpPr>
            <a:spLocks noGrp="1"/>
          </p:cNvSpPr>
          <p:nvPr>
            <p:ph idx="1"/>
          </p:nvPr>
        </p:nvSpPr>
        <p:spPr>
          <a:xfrm>
            <a:off x="457200" y="2133599"/>
            <a:ext cx="8229600" cy="3429001"/>
          </a:xfrm>
        </p:spPr>
        <p:txBody>
          <a:bodyPr>
            <a:normAutofit fontScale="55000" lnSpcReduction="20000"/>
          </a:bodyPr>
          <a:lstStyle/>
          <a:p>
            <a:r>
              <a:rPr lang="en-US" sz="3800" i="1" dirty="0" smtClean="0"/>
              <a:t>Eucalyptus </a:t>
            </a:r>
            <a:r>
              <a:rPr lang="en-US" sz="3800" i="1" dirty="0" err="1" smtClean="0"/>
              <a:t>camaldulensis</a:t>
            </a:r>
            <a:r>
              <a:rPr lang="en-US" sz="3800" dirty="0" smtClean="0"/>
              <a:t> is a common and widespread tree species.</a:t>
            </a:r>
          </a:p>
          <a:p>
            <a:r>
              <a:rPr lang="en-US" sz="3800" dirty="0" smtClean="0"/>
              <a:t> It is a best suitable tree species for the areas which received rainfall from 250 to 600 mm at the same time it can also grow well in high rainfall areas which receives as high as 1250 mm.</a:t>
            </a:r>
          </a:p>
          <a:p>
            <a:r>
              <a:rPr lang="en-US" sz="3800" dirty="0" smtClean="0"/>
              <a:t> The success of Eucalyptus is attributed to its superiority to other trees in production of wood on infertile dry sites, its tolerance of extreme drought and high temperature. </a:t>
            </a:r>
          </a:p>
          <a:p>
            <a:r>
              <a:rPr lang="en-US" sz="3800" dirty="0" smtClean="0"/>
              <a:t>This species occurs on a variety of soil types from red or black soils to sandy alluvial soils. It can also grow well in salt affected areas.</a:t>
            </a:r>
          </a:p>
          <a:p>
            <a:pPr>
              <a:buNone/>
            </a:pP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Seed are mixed with chaff and can be difficult to distinguish from chaff. Seeds weigh approximately 700 seeds/gram (Ralph, 2003). About 100 - 500 germinant can come per gram of seed. The seeds with about 5% moisture content can be stored for more than 10 years if they are placed in hermetic containers at a temperature of 3 to 5 °C.</a:t>
            </a:r>
          </a:p>
          <a:p>
            <a:pPr>
              <a:buNone/>
            </a:pP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33400"/>
            <a:ext cx="8229600" cy="1143000"/>
          </a:xfrm>
        </p:spPr>
        <p:txBody>
          <a:bodyPr>
            <a:normAutofit fontScale="90000"/>
          </a:bodyPr>
          <a:lstStyle/>
          <a:p>
            <a:r>
              <a:rPr lang="en-US" dirty="0" smtClean="0">
                <a:solidFill>
                  <a:schemeClr val="bg1"/>
                </a:solidFill>
              </a:rPr>
              <a:t>Seed collection, processing and Nursery techniques</a:t>
            </a:r>
            <a:r>
              <a:rPr lang="en-US" dirty="0" smtClean="0"/>
              <a:t/>
            </a:r>
            <a:br>
              <a:rPr lang="en-US" dirty="0" smtClean="0"/>
            </a:br>
            <a:endParaRPr lang="en-US" dirty="0"/>
          </a:p>
        </p:txBody>
      </p:sp>
      <p:sp>
        <p:nvSpPr>
          <p:cNvPr id="3" name="Content Placeholder 2"/>
          <p:cNvSpPr>
            <a:spLocks noGrp="1"/>
          </p:cNvSpPr>
          <p:nvPr>
            <p:ph idx="1"/>
          </p:nvPr>
        </p:nvSpPr>
        <p:spPr>
          <a:xfrm>
            <a:off x="457200" y="1798637"/>
            <a:ext cx="8229600" cy="4525963"/>
          </a:xfrm>
        </p:spPr>
        <p:txBody>
          <a:bodyPr>
            <a:normAutofit fontScale="85000" lnSpcReduction="20000"/>
          </a:bodyPr>
          <a:lstStyle/>
          <a:p>
            <a:pPr>
              <a:buNone/>
            </a:pPr>
            <a:r>
              <a:rPr lang="en-US" dirty="0" smtClean="0"/>
              <a:t>    The texture of the medium of germination must be fine. A fertile mixture of soils with sand in a proportion of 1:1 must be used. Seed should be sown under shade on a free-draining and sterilized medium and covered very sparingly with inert material (e.g. sand). Seeds must be sowed deep enough to prevent uncovering when watered, but they must not be too embedded. The germination period for this method ranges from 4 to 5 days. The seedlings are lifted from the mother bed when they are 5 to 7 cm in height and transplanted in poly bags. Alternatively, seeds can also be planted directly into bags using special devices, such as syringes, to place two to four seeds in each bag.</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Partial shade is needed after transplanting till six weeks. Plants reach </a:t>
            </a:r>
            <a:r>
              <a:rPr lang="en-US" dirty="0" err="1" smtClean="0"/>
              <a:t>plantable</a:t>
            </a:r>
            <a:r>
              <a:rPr lang="en-US" dirty="0" smtClean="0"/>
              <a:t> size of 30 cm in four to five months. Seedlings require periodic watering in the first stages of development. Common mistakes in propagation are over-watering and associated disease problems, over-shading and allowing the </a:t>
            </a:r>
            <a:r>
              <a:rPr lang="en-US" dirty="0" err="1" smtClean="0"/>
              <a:t>germinants</a:t>
            </a:r>
            <a:r>
              <a:rPr lang="en-US" dirty="0" smtClean="0"/>
              <a:t> to become too large for easy transplanting leading to malformed tap roots or root curling in the pots. To prevent damping off, cupric fungicides should be applied. About 1-2 </a:t>
            </a:r>
            <a:r>
              <a:rPr lang="en-US" dirty="0" err="1" smtClean="0"/>
              <a:t>lakhs</a:t>
            </a:r>
            <a:r>
              <a:rPr lang="en-US" dirty="0" smtClean="0"/>
              <a:t> seedlings can be obtained from 1 kg of seed in nurseries.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Plantation management</a:t>
            </a:r>
            <a:r>
              <a:rPr lang="en-US" dirty="0" smtClean="0"/>
              <a:t/>
            </a:r>
            <a:br>
              <a:rPr lang="en-US" dirty="0" smtClean="0"/>
            </a:br>
            <a:endParaRPr lang="en-US" dirty="0"/>
          </a:p>
        </p:txBody>
      </p:sp>
      <p:sp>
        <p:nvSpPr>
          <p:cNvPr id="3" name="Content Placeholder 2"/>
          <p:cNvSpPr>
            <a:spLocks noGrp="1"/>
          </p:cNvSpPr>
          <p:nvPr>
            <p:ph idx="1"/>
          </p:nvPr>
        </p:nvSpPr>
        <p:spPr>
          <a:xfrm>
            <a:off x="457200" y="1874837"/>
            <a:ext cx="8229600" cy="4525963"/>
          </a:xfrm>
        </p:spPr>
        <p:txBody>
          <a:bodyPr>
            <a:normAutofit lnSpcReduction="10000"/>
          </a:bodyPr>
          <a:lstStyle/>
          <a:p>
            <a:r>
              <a:rPr lang="en-US" dirty="0" smtClean="0"/>
              <a:t>Weeding and burning of underbrush are recommended before planting. The ability of the species to compete with weeds is poor. In high rainfall areas, extensive weeding (2-3 times) must be applied until crowns close (2-3 years). Inadequate weed control may lead to complete failure of the planting.</a:t>
            </a:r>
          </a:p>
          <a:p>
            <a:pPr>
              <a:buNone/>
            </a:pP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spacing of 3 m x 2 m (1667 stems/ha) is often applied for pulpwood. Wider spacing of 4 m and 2 m (1250 stems/ha) or 5 m x 2 m (1000 stems/ ha) are recommended when larger trees are required. For energy plantations, a spacing of 2x2 m is recommended.</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Application of 100g of NP or NPK (3:2:1) fertilizer to each tree at planting to assist establishment of growth is common. Crown die-back during dry-season as a result of boron deficiency is prevalent in few places. A dosage of 10-20 g of borax per tree depending on soil type is applied.</a:t>
            </a:r>
          </a:p>
          <a:p>
            <a:r>
              <a:rPr lang="en-US" dirty="0" smtClean="0"/>
              <a:t>In India, Eucalyptus is managed through clear-felling system followed by coppice rotation to a maximum of three times. After three rotations, the below ground biomass is taken out and replanted with </a:t>
            </a:r>
            <a:r>
              <a:rPr lang="en-US" dirty="0" err="1" smtClean="0"/>
              <a:t>seedlings.For</a:t>
            </a:r>
            <a:r>
              <a:rPr lang="en-US" dirty="0" smtClean="0"/>
              <a:t> pulpwood depending on the fertility and availability of water, the rotation can fixed from 5 year to 7 years.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Agroforestry practices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Agroforestry practices</a:t>
            </a:r>
          </a:p>
          <a:p>
            <a:r>
              <a:rPr lang="en-US" dirty="0" smtClean="0"/>
              <a:t>At a spacing of 3 x 2 m intercropping can be carried out for one year. In irrigated sites, shade loving crops can be cultivated during second year also. A wide range of crops can be grown when the spacing is 5 m x 2 m which supports intercropping up to three years.</a:t>
            </a:r>
          </a:p>
          <a:p>
            <a:r>
              <a:rPr lang="en-US" dirty="0" smtClean="0"/>
              <a:t>Yield</a:t>
            </a:r>
          </a:p>
          <a:p>
            <a:r>
              <a:rPr lang="en-US" dirty="0" smtClean="0"/>
              <a:t>In Tamil Nadu, about 25-30 t/ha at a rotation of 6-7 years was realized through seed raised plantations during early 1990’s. Introduction of clones increased the yield up to 60-70 t/ha in six years rotation. Through site-clone matching, a yield of 100-150 t/ha was achieved in five years rotation depending on the fertility level of the soil.</a:t>
            </a:r>
          </a:p>
          <a:p>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857</Words>
  <Application>Microsoft Office PowerPoint</Application>
  <PresentationFormat>On-screen Show (4:3)</PresentationFormat>
  <Paragraphs>47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Cultivation of Eucalyptus tree</vt:lpstr>
      <vt:lpstr>Site factors </vt:lpstr>
      <vt:lpstr>Slide 3</vt:lpstr>
      <vt:lpstr>Seed collection, processing and Nursery techniques </vt:lpstr>
      <vt:lpstr>Slide 5</vt:lpstr>
      <vt:lpstr>Plantation management </vt:lpstr>
      <vt:lpstr>Slide 7</vt:lpstr>
      <vt:lpstr>Slide 8</vt:lpstr>
      <vt:lpstr>Agroforestry practices </vt:lpstr>
      <vt:lpstr>Important insect pest and diseases </vt:lpstr>
      <vt:lpstr>uses</vt:lpstr>
      <vt:lpstr>LEAVES</vt:lpstr>
      <vt:lpstr>Slide 13</vt:lpstr>
      <vt:lpstr>Slide 14</vt:lpstr>
      <vt:lpstr>Slide 15</vt:lpstr>
      <vt:lpstr>Slide 16</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Cultivation of Eucalyptus tree</dc:title>
  <dc:creator>sonia</dc:creator>
  <cp:lastModifiedBy>hp</cp:lastModifiedBy>
  <cp:revision>12</cp:revision>
  <dcterms:created xsi:type="dcterms:W3CDTF">2006-08-16T00:00:00Z</dcterms:created>
  <dcterms:modified xsi:type="dcterms:W3CDTF">2020-04-11T09:15:02Z</dcterms:modified>
</cp:coreProperties>
</file>