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5/24/2021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5/24/2021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Classification of forest</a:t>
            </a:r>
            <a:br>
              <a:rPr lang="en-US" dirty="0" smtClean="0"/>
            </a:br>
            <a:endParaRPr lang="en-US" dirty="0"/>
          </a:p>
        </p:txBody>
      </p:sp>
      <p:sp>
        <p:nvSpPr>
          <p:cNvPr id="3" name="Subtitle 2"/>
          <p:cNvSpPr>
            <a:spLocks noGrp="1"/>
          </p:cNvSpPr>
          <p:nvPr>
            <p:ph type="subTitle" idx="1"/>
          </p:nvPr>
        </p:nvSpPr>
        <p:spPr/>
        <p:txBody>
          <a:bodyPr/>
          <a:lstStyle/>
          <a:p>
            <a:r>
              <a:rPr lang="en-US" dirty="0" smtClean="0"/>
              <a:t>Mrs. Sonia </a:t>
            </a:r>
            <a:r>
              <a:rPr lang="en-US" dirty="0" err="1" smtClean="0"/>
              <a:t>Panigrahi</a:t>
            </a:r>
            <a:endParaRPr lang="en-US" dirty="0" smtClean="0"/>
          </a:p>
          <a:p>
            <a:r>
              <a:rPr lang="en-US" dirty="0" smtClean="0"/>
              <a:t>Assistant Professor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endParaRPr lang="en-US" sz="4800" dirty="0" smtClean="0"/>
          </a:p>
          <a:p>
            <a:pPr algn="ctr">
              <a:buNone/>
            </a:pPr>
            <a:r>
              <a:rPr lang="en-US" sz="4800" b="1" dirty="0" smtClean="0">
                <a:solidFill>
                  <a:srgbClr val="C00000"/>
                </a:solidFill>
              </a:rPr>
              <a:t>THANK YOU </a:t>
            </a:r>
            <a:endParaRPr lang="en-US" sz="4800" b="1"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1"/>
            <a:ext cx="8229600" cy="5257800"/>
          </a:xfrm>
        </p:spPr>
        <p:txBody>
          <a:bodyPr>
            <a:normAutofit/>
          </a:bodyPr>
          <a:lstStyle/>
          <a:p>
            <a:pPr algn="ctr">
              <a:buNone/>
            </a:pPr>
            <a:r>
              <a:rPr lang="en-US" b="1" dirty="0" smtClean="0">
                <a:solidFill>
                  <a:schemeClr val="accent2"/>
                </a:solidFill>
              </a:rPr>
              <a:t>Classification of Forests:</a:t>
            </a:r>
          </a:p>
          <a:p>
            <a:pPr algn="ctr">
              <a:buNone/>
            </a:pPr>
            <a:r>
              <a:rPr lang="en-US" b="1" dirty="0" smtClean="0"/>
              <a:t>By Champion and Seth 1968.</a:t>
            </a:r>
            <a:endParaRPr lang="en-US" b="1" dirty="0" smtClean="0"/>
          </a:p>
          <a:p>
            <a:pPr>
              <a:buNone/>
            </a:pPr>
            <a:r>
              <a:rPr lang="en-US" dirty="0" smtClean="0"/>
              <a:t>Forests can be </a:t>
            </a:r>
            <a:r>
              <a:rPr lang="en-US" dirty="0" err="1" smtClean="0"/>
              <a:t>classifed</a:t>
            </a:r>
            <a:r>
              <a:rPr lang="en-US" dirty="0" smtClean="0"/>
              <a:t> on the basis of:</a:t>
            </a:r>
          </a:p>
          <a:p>
            <a:r>
              <a:rPr lang="en-US" dirty="0" smtClean="0"/>
              <a:t>1. Age</a:t>
            </a:r>
          </a:p>
          <a:p>
            <a:r>
              <a:rPr lang="en-US" dirty="0" smtClean="0"/>
              <a:t>2. Method of regeneration</a:t>
            </a:r>
          </a:p>
          <a:p>
            <a:r>
              <a:rPr lang="en-US" dirty="0" smtClean="0"/>
              <a:t>3. Composition</a:t>
            </a:r>
          </a:p>
          <a:p>
            <a:r>
              <a:rPr lang="en-US" dirty="0" smtClean="0"/>
              <a:t>4. Ownership</a:t>
            </a:r>
          </a:p>
          <a:p>
            <a:r>
              <a:rPr lang="en-US" dirty="0" smtClean="0"/>
              <a:t>5. Object of Management</a:t>
            </a:r>
          </a:p>
          <a:p>
            <a:r>
              <a:rPr lang="en-US" dirty="0" smtClean="0"/>
              <a:t>6. Growing Stock</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5943600"/>
          </a:xfrm>
        </p:spPr>
        <p:txBody>
          <a:bodyPr>
            <a:noAutofit/>
          </a:bodyPr>
          <a:lstStyle/>
          <a:p>
            <a:pPr marL="514350" indent="-514350">
              <a:buAutoNum type="arabicPeriod"/>
            </a:pPr>
            <a:r>
              <a:rPr lang="en-US" sz="2400" b="1" dirty="0" smtClean="0">
                <a:solidFill>
                  <a:srgbClr val="C00000"/>
                </a:solidFill>
                <a:latin typeface="Times New Roman" pitchFamily="18" charset="0"/>
                <a:cs typeface="Times New Roman" pitchFamily="18" charset="0"/>
              </a:rPr>
              <a:t>Classification of Forest On the Basis of Age:</a:t>
            </a:r>
          </a:p>
          <a:p>
            <a:pPr algn="just">
              <a:lnSpc>
                <a:spcPct val="120000"/>
              </a:lnSpc>
              <a:buNone/>
            </a:pPr>
            <a:r>
              <a:rPr lang="en-US" sz="2400" b="1" dirty="0" smtClean="0">
                <a:latin typeface="Times New Roman" pitchFamily="18" charset="0"/>
                <a:cs typeface="Times New Roman" pitchFamily="18" charset="0"/>
              </a:rPr>
              <a:t>A) Even Aged Forest:</a:t>
            </a:r>
          </a:p>
          <a:p>
            <a:pPr algn="just">
              <a:lnSpc>
                <a:spcPct val="120000"/>
              </a:lnSpc>
            </a:pPr>
            <a:r>
              <a:rPr lang="en-US" sz="2400" dirty="0" smtClean="0">
                <a:latin typeface="Times New Roman" pitchFamily="18" charset="0"/>
                <a:cs typeface="Times New Roman" pitchFamily="18" charset="0"/>
              </a:rPr>
              <a:t>Even-aged forests, also called regular forests are those consisting of even - aged woods.</a:t>
            </a:r>
          </a:p>
          <a:p>
            <a:pPr algn="just">
              <a:lnSpc>
                <a:spcPct val="120000"/>
              </a:lnSpc>
            </a:pPr>
            <a:r>
              <a:rPr lang="en-US" sz="2400" dirty="0" smtClean="0">
                <a:latin typeface="Times New Roman" pitchFamily="18" charset="0"/>
                <a:cs typeface="Times New Roman" pitchFamily="18" charset="0"/>
              </a:rPr>
              <a:t>Even - aged wood means trees of approximately the same age. </a:t>
            </a:r>
          </a:p>
          <a:p>
            <a:pPr algn="just">
              <a:lnSpc>
                <a:spcPct val="120000"/>
              </a:lnSpc>
            </a:pPr>
            <a:r>
              <a:rPr lang="en-US" sz="2400" dirty="0" smtClean="0">
                <a:latin typeface="Times New Roman" pitchFamily="18" charset="0"/>
                <a:cs typeface="Times New Roman" pitchFamily="18" charset="0"/>
              </a:rPr>
              <a:t>True even - aged forests can be only man - made forests. </a:t>
            </a:r>
          </a:p>
          <a:p>
            <a:pPr algn="just">
              <a:lnSpc>
                <a:spcPct val="120000"/>
              </a:lnSpc>
            </a:pPr>
            <a:r>
              <a:rPr lang="en-US" sz="2400" dirty="0" smtClean="0">
                <a:latin typeface="Times New Roman" pitchFamily="18" charset="0"/>
                <a:cs typeface="Times New Roman" pitchFamily="18" charset="0"/>
              </a:rPr>
              <a:t>In case of forests, which regenerate naturally, some age difference is often allowed. Differences up to 25% of the rotation are usually allowed in cases where forest is not harvested for 100 years or more.</a:t>
            </a:r>
          </a:p>
          <a:p>
            <a:pPr algn="just">
              <a:lnSpc>
                <a:spcPct val="120000"/>
              </a:lnSpc>
              <a:buNone/>
            </a:pPr>
            <a:r>
              <a:rPr lang="en-US" sz="2400" b="1" dirty="0" smtClean="0">
                <a:latin typeface="Times New Roman" pitchFamily="18" charset="0"/>
                <a:cs typeface="Times New Roman" pitchFamily="18" charset="0"/>
              </a:rPr>
              <a:t>B) Un-Even Aged </a:t>
            </a:r>
            <a:r>
              <a:rPr lang="en-US" sz="2400" b="1" dirty="0" err="1" smtClean="0">
                <a:latin typeface="Times New Roman" pitchFamily="18" charset="0"/>
                <a:cs typeface="Times New Roman" pitchFamily="18" charset="0"/>
              </a:rPr>
              <a:t>Forests:</a:t>
            </a:r>
            <a:r>
              <a:rPr lang="en-US" sz="2400" dirty="0" err="1"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 forest is called uneven - aged or irregular when trees vary widely in age.</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C00000"/>
                </a:solidFill>
              </a:rPr>
              <a:t>2. Classification of Forest On the Basis of Regeneration</a:t>
            </a:r>
            <a:endParaRPr lang="en-US" sz="2800"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t>Forests are identified into</a:t>
            </a:r>
          </a:p>
          <a:p>
            <a:pPr algn="just"/>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A. High Forest: When regeneration is obtained from seed</a:t>
            </a:r>
          </a:p>
          <a:p>
            <a:pPr algn="just">
              <a:lnSpc>
                <a:spcPct val="150000"/>
              </a:lnSpc>
            </a:pPr>
            <a:r>
              <a:rPr lang="en-US" sz="2400" dirty="0" smtClean="0">
                <a:latin typeface="Times New Roman" pitchFamily="18" charset="0"/>
                <a:cs typeface="Times New Roman" pitchFamily="18" charset="0"/>
              </a:rPr>
              <a:t>B. Coppice Forest: When regeneration is through coppice or some vegetative part of the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tree.</a:t>
            </a:r>
          </a:p>
          <a:p>
            <a:pPr algn="just">
              <a:lnSpc>
                <a:spcPct val="150000"/>
              </a:lnSpc>
            </a:pPr>
            <a:r>
              <a:rPr lang="en-US" sz="2400" dirty="0" smtClean="0">
                <a:latin typeface="Times New Roman" pitchFamily="18" charset="0"/>
                <a:cs typeface="Times New Roman" pitchFamily="18" charset="0"/>
              </a:rPr>
              <a:t>1. Natural Forest: When the regeneration is obtained naturally, the forests are called natural forests</a:t>
            </a:r>
          </a:p>
          <a:p>
            <a:pPr algn="just">
              <a:lnSpc>
                <a:spcPct val="150000"/>
              </a:lnSpc>
            </a:pPr>
            <a:r>
              <a:rPr lang="en-US" sz="2400" dirty="0" smtClean="0">
                <a:latin typeface="Times New Roman" pitchFamily="18" charset="0"/>
                <a:cs typeface="Times New Roman" pitchFamily="18" charset="0"/>
              </a:rPr>
              <a:t>2.Man Made Forest: When it is obtained </a:t>
            </a:r>
            <a:r>
              <a:rPr lang="en-US" sz="2400" dirty="0" err="1" smtClean="0">
                <a:latin typeface="Times New Roman" pitchFamily="18" charset="0"/>
                <a:cs typeface="Times New Roman" pitchFamily="18" charset="0"/>
              </a:rPr>
              <a:t>artifcially</a:t>
            </a:r>
            <a:r>
              <a:rPr lang="en-US" sz="2400" dirty="0" smtClean="0">
                <a:latin typeface="Times New Roman" pitchFamily="18" charset="0"/>
                <a:cs typeface="Times New Roman" pitchFamily="18" charset="0"/>
              </a:rPr>
              <a:t>, the forests are called Man-made forests or Plantations.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C00000"/>
                </a:solidFill>
              </a:rPr>
              <a:t>3. Classification of Forest On the Basis of Composition</a:t>
            </a:r>
            <a:endParaRPr lang="en-US" sz="2800" b="1" dirty="0">
              <a:solidFill>
                <a:srgbClr val="C00000"/>
              </a:solidFill>
            </a:endParaRPr>
          </a:p>
        </p:txBody>
      </p:sp>
      <p:sp>
        <p:nvSpPr>
          <p:cNvPr id="3" name="Content Placeholder 2"/>
          <p:cNvSpPr>
            <a:spLocks noGrp="1"/>
          </p:cNvSpPr>
          <p:nvPr>
            <p:ph idx="1"/>
          </p:nvPr>
        </p:nvSpPr>
        <p:spPr/>
        <p:txBody>
          <a:bodyPr>
            <a:normAutofit/>
          </a:bodyPr>
          <a:lstStyle/>
          <a:p>
            <a:pPr algn="just">
              <a:lnSpc>
                <a:spcPct val="150000"/>
              </a:lnSpc>
            </a:pPr>
            <a:r>
              <a:rPr lang="en-US" sz="2800" dirty="0" smtClean="0">
                <a:latin typeface="Times New Roman" pitchFamily="18" charset="0"/>
                <a:cs typeface="Times New Roman" pitchFamily="18" charset="0"/>
              </a:rPr>
              <a:t>A. Pure Forests: Pure forests are composed almost </a:t>
            </a:r>
            <a:r>
              <a:rPr lang="en-US" sz="2800" smtClean="0">
                <a:latin typeface="Times New Roman" pitchFamily="18" charset="0"/>
                <a:cs typeface="Times New Roman" pitchFamily="18" charset="0"/>
              </a:rPr>
              <a:t>entirely </a:t>
            </a:r>
            <a:r>
              <a:rPr lang="en-US" sz="2800" smtClean="0">
                <a:latin typeface="Times New Roman" pitchFamily="18" charset="0"/>
                <a:cs typeface="Times New Roman" pitchFamily="18" charset="0"/>
              </a:rPr>
              <a:t>of one </a:t>
            </a:r>
            <a:r>
              <a:rPr lang="en-US" sz="2800" dirty="0" smtClean="0">
                <a:latin typeface="Times New Roman" pitchFamily="18" charset="0"/>
                <a:cs typeface="Times New Roman" pitchFamily="18" charset="0"/>
              </a:rPr>
              <a:t>species, usually to the extent of not less than 50 </a:t>
            </a:r>
            <a:r>
              <a:rPr lang="en-US" sz="2800" dirty="0" err="1" smtClean="0">
                <a:latin typeface="Times New Roman" pitchFamily="18" charset="0"/>
                <a:cs typeface="Times New Roman" pitchFamily="18" charset="0"/>
              </a:rPr>
              <a:t>pe</a:t>
            </a:r>
            <a:r>
              <a:rPr lang="en-US" sz="2800" dirty="0" smtClean="0">
                <a:latin typeface="Times New Roman" pitchFamily="18" charset="0"/>
                <a:cs typeface="Times New Roman" pitchFamily="18" charset="0"/>
              </a:rPr>
              <a:t> cent.</a:t>
            </a:r>
          </a:p>
          <a:p>
            <a:pPr algn="just">
              <a:lnSpc>
                <a:spcPct val="150000"/>
              </a:lnSpc>
            </a:pPr>
            <a:r>
              <a:rPr lang="en-US" sz="2800" dirty="0" smtClean="0">
                <a:latin typeface="Times New Roman" pitchFamily="18" charset="0"/>
                <a:cs typeface="Times New Roman" pitchFamily="18" charset="0"/>
              </a:rPr>
              <a:t>B. Mixed Forests: Mixed forests are </a:t>
            </a:r>
            <a:r>
              <a:rPr lang="en-US" sz="2800" dirty="0" err="1" smtClean="0">
                <a:latin typeface="Times New Roman" pitchFamily="18" charset="0"/>
                <a:cs typeface="Times New Roman" pitchFamily="18" charset="0"/>
              </a:rPr>
              <a:t>defned</a:t>
            </a:r>
            <a:r>
              <a:rPr lang="en-US" sz="2800" dirty="0" smtClean="0">
                <a:latin typeface="Times New Roman" pitchFamily="18" charset="0"/>
                <a:cs typeface="Times New Roman" pitchFamily="18" charset="0"/>
              </a:rPr>
              <a:t> as forest composed of trees of two or more species intermingled in the same canopy.</a:t>
            </a:r>
            <a:endParaRPr lang="en-US"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457200"/>
          </a:xfrm>
        </p:spPr>
        <p:txBody>
          <a:bodyPr>
            <a:normAutofit fontScale="90000"/>
          </a:bodyPr>
          <a:lstStyle/>
          <a:p>
            <a:r>
              <a:rPr lang="en-US" sz="2800" b="1" dirty="0" smtClean="0">
                <a:solidFill>
                  <a:srgbClr val="C00000"/>
                </a:solidFill>
              </a:rPr>
              <a:t>4. Classification of Forest On the Basis of Management:</a:t>
            </a:r>
            <a:endParaRPr lang="en-US" sz="2800" b="1" dirty="0">
              <a:solidFill>
                <a:srgbClr val="C00000"/>
              </a:solidFill>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a:lnSpc>
                <a:spcPct val="150000"/>
              </a:lnSpc>
            </a:pPr>
            <a:r>
              <a:rPr lang="en-US" sz="2400" dirty="0" smtClean="0">
                <a:latin typeface="Times New Roman" pitchFamily="18" charset="0"/>
                <a:cs typeface="Times New Roman" pitchFamily="18" charset="0"/>
              </a:rPr>
              <a:t>A. Protection Forests: Protection forests are those which are managed primarily for ameliorating climate, checking soil erosion and foods, conserving soil and water, regulating stream flow and increasing water yields and exerting other beneficial influences.</a:t>
            </a:r>
          </a:p>
          <a:p>
            <a:pPr algn="just">
              <a:lnSpc>
                <a:spcPct val="150000"/>
              </a:lnSpc>
            </a:pPr>
            <a:r>
              <a:rPr lang="en-US" sz="2400" dirty="0" smtClean="0">
                <a:latin typeface="Times New Roman" pitchFamily="18" charset="0"/>
                <a:cs typeface="Times New Roman" pitchFamily="18" charset="0"/>
              </a:rPr>
              <a:t>B. Production Forests: Production forests are those which are managed primarily for their produce.</a:t>
            </a:r>
          </a:p>
          <a:p>
            <a:pPr algn="just">
              <a:lnSpc>
                <a:spcPct val="150000"/>
              </a:lnSpc>
            </a:pPr>
            <a:r>
              <a:rPr lang="en-US" sz="2400" dirty="0" smtClean="0">
                <a:latin typeface="Times New Roman" pitchFamily="18" charset="0"/>
                <a:cs typeface="Times New Roman" pitchFamily="18" charset="0"/>
              </a:rPr>
              <a:t>C. Social Forests: Social forests where the produce is </a:t>
            </a:r>
            <a:r>
              <a:rPr lang="en-US" sz="2400" dirty="0" err="1" smtClean="0">
                <a:latin typeface="Times New Roman" pitchFamily="18" charset="0"/>
                <a:cs typeface="Times New Roman" pitchFamily="18" charset="0"/>
              </a:rPr>
              <a:t>utilised</a:t>
            </a:r>
            <a:r>
              <a:rPr lang="en-US" sz="2400" dirty="0" smtClean="0">
                <a:latin typeface="Times New Roman" pitchFamily="18" charset="0"/>
                <a:cs typeface="Times New Roman" pitchFamily="18" charset="0"/>
              </a:rPr>
              <a:t> by </a:t>
            </a:r>
            <a:r>
              <a:rPr lang="en-US" sz="2400" dirty="0" err="1" smtClean="0">
                <a:latin typeface="Times New Roman" pitchFamily="18" charset="0"/>
                <a:cs typeface="Times New Roman" pitchFamily="18" charset="0"/>
              </a:rPr>
              <a:t>neighbouring</a:t>
            </a:r>
            <a:r>
              <a:rPr lang="en-US" sz="2400" dirty="0" smtClean="0">
                <a:latin typeface="Times New Roman" pitchFamily="18" charset="0"/>
                <a:cs typeface="Times New Roman" pitchFamily="18" charset="0"/>
              </a:rPr>
              <a:t> society</a:t>
            </a:r>
            <a:r>
              <a:rPr lang="en-US" sz="2400" b="1"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838200"/>
          </a:xfrm>
        </p:spPr>
        <p:txBody>
          <a:bodyPr>
            <a:normAutofit/>
          </a:bodyPr>
          <a:lstStyle/>
          <a:p>
            <a:r>
              <a:rPr lang="en-US" sz="2800" b="1" dirty="0" smtClean="0">
                <a:solidFill>
                  <a:srgbClr val="C00000"/>
                </a:solidFill>
              </a:rPr>
              <a:t>5. Classification of Forest On the Basis of Ownership: </a:t>
            </a:r>
            <a:endParaRPr lang="en-US" sz="2800" dirty="0">
              <a:solidFill>
                <a:srgbClr val="C00000"/>
              </a:solidFill>
            </a:endParaRPr>
          </a:p>
        </p:txBody>
      </p:sp>
      <p:sp>
        <p:nvSpPr>
          <p:cNvPr id="3" name="Content Placeholder 2"/>
          <p:cNvSpPr>
            <a:spLocks noGrp="1"/>
          </p:cNvSpPr>
          <p:nvPr>
            <p:ph idx="1"/>
          </p:nvPr>
        </p:nvSpPr>
        <p:spPr>
          <a:xfrm>
            <a:off x="457200" y="1371600"/>
            <a:ext cx="8229600" cy="4754563"/>
          </a:xfrm>
        </p:spPr>
        <p:txBody>
          <a:bodyPr>
            <a:noAutofit/>
          </a:bodyPr>
          <a:lstStyle/>
          <a:p>
            <a:r>
              <a:rPr lang="en-US" sz="2400" b="1" dirty="0" smtClean="0">
                <a:latin typeface="Times New Roman" pitchFamily="18" charset="0"/>
                <a:cs typeface="Times New Roman" pitchFamily="18" charset="0"/>
              </a:rPr>
              <a:t>A. Government Forests:</a:t>
            </a:r>
          </a:p>
          <a:p>
            <a:pPr algn="just"/>
            <a:r>
              <a:rPr lang="en-US" sz="2400" dirty="0" smtClean="0">
                <a:latin typeface="Times New Roman" pitchFamily="18" charset="0"/>
                <a:cs typeface="Times New Roman" pitchFamily="18" charset="0"/>
              </a:rPr>
              <a:t>On the basis of Legal status, Government forests are further </a:t>
            </a:r>
            <a:r>
              <a:rPr lang="en-US" sz="2400" dirty="0" err="1" smtClean="0">
                <a:latin typeface="Times New Roman" pitchFamily="18" charset="0"/>
                <a:cs typeface="Times New Roman" pitchFamily="18" charset="0"/>
              </a:rPr>
              <a:t>classifed</a:t>
            </a:r>
            <a:r>
              <a:rPr lang="en-US" sz="2400" dirty="0" smtClean="0">
                <a:latin typeface="Times New Roman" pitchFamily="18" charset="0"/>
                <a:cs typeface="Times New Roman" pitchFamily="18" charset="0"/>
              </a:rPr>
              <a:t> into:</a:t>
            </a:r>
          </a:p>
          <a:p>
            <a:pPr algn="just"/>
            <a:r>
              <a:rPr lang="en-US" sz="2400" dirty="0" smtClean="0">
                <a:latin typeface="Times New Roman" pitchFamily="18" charset="0"/>
                <a:cs typeface="Times New Roman" pitchFamily="18" charset="0"/>
              </a:rPr>
              <a:t>a. Reserved Forests: A Reserved forest is an area with complete protection, constituted according to chapter II of the Indian Forests Act. 1927.</a:t>
            </a:r>
          </a:p>
          <a:p>
            <a:pPr algn="just"/>
            <a:r>
              <a:rPr lang="en-US" sz="2400" dirty="0" smtClean="0">
                <a:latin typeface="Times New Roman" pitchFamily="18" charset="0"/>
                <a:cs typeface="Times New Roman" pitchFamily="18" charset="0"/>
              </a:rPr>
              <a:t>b. Protected Forests: A Protected forest is an area subject to limited degree of protection constituted under the provisions of chapter IV of the Indian Forest Act., 1927.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a:bodyPr>
          <a:lstStyle/>
          <a:p>
            <a:endParaRPr lang="en-US" dirty="0" smtClean="0"/>
          </a:p>
          <a:p>
            <a:pPr algn="just"/>
            <a:r>
              <a:rPr lang="en-US" dirty="0" smtClean="0">
                <a:latin typeface="Times New Roman" pitchFamily="18" charset="0"/>
                <a:cs typeface="Times New Roman" pitchFamily="18" charset="0"/>
              </a:rPr>
              <a:t>c. Village Forests: A Village forest is a state forest assigned to a village community under the provisions of chapter III of Indian Forest </a:t>
            </a:r>
            <a:r>
              <a:rPr lang="en-US" sz="2800" dirty="0" smtClean="0">
                <a:latin typeface="Times New Roman" pitchFamily="18" charset="0"/>
                <a:cs typeface="Times New Roman" pitchFamily="18" charset="0"/>
              </a:rPr>
              <a:t>Act.</a:t>
            </a:r>
          </a:p>
          <a:p>
            <a:r>
              <a:rPr lang="en-US" sz="2800" b="1" dirty="0" smtClean="0">
                <a:latin typeface="Times New Roman" pitchFamily="18" charset="0"/>
                <a:cs typeface="Times New Roman" pitchFamily="18" charset="0"/>
              </a:rPr>
              <a:t>B. Private forests</a:t>
            </a:r>
          </a:p>
          <a:p>
            <a:r>
              <a:rPr lang="en-US" sz="2800" b="1" dirty="0" smtClean="0">
                <a:latin typeface="Times New Roman" pitchFamily="18" charset="0"/>
                <a:cs typeface="Times New Roman" pitchFamily="18" charset="0"/>
              </a:rPr>
              <a:t>C. Forests owned by Corporations, </a:t>
            </a:r>
            <a:r>
              <a:rPr lang="en-US" sz="2800" b="1" dirty="0" err="1" smtClean="0">
                <a:latin typeface="Times New Roman" pitchFamily="18" charset="0"/>
                <a:cs typeface="Times New Roman" pitchFamily="18" charset="0"/>
              </a:rPr>
              <a:t>Panchayats</a:t>
            </a:r>
            <a:r>
              <a:rPr lang="en-US" sz="2800" b="1" dirty="0" smtClean="0">
                <a:latin typeface="Times New Roman" pitchFamily="18" charset="0"/>
                <a:cs typeface="Times New Roman" pitchFamily="18" charset="0"/>
              </a:rPr>
              <a:t>, Societies and other Agencies.</a:t>
            </a:r>
            <a:endParaRPr lang="en-US" sz="2800"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pPr algn="ctr"/>
            <a:r>
              <a:rPr lang="en-US" sz="2800" b="1" dirty="0" smtClean="0">
                <a:solidFill>
                  <a:srgbClr val="C00000"/>
                </a:solidFill>
              </a:rPr>
              <a:t>6. Classification of Forest On the Basis of Growing Stock:</a:t>
            </a:r>
            <a:endParaRPr lang="en-US" sz="2800" dirty="0">
              <a:solidFill>
                <a:srgbClr val="C00000"/>
              </a:solidFill>
            </a:endParaRPr>
          </a:p>
        </p:txBody>
      </p:sp>
      <p:sp>
        <p:nvSpPr>
          <p:cNvPr id="3" name="Content Placeholder 2"/>
          <p:cNvSpPr>
            <a:spLocks noGrp="1"/>
          </p:cNvSpPr>
          <p:nvPr>
            <p:ph idx="1"/>
          </p:nvPr>
        </p:nvSpPr>
        <p:spPr>
          <a:xfrm>
            <a:off x="457200" y="1524000"/>
            <a:ext cx="8229600" cy="4876800"/>
          </a:xfrm>
        </p:spPr>
        <p:txBody>
          <a:bodyPr>
            <a:noAutofit/>
          </a:bodyPr>
          <a:lstStyle/>
          <a:p>
            <a:pPr algn="just">
              <a:lnSpc>
                <a:spcPct val="150000"/>
              </a:lnSpc>
            </a:pPr>
            <a:r>
              <a:rPr lang="en-US" sz="2400" dirty="0" smtClean="0">
                <a:latin typeface="Times New Roman" pitchFamily="18" charset="0"/>
                <a:cs typeface="Times New Roman" pitchFamily="18" charset="0"/>
              </a:rPr>
              <a:t>A. Normal Forest: A Normal forest is an ideal forest with regard to growing stock, age class distribution and increment and from which the annual or periodic removal of produce equals to the increment and can be continued </a:t>
            </a:r>
            <a:r>
              <a:rPr lang="en-US" sz="2400" dirty="0" err="1" smtClean="0">
                <a:latin typeface="Times New Roman" pitchFamily="18" charset="0"/>
                <a:cs typeface="Times New Roman" pitchFamily="18" charset="0"/>
              </a:rPr>
              <a:t>indefnitely</a:t>
            </a:r>
            <a:r>
              <a:rPr lang="en-US" sz="2400" dirty="0" smtClean="0">
                <a:latin typeface="Times New Roman" pitchFamily="18" charset="0"/>
                <a:cs typeface="Times New Roman" pitchFamily="18" charset="0"/>
              </a:rPr>
              <a:t> without endangering future yields.</a:t>
            </a:r>
          </a:p>
          <a:p>
            <a:pPr algn="just">
              <a:lnSpc>
                <a:spcPct val="150000"/>
              </a:lnSpc>
            </a:pPr>
            <a:r>
              <a:rPr lang="en-US" sz="2400" dirty="0" smtClean="0">
                <a:latin typeface="Times New Roman" pitchFamily="18" charset="0"/>
                <a:cs typeface="Times New Roman" pitchFamily="18" charset="0"/>
              </a:rPr>
              <a:t>B. Abnormal Forest: Abnormal forest is one which is not normal, i.e. growing stock, age, class, distribution of stems, increment, etc. are either in excess or more usually in </a:t>
            </a:r>
            <a:r>
              <a:rPr lang="en-US" sz="2400" dirty="0" err="1" smtClean="0">
                <a:latin typeface="Times New Roman" pitchFamily="18" charset="0"/>
                <a:cs typeface="Times New Roman" pitchFamily="18" charset="0"/>
              </a:rPr>
              <a:t>difcit</a:t>
            </a:r>
            <a:r>
              <a:rPr lang="en-US" sz="2400" dirty="0" smtClean="0">
                <a:latin typeface="Times New Roman" pitchFamily="18" charset="0"/>
                <a:cs typeface="Times New Roman" pitchFamily="18" charset="0"/>
              </a:rPr>
              <a:t> than the normal forest.</a:t>
            </a:r>
            <a:endParaRPr lang="en-US"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122</TotalTime>
  <Words>636</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Classification of forest </vt:lpstr>
      <vt:lpstr>Slide 2</vt:lpstr>
      <vt:lpstr>Slide 3</vt:lpstr>
      <vt:lpstr>2. Classification of Forest On the Basis of Regeneration</vt:lpstr>
      <vt:lpstr>3. Classification of Forest On the Basis of Composition</vt:lpstr>
      <vt:lpstr>4. Classification of Forest On the Basis of Management:</vt:lpstr>
      <vt:lpstr>5. Classification of Forest On the Basis of Ownership: </vt:lpstr>
      <vt:lpstr>Slide 8</vt:lpstr>
      <vt:lpstr>6. Classification of Forest On the Basis of Growing Stock:</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forest </dc:title>
  <dc:creator>SONIA</dc:creator>
  <cp:lastModifiedBy>SONIA</cp:lastModifiedBy>
  <cp:revision>28</cp:revision>
  <dcterms:created xsi:type="dcterms:W3CDTF">2006-08-16T00:00:00Z</dcterms:created>
  <dcterms:modified xsi:type="dcterms:W3CDTF">2021-05-24T08:58:26Z</dcterms:modified>
</cp:coreProperties>
</file>