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6" r:id="rId6"/>
    <p:sldId id="261" r:id="rId7"/>
    <p:sldId id="262" r:id="rId8"/>
    <p:sldId id="267" r:id="rId9"/>
    <p:sldId id="268" r:id="rId10"/>
    <p:sldId id="269" r:id="rId11"/>
    <p:sldId id="270" r:id="rId12"/>
    <p:sldId id="271" r:id="rId13"/>
    <p:sldId id="272"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5/11/2021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5/11/2021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fontScale="90000"/>
          </a:bodyPr>
          <a:lstStyle/>
          <a:p>
            <a:r>
              <a:rPr lang="en-US" b="1" dirty="0" smtClean="0">
                <a:solidFill>
                  <a:schemeClr val="accent2"/>
                </a:solidFill>
              </a:rPr>
              <a:t>Silviculture:   Definition and objective</a:t>
            </a:r>
            <a:endParaRPr lang="en-US" b="1" dirty="0">
              <a:solidFill>
                <a:schemeClr val="accent2"/>
              </a:solidFill>
            </a:endParaRPr>
          </a:p>
        </p:txBody>
      </p:sp>
      <p:sp>
        <p:nvSpPr>
          <p:cNvPr id="3" name="Subtitle 2"/>
          <p:cNvSpPr>
            <a:spLocks noGrp="1"/>
          </p:cNvSpPr>
          <p:nvPr>
            <p:ph type="subTitle" idx="1"/>
          </p:nvPr>
        </p:nvSpPr>
        <p:spPr>
          <a:xfrm>
            <a:off x="1371600" y="3657600"/>
            <a:ext cx="6400800" cy="1752600"/>
          </a:xfrm>
        </p:spPr>
        <p:txBody>
          <a:bodyPr/>
          <a:lstStyle/>
          <a:p>
            <a:r>
              <a:rPr lang="en-US" dirty="0" smtClean="0">
                <a:solidFill>
                  <a:schemeClr val="tx1"/>
                </a:solidFill>
              </a:rPr>
              <a:t>Mrs. Sonia </a:t>
            </a:r>
            <a:r>
              <a:rPr lang="en-US" dirty="0" err="1" smtClean="0">
                <a:solidFill>
                  <a:schemeClr val="tx1"/>
                </a:solidFill>
              </a:rPr>
              <a:t>Panigrahi</a:t>
            </a:r>
            <a:endParaRPr lang="en-US" dirty="0" smtClean="0">
              <a:solidFill>
                <a:schemeClr val="tx1"/>
              </a:solidFill>
            </a:endParaRPr>
          </a:p>
          <a:p>
            <a:r>
              <a:rPr lang="en-US" dirty="0" smtClean="0">
                <a:solidFill>
                  <a:schemeClr val="tx1"/>
                </a:solidFill>
              </a:rPr>
              <a:t>Assistant Professor</a:t>
            </a:r>
            <a:endParaRPr lang="en-US" dirty="0">
              <a:solidFill>
                <a:schemeClr val="tx1"/>
              </a:solidFill>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59108"/>
            <a:ext cx="7543800" cy="4832092"/>
          </a:xfrm>
          <a:prstGeom prst="rect">
            <a:avLst/>
          </a:prstGeom>
        </p:spPr>
        <p:txBody>
          <a:bodyPr wrap="square">
            <a:spAutoFit/>
          </a:bodyPr>
          <a:lstStyle/>
          <a:p>
            <a:pPr algn="just"/>
            <a:r>
              <a:rPr lang="en-US" sz="2800" dirty="0" smtClean="0"/>
              <a:t>If the trees are too less, they will not be able to </a:t>
            </a:r>
            <a:r>
              <a:rPr lang="en-US" sz="2800" dirty="0" err="1" smtClean="0"/>
              <a:t>utilise</a:t>
            </a:r>
            <a:r>
              <a:rPr lang="en-US" sz="2800" dirty="0" smtClean="0"/>
              <a:t> the site, effectively and may be even inadequate to regenerate the area. Both these conditions are not good for maximum wood production.</a:t>
            </a:r>
          </a:p>
          <a:p>
            <a:pPr algn="just"/>
            <a:r>
              <a:rPr lang="en-US" sz="2800" dirty="0" smtClean="0"/>
              <a:t>Silviculture helps to maintain or retain </a:t>
            </a:r>
            <a:r>
              <a:rPr lang="en-US" sz="2800" dirty="0" err="1" smtClean="0"/>
              <a:t>sufcient</a:t>
            </a:r>
            <a:r>
              <a:rPr lang="en-US" sz="2800" dirty="0" smtClean="0"/>
              <a:t> number of trees per unit area so that by optimum use of soil, maximum wood production is ensured. Substantial increase in production can be ensured by thinning dense prop through salvaging the trees otherwise these trees would have died.</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304800"/>
            <a:ext cx="7467600" cy="5262979"/>
          </a:xfrm>
          <a:prstGeom prst="rect">
            <a:avLst/>
          </a:prstGeom>
        </p:spPr>
        <p:txBody>
          <a:bodyPr wrap="square">
            <a:spAutoFit/>
          </a:bodyPr>
          <a:lstStyle/>
          <a:p>
            <a:pPr algn="just"/>
            <a:r>
              <a:rPr lang="en-US" sz="2800" b="1" dirty="0" smtClean="0"/>
              <a:t>3. </a:t>
            </a:r>
            <a:r>
              <a:rPr lang="en-US" sz="2800" b="1" dirty="0" err="1" smtClean="0"/>
              <a:t>Afforestation</a:t>
            </a:r>
            <a:r>
              <a:rPr lang="en-US" sz="2800" b="1" dirty="0" smtClean="0"/>
              <a:t> of Blank and Under Stocked Areas:</a:t>
            </a:r>
          </a:p>
          <a:p>
            <a:pPr algn="just"/>
            <a:r>
              <a:rPr lang="en-US" sz="2800" dirty="0" smtClean="0"/>
              <a:t>There is a large area of forests which is blank or under stocked due to free, encroachments,</a:t>
            </a:r>
          </a:p>
          <a:p>
            <a:pPr algn="just"/>
            <a:r>
              <a:rPr lang="en-US" sz="2800" dirty="0" smtClean="0"/>
              <a:t>illicit </a:t>
            </a:r>
            <a:r>
              <a:rPr lang="en-US" sz="2800" dirty="0" err="1" smtClean="0"/>
              <a:t>fllings</a:t>
            </a:r>
            <a:r>
              <a:rPr lang="en-US" sz="2800" dirty="0" smtClean="0"/>
              <a:t>, or some natural causes. These areas are however, suitable to bear tree growth.</a:t>
            </a:r>
          </a:p>
          <a:p>
            <a:pPr algn="just"/>
            <a:r>
              <a:rPr lang="en-US" sz="2800" dirty="0" smtClean="0"/>
              <a:t>Silviculture helps us to afforest these areas with suitable trees by planting or by seedling.</a:t>
            </a:r>
          </a:p>
          <a:p>
            <a:pPr algn="just"/>
            <a:r>
              <a:rPr lang="en-US" sz="2800" dirty="0" smtClean="0"/>
              <a:t>Silviculture guides to know the best period of seed collection, nursery technique, plantation</a:t>
            </a:r>
          </a:p>
          <a:p>
            <a:pPr algn="just"/>
            <a:r>
              <a:rPr lang="en-US" sz="2800" dirty="0" smtClean="0"/>
              <a:t>details, etc. to complete </a:t>
            </a:r>
            <a:r>
              <a:rPr lang="en-US" sz="2800" dirty="0" err="1" smtClean="0"/>
              <a:t>afforestation</a:t>
            </a:r>
            <a:r>
              <a:rPr lang="en-US" sz="2800" dirty="0" smtClean="0"/>
              <a:t>.</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848600" cy="4832092"/>
          </a:xfrm>
          <a:prstGeom prst="rect">
            <a:avLst/>
          </a:prstGeom>
        </p:spPr>
        <p:txBody>
          <a:bodyPr wrap="square">
            <a:spAutoFit/>
          </a:bodyPr>
          <a:lstStyle/>
          <a:p>
            <a:pPr algn="just"/>
            <a:r>
              <a:rPr lang="en-US" sz="2800" b="1" dirty="0" smtClean="0"/>
              <a:t>4. Production of Quality Timber:</a:t>
            </a:r>
          </a:p>
          <a:p>
            <a:pPr algn="just"/>
            <a:r>
              <a:rPr lang="en-US" sz="2800" dirty="0" smtClean="0"/>
              <a:t>In unmanaged forests, because of intense competition or little competition, quality timber is not produced. </a:t>
            </a:r>
          </a:p>
          <a:p>
            <a:pPr algn="just"/>
            <a:r>
              <a:rPr lang="en-US" sz="2800" dirty="0" smtClean="0"/>
              <a:t>A large number of trees are malformed, defective and sometimes diseased.</a:t>
            </a:r>
          </a:p>
          <a:p>
            <a:pPr algn="just"/>
            <a:r>
              <a:rPr lang="en-US" sz="2800" dirty="0" smtClean="0"/>
              <a:t>Proper control of damaging agencies can increase the production. </a:t>
            </a:r>
            <a:r>
              <a:rPr lang="en-US" sz="2800" dirty="0" err="1" smtClean="0"/>
              <a:t>Insects,fungi,wind</a:t>
            </a:r>
            <a:r>
              <a:rPr lang="en-US" sz="2800" dirty="0" smtClean="0"/>
              <a:t>,</a:t>
            </a:r>
          </a:p>
          <a:p>
            <a:pPr algn="just"/>
            <a:r>
              <a:rPr lang="en-US" sz="2800" dirty="0" err="1" smtClean="0"/>
              <a:t>grazing,lopping</a:t>
            </a:r>
            <a:r>
              <a:rPr lang="en-US" sz="2800" dirty="0" smtClean="0"/>
              <a:t>, etc. which affect the quality of the timber are controlled by suitable </a:t>
            </a:r>
            <a:r>
              <a:rPr lang="en-US" sz="2800" dirty="0" err="1" smtClean="0"/>
              <a:t>silvicultural</a:t>
            </a:r>
            <a:r>
              <a:rPr lang="en-US" sz="2800" dirty="0" smtClean="0"/>
              <a:t> techniques and methods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04800"/>
            <a:ext cx="8001000" cy="6353354"/>
          </a:xfrm>
          <a:prstGeom prst="rect">
            <a:avLst/>
          </a:prstGeom>
        </p:spPr>
        <p:txBody>
          <a:bodyPr wrap="square">
            <a:spAutoFit/>
          </a:bodyPr>
          <a:lstStyle/>
          <a:p>
            <a:pPr algn="just"/>
            <a:r>
              <a:rPr lang="en-US" sz="2800" b="1" dirty="0" smtClean="0"/>
              <a:t>5. Control on Rotation Period:</a:t>
            </a:r>
          </a:p>
          <a:p>
            <a:pPr algn="just"/>
            <a:r>
              <a:rPr lang="en-US" sz="2800" dirty="0" smtClean="0"/>
              <a:t>Rotation is counted period in years from regeneration to harvesting. In unmanaged forests,</a:t>
            </a:r>
          </a:p>
          <a:p>
            <a:pPr algn="just"/>
            <a:r>
              <a:rPr lang="en-US" sz="2800" dirty="0" smtClean="0"/>
              <a:t>if there are more number of trees, the growth of individual tree is slow consequently, they take longer period to reach to harvestable size. The knowledge of silviculture helps to regulate the density of the crop at various sizes / ages which helps to reach exploitable size much faster. Thus, rotation of a crop can be reduced by regulating the density of the crop. It also helps in identifying short rotation crops.</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09600"/>
            <a:ext cx="7315200" cy="4401205"/>
          </a:xfrm>
          <a:prstGeom prst="rect">
            <a:avLst/>
          </a:prstGeom>
        </p:spPr>
        <p:txBody>
          <a:bodyPr wrap="square">
            <a:spAutoFit/>
          </a:bodyPr>
          <a:lstStyle/>
          <a:p>
            <a:pPr algn="just"/>
            <a:r>
              <a:rPr lang="en-US" sz="2800" b="1" dirty="0" smtClean="0"/>
              <a:t>6. Facilitate Management and Use of Forests:</a:t>
            </a:r>
          </a:p>
          <a:p>
            <a:pPr algn="just"/>
            <a:r>
              <a:rPr lang="en-US" sz="2800" dirty="0" smtClean="0"/>
              <a:t>In unmanaged forests, good forests exist in </a:t>
            </a:r>
            <a:r>
              <a:rPr lang="en-US" sz="2800" dirty="0" err="1" smtClean="0"/>
              <a:t>difcult</a:t>
            </a:r>
            <a:r>
              <a:rPr lang="en-US" sz="2800" dirty="0" smtClean="0"/>
              <a:t> areas, where it is </a:t>
            </a:r>
            <a:r>
              <a:rPr lang="en-US" sz="2800" dirty="0" err="1" smtClean="0"/>
              <a:t>difcult</a:t>
            </a:r>
            <a:r>
              <a:rPr lang="en-US" sz="2800" dirty="0" smtClean="0"/>
              <a:t> to manage and harvest the timber. In managed forests, it is easy to plant the growth and distribution of forests so that the produce is used </a:t>
            </a:r>
            <a:r>
              <a:rPr lang="en-US" sz="2800" dirty="0" err="1" smtClean="0"/>
              <a:t>efciency</a:t>
            </a:r>
            <a:r>
              <a:rPr lang="en-US" sz="2800" dirty="0" smtClean="0"/>
              <a:t> and economically. </a:t>
            </a:r>
          </a:p>
          <a:p>
            <a:pPr algn="just"/>
            <a:r>
              <a:rPr lang="en-US" sz="2800" dirty="0" smtClean="0"/>
              <a:t>It is possible to arrange the forest in different localities in such age classes and species composition that management becomes easy.</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0"/>
            <a:ext cx="8077200" cy="5632311"/>
          </a:xfrm>
          <a:prstGeom prst="rect">
            <a:avLst/>
          </a:prstGeom>
        </p:spPr>
        <p:txBody>
          <a:bodyPr wrap="square">
            <a:spAutoFit/>
          </a:bodyPr>
          <a:lstStyle/>
          <a:p>
            <a:pPr algn="just"/>
            <a:r>
              <a:rPr lang="en-US" sz="2400" b="1" dirty="0" smtClean="0"/>
              <a:t>7. Creation of man made forest and introduction to exotics: </a:t>
            </a:r>
          </a:p>
          <a:p>
            <a:pPr algn="just"/>
            <a:r>
              <a:rPr lang="en-US" sz="2400" dirty="0" err="1" smtClean="0"/>
              <a:t>Silvicultural</a:t>
            </a:r>
            <a:r>
              <a:rPr lang="en-US" sz="2400" dirty="0" smtClean="0"/>
              <a:t> techniques help us to replace wholly or partly, natural forests by man mad forests of the same species or by other species. </a:t>
            </a:r>
          </a:p>
          <a:p>
            <a:pPr algn="just"/>
            <a:r>
              <a:rPr lang="en-US" sz="2400" dirty="0" smtClean="0"/>
              <a:t>If the existing, forest does not contain valuable and the desirable species. It can be planted with such important species. If the forest consists of desirable species but it is not regenerating properly, it can be harvested and regenerated </a:t>
            </a:r>
            <a:r>
              <a:rPr lang="en-US" sz="2400" dirty="0" err="1" smtClean="0"/>
              <a:t>artifcially</a:t>
            </a:r>
            <a:r>
              <a:rPr lang="en-US" sz="2400" dirty="0" smtClean="0"/>
              <a:t>. </a:t>
            </a:r>
            <a:r>
              <a:rPr lang="en-US" sz="2400" dirty="0" err="1" smtClean="0"/>
              <a:t>Identifcation</a:t>
            </a:r>
            <a:r>
              <a:rPr lang="en-US" sz="2400" dirty="0" smtClean="0"/>
              <a:t> of suitable exotics depending upon geographical location, raising trail, plantations, selection of suitable exotics species, perfecting the nursery and plantation techniques of the exotics are some of the </a:t>
            </a:r>
            <a:r>
              <a:rPr lang="en-US" sz="2400" dirty="0" err="1" smtClean="0"/>
              <a:t>silvicultural</a:t>
            </a:r>
            <a:r>
              <a:rPr lang="en-US" sz="2400" dirty="0" smtClean="0"/>
              <a:t> techniques which help in introduction of exotic species on a large scale.</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543800" cy="5693866"/>
          </a:xfrm>
          <a:prstGeom prst="rect">
            <a:avLst/>
          </a:prstGeom>
        </p:spPr>
        <p:txBody>
          <a:bodyPr wrap="square">
            <a:spAutoFit/>
          </a:bodyPr>
          <a:lstStyle/>
          <a:p>
            <a:pPr algn="just"/>
            <a:r>
              <a:rPr lang="en-US" sz="2800" b="1" dirty="0" smtClean="0"/>
              <a:t>8. </a:t>
            </a:r>
            <a:r>
              <a:rPr lang="en-US" sz="2400" b="1" dirty="0" smtClean="0"/>
              <a:t>Protection of Site and Intangible Returns:</a:t>
            </a:r>
          </a:p>
          <a:p>
            <a:pPr algn="just"/>
            <a:r>
              <a:rPr lang="en-US" sz="2400" dirty="0" smtClean="0"/>
              <a:t>The main object of silviculture is to provide maximum protection to the site so that intangible returns from the forests are ensured. Important intangible returns include,</a:t>
            </a:r>
          </a:p>
          <a:p>
            <a:pPr algn="just"/>
            <a:r>
              <a:rPr lang="en-US" sz="2400" dirty="0" smtClean="0"/>
              <a:t>moderating climate, increasing precipitation, reducing soil erosion and foods conserving soil and water increasing water yields providing shelter to a large number of wild animals, etc.</a:t>
            </a:r>
          </a:p>
          <a:p>
            <a:pPr algn="just"/>
            <a:r>
              <a:rPr lang="en-US" sz="2400" dirty="0" smtClean="0"/>
              <a:t>Silviculture helps to understand the requirement of a tree and its effect on the site. The species, which are likely to deteriorate the site, are discarded. Only such species which</a:t>
            </a:r>
          </a:p>
          <a:p>
            <a:pPr algn="just"/>
            <a:r>
              <a:rPr lang="en-US" sz="2400" dirty="0" smtClean="0"/>
              <a:t>afford complete protection to the site and ensure continuous flow of intangible benefits are preferred.</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r>
              <a:rPr lang="en-US" b="1" dirty="0" smtClean="0"/>
              <a:t>Silviculture</a:t>
            </a:r>
            <a:br>
              <a:rPr lang="en-US" b="1" dirty="0" smtClean="0"/>
            </a:br>
            <a:endParaRPr lang="en-US" dirty="0"/>
          </a:p>
        </p:txBody>
      </p:sp>
      <p:sp>
        <p:nvSpPr>
          <p:cNvPr id="3" name="Content Placeholder 2"/>
          <p:cNvSpPr>
            <a:spLocks noGrp="1"/>
          </p:cNvSpPr>
          <p:nvPr>
            <p:ph idx="1"/>
          </p:nvPr>
        </p:nvSpPr>
        <p:spPr>
          <a:xfrm>
            <a:off x="457200" y="990600"/>
            <a:ext cx="8229600" cy="5486400"/>
          </a:xfrm>
        </p:spPr>
        <p:txBody>
          <a:bodyPr>
            <a:normAutofit/>
          </a:bodyPr>
          <a:lstStyle/>
          <a:p>
            <a:pPr>
              <a:buNone/>
            </a:pPr>
            <a:r>
              <a:rPr lang="en-US" b="1" dirty="0" smtClean="0"/>
              <a:t>Introduction:</a:t>
            </a:r>
          </a:p>
          <a:p>
            <a:pPr algn="just"/>
            <a:r>
              <a:rPr lang="en-US" b="1" spc="-5" dirty="0" smtClean="0">
                <a:latin typeface="Comic Sans MS"/>
                <a:cs typeface="Comic Sans MS"/>
              </a:rPr>
              <a:t>Sil</a:t>
            </a:r>
            <a:r>
              <a:rPr lang="en-US" b="1" dirty="0" smtClean="0">
                <a:latin typeface="Comic Sans MS"/>
                <a:cs typeface="Comic Sans MS"/>
              </a:rPr>
              <a:t>v</a:t>
            </a:r>
            <a:r>
              <a:rPr lang="en-US" b="1" spc="-5" dirty="0" smtClean="0">
                <a:latin typeface="Comic Sans MS"/>
                <a:cs typeface="Comic Sans MS"/>
              </a:rPr>
              <a:t>ic</a:t>
            </a:r>
            <a:r>
              <a:rPr lang="en-US" b="1" spc="5" dirty="0" smtClean="0">
                <a:latin typeface="Comic Sans MS"/>
                <a:cs typeface="Comic Sans MS"/>
              </a:rPr>
              <a:t>u</a:t>
            </a:r>
            <a:r>
              <a:rPr lang="en-US" b="1" spc="-5" dirty="0" smtClean="0">
                <a:latin typeface="Comic Sans MS"/>
                <a:cs typeface="Comic Sans MS"/>
              </a:rPr>
              <a:t>l</a:t>
            </a:r>
            <a:r>
              <a:rPr lang="en-US" b="1" spc="-10" dirty="0" smtClean="0">
                <a:latin typeface="Comic Sans MS"/>
                <a:cs typeface="Comic Sans MS"/>
              </a:rPr>
              <a:t>t</a:t>
            </a:r>
            <a:r>
              <a:rPr lang="en-US" b="1" spc="5" dirty="0" smtClean="0">
                <a:latin typeface="Comic Sans MS"/>
                <a:cs typeface="Comic Sans MS"/>
              </a:rPr>
              <a:t>u</a:t>
            </a:r>
            <a:r>
              <a:rPr lang="en-US" b="1" spc="-10" dirty="0" smtClean="0">
                <a:latin typeface="Comic Sans MS"/>
                <a:cs typeface="Comic Sans MS"/>
              </a:rPr>
              <a:t>r</a:t>
            </a:r>
            <a:r>
              <a:rPr lang="en-US" b="1" dirty="0" smtClean="0">
                <a:latin typeface="Comic Sans MS"/>
                <a:cs typeface="Comic Sans MS"/>
              </a:rPr>
              <a:t>e</a:t>
            </a:r>
            <a:r>
              <a:rPr lang="en-US" b="1" spc="-335" dirty="0" smtClean="0">
                <a:latin typeface="Comic Sans MS"/>
                <a:cs typeface="Comic Sans MS"/>
              </a:rPr>
              <a:t> </a:t>
            </a:r>
            <a:r>
              <a:rPr lang="en-US" spc="-5" dirty="0" smtClean="0">
                <a:latin typeface="Comic Sans MS"/>
                <a:cs typeface="Comic Sans MS"/>
              </a:rPr>
              <a:t>i</a:t>
            </a:r>
            <a:r>
              <a:rPr lang="en-US" dirty="0" smtClean="0">
                <a:latin typeface="Comic Sans MS"/>
                <a:cs typeface="Comic Sans MS"/>
              </a:rPr>
              <a:t>s t</a:t>
            </a:r>
            <a:r>
              <a:rPr lang="en-US" spc="-15" dirty="0" smtClean="0">
                <a:latin typeface="Comic Sans MS"/>
                <a:cs typeface="Comic Sans MS"/>
              </a:rPr>
              <a:t>h</a:t>
            </a:r>
            <a:r>
              <a:rPr lang="en-US" dirty="0" smtClean="0">
                <a:latin typeface="Comic Sans MS"/>
                <a:cs typeface="Comic Sans MS"/>
              </a:rPr>
              <a:t>e b</a:t>
            </a:r>
            <a:r>
              <a:rPr lang="en-US" spc="5" dirty="0" smtClean="0">
                <a:latin typeface="Comic Sans MS"/>
                <a:cs typeface="Comic Sans MS"/>
              </a:rPr>
              <a:t>r</a:t>
            </a:r>
            <a:r>
              <a:rPr lang="en-US" spc="-5" dirty="0" smtClean="0">
                <a:latin typeface="Comic Sans MS"/>
                <a:cs typeface="Comic Sans MS"/>
              </a:rPr>
              <a:t>a</a:t>
            </a:r>
            <a:r>
              <a:rPr lang="en-US" spc="5" dirty="0" smtClean="0">
                <a:latin typeface="Comic Sans MS"/>
                <a:cs typeface="Comic Sans MS"/>
              </a:rPr>
              <a:t>n</a:t>
            </a:r>
            <a:r>
              <a:rPr lang="en-US" spc="-5" dirty="0" smtClean="0">
                <a:latin typeface="Comic Sans MS"/>
                <a:cs typeface="Comic Sans MS"/>
              </a:rPr>
              <a:t>c</a:t>
            </a:r>
            <a:r>
              <a:rPr lang="en-US" dirty="0" smtClean="0">
                <a:latin typeface="Comic Sans MS"/>
                <a:cs typeface="Comic Sans MS"/>
              </a:rPr>
              <a:t>h</a:t>
            </a:r>
            <a:r>
              <a:rPr lang="en-US" spc="5" dirty="0" smtClean="0">
                <a:latin typeface="Comic Sans MS"/>
                <a:cs typeface="Comic Sans MS"/>
              </a:rPr>
              <a:t> </a:t>
            </a:r>
            <a:r>
              <a:rPr lang="en-US" spc="-10" dirty="0" smtClean="0">
                <a:latin typeface="Comic Sans MS"/>
                <a:cs typeface="Comic Sans MS"/>
              </a:rPr>
              <a:t>o</a:t>
            </a:r>
            <a:r>
              <a:rPr lang="en-US" dirty="0" smtClean="0">
                <a:latin typeface="Comic Sans MS"/>
                <a:cs typeface="Comic Sans MS"/>
              </a:rPr>
              <a:t>f</a:t>
            </a:r>
            <a:r>
              <a:rPr lang="en-US" spc="-5" dirty="0" smtClean="0">
                <a:latin typeface="Comic Sans MS"/>
                <a:cs typeface="Comic Sans MS"/>
              </a:rPr>
              <a:t> f</a:t>
            </a:r>
            <a:r>
              <a:rPr lang="en-US" dirty="0" smtClean="0">
                <a:latin typeface="Comic Sans MS"/>
                <a:cs typeface="Comic Sans MS"/>
              </a:rPr>
              <a:t>o</a:t>
            </a:r>
            <a:r>
              <a:rPr lang="en-US" spc="5" dirty="0" smtClean="0">
                <a:latin typeface="Comic Sans MS"/>
                <a:cs typeface="Comic Sans MS"/>
              </a:rPr>
              <a:t>r</a:t>
            </a:r>
            <a:r>
              <a:rPr lang="en-US" dirty="0" smtClean="0">
                <a:latin typeface="Comic Sans MS"/>
                <a:cs typeface="Comic Sans MS"/>
              </a:rPr>
              <a:t>es</a:t>
            </a:r>
            <a:r>
              <a:rPr lang="en-US" spc="-10" dirty="0" smtClean="0">
                <a:latin typeface="Comic Sans MS"/>
                <a:cs typeface="Comic Sans MS"/>
              </a:rPr>
              <a:t>t</a:t>
            </a:r>
            <a:r>
              <a:rPr lang="en-US" spc="15" dirty="0" smtClean="0">
                <a:latin typeface="Comic Sans MS"/>
                <a:cs typeface="Comic Sans MS"/>
              </a:rPr>
              <a:t>r</a:t>
            </a:r>
            <a:r>
              <a:rPr lang="en-US" dirty="0" smtClean="0">
                <a:latin typeface="Comic Sans MS"/>
                <a:cs typeface="Comic Sans MS"/>
              </a:rPr>
              <a:t>y</a:t>
            </a:r>
            <a:r>
              <a:rPr lang="en-US" spc="-5" dirty="0" smtClean="0">
                <a:latin typeface="Comic Sans MS"/>
                <a:cs typeface="Comic Sans MS"/>
              </a:rPr>
              <a:t> </a:t>
            </a:r>
            <a:r>
              <a:rPr lang="en-US" spc="5" dirty="0" smtClean="0">
                <a:latin typeface="Comic Sans MS"/>
                <a:cs typeface="Comic Sans MS"/>
              </a:rPr>
              <a:t>w</a:t>
            </a:r>
            <a:r>
              <a:rPr lang="en-US" spc="-5" dirty="0" smtClean="0">
                <a:latin typeface="Comic Sans MS"/>
                <a:cs typeface="Comic Sans MS"/>
              </a:rPr>
              <a:t>hic</a:t>
            </a:r>
            <a:r>
              <a:rPr lang="en-US" dirty="0" smtClean="0">
                <a:latin typeface="Comic Sans MS"/>
                <a:cs typeface="Comic Sans MS"/>
              </a:rPr>
              <a:t>h</a:t>
            </a:r>
            <a:r>
              <a:rPr lang="en-US" spc="-5" dirty="0" smtClean="0">
                <a:latin typeface="Comic Sans MS"/>
                <a:cs typeface="Comic Sans MS"/>
              </a:rPr>
              <a:t> de</a:t>
            </a:r>
            <a:r>
              <a:rPr lang="en-US" spc="5" dirty="0" smtClean="0">
                <a:latin typeface="Comic Sans MS"/>
                <a:cs typeface="Comic Sans MS"/>
              </a:rPr>
              <a:t>a</a:t>
            </a:r>
            <a:r>
              <a:rPr lang="en-US" spc="-5" dirty="0" smtClean="0">
                <a:latin typeface="Comic Sans MS"/>
                <a:cs typeface="Comic Sans MS"/>
              </a:rPr>
              <a:t>ls  with the establishment,</a:t>
            </a:r>
            <a:r>
              <a:rPr lang="en-US" dirty="0" smtClean="0">
                <a:latin typeface="Comic Sans MS"/>
                <a:cs typeface="Comic Sans MS"/>
              </a:rPr>
              <a:t> </a:t>
            </a:r>
            <a:r>
              <a:rPr lang="en-US" spc="-5" dirty="0" smtClean="0">
                <a:latin typeface="Comic Sans MS"/>
                <a:cs typeface="Comic Sans MS"/>
              </a:rPr>
              <a:t>development, Care</a:t>
            </a:r>
            <a:r>
              <a:rPr lang="en-US" dirty="0" smtClean="0">
                <a:latin typeface="Comic Sans MS"/>
                <a:cs typeface="Comic Sans MS"/>
              </a:rPr>
              <a:t> and </a:t>
            </a:r>
            <a:r>
              <a:rPr lang="en-US" spc="5" dirty="0" smtClean="0">
                <a:latin typeface="Comic Sans MS"/>
                <a:cs typeface="Comic Sans MS"/>
              </a:rPr>
              <a:t> </a:t>
            </a:r>
            <a:r>
              <a:rPr lang="en-US" spc="-5" dirty="0" smtClean="0">
                <a:latin typeface="Comic Sans MS"/>
                <a:cs typeface="Comic Sans MS"/>
              </a:rPr>
              <a:t>reproduction</a:t>
            </a:r>
            <a:r>
              <a:rPr lang="en-US" dirty="0" smtClean="0">
                <a:latin typeface="Comic Sans MS"/>
                <a:cs typeface="Comic Sans MS"/>
              </a:rPr>
              <a:t> and</a:t>
            </a:r>
            <a:r>
              <a:rPr lang="en-US" spc="-10" dirty="0" smtClean="0">
                <a:latin typeface="Comic Sans MS"/>
                <a:cs typeface="Comic Sans MS"/>
              </a:rPr>
              <a:t> </a:t>
            </a:r>
            <a:r>
              <a:rPr lang="en-US" spc="-5" dirty="0" smtClean="0">
                <a:latin typeface="Comic Sans MS"/>
                <a:cs typeface="Comic Sans MS"/>
              </a:rPr>
              <a:t>stands</a:t>
            </a:r>
            <a:r>
              <a:rPr lang="en-US" dirty="0" smtClean="0">
                <a:latin typeface="Comic Sans MS"/>
                <a:cs typeface="Comic Sans MS"/>
              </a:rPr>
              <a:t> </a:t>
            </a:r>
            <a:r>
              <a:rPr lang="en-US" spc="-5" dirty="0" smtClean="0">
                <a:latin typeface="Comic Sans MS"/>
                <a:cs typeface="Comic Sans MS"/>
              </a:rPr>
              <a:t>of timber</a:t>
            </a:r>
          </a:p>
          <a:p>
            <a:pPr algn="just"/>
            <a:endParaRPr lang="en-US" b="1" spc="-5" dirty="0" smtClean="0">
              <a:latin typeface="Comic Sans MS"/>
            </a:endParaRPr>
          </a:p>
          <a:p>
            <a:pPr algn="just"/>
            <a:r>
              <a:rPr lang="en-US" b="1" dirty="0" smtClean="0"/>
              <a:t>Definition: It has been </a:t>
            </a:r>
            <a:r>
              <a:rPr lang="en-US" b="1" dirty="0" err="1" smtClean="0"/>
              <a:t>defned</a:t>
            </a:r>
            <a:r>
              <a:rPr lang="en-US" b="1" dirty="0" smtClean="0"/>
              <a:t> variously as follows:</a:t>
            </a:r>
          </a:p>
          <a:p>
            <a:r>
              <a:rPr lang="en-US" b="1" dirty="0" smtClean="0"/>
              <a:t>By </a:t>
            </a:r>
            <a:r>
              <a:rPr lang="en-US" b="1" dirty="0" err="1" smtClean="0"/>
              <a:t>Toumey</a:t>
            </a:r>
            <a:r>
              <a:rPr lang="en-US" b="1" dirty="0" smtClean="0"/>
              <a:t> and </a:t>
            </a:r>
            <a:r>
              <a:rPr lang="en-US" b="1" dirty="0" err="1" smtClean="0"/>
              <a:t>Korstain</a:t>
            </a:r>
            <a:r>
              <a:rPr lang="en-US" b="1" dirty="0" smtClean="0"/>
              <a:t>:</a:t>
            </a:r>
          </a:p>
          <a:p>
            <a:pPr algn="just"/>
            <a:r>
              <a:rPr lang="en-US" dirty="0" smtClean="0"/>
              <a:t>Silviculture is that branch of forestry which deals with the establishment, development, care and reproduction of stands of timber.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62600"/>
          </a:xfrm>
        </p:spPr>
        <p:txBody>
          <a:bodyPr>
            <a:normAutofit lnSpcReduction="10000"/>
          </a:bodyPr>
          <a:lstStyle/>
          <a:p>
            <a:r>
              <a:rPr lang="en-US" b="1" dirty="0" smtClean="0"/>
              <a:t>By Champion and Seth:</a:t>
            </a:r>
          </a:p>
          <a:p>
            <a:r>
              <a:rPr lang="en-US" dirty="0" smtClean="0"/>
              <a:t>The terms silviculture, in English refers only to certain aspects of the theory and practices of raising of forests crops.</a:t>
            </a:r>
          </a:p>
          <a:p>
            <a:r>
              <a:rPr lang="en-US" b="1" dirty="0" smtClean="0"/>
              <a:t>By FRI  </a:t>
            </a:r>
            <a:r>
              <a:rPr lang="en-US" b="1" dirty="0" err="1" smtClean="0"/>
              <a:t>Dehradun</a:t>
            </a:r>
            <a:endParaRPr lang="en-US" b="1" dirty="0" smtClean="0"/>
          </a:p>
          <a:p>
            <a:r>
              <a:rPr lang="en-US" dirty="0" smtClean="0"/>
              <a:t>It is the </a:t>
            </a:r>
            <a:r>
              <a:rPr lang="en-US" dirty="0" smtClean="0"/>
              <a:t>art </a:t>
            </a:r>
            <a:r>
              <a:rPr lang="en-US" dirty="0" smtClean="0"/>
              <a:t>and science of cultivated forests crops. </a:t>
            </a:r>
            <a:endParaRPr lang="en-US" dirty="0" smtClean="0"/>
          </a:p>
          <a:p>
            <a:pPr algn="just"/>
            <a:r>
              <a:rPr lang="en-US" dirty="0" smtClean="0"/>
              <a:t>On </a:t>
            </a:r>
            <a:r>
              <a:rPr lang="en-US" dirty="0" smtClean="0"/>
              <a:t>the other hands, </a:t>
            </a:r>
            <a:r>
              <a:rPr lang="en-US" b="1" spc="-5" dirty="0" err="1" smtClean="0">
                <a:latin typeface="Comic Sans MS"/>
                <a:cs typeface="Comic Sans MS"/>
              </a:rPr>
              <a:t>Silvics</a:t>
            </a:r>
            <a:r>
              <a:rPr lang="en-US" b="1" spc="-330" dirty="0" smtClean="0">
                <a:latin typeface="Comic Sans MS"/>
                <a:cs typeface="Comic Sans MS"/>
              </a:rPr>
              <a:t> </a:t>
            </a:r>
            <a:r>
              <a:rPr lang="en-US" spc="-5" dirty="0" smtClean="0">
                <a:latin typeface="Comic Sans MS"/>
                <a:cs typeface="Comic Sans MS"/>
              </a:rPr>
              <a:t>is</a:t>
            </a:r>
            <a:r>
              <a:rPr lang="en-US" spc="5" dirty="0" smtClean="0">
                <a:latin typeface="Comic Sans MS"/>
                <a:cs typeface="Comic Sans MS"/>
              </a:rPr>
              <a:t> </a:t>
            </a:r>
            <a:r>
              <a:rPr lang="en-US" spc="-5" dirty="0" smtClean="0">
                <a:latin typeface="Comic Sans MS"/>
                <a:cs typeface="Comic Sans MS"/>
              </a:rPr>
              <a:t>the</a:t>
            </a:r>
            <a:r>
              <a:rPr lang="en-US" dirty="0" smtClean="0">
                <a:latin typeface="Comic Sans MS"/>
                <a:cs typeface="Comic Sans MS"/>
              </a:rPr>
              <a:t> </a:t>
            </a:r>
            <a:r>
              <a:rPr lang="en-US" spc="-5" dirty="0" smtClean="0">
                <a:latin typeface="Comic Sans MS"/>
                <a:cs typeface="Comic Sans MS"/>
              </a:rPr>
              <a:t>study</a:t>
            </a:r>
            <a:r>
              <a:rPr lang="en-US" dirty="0" smtClean="0">
                <a:latin typeface="Comic Sans MS"/>
                <a:cs typeface="Comic Sans MS"/>
              </a:rPr>
              <a:t> </a:t>
            </a:r>
            <a:r>
              <a:rPr lang="en-US" dirty="0" err="1" smtClean="0">
                <a:latin typeface="Comic Sans MS"/>
                <a:cs typeface="Comic Sans MS"/>
              </a:rPr>
              <a:t>of</a:t>
            </a:r>
            <a:r>
              <a:rPr lang="en-US" spc="-5" dirty="0" err="1" smtClean="0">
                <a:latin typeface="Comic Sans MS"/>
                <a:cs typeface="Comic Sans MS"/>
              </a:rPr>
              <a:t>life</a:t>
            </a:r>
            <a:r>
              <a:rPr lang="en-US" spc="-5" dirty="0" smtClean="0">
                <a:latin typeface="Comic Sans MS"/>
                <a:cs typeface="Comic Sans MS"/>
              </a:rPr>
              <a:t> </a:t>
            </a:r>
            <a:r>
              <a:rPr lang="en-US" spc="-5" dirty="0" smtClean="0">
                <a:latin typeface="Comic Sans MS"/>
                <a:cs typeface="Comic Sans MS"/>
              </a:rPr>
              <a:t>history </a:t>
            </a:r>
            <a:r>
              <a:rPr lang="en-US" dirty="0" smtClean="0">
                <a:latin typeface="Comic Sans MS"/>
                <a:cs typeface="Comic Sans MS"/>
              </a:rPr>
              <a:t>and general </a:t>
            </a:r>
            <a:r>
              <a:rPr lang="en-US" spc="5" dirty="0" smtClean="0">
                <a:latin typeface="Comic Sans MS"/>
                <a:cs typeface="Comic Sans MS"/>
              </a:rPr>
              <a:t> </a:t>
            </a:r>
            <a:r>
              <a:rPr lang="en-US" spc="-5" dirty="0" smtClean="0">
                <a:latin typeface="Comic Sans MS"/>
                <a:cs typeface="Comic Sans MS"/>
              </a:rPr>
              <a:t>characteristics </a:t>
            </a:r>
            <a:r>
              <a:rPr lang="en-US" dirty="0" smtClean="0">
                <a:latin typeface="Comic Sans MS"/>
                <a:cs typeface="Comic Sans MS"/>
              </a:rPr>
              <a:t>of forest trees </a:t>
            </a:r>
            <a:r>
              <a:rPr lang="en-US" spc="-5" dirty="0" smtClean="0">
                <a:latin typeface="Comic Sans MS"/>
                <a:cs typeface="Comic Sans MS"/>
              </a:rPr>
              <a:t>and crops </a:t>
            </a:r>
            <a:r>
              <a:rPr lang="en-US" dirty="0" smtClean="0">
                <a:latin typeface="Comic Sans MS"/>
                <a:cs typeface="Comic Sans MS"/>
              </a:rPr>
              <a:t>with </a:t>
            </a:r>
            <a:r>
              <a:rPr lang="en-US" spc="5" dirty="0" smtClean="0">
                <a:latin typeface="Comic Sans MS"/>
                <a:cs typeface="Comic Sans MS"/>
              </a:rPr>
              <a:t> </a:t>
            </a:r>
            <a:r>
              <a:rPr lang="en-US" spc="-5" dirty="0" smtClean="0">
                <a:latin typeface="Comic Sans MS"/>
                <a:cs typeface="Comic Sans MS"/>
              </a:rPr>
              <a:t>Particular </a:t>
            </a:r>
            <a:r>
              <a:rPr lang="en-US" dirty="0" smtClean="0">
                <a:latin typeface="Comic Sans MS"/>
                <a:cs typeface="Comic Sans MS"/>
              </a:rPr>
              <a:t>reference to environmental </a:t>
            </a:r>
            <a:r>
              <a:rPr lang="en-US" spc="-5" dirty="0" smtClean="0">
                <a:latin typeface="Comic Sans MS"/>
                <a:cs typeface="Comic Sans MS"/>
              </a:rPr>
              <a:t>factors</a:t>
            </a:r>
            <a:r>
              <a:rPr lang="en-US" spc="-5" dirty="0" smtClean="0">
                <a:latin typeface="Comic Sans MS"/>
                <a:cs typeface="Comic Sans MS"/>
              </a:rPr>
              <a:t>.</a:t>
            </a:r>
            <a:endParaRPr lang="en-US" dirty="0" smtClean="0">
              <a:latin typeface="Comic Sans MS"/>
              <a:cs typeface="Comic Sans MS"/>
            </a:endParaRPr>
          </a:p>
          <a:p>
            <a:r>
              <a:rPr lang="en-US" dirty="0" smtClean="0"/>
              <a:t>Thus</a:t>
            </a:r>
            <a:r>
              <a:rPr lang="en-US" dirty="0" smtClean="0"/>
              <a:t>, silviculture can be described to include all practical and theoretical aspects of </a:t>
            </a:r>
            <a:r>
              <a:rPr lang="en-US" dirty="0" err="1" smtClean="0"/>
              <a:t>silvics</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Silviculture:</a:t>
            </a:r>
            <a:endParaRPr lang="en-US" dirty="0"/>
          </a:p>
        </p:txBody>
      </p:sp>
      <p:sp>
        <p:nvSpPr>
          <p:cNvPr id="3" name="Content Placeholder 2"/>
          <p:cNvSpPr>
            <a:spLocks noGrp="1"/>
          </p:cNvSpPr>
          <p:nvPr>
            <p:ph idx="1"/>
          </p:nvPr>
        </p:nvSpPr>
        <p:spPr>
          <a:xfrm>
            <a:off x="457200" y="1143001"/>
            <a:ext cx="8229600" cy="5105400"/>
          </a:xfrm>
        </p:spPr>
        <p:txBody>
          <a:bodyPr>
            <a:normAutofit/>
          </a:bodyPr>
          <a:lstStyle/>
          <a:p>
            <a:r>
              <a:rPr lang="en-US" dirty="0" smtClean="0"/>
              <a:t>Study of silviculture helps to attain the following object:</a:t>
            </a:r>
          </a:p>
          <a:p>
            <a:r>
              <a:rPr lang="en-US" dirty="0" smtClean="0"/>
              <a:t>1. To derive environmental benefits: Soil and water conservation, control of air and noise pollution, wild life conservation, regulation of climatic condition, regulation of water cycle.</a:t>
            </a:r>
          </a:p>
          <a:p>
            <a:r>
              <a:rPr lang="en-US" dirty="0" smtClean="0"/>
              <a:t>2. Raising species of more economic value: Industrial and economic growth through.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just"/>
            <a:r>
              <a:rPr lang="en-US" dirty="0" smtClean="0"/>
              <a:t>3.Production of high-quality timer: Silviculture techniques help of avoid the problem of crooked, malformed, disease or defective timber and thus help to produce goods quality timber.</a:t>
            </a:r>
          </a:p>
          <a:p>
            <a:pPr algn="just"/>
            <a:r>
              <a:rPr lang="en-US" dirty="0" smtClean="0"/>
              <a:t>4. Production of more volume per unit area: Unmanaged forests may be too dense or too open, less production, premature death of trees silviculture helps to solve these problems.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638800"/>
          </a:xfrm>
        </p:spPr>
        <p:txBody>
          <a:bodyPr>
            <a:normAutofit fontScale="85000" lnSpcReduction="20000"/>
          </a:bodyPr>
          <a:lstStyle/>
          <a:p>
            <a:pPr algn="just"/>
            <a:r>
              <a:rPr lang="en-US" dirty="0" smtClean="0"/>
              <a:t>5. </a:t>
            </a:r>
            <a:r>
              <a:rPr lang="en-US" sz="3600" dirty="0" smtClean="0"/>
              <a:t>Reduction of rotation period: In Unmanaged forests the rotation tends to be longer.</a:t>
            </a:r>
          </a:p>
          <a:p>
            <a:pPr algn="just"/>
            <a:r>
              <a:rPr lang="en-US" sz="3600" dirty="0" smtClean="0"/>
              <a:t>6. </a:t>
            </a:r>
            <a:r>
              <a:rPr lang="en-US" sz="3600" dirty="0" err="1" smtClean="0"/>
              <a:t>Afforestation</a:t>
            </a:r>
            <a:r>
              <a:rPr lang="en-US" sz="3600" dirty="0" smtClean="0"/>
              <a:t> of blank areas: Waste lands can be used for forests</a:t>
            </a:r>
          </a:p>
          <a:p>
            <a:pPr algn="just"/>
            <a:r>
              <a:rPr lang="en-US" sz="3600" dirty="0" smtClean="0"/>
              <a:t>7. Creation of plantation: Man made forests or plantations may be created in placed of natural forests.</a:t>
            </a:r>
          </a:p>
          <a:p>
            <a:pPr algn="just"/>
            <a:r>
              <a:rPr lang="en-US" sz="3600" dirty="0" smtClean="0"/>
              <a:t>8.Introduction of exotics: Successful introduction of exotic species is possible.</a:t>
            </a:r>
          </a:p>
          <a:p>
            <a:pPr algn="just"/>
            <a:r>
              <a:rPr lang="en-US" sz="3600" dirty="0" smtClean="0"/>
              <a:t>9. Employment potential: In any plantation operation, the </a:t>
            </a:r>
            <a:r>
              <a:rPr lang="en-US" sz="3600" dirty="0" err="1" smtClean="0"/>
              <a:t>labour</a:t>
            </a:r>
            <a:r>
              <a:rPr lang="en-US" sz="3600" dirty="0" smtClean="0"/>
              <a:t> component account for 60 to 70% of the total </a:t>
            </a:r>
            <a:r>
              <a:rPr lang="en-US" sz="3600" dirty="0" err="1" smtClean="0"/>
              <a:t>fnancial</a:t>
            </a:r>
            <a:r>
              <a:rPr lang="en-US" sz="3600" dirty="0" smtClean="0"/>
              <a:t> input.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90600"/>
            <a:ext cx="7848600" cy="4876800"/>
          </a:xfrm>
        </p:spPr>
        <p:txBody>
          <a:bodyPr/>
          <a:lstStyle/>
          <a:p>
            <a:pPr algn="just"/>
            <a:r>
              <a:rPr lang="en-US" dirty="0" smtClean="0"/>
              <a:t>10. Increase in the production of fuel and fodder: In development countries like India it is important aspect.</a:t>
            </a:r>
          </a:p>
          <a:p>
            <a:pPr algn="just"/>
            <a:r>
              <a:rPr lang="en-US" dirty="0" smtClean="0"/>
              <a:t>11. Forest Industries: Resin for resin and turpentine industry, pulp wood for paper industry, industrial wood for match and timber industry, railway, etc, minor forests product based industries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5"/>
            <a:ext cx="8077200" cy="5262979"/>
          </a:xfrm>
          <a:prstGeom prst="rect">
            <a:avLst/>
          </a:prstGeom>
        </p:spPr>
        <p:txBody>
          <a:bodyPr wrap="square">
            <a:spAutoFit/>
          </a:bodyPr>
          <a:lstStyle/>
          <a:p>
            <a:pPr algn="just"/>
            <a:r>
              <a:rPr lang="en-US" b="1" dirty="0" smtClean="0"/>
              <a:t>1</a:t>
            </a:r>
            <a:r>
              <a:rPr lang="en-US" sz="2800" b="1" dirty="0" smtClean="0"/>
              <a:t>. Control of Crop Composition and Production of Species of More Economic</a:t>
            </a:r>
          </a:p>
          <a:p>
            <a:pPr algn="just"/>
            <a:r>
              <a:rPr lang="en-US" sz="2800" b="1" dirty="0" smtClean="0"/>
              <a:t>Value:</a:t>
            </a:r>
          </a:p>
          <a:p>
            <a:pPr algn="just"/>
            <a:r>
              <a:rPr lang="en-US" sz="2800" dirty="0" smtClean="0"/>
              <a:t>Under natural conditions, a large number of species form the crop inferior or less valuable</a:t>
            </a:r>
          </a:p>
          <a:p>
            <a:pPr algn="just"/>
            <a:r>
              <a:rPr lang="en-US" sz="2800" dirty="0" smtClean="0"/>
              <a:t>species may </a:t>
            </a:r>
            <a:r>
              <a:rPr lang="en-US" sz="2800" dirty="0" err="1" smtClean="0"/>
              <a:t>fourish</a:t>
            </a:r>
            <a:r>
              <a:rPr lang="en-US" sz="2800" dirty="0" smtClean="0"/>
              <a:t> at the expense of the desirable species. The control is exercised by two</a:t>
            </a:r>
          </a:p>
          <a:p>
            <a:pPr algn="just"/>
            <a:r>
              <a:rPr lang="en-US" sz="2800" dirty="0" smtClean="0"/>
              <a:t>ways:</a:t>
            </a:r>
          </a:p>
          <a:p>
            <a:pPr algn="just"/>
            <a:r>
              <a:rPr lang="en-US" sz="2800" dirty="0" err="1" smtClean="0"/>
              <a:t>i</a:t>
            </a:r>
            <a:r>
              <a:rPr lang="en-US" sz="2800" dirty="0" smtClean="0"/>
              <a:t>. By removing or cutting inferior species</a:t>
            </a:r>
          </a:p>
          <a:p>
            <a:pPr algn="just"/>
            <a:r>
              <a:rPr lang="en-US" sz="2800" dirty="0" smtClean="0"/>
              <a:t>ii. By creating more </a:t>
            </a:r>
            <a:r>
              <a:rPr lang="en-US" sz="2800" dirty="0" err="1" smtClean="0"/>
              <a:t>favourable</a:t>
            </a:r>
            <a:r>
              <a:rPr lang="en-US" sz="2800" dirty="0" smtClean="0"/>
              <a:t> conditions for the regeneration and growth of desirable</a:t>
            </a:r>
          </a:p>
          <a:p>
            <a:pPr algn="just"/>
            <a:r>
              <a:rPr lang="en-US" sz="2800" dirty="0" smtClean="0"/>
              <a:t>species.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219200"/>
            <a:ext cx="8153400" cy="3970318"/>
          </a:xfrm>
          <a:prstGeom prst="rect">
            <a:avLst/>
          </a:prstGeom>
        </p:spPr>
        <p:txBody>
          <a:bodyPr wrap="square">
            <a:spAutoFit/>
          </a:bodyPr>
          <a:lstStyle/>
          <a:p>
            <a:pPr algn="just"/>
            <a:r>
              <a:rPr lang="en-US" sz="2800" b="1" dirty="0" smtClean="0"/>
              <a:t>2. Control of Stand Density, for Production of Maximum Volume:</a:t>
            </a:r>
          </a:p>
          <a:p>
            <a:pPr algn="just"/>
            <a:r>
              <a:rPr lang="en-US" sz="2800" dirty="0" smtClean="0"/>
              <a:t>In the natural forests, trees are likely to grow either too dense or too open. If the trees are too dense-the wood production is distributed over large number individuals and none of them grow to the optimum size. If the trees are too less, the production would be less, though individual trees may grow sufficiently with higher dimensions. </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TotalTime>
  <Words>1245</Words>
  <Application>Microsoft Office PowerPoint</Application>
  <PresentationFormat>On-screen Show (4:3)</PresentationFormat>
  <Paragraphs>66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Silviculture:   Definition and objective</vt:lpstr>
      <vt:lpstr>Silviculture </vt:lpstr>
      <vt:lpstr>Slide 3</vt:lpstr>
      <vt:lpstr>Objectives of Silviculture:</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SONIA</dc:creator>
  <cp:lastModifiedBy>SONIA</cp:lastModifiedBy>
  <cp:revision>48</cp:revision>
  <dcterms:created xsi:type="dcterms:W3CDTF">2006-08-16T00:00:00Z</dcterms:created>
  <dcterms:modified xsi:type="dcterms:W3CDTF">2021-05-11T09:47:28Z</dcterms:modified>
</cp:coreProperties>
</file>