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6087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itchFamily="82" charset="0"/>
              </a:rPr>
              <a:t>Artificial Regeneration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gency FB" pitchFamily="34" charset="0"/>
              </a:rPr>
              <a:t>Mrs. Sonia </a:t>
            </a:r>
            <a:r>
              <a:rPr lang="en-US" sz="3200" dirty="0" err="1" smtClean="0">
                <a:solidFill>
                  <a:schemeClr val="tx1"/>
                </a:solidFill>
                <a:latin typeface="Agency FB" pitchFamily="34" charset="0"/>
              </a:rPr>
              <a:t>Panigrahi</a:t>
            </a:r>
            <a:endParaRPr lang="en-US" sz="3200" dirty="0" smtClean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Agency FB" pitchFamily="34" charset="0"/>
              </a:rPr>
              <a:t>Assistant Professor</a:t>
            </a:r>
            <a:endParaRPr lang="en-US" sz="32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548640" y="1105026"/>
            <a:ext cx="272719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91539" y="1788567"/>
            <a:ext cx="7166382" cy="2688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Lucida Fax"/>
                <a:cs typeface="Lucida Fax"/>
              </a:rPr>
              <a:t>Sowing seeds (Broad-cast sowing, Line sowing, Stripe sowing,</a:t>
            </a:r>
            <a:endParaRPr sz="1700">
              <a:latin typeface="Lucida Fax"/>
              <a:cs typeface="Lucida Fax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1539" y="2093367"/>
            <a:ext cx="2798977" cy="2688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Lucida Fax"/>
                <a:cs typeface="Lucida Fax"/>
              </a:rPr>
              <a:t>Patch sowing, Dibbling)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362200"/>
            <a:ext cx="1512874" cy="2701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 </a:t>
            </a:r>
            <a:r>
              <a:rPr sz="1800" spc="10" dirty="0">
                <a:latin typeface="Lucida Fax"/>
                <a:cs typeface="Lucida Fax"/>
              </a:rPr>
              <a:t>Seedlings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2701672"/>
            <a:ext cx="1277188" cy="2701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 </a:t>
            </a:r>
            <a:r>
              <a:rPr sz="1800" spc="10" dirty="0">
                <a:latin typeface="Lucida Fax"/>
                <a:cs typeface="Lucida Fax"/>
              </a:rPr>
              <a:t>Cutting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70" y="436880"/>
            <a:ext cx="7345272" cy="444092"/>
          </a:xfrm>
          <a:prstGeom prst="rect">
            <a:avLst/>
          </a:prstGeom>
        </p:spPr>
      </p:pic>
      <p:sp>
        <p:nvSpPr>
          <p:cNvPr id="107" name="object 107"/>
          <p:cNvSpPr/>
          <p:nvPr/>
        </p:nvSpPr>
        <p:spPr>
          <a:xfrm>
            <a:off x="696367" y="452528"/>
            <a:ext cx="7276285" cy="408124"/>
          </a:xfrm>
          <a:custGeom>
            <a:avLst/>
            <a:gdLst/>
            <a:ahLst/>
            <a:cxnLst/>
            <a:rect l="l" t="t" r="r" b="b"/>
            <a:pathLst>
              <a:path w="7276285" h="408124">
                <a:moveTo>
                  <a:pt x="3638143" y="403452"/>
                </a:moveTo>
                <a:lnTo>
                  <a:pt x="4673" y="403452"/>
                </a:lnTo>
                <a:lnTo>
                  <a:pt x="4673" y="4672"/>
                </a:lnTo>
                <a:lnTo>
                  <a:pt x="7271613" y="4672"/>
                </a:lnTo>
                <a:lnTo>
                  <a:pt x="7271613" y="403452"/>
                </a:lnTo>
                <a:lnTo>
                  <a:pt x="3638143" y="40345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802640" y="541020"/>
            <a:ext cx="7144512" cy="2834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CHOICE OF METHOD OF ARTIFICIAL REGENERATION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89940" y="528320"/>
            <a:ext cx="7144512" cy="2834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00B0F0"/>
                </a:solidFill>
                <a:latin typeface="Arial"/>
                <a:cs typeface="Arial"/>
              </a:rPr>
              <a:t>CHOICE OF METHOD OF ARTIFICIAL REGENERATION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81000" y="3124200"/>
            <a:ext cx="1854200" cy="669290"/>
          </a:xfrm>
          <a:custGeom>
            <a:avLst/>
            <a:gdLst/>
            <a:ahLst/>
            <a:cxnLst/>
            <a:rect l="l" t="t" r="r" b="b"/>
            <a:pathLst>
              <a:path w="1854200" h="669290">
                <a:moveTo>
                  <a:pt x="0" y="0"/>
                </a:moveTo>
                <a:lnTo>
                  <a:pt x="1854200" y="0"/>
                </a:lnTo>
                <a:lnTo>
                  <a:pt x="1854200" y="669290"/>
                </a:lnTo>
                <a:lnTo>
                  <a:pt x="0" y="669290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471169" y="3216909"/>
            <a:ext cx="826389" cy="219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0" b="1" spc="10" dirty="0">
                <a:solidFill>
                  <a:srgbClr val="FFFFFF"/>
                </a:solidFill>
                <a:latin typeface="Arial"/>
                <a:cs typeface="Arial"/>
              </a:rPr>
              <a:t>TYPE OF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71169" y="3496309"/>
            <a:ext cx="1028242" cy="219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30" b="1" spc="10" dirty="0">
                <a:solidFill>
                  <a:srgbClr val="FFFFFF"/>
                </a:solidFill>
                <a:latin typeface="Arial"/>
                <a:cs typeface="Arial"/>
              </a:rPr>
              <a:t>PLANTING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235200" y="3124200"/>
            <a:ext cx="1651000" cy="669290"/>
          </a:xfrm>
          <a:custGeom>
            <a:avLst/>
            <a:gdLst/>
            <a:ahLst/>
            <a:cxnLst/>
            <a:rect l="l" t="t" r="r" b="b"/>
            <a:pathLst>
              <a:path w="1651000" h="669290">
                <a:moveTo>
                  <a:pt x="0" y="0"/>
                </a:moveTo>
                <a:lnTo>
                  <a:pt x="1651000" y="0"/>
                </a:lnTo>
                <a:lnTo>
                  <a:pt x="1651000" y="669290"/>
                </a:lnTo>
                <a:lnTo>
                  <a:pt x="0" y="669290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2325370" y="3216909"/>
            <a:ext cx="1267586" cy="219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b="1" spc="10" dirty="0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886200" y="3124200"/>
            <a:ext cx="2057400" cy="669290"/>
          </a:xfrm>
          <a:custGeom>
            <a:avLst/>
            <a:gdLst/>
            <a:ahLst/>
            <a:cxnLst/>
            <a:rect l="l" t="t" r="r" b="b"/>
            <a:pathLst>
              <a:path w="2057400" h="669290">
                <a:moveTo>
                  <a:pt x="0" y="0"/>
                </a:moveTo>
                <a:lnTo>
                  <a:pt x="2057400" y="0"/>
                </a:lnTo>
                <a:lnTo>
                  <a:pt x="2057400" y="669290"/>
                </a:lnTo>
                <a:lnTo>
                  <a:pt x="0" y="669290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3976370" y="3216909"/>
            <a:ext cx="1580770" cy="2196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b="1" spc="10" dirty="0">
                <a:solidFill>
                  <a:srgbClr val="FFFFFF"/>
                </a:solidFill>
                <a:latin typeface="Arial"/>
                <a:cs typeface="Arial"/>
              </a:rPr>
              <a:t>DISADVANTAGE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81000" y="3793490"/>
            <a:ext cx="1854200" cy="1286510"/>
          </a:xfrm>
          <a:custGeom>
            <a:avLst/>
            <a:gdLst/>
            <a:ahLst/>
            <a:cxnLst/>
            <a:rect l="l" t="t" r="r" b="b"/>
            <a:pathLst>
              <a:path w="1854200" h="1286510">
                <a:moveTo>
                  <a:pt x="0" y="0"/>
                </a:moveTo>
                <a:lnTo>
                  <a:pt x="1854200" y="0"/>
                </a:lnTo>
                <a:lnTo>
                  <a:pt x="1854200" y="1286510"/>
                </a:lnTo>
                <a:lnTo>
                  <a:pt x="0" y="128651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471169" y="3887470"/>
            <a:ext cx="85953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SOWING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235200" y="3793490"/>
            <a:ext cx="1651000" cy="1286510"/>
          </a:xfrm>
          <a:custGeom>
            <a:avLst/>
            <a:gdLst/>
            <a:ahLst/>
            <a:cxnLst/>
            <a:rect l="l" t="t" r="r" b="b"/>
            <a:pathLst>
              <a:path w="1651000" h="1286510">
                <a:moveTo>
                  <a:pt x="0" y="0"/>
                </a:moveTo>
                <a:lnTo>
                  <a:pt x="1651000" y="0"/>
                </a:lnTo>
                <a:lnTo>
                  <a:pt x="1651000" y="1286510"/>
                </a:lnTo>
                <a:lnTo>
                  <a:pt x="0" y="128651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2325370" y="3887470"/>
            <a:ext cx="1398803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Less cost, easy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325370" y="4165600"/>
            <a:ext cx="51823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886200" y="3793490"/>
            <a:ext cx="2057400" cy="1286510"/>
          </a:xfrm>
          <a:custGeom>
            <a:avLst/>
            <a:gdLst/>
            <a:ahLst/>
            <a:cxnLst/>
            <a:rect l="l" t="t" r="r" b="b"/>
            <a:pathLst>
              <a:path w="2057400" h="1286510">
                <a:moveTo>
                  <a:pt x="0" y="0"/>
                </a:moveTo>
                <a:lnTo>
                  <a:pt x="2057400" y="0"/>
                </a:lnTo>
                <a:lnTo>
                  <a:pt x="2057400" y="1286510"/>
                </a:lnTo>
                <a:lnTo>
                  <a:pt x="0" y="128651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3976370" y="3887470"/>
            <a:ext cx="1629690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Large quantity 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976370" y="4165600"/>
            <a:ext cx="1590373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seed is required,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976370" y="4445000"/>
            <a:ext cx="1739875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Seedling mortality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976370" y="4724400"/>
            <a:ext cx="644652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is high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81000" y="5080000"/>
            <a:ext cx="1854200" cy="1244600"/>
          </a:xfrm>
          <a:custGeom>
            <a:avLst/>
            <a:gdLst/>
            <a:ahLst/>
            <a:cxnLst/>
            <a:rect l="l" t="t" r="r" b="b"/>
            <a:pathLst>
              <a:path w="1854200" h="1244600">
                <a:moveTo>
                  <a:pt x="0" y="0"/>
                </a:moveTo>
                <a:lnTo>
                  <a:pt x="1854200" y="0"/>
                </a:lnTo>
                <a:lnTo>
                  <a:pt x="1854200" y="1244600"/>
                </a:lnTo>
                <a:lnTo>
                  <a:pt x="0" y="1244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471169" y="5172710"/>
            <a:ext cx="1005154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PLANTING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35200" y="5080000"/>
            <a:ext cx="1651000" cy="1244600"/>
          </a:xfrm>
          <a:custGeom>
            <a:avLst/>
            <a:gdLst/>
            <a:ahLst/>
            <a:cxnLst/>
            <a:rect l="l" t="t" r="r" b="b"/>
            <a:pathLst>
              <a:path w="1651000" h="1244600">
                <a:moveTo>
                  <a:pt x="0" y="0"/>
                </a:moveTo>
                <a:lnTo>
                  <a:pt x="1651000" y="0"/>
                </a:lnTo>
                <a:lnTo>
                  <a:pt x="1651000" y="1244600"/>
                </a:lnTo>
                <a:lnTo>
                  <a:pt x="0" y="1244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2325370" y="5172710"/>
            <a:ext cx="1460525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Less material 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2325370" y="5452110"/>
            <a:ext cx="1303248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required, less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2325370" y="5731510"/>
            <a:ext cx="107167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damage by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2325370" y="6009640"/>
            <a:ext cx="766952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animals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886200" y="5080000"/>
            <a:ext cx="2057400" cy="1244600"/>
          </a:xfrm>
          <a:custGeom>
            <a:avLst/>
            <a:gdLst/>
            <a:ahLst/>
            <a:cxnLst/>
            <a:rect l="l" t="t" r="r" b="b"/>
            <a:pathLst>
              <a:path w="2057400" h="1244600">
                <a:moveTo>
                  <a:pt x="0" y="0"/>
                </a:moveTo>
                <a:lnTo>
                  <a:pt x="2057400" y="0"/>
                </a:lnTo>
                <a:lnTo>
                  <a:pt x="2057400" y="1244600"/>
                </a:lnTo>
                <a:lnTo>
                  <a:pt x="0" y="1244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text 1"/>
          <p:cNvSpPr txBox="1"/>
          <p:nvPr/>
        </p:nvSpPr>
        <p:spPr>
          <a:xfrm>
            <a:off x="3976370" y="5172710"/>
            <a:ext cx="1786966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Planting is costlier,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976370" y="5452110"/>
            <a:ext cx="1367715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requires more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3976370" y="5731510"/>
            <a:ext cx="652882" cy="228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libri"/>
                <a:cs typeface="Calibri"/>
              </a:rPr>
              <a:t>labour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940" y="500380"/>
            <a:ext cx="1763622" cy="578712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3199537" y="528728"/>
            <a:ext cx="1695904" cy="530044"/>
          </a:xfrm>
          <a:custGeom>
            <a:avLst/>
            <a:gdLst/>
            <a:ahLst/>
            <a:cxnLst/>
            <a:rect l="l" t="t" r="r" b="b"/>
            <a:pathLst>
              <a:path w="1695904" h="530044">
                <a:moveTo>
                  <a:pt x="847953" y="525372"/>
                </a:moveTo>
                <a:lnTo>
                  <a:pt x="4673" y="525372"/>
                </a:lnTo>
                <a:lnTo>
                  <a:pt x="4673" y="4672"/>
                </a:lnTo>
                <a:lnTo>
                  <a:pt x="1691233" y="4672"/>
                </a:lnTo>
                <a:lnTo>
                  <a:pt x="1691233" y="525372"/>
                </a:lnTo>
                <a:lnTo>
                  <a:pt x="847953" y="52537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293109" y="614172"/>
            <a:ext cx="1592731" cy="3968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B0F0"/>
                </a:solidFill>
                <a:latin typeface="Arial"/>
                <a:cs typeface="Arial"/>
              </a:rPr>
              <a:t>Spacing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71169" y="1627251"/>
            <a:ext cx="3838397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 Spacing is varies with sp to sp</a:t>
            </a:r>
            <a:endParaRPr sz="1800">
              <a:latin typeface="Lucida Fax"/>
              <a:cs typeface="Lucida Fax"/>
            </a:endParaRPr>
          </a:p>
        </p:txBody>
      </p:sp>
      <p:pic>
        <p:nvPicPr>
          <p:cNvPr id="17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90" y="1953260"/>
            <a:ext cx="4513172" cy="511402"/>
          </a:xfrm>
          <a:prstGeom prst="rect">
            <a:avLst/>
          </a:prstGeom>
        </p:spPr>
      </p:pic>
      <p:sp>
        <p:nvSpPr>
          <p:cNvPr id="118" name="object 118"/>
          <p:cNvSpPr/>
          <p:nvPr/>
        </p:nvSpPr>
        <p:spPr>
          <a:xfrm>
            <a:off x="221387" y="1976528"/>
            <a:ext cx="4445455" cy="469084"/>
          </a:xfrm>
          <a:custGeom>
            <a:avLst/>
            <a:gdLst/>
            <a:ahLst/>
            <a:cxnLst/>
            <a:rect l="l" t="t" r="r" b="b"/>
            <a:pathLst>
              <a:path w="4445455" h="469084">
                <a:moveTo>
                  <a:pt x="2222093" y="464412"/>
                </a:moveTo>
                <a:lnTo>
                  <a:pt x="4672" y="464412"/>
                </a:lnTo>
                <a:lnTo>
                  <a:pt x="4672" y="4672"/>
                </a:lnTo>
                <a:lnTo>
                  <a:pt x="4440783" y="4672"/>
                </a:lnTo>
                <a:lnTo>
                  <a:pt x="4440783" y="464412"/>
                </a:lnTo>
                <a:lnTo>
                  <a:pt x="2222093" y="46441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316230" y="2057146"/>
            <a:ext cx="4326635" cy="3401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00B0F0"/>
                </a:solidFill>
                <a:latin typeface="Arial"/>
                <a:cs typeface="Arial"/>
              </a:rPr>
              <a:t>Factors governing spacing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95020" y="3002407"/>
            <a:ext cx="1958467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Rate of growth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95020" y="3413887"/>
            <a:ext cx="2434184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Habit of branching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95020" y="4236847"/>
            <a:ext cx="3399333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Height of planting material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95020" y="4648327"/>
            <a:ext cx="1565504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Site factors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95020" y="5059807"/>
            <a:ext cx="2142947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Inter-cultivation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95020" y="5471287"/>
            <a:ext cx="3699257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Market for small-sized timber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95020" y="5882767"/>
            <a:ext cx="3625876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Fruit production as objective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795020" y="3810000"/>
            <a:ext cx="777519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Cost</a:t>
            </a:r>
            <a:endParaRPr sz="1800">
              <a:latin typeface="Lucida Fax"/>
              <a:cs typeface="Lucida Fax"/>
            </a:endParaRPr>
          </a:p>
        </p:txBody>
      </p:sp>
      <p:pic>
        <p:nvPicPr>
          <p:cNvPr id="17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460" y="3497580"/>
            <a:ext cx="3736340" cy="2505710"/>
          </a:xfrm>
          <a:prstGeom prst="rect">
            <a:avLst/>
          </a:prstGeom>
        </p:spPr>
      </p:pic>
      <p:pic>
        <p:nvPicPr>
          <p:cNvPr id="17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060" y="988060"/>
            <a:ext cx="3126740" cy="2352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710" y="276860"/>
            <a:ext cx="5532982" cy="512672"/>
          </a:xfrm>
          <a:prstGeom prst="rect">
            <a:avLst/>
          </a:prstGeom>
        </p:spPr>
      </p:pic>
      <p:sp>
        <p:nvSpPr>
          <p:cNvPr id="119" name="object 119"/>
          <p:cNvSpPr/>
          <p:nvPr/>
        </p:nvSpPr>
        <p:spPr>
          <a:xfrm>
            <a:off x="1993037" y="300127"/>
            <a:ext cx="5465265" cy="469085"/>
          </a:xfrm>
          <a:custGeom>
            <a:avLst/>
            <a:gdLst/>
            <a:ahLst/>
            <a:cxnLst/>
            <a:rect l="l" t="t" r="r" b="b"/>
            <a:pathLst>
              <a:path w="5465265" h="469085">
                <a:moveTo>
                  <a:pt x="2732633" y="464413"/>
                </a:moveTo>
                <a:lnTo>
                  <a:pt x="4673" y="464413"/>
                </a:lnTo>
                <a:lnTo>
                  <a:pt x="4673" y="4673"/>
                </a:lnTo>
                <a:lnTo>
                  <a:pt x="5460593" y="4673"/>
                </a:lnTo>
                <a:lnTo>
                  <a:pt x="5460593" y="464413"/>
                </a:lnTo>
                <a:lnTo>
                  <a:pt x="2732633" y="464413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2087879" y="380746"/>
            <a:ext cx="5344972" cy="3401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00B0F0"/>
                </a:solidFill>
                <a:latin typeface="Arial"/>
                <a:cs typeface="Arial"/>
              </a:rPr>
              <a:t>Arrangement of staff and labour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75310" y="1874215"/>
            <a:ext cx="2256434" cy="3355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00B0F0"/>
                </a:solidFill>
                <a:latin typeface="Arial"/>
                <a:cs typeface="Arial"/>
              </a:rPr>
              <a:t>Mechanization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18770" y="2313051"/>
            <a:ext cx="3491916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Soil preparation (Ploughing,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18770" y="2667000"/>
            <a:ext cx="2316403" cy="2688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Lucida Fax"/>
                <a:cs typeface="Lucida Fax"/>
              </a:rPr>
              <a:t>Harrowing,Ridging)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18770" y="3075052"/>
            <a:ext cx="3483686" cy="2777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Digging pits for fence posts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18770" y="3532251"/>
            <a:ext cx="1410741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Transport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18770" y="3913251"/>
            <a:ext cx="1976983" cy="27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r>
              <a:rPr sz="1800" spc="10" dirty="0">
                <a:latin typeface="Lucida Fax"/>
                <a:cs typeface="Lucida Fax"/>
              </a:rPr>
              <a:t>Fire protection</a:t>
            </a:r>
            <a:endParaRPr sz="1800">
              <a:latin typeface="Lucida Fax"/>
              <a:cs typeface="Lucida Fax"/>
            </a:endParaRPr>
          </a:p>
        </p:txBody>
      </p:sp>
      <p:pic>
        <p:nvPicPr>
          <p:cNvPr id="18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260" y="4259580"/>
            <a:ext cx="2980690" cy="2176780"/>
          </a:xfrm>
          <a:prstGeom prst="rect">
            <a:avLst/>
          </a:prstGeom>
        </p:spPr>
      </p:pic>
      <p:pic>
        <p:nvPicPr>
          <p:cNvPr id="18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990" y="1212850"/>
            <a:ext cx="2226310" cy="2529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701040" y="1734668"/>
            <a:ext cx="2256180" cy="4751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40" spc="10" dirty="0">
                <a:solidFill>
                  <a:srgbClr val="00B0F0"/>
                </a:solidFill>
                <a:latin typeface="Arial"/>
                <a:cs typeface="Arial"/>
              </a:rPr>
              <a:t>•   </a:t>
            </a:r>
            <a:r>
              <a:rPr sz="2540" b="1" spc="10" dirty="0">
                <a:solidFill>
                  <a:srgbClr val="00B0F0"/>
                </a:solidFill>
                <a:latin typeface="Arial"/>
                <a:cs typeface="Arial"/>
              </a:rPr>
              <a:t>CUTTINGS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01040" y="2764028"/>
            <a:ext cx="2303729" cy="4751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70" spc="10" dirty="0">
                <a:solidFill>
                  <a:srgbClr val="00B0F0"/>
                </a:solidFill>
                <a:latin typeface="Arial"/>
                <a:cs typeface="Arial"/>
              </a:rPr>
              <a:t>•   </a:t>
            </a:r>
            <a:r>
              <a:rPr sz="2570" b="1" spc="10" dirty="0">
                <a:solidFill>
                  <a:srgbClr val="00B0F0"/>
                </a:solidFill>
                <a:latin typeface="Arial"/>
                <a:cs typeface="Arial"/>
              </a:rPr>
              <a:t>GRAFTING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01040" y="3942588"/>
            <a:ext cx="2187092" cy="4751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60" spc="10" dirty="0">
                <a:solidFill>
                  <a:srgbClr val="00B0F0"/>
                </a:solidFill>
                <a:latin typeface="Arial"/>
                <a:cs typeface="Arial"/>
              </a:rPr>
              <a:t>•   </a:t>
            </a:r>
            <a:r>
              <a:rPr sz="2660" b="1" spc="10" dirty="0">
                <a:solidFill>
                  <a:srgbClr val="00B0F0"/>
                </a:solidFill>
                <a:latin typeface="Arial"/>
                <a:cs typeface="Arial"/>
              </a:rPr>
              <a:t>BUDDING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1040" y="5119878"/>
            <a:ext cx="2238705" cy="4751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40" spc="10" dirty="0">
                <a:solidFill>
                  <a:srgbClr val="00B0F0"/>
                </a:solidFill>
                <a:latin typeface="Arial"/>
                <a:cs typeface="Arial"/>
              </a:rPr>
              <a:t>•   </a:t>
            </a:r>
            <a:r>
              <a:rPr sz="2540" b="1" spc="10" dirty="0">
                <a:solidFill>
                  <a:srgbClr val="00B0F0"/>
                </a:solidFill>
                <a:latin typeface="Arial"/>
                <a:cs typeface="Arial"/>
              </a:rPr>
              <a:t>LAYERING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270" y="359410"/>
            <a:ext cx="3339692" cy="445362"/>
          </a:xfrm>
          <a:prstGeom prst="rect">
            <a:avLst/>
          </a:prstGeom>
        </p:spPr>
      </p:pic>
      <p:sp>
        <p:nvSpPr>
          <p:cNvPr id="120" name="object 120"/>
          <p:cNvSpPr/>
          <p:nvPr/>
        </p:nvSpPr>
        <p:spPr>
          <a:xfrm>
            <a:off x="2409597" y="376328"/>
            <a:ext cx="3271974" cy="408124"/>
          </a:xfrm>
          <a:custGeom>
            <a:avLst/>
            <a:gdLst/>
            <a:ahLst/>
            <a:cxnLst/>
            <a:rect l="l" t="t" r="r" b="b"/>
            <a:pathLst>
              <a:path w="3271974" h="408124">
                <a:moveTo>
                  <a:pt x="1636623" y="403452"/>
                </a:moveTo>
                <a:lnTo>
                  <a:pt x="4673" y="403452"/>
                </a:lnTo>
                <a:lnTo>
                  <a:pt x="4673" y="4672"/>
                </a:lnTo>
                <a:lnTo>
                  <a:pt x="3267303" y="4672"/>
                </a:lnTo>
                <a:lnTo>
                  <a:pt x="3267303" y="403452"/>
                </a:lnTo>
                <a:lnTo>
                  <a:pt x="1636623" y="40345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2504440" y="455930"/>
            <a:ext cx="3079241" cy="2796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00B0F0"/>
                </a:solidFill>
                <a:latin typeface="Arial"/>
                <a:cs typeface="Arial"/>
              </a:rPr>
              <a:t>Vegetative  propagation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276600" y="1676400"/>
            <a:ext cx="5486400" cy="336550"/>
          </a:xfrm>
          <a:custGeom>
            <a:avLst/>
            <a:gdLst/>
            <a:ahLst/>
            <a:cxnLst/>
            <a:rect l="l" t="t" r="r" b="b"/>
            <a:pathLst>
              <a:path w="5486400" h="336550">
                <a:moveTo>
                  <a:pt x="2743200" y="336550"/>
                </a:moveTo>
                <a:lnTo>
                  <a:pt x="0" y="336550"/>
                </a:lnTo>
                <a:lnTo>
                  <a:pt x="0" y="0"/>
                </a:lnTo>
                <a:lnTo>
                  <a:pt x="5486400" y="0"/>
                </a:lnTo>
                <a:lnTo>
                  <a:pt x="5486400" y="336550"/>
                </a:lnTo>
                <a:lnTo>
                  <a:pt x="2743200" y="336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63841" y="1663641"/>
            <a:ext cx="5511918" cy="362068"/>
          </a:xfrm>
          <a:custGeom>
            <a:avLst/>
            <a:gdLst/>
            <a:ahLst/>
            <a:cxnLst/>
            <a:rect l="l" t="t" r="r" b="b"/>
            <a:pathLst>
              <a:path w="5511918" h="362068">
                <a:moveTo>
                  <a:pt x="2755959" y="349309"/>
                </a:moveTo>
                <a:lnTo>
                  <a:pt x="12759" y="349309"/>
                </a:lnTo>
                <a:lnTo>
                  <a:pt x="12759" y="12759"/>
                </a:lnTo>
                <a:lnTo>
                  <a:pt x="5499159" y="12759"/>
                </a:lnTo>
                <a:lnTo>
                  <a:pt x="5499159" y="349309"/>
                </a:lnTo>
                <a:lnTo>
                  <a:pt x="2755959" y="349309"/>
                </a:lnTo>
                <a:close/>
              </a:path>
            </a:pathLst>
          </a:custGeom>
          <a:ln w="25518">
            <a:solidFill>
              <a:srgbClr val="8064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3366770" y="1730299"/>
            <a:ext cx="4758335" cy="2389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Lucida Fax Demibold"/>
                <a:cs typeface="Lucida Fax Demibold"/>
              </a:rPr>
              <a:t>Any portion removed from the parent plant</a:t>
            </a:r>
            <a:endParaRPr sz="1600">
              <a:latin typeface="Lucida Fax Demibold"/>
              <a:cs typeface="Lucida Fax Demibold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276600" y="2438400"/>
            <a:ext cx="5486400" cy="916940"/>
          </a:xfrm>
          <a:custGeom>
            <a:avLst/>
            <a:gdLst/>
            <a:ahLst/>
            <a:cxnLst/>
            <a:rect l="l" t="t" r="r" b="b"/>
            <a:pathLst>
              <a:path w="5486400" h="916940">
                <a:moveTo>
                  <a:pt x="2743200" y="916940"/>
                </a:moveTo>
                <a:lnTo>
                  <a:pt x="0" y="916940"/>
                </a:lnTo>
                <a:lnTo>
                  <a:pt x="0" y="0"/>
                </a:lnTo>
                <a:lnTo>
                  <a:pt x="5486400" y="0"/>
                </a:lnTo>
                <a:lnTo>
                  <a:pt x="5486400" y="916940"/>
                </a:lnTo>
                <a:lnTo>
                  <a:pt x="2743200" y="916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63841" y="2425641"/>
            <a:ext cx="5511918" cy="942458"/>
          </a:xfrm>
          <a:custGeom>
            <a:avLst/>
            <a:gdLst/>
            <a:ahLst/>
            <a:cxnLst/>
            <a:rect l="l" t="t" r="r" b="b"/>
            <a:pathLst>
              <a:path w="5511918" h="942458">
                <a:moveTo>
                  <a:pt x="2755959" y="929699"/>
                </a:moveTo>
                <a:lnTo>
                  <a:pt x="12759" y="929699"/>
                </a:lnTo>
                <a:lnTo>
                  <a:pt x="12759" y="12759"/>
                </a:lnTo>
                <a:lnTo>
                  <a:pt x="5499159" y="12759"/>
                </a:lnTo>
                <a:lnTo>
                  <a:pt x="5499159" y="929699"/>
                </a:lnTo>
                <a:lnTo>
                  <a:pt x="2755959" y="929699"/>
                </a:lnTo>
                <a:close/>
              </a:path>
            </a:pathLst>
          </a:custGeom>
          <a:ln w="25518">
            <a:solidFill>
              <a:srgbClr val="8064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3366770" y="2491892"/>
            <a:ext cx="5371644" cy="8174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latin typeface="Lucida Fax Demibold"/>
                <a:cs typeface="Lucida Fax Demibold"/>
              </a:rPr>
              <a:t>An art of joining parts of plants together in</a:t>
            </a:r>
            <a:endParaRPr sz="1800">
              <a:latin typeface="Lucida Fax Demibold"/>
              <a:cs typeface="Lucida Fax Demibold"/>
            </a:endParaRPr>
          </a:p>
          <a:p>
            <a:pPr marL="0">
              <a:lnSpc>
                <a:spcPct val="100000"/>
              </a:lnSpc>
            </a:pPr>
            <a:r>
              <a:rPr sz="1800" b="1" spc="10" dirty="0">
                <a:latin typeface="Lucida Fax Demibold"/>
                <a:cs typeface="Lucida Fax Demibold"/>
              </a:rPr>
              <a:t>such a way that they will readily unite and</a:t>
            </a:r>
            <a:endParaRPr sz="1800">
              <a:latin typeface="Lucida Fax Demibold"/>
              <a:cs typeface="Lucida Fax Demibold"/>
            </a:endParaRPr>
          </a:p>
          <a:p>
            <a:pPr marL="0">
              <a:lnSpc>
                <a:spcPct val="100000"/>
              </a:lnSpc>
            </a:pPr>
            <a:r>
              <a:rPr sz="1800" b="1" spc="10" dirty="0">
                <a:latin typeface="Lucida Fax Demibold"/>
                <a:cs typeface="Lucida Fax Demibold"/>
              </a:rPr>
              <a:t>continue to grow as one plant</a:t>
            </a:r>
            <a:endParaRPr sz="1800">
              <a:latin typeface="Lucida Fax Demibold"/>
              <a:cs typeface="Lucida Fax Demibold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276600" y="3810000"/>
            <a:ext cx="5486400" cy="916940"/>
          </a:xfrm>
          <a:custGeom>
            <a:avLst/>
            <a:gdLst/>
            <a:ahLst/>
            <a:cxnLst/>
            <a:rect l="l" t="t" r="r" b="b"/>
            <a:pathLst>
              <a:path w="5486400" h="916940">
                <a:moveTo>
                  <a:pt x="2743200" y="916940"/>
                </a:moveTo>
                <a:lnTo>
                  <a:pt x="0" y="916940"/>
                </a:lnTo>
                <a:lnTo>
                  <a:pt x="0" y="0"/>
                </a:lnTo>
                <a:lnTo>
                  <a:pt x="5486400" y="0"/>
                </a:lnTo>
                <a:lnTo>
                  <a:pt x="5486400" y="916940"/>
                </a:lnTo>
                <a:lnTo>
                  <a:pt x="2743200" y="916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263841" y="3797241"/>
            <a:ext cx="5511918" cy="942458"/>
          </a:xfrm>
          <a:custGeom>
            <a:avLst/>
            <a:gdLst/>
            <a:ahLst/>
            <a:cxnLst/>
            <a:rect l="l" t="t" r="r" b="b"/>
            <a:pathLst>
              <a:path w="5511918" h="942458">
                <a:moveTo>
                  <a:pt x="2755959" y="929699"/>
                </a:moveTo>
                <a:lnTo>
                  <a:pt x="12759" y="929699"/>
                </a:lnTo>
                <a:lnTo>
                  <a:pt x="12759" y="12759"/>
                </a:lnTo>
                <a:lnTo>
                  <a:pt x="5499159" y="12759"/>
                </a:lnTo>
                <a:lnTo>
                  <a:pt x="5499159" y="929699"/>
                </a:lnTo>
                <a:lnTo>
                  <a:pt x="2755959" y="929699"/>
                </a:lnTo>
                <a:close/>
              </a:path>
            </a:pathLst>
          </a:custGeom>
          <a:ln w="25518">
            <a:solidFill>
              <a:srgbClr val="8064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3366770" y="3863492"/>
            <a:ext cx="5294149" cy="8174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latin typeface="Lucida Fax Demibold"/>
                <a:cs typeface="Lucida Fax Demibold"/>
              </a:rPr>
              <a:t>Budding is a variation of grafting in which </a:t>
            </a:r>
            <a:endParaRPr sz="1800">
              <a:latin typeface="Lucida Fax Demibold"/>
              <a:cs typeface="Lucida Fax Demibold"/>
            </a:endParaRPr>
          </a:p>
          <a:p>
            <a:pPr marL="0">
              <a:lnSpc>
                <a:spcPct val="100000"/>
              </a:lnSpc>
            </a:pPr>
            <a:r>
              <a:rPr sz="1800" b="1" spc="10" dirty="0">
                <a:latin typeface="Lucida Fax Demibold"/>
                <a:cs typeface="Lucida Fax Demibold"/>
              </a:rPr>
              <a:t>the scion is a dormant bud with a small</a:t>
            </a:r>
            <a:endParaRPr sz="1800">
              <a:latin typeface="Lucida Fax Demibold"/>
              <a:cs typeface="Lucida Fax Demibold"/>
            </a:endParaRPr>
          </a:p>
          <a:p>
            <a:pPr marL="0">
              <a:lnSpc>
                <a:spcPct val="100000"/>
              </a:lnSpc>
            </a:pPr>
            <a:r>
              <a:rPr sz="1800" b="1" spc="10" dirty="0">
                <a:latin typeface="Lucida Fax Demibold"/>
                <a:cs typeface="Lucida Fax Demibold"/>
              </a:rPr>
              <a:t>patch of attached bark</a:t>
            </a:r>
            <a:endParaRPr sz="1800">
              <a:latin typeface="Lucida Fax Demibold"/>
              <a:cs typeface="Lucida Fax Demibold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276600" y="5105400"/>
            <a:ext cx="5486400" cy="642620"/>
          </a:xfrm>
          <a:custGeom>
            <a:avLst/>
            <a:gdLst/>
            <a:ahLst/>
            <a:cxnLst/>
            <a:rect l="l" t="t" r="r" b="b"/>
            <a:pathLst>
              <a:path w="5486400" h="642620">
                <a:moveTo>
                  <a:pt x="2743200" y="642620"/>
                </a:moveTo>
                <a:lnTo>
                  <a:pt x="0" y="642620"/>
                </a:lnTo>
                <a:lnTo>
                  <a:pt x="0" y="0"/>
                </a:lnTo>
                <a:lnTo>
                  <a:pt x="5486400" y="0"/>
                </a:lnTo>
                <a:lnTo>
                  <a:pt x="5486400" y="642620"/>
                </a:lnTo>
                <a:lnTo>
                  <a:pt x="2743200" y="642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263841" y="5092641"/>
            <a:ext cx="5511918" cy="668138"/>
          </a:xfrm>
          <a:custGeom>
            <a:avLst/>
            <a:gdLst/>
            <a:ahLst/>
            <a:cxnLst/>
            <a:rect l="l" t="t" r="r" b="b"/>
            <a:pathLst>
              <a:path w="5511918" h="668138">
                <a:moveTo>
                  <a:pt x="2755959" y="655379"/>
                </a:moveTo>
                <a:lnTo>
                  <a:pt x="12759" y="655379"/>
                </a:lnTo>
                <a:lnTo>
                  <a:pt x="12759" y="12759"/>
                </a:lnTo>
                <a:lnTo>
                  <a:pt x="5499159" y="12759"/>
                </a:lnTo>
                <a:lnTo>
                  <a:pt x="5499159" y="655379"/>
                </a:lnTo>
                <a:lnTo>
                  <a:pt x="2755959" y="655379"/>
                </a:lnTo>
                <a:close/>
              </a:path>
            </a:pathLst>
          </a:custGeom>
          <a:ln w="25518">
            <a:solidFill>
              <a:srgbClr val="8064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3423920" y="5160162"/>
            <a:ext cx="5261918" cy="5431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b="1" spc="10" dirty="0">
                <a:latin typeface="Lucida Fax Demibold"/>
                <a:cs typeface="Lucida Fax Demibold"/>
              </a:rPr>
              <a:t>Formation of roots on branches while they</a:t>
            </a:r>
            <a:endParaRPr sz="1600">
              <a:latin typeface="Lucida Fax Demibold"/>
              <a:cs typeface="Lucida Fax Demibold"/>
            </a:endParaRPr>
          </a:p>
          <a:p>
            <a:pPr marL="857250">
              <a:lnSpc>
                <a:spcPct val="100000"/>
              </a:lnSpc>
            </a:pPr>
            <a:r>
              <a:rPr sz="1800" b="1" spc="10" dirty="0">
                <a:latin typeface="Lucida Fax Demibold"/>
                <a:cs typeface="Lucida Fax Demibold"/>
              </a:rPr>
              <a:t>are still attached to the tree</a:t>
            </a:r>
            <a:endParaRPr sz="1800">
              <a:latin typeface="Lucida Fax Demibold"/>
              <a:cs typeface="Lucida Fax D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52400"/>
            <a:ext cx="6248400" cy="6427470"/>
          </a:xfrm>
          <a:prstGeom prst="rect">
            <a:avLst/>
          </a:prstGeom>
        </p:spPr>
      </p:pic>
      <p:pic>
        <p:nvPicPr>
          <p:cNvPr id="18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40" y="1611630"/>
            <a:ext cx="2502762" cy="1937612"/>
          </a:xfrm>
          <a:prstGeom prst="rect">
            <a:avLst/>
          </a:prstGeom>
        </p:spPr>
      </p:pic>
      <p:sp>
        <p:nvSpPr>
          <p:cNvPr id="129" name="object 129"/>
          <p:cNvSpPr/>
          <p:nvPr/>
        </p:nvSpPr>
        <p:spPr>
          <a:xfrm>
            <a:off x="176937" y="1763168"/>
            <a:ext cx="2433774" cy="1765754"/>
          </a:xfrm>
          <a:custGeom>
            <a:avLst/>
            <a:gdLst/>
            <a:ahLst/>
            <a:cxnLst/>
            <a:rect l="l" t="t" r="r" b="b"/>
            <a:pathLst>
              <a:path w="2433774" h="1765754">
                <a:moveTo>
                  <a:pt x="4673" y="825092"/>
                </a:moveTo>
                <a:lnTo>
                  <a:pt x="2054453" y="4672"/>
                </a:lnTo>
                <a:lnTo>
                  <a:pt x="2429103" y="940662"/>
                </a:lnTo>
                <a:lnTo>
                  <a:pt x="379323" y="1761082"/>
                </a:lnTo>
                <a:lnTo>
                  <a:pt x="4673" y="825092"/>
                </a:lnTo>
                <a:lnTo>
                  <a:pt x="4673" y="82509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6937" y="2583587"/>
            <a:ext cx="9344" cy="9344"/>
          </a:xfrm>
          <a:custGeom>
            <a:avLst/>
            <a:gdLst/>
            <a:ahLst/>
            <a:cxnLst/>
            <a:rect l="l" t="t" r="r" b="b"/>
            <a:pathLst>
              <a:path w="9344" h="9344">
                <a:moveTo>
                  <a:pt x="4673" y="4673"/>
                </a:moveTo>
                <a:lnTo>
                  <a:pt x="4673" y="4673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01367" y="2700427"/>
            <a:ext cx="9344" cy="9344"/>
          </a:xfrm>
          <a:custGeom>
            <a:avLst/>
            <a:gdLst/>
            <a:ahLst/>
            <a:cxnLst/>
            <a:rect l="l" t="t" r="r" b="b"/>
            <a:pathLst>
              <a:path w="9344" h="9344">
                <a:moveTo>
                  <a:pt x="4673" y="4673"/>
                </a:moveTo>
                <a:lnTo>
                  <a:pt x="4673" y="4673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 rot="-1260000">
            <a:off x="566969" y="2204992"/>
            <a:ext cx="1720045" cy="8890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solidFill>
                  <a:srgbClr val="00B0F0"/>
                </a:solidFill>
                <a:latin typeface="Arial"/>
                <a:cs typeface="Arial"/>
              </a:rPr>
              <a:t>Grafting in oil</a:t>
            </a:r>
            <a:endParaRPr sz="1900">
              <a:latin typeface="Arial"/>
              <a:cs typeface="Arial"/>
            </a:endParaRPr>
          </a:p>
          <a:p>
            <a:pPr marL="224286">
              <a:lnSpc>
                <a:spcPct val="100000"/>
              </a:lnSpc>
            </a:pPr>
            <a:r>
              <a:rPr sz="2000" spc="10" dirty="0">
                <a:solidFill>
                  <a:srgbClr val="00B0F0"/>
                </a:solidFill>
                <a:latin typeface="Arial"/>
                <a:cs typeface="Arial"/>
              </a:rPr>
              <a:t>seed tree</a:t>
            </a:r>
            <a:endParaRPr sz="2000">
              <a:latin typeface="Arial"/>
              <a:cs typeface="Arial"/>
            </a:endParaRPr>
          </a:p>
          <a:p>
            <a:pPr marL="356833">
              <a:lnSpc>
                <a:spcPct val="100000"/>
              </a:lnSpc>
            </a:pPr>
            <a:r>
              <a:rPr sz="2000" spc="10" dirty="0">
                <a:solidFill>
                  <a:srgbClr val="00B0F0"/>
                </a:solidFill>
                <a:latin typeface="Arial"/>
                <a:cs typeface="Arial"/>
              </a:rPr>
              <a:t>species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3400"/>
            <a:ext cx="7162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990600" y="533400"/>
            <a:ext cx="7543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70" spc="10" dirty="0">
                <a:solidFill>
                  <a:srgbClr val="FF0000"/>
                </a:solidFill>
                <a:latin typeface="Arial"/>
                <a:cs typeface="Arial"/>
              </a:rPr>
              <a:t>Factors affecting the </a:t>
            </a:r>
            <a:r>
              <a:rPr sz="2270" spc="10">
                <a:solidFill>
                  <a:srgbClr val="FF0000"/>
                </a:solidFill>
                <a:latin typeface="Arial"/>
                <a:cs typeface="Arial"/>
              </a:rPr>
              <a:t>choice </a:t>
            </a:r>
            <a:r>
              <a:rPr sz="2270" spc="10" smtClean="0">
                <a:solidFill>
                  <a:srgbClr val="FF0000"/>
                </a:solidFill>
                <a:latin typeface="Arial"/>
                <a:cs typeface="Arial"/>
              </a:rPr>
              <a:t>between</a:t>
            </a:r>
            <a:r>
              <a:rPr lang="en-US" sz="2200" spc="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10" smtClean="0">
                <a:solidFill>
                  <a:srgbClr val="FF0000"/>
                </a:solidFill>
                <a:latin typeface="Arial"/>
                <a:cs typeface="Arial"/>
              </a:rPr>
              <a:t>AR </a:t>
            </a:r>
            <a:r>
              <a:rPr sz="3200" spc="10" dirty="0">
                <a:solidFill>
                  <a:srgbClr val="FF0000"/>
                </a:solidFill>
                <a:latin typeface="Arial"/>
                <a:cs typeface="Arial"/>
              </a:rPr>
              <a:t>&amp; NR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1797050"/>
            <a:ext cx="5270245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Risk of loss and determination of soil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317750"/>
            <a:ext cx="2734056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Crop composition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838450"/>
            <a:ext cx="3239769" cy="308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Genetic consideration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359150"/>
            <a:ext cx="3552443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Risk of damage by pests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3878580"/>
            <a:ext cx="3370833" cy="30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Flexibility of operation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4399280"/>
            <a:ext cx="2927603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Density of stocking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4919980"/>
            <a:ext cx="1071880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Yield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640" y="5440680"/>
            <a:ext cx="1917954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Time factor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48640" y="5961380"/>
            <a:ext cx="998727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Cost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558290" y="547624"/>
            <a:ext cx="542475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3600" spc="10" dirty="0" smtClean="0">
                <a:solidFill>
                  <a:srgbClr val="FF0000"/>
                </a:solidFill>
                <a:latin typeface="Arial"/>
                <a:cs typeface="Arial"/>
              </a:rPr>
              <a:t>       </a:t>
            </a:r>
            <a:r>
              <a:rPr sz="3600" spc="10" smtClean="0">
                <a:solidFill>
                  <a:srgbClr val="FF0000"/>
                </a:solidFill>
                <a:latin typeface="Arial"/>
                <a:cs typeface="Arial"/>
              </a:rPr>
              <a:t>Artificial </a:t>
            </a:r>
            <a:r>
              <a:rPr sz="3600" spc="10" dirty="0">
                <a:solidFill>
                  <a:srgbClr val="FF0000"/>
                </a:solidFill>
                <a:latin typeface="Arial"/>
                <a:cs typeface="Arial"/>
              </a:rPr>
              <a:t>Regeneration</a:t>
            </a:r>
            <a:endParaRPr sz="36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2664206"/>
            <a:ext cx="3390595" cy="3837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 </a:t>
            </a:r>
            <a:r>
              <a:rPr sz="2400" spc="10" dirty="0">
                <a:latin typeface="Calibri"/>
                <a:cs typeface="Calibri"/>
              </a:rPr>
              <a:t>Controlled plant density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72440" y="3289046"/>
            <a:ext cx="4347058" cy="3837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 </a:t>
            </a:r>
            <a:r>
              <a:rPr sz="2400" spc="10" dirty="0">
                <a:latin typeface="Calibri"/>
                <a:cs typeface="Calibri"/>
              </a:rPr>
              <a:t>Predictable seedling production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3913886"/>
            <a:ext cx="2170786" cy="3825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 </a:t>
            </a:r>
            <a:r>
              <a:rPr sz="2400" spc="10" dirty="0">
                <a:latin typeface="Calibri"/>
                <a:cs typeface="Calibri"/>
              </a:rPr>
              <a:t>High flexibility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2440" y="4538726"/>
            <a:ext cx="3774949" cy="3825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 </a:t>
            </a:r>
            <a:r>
              <a:rPr sz="2400" spc="10" dirty="0">
                <a:latin typeface="Calibri"/>
                <a:cs typeface="Calibri"/>
              </a:rPr>
              <a:t>Low management intensity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2440" y="5163566"/>
            <a:ext cx="7131100" cy="3825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 </a:t>
            </a:r>
            <a:r>
              <a:rPr sz="2400" spc="10" dirty="0">
                <a:latin typeface="Calibri"/>
                <a:cs typeface="Calibri"/>
              </a:rPr>
              <a:t>Option of introducing improved seed or plant material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72440" y="5787136"/>
            <a:ext cx="4568038" cy="3837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 </a:t>
            </a:r>
            <a:r>
              <a:rPr sz="2400" spc="10" dirty="0">
                <a:latin typeface="Calibri"/>
                <a:cs typeface="Calibri"/>
              </a:rPr>
              <a:t>Changing species and/or varieties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430" y="1567180"/>
            <a:ext cx="2410052" cy="578712"/>
          </a:xfrm>
          <a:prstGeom prst="rect">
            <a:avLst/>
          </a:prstGeom>
        </p:spPr>
      </p:pic>
      <p:sp>
        <p:nvSpPr>
          <p:cNvPr id="134" name="object 134"/>
          <p:cNvSpPr/>
          <p:nvPr/>
        </p:nvSpPr>
        <p:spPr>
          <a:xfrm>
            <a:off x="389027" y="1595528"/>
            <a:ext cx="2342334" cy="530044"/>
          </a:xfrm>
          <a:custGeom>
            <a:avLst/>
            <a:gdLst/>
            <a:ahLst/>
            <a:cxnLst/>
            <a:rect l="l" t="t" r="r" b="b"/>
            <a:pathLst>
              <a:path w="2342334" h="530044">
                <a:moveTo>
                  <a:pt x="1171803" y="525372"/>
                </a:moveTo>
                <a:lnTo>
                  <a:pt x="4673" y="525372"/>
                </a:lnTo>
                <a:lnTo>
                  <a:pt x="4673" y="4672"/>
                </a:lnTo>
                <a:lnTo>
                  <a:pt x="2337663" y="4672"/>
                </a:lnTo>
                <a:lnTo>
                  <a:pt x="2337663" y="525372"/>
                </a:lnTo>
                <a:lnTo>
                  <a:pt x="1171803" y="52537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483869" y="1686306"/>
            <a:ext cx="2236724" cy="391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B0F0"/>
                </a:solidFill>
                <a:latin typeface="Arial"/>
                <a:cs typeface="Arial"/>
              </a:rPr>
              <a:t>Advantages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558290" y="547624"/>
            <a:ext cx="5165710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3600" spc="10" dirty="0" smtClean="0"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r>
              <a:rPr sz="3600" spc="10" smtClean="0">
                <a:solidFill>
                  <a:srgbClr val="FF0000"/>
                </a:solidFill>
                <a:latin typeface="Arial"/>
                <a:cs typeface="Arial"/>
              </a:rPr>
              <a:t>Artificial </a:t>
            </a:r>
            <a:r>
              <a:rPr sz="3600" spc="10" dirty="0">
                <a:solidFill>
                  <a:srgbClr val="FF0000"/>
                </a:solidFill>
                <a:latin typeface="Arial"/>
                <a:cs typeface="Arial"/>
              </a:rPr>
              <a:t>Regeneration</a:t>
            </a:r>
            <a:endParaRPr sz="36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2635250"/>
            <a:ext cx="2552445" cy="308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Labors-intensive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72440" y="3154680"/>
            <a:ext cx="5719572" cy="309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Temporarily disturbed root development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3675380"/>
            <a:ext cx="3952748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Less adapted to micro-sites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2440" y="4196080"/>
            <a:ext cx="2266950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Cost-intensive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40" y="1567180"/>
            <a:ext cx="2904082" cy="578712"/>
          </a:xfrm>
          <a:prstGeom prst="rect">
            <a:avLst/>
          </a:prstGeom>
        </p:spPr>
      </p:pic>
      <p:sp>
        <p:nvSpPr>
          <p:cNvPr id="136" name="object 136"/>
          <p:cNvSpPr/>
          <p:nvPr/>
        </p:nvSpPr>
        <p:spPr>
          <a:xfrm>
            <a:off x="418237" y="1595528"/>
            <a:ext cx="2835094" cy="530044"/>
          </a:xfrm>
          <a:custGeom>
            <a:avLst/>
            <a:gdLst/>
            <a:ahLst/>
            <a:cxnLst/>
            <a:rect l="l" t="t" r="r" b="b"/>
            <a:pathLst>
              <a:path w="2835094" h="530044">
                <a:moveTo>
                  <a:pt x="1416913" y="525372"/>
                </a:moveTo>
                <a:lnTo>
                  <a:pt x="4673" y="525372"/>
                </a:lnTo>
                <a:lnTo>
                  <a:pt x="4673" y="4672"/>
                </a:lnTo>
                <a:lnTo>
                  <a:pt x="2830423" y="4672"/>
                </a:lnTo>
                <a:lnTo>
                  <a:pt x="2830423" y="525372"/>
                </a:lnTo>
                <a:lnTo>
                  <a:pt x="1416913" y="52537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511810" y="1686306"/>
            <a:ext cx="2730297" cy="391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B0F0"/>
                </a:solidFill>
                <a:latin typeface="Arial"/>
                <a:cs typeface="Arial"/>
              </a:rPr>
              <a:t>Disadvantages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548640" y="1797050"/>
            <a:ext cx="3422141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 </a:t>
            </a:r>
            <a:r>
              <a:rPr sz="2000" b="1" spc="10" dirty="0">
                <a:solidFill>
                  <a:srgbClr val="FF0000"/>
                </a:solidFill>
                <a:latin typeface="Lucida Fax Demibold"/>
                <a:cs typeface="Lucida Fax Demibold"/>
              </a:rPr>
              <a:t>Quality planting stock</a:t>
            </a:r>
            <a:endParaRPr sz="2000">
              <a:latin typeface="Lucida Fax Demibold"/>
              <a:cs typeface="Lucida Fax Demibol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317750"/>
            <a:ext cx="2574036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More production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837180"/>
            <a:ext cx="3979163" cy="309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Meet the industrial demand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3878580"/>
            <a:ext cx="2789428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Resistant varieties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4399280"/>
            <a:ext cx="3157474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Reduced rotation age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48640" y="4919980"/>
            <a:ext cx="3149853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Multiply suitable spp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5440680"/>
            <a:ext cx="2887725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Clonal propagation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640" y="3352800"/>
            <a:ext cx="3274614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</a:t>
            </a:r>
            <a:r>
              <a:rPr sz="2000" spc="10">
                <a:latin typeface="Arial"/>
                <a:cs typeface="Arial"/>
              </a:rPr>
              <a:t> </a:t>
            </a:r>
            <a:r>
              <a:rPr sz="2000" spc="10" smtClean="0">
                <a:latin typeface="Lucida Fax"/>
                <a:cs typeface="Lucida Fax"/>
              </a:rPr>
              <a:t> </a:t>
            </a:r>
            <a:r>
              <a:rPr sz="2000" spc="10" dirty="0">
                <a:latin typeface="Lucida Fax"/>
                <a:cs typeface="Lucida Fax"/>
              </a:rPr>
              <a:t>silvicultural operation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30" y="328930"/>
            <a:ext cx="8460333" cy="780641"/>
          </a:xfrm>
          <a:prstGeom prst="rect">
            <a:avLst/>
          </a:prstGeom>
        </p:spPr>
      </p:pic>
      <p:sp>
        <p:nvSpPr>
          <p:cNvPr id="137" name="object 137"/>
          <p:cNvSpPr/>
          <p:nvPr/>
        </p:nvSpPr>
        <p:spPr>
          <a:xfrm>
            <a:off x="376327" y="376328"/>
            <a:ext cx="8391345" cy="712924"/>
          </a:xfrm>
          <a:custGeom>
            <a:avLst/>
            <a:gdLst/>
            <a:ahLst/>
            <a:cxnLst/>
            <a:rect l="l" t="t" r="r" b="b"/>
            <a:pathLst>
              <a:path w="8391345" h="712924">
                <a:moveTo>
                  <a:pt x="4673" y="4672"/>
                </a:moveTo>
                <a:lnTo>
                  <a:pt x="8386673" y="4672"/>
                </a:lnTo>
                <a:lnTo>
                  <a:pt x="8386673" y="708252"/>
                </a:lnTo>
                <a:lnTo>
                  <a:pt x="4673" y="708252"/>
                </a:lnTo>
                <a:lnTo>
                  <a:pt x="4673" y="4672"/>
                </a:lnTo>
                <a:lnTo>
                  <a:pt x="4673" y="467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6327" y="376328"/>
            <a:ext cx="9344" cy="9344"/>
          </a:xfrm>
          <a:custGeom>
            <a:avLst/>
            <a:gdLst/>
            <a:ahLst/>
            <a:cxnLst/>
            <a:rect l="l" t="t" r="r" b="b"/>
            <a:pathLst>
              <a:path w="9344" h="9344">
                <a:moveTo>
                  <a:pt x="4673" y="4672"/>
                </a:moveTo>
                <a:lnTo>
                  <a:pt x="4673" y="467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58327" y="1079907"/>
            <a:ext cx="9346" cy="9344"/>
          </a:xfrm>
          <a:custGeom>
            <a:avLst/>
            <a:gdLst/>
            <a:ahLst/>
            <a:cxnLst/>
            <a:rect l="l" t="t" r="r" b="b"/>
            <a:pathLst>
              <a:path w="9346" h="9344">
                <a:moveTo>
                  <a:pt x="4673" y="4673"/>
                </a:moveTo>
                <a:lnTo>
                  <a:pt x="4673" y="4673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530860" y="452120"/>
            <a:ext cx="8138162" cy="5882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00B0F0"/>
                </a:solidFill>
                <a:latin typeface="Arial"/>
                <a:cs typeface="Arial"/>
              </a:rPr>
              <a:t>WHY WE GO TO NATURAL REGENERATION INTO ARTIFICIAL</a:t>
            </a:r>
            <a:endParaRPr sz="1300">
              <a:latin typeface="Arial"/>
              <a:cs typeface="Arial"/>
            </a:endParaRPr>
          </a:p>
          <a:p>
            <a:pPr marL="2923540">
              <a:lnSpc>
                <a:spcPct val="100000"/>
              </a:lnSpc>
            </a:pPr>
            <a:r>
              <a:rPr sz="2000" spc="10" dirty="0">
                <a:solidFill>
                  <a:srgbClr val="00B0F0"/>
                </a:solidFill>
                <a:latin typeface="Arial"/>
                <a:cs typeface="Arial"/>
              </a:rPr>
              <a:t>REGENERATION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0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371600"/>
            <a:ext cx="347980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69"/>
            <a:ext cx="9144000" cy="679195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491740" y="3438398"/>
            <a:ext cx="4133087" cy="4535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00"/>
                </a:solidFill>
                <a:latin typeface="Arial"/>
                <a:cs typeface="Arial"/>
              </a:rPr>
              <a:t>Artificial regeneration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7200" y="1647885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29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Explain the natural regeneration from seed and the factors affecting natural regeneration?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29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are the advantage  of Natural regeneration and methods of regeneration from vegetative parts?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29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are the advantage, disadvantages of Artificial regeneration and its objective?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29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are the factors affecting the choice between artificial and natural regeneration.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29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Write short notes on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6229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Coppicing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6229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Pollarding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62293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Root suckers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066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Questionnaires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590550" y="1987296"/>
            <a:ext cx="7203947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   Artificial regeneration is defined as ‘ </a:t>
            </a:r>
            <a:r>
              <a:rPr sz="2000" spc="10" dirty="0">
                <a:solidFill>
                  <a:srgbClr val="FF0000"/>
                </a:solidFill>
                <a:latin typeface="Lucida Fax"/>
                <a:cs typeface="Lucida Fax"/>
              </a:rPr>
              <a:t>the renewal of a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4430" y="2444496"/>
            <a:ext cx="6413754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solidFill>
                  <a:srgbClr val="FF0000"/>
                </a:solidFill>
                <a:latin typeface="Lucida Fax"/>
                <a:cs typeface="Lucida Fax"/>
              </a:rPr>
              <a:t>forest crop by sowing, planting or other artificial</a:t>
            </a:r>
            <a:endParaRPr sz="1900">
              <a:latin typeface="Lucida Fax"/>
              <a:cs typeface="Lucida Fax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681730" y="2825497"/>
            <a:ext cx="1364234" cy="2987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0000"/>
                </a:solidFill>
                <a:latin typeface="Lucida Fax"/>
                <a:cs typeface="Lucida Fax"/>
              </a:rPr>
              <a:t>methods</a:t>
            </a:r>
            <a:r>
              <a:rPr sz="2000" spc="10" dirty="0">
                <a:latin typeface="Lucida Fax"/>
                <a:cs typeface="Lucida Fax"/>
              </a:rPr>
              <a:t> ’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1047" y="500380"/>
            <a:ext cx="6994753" cy="583590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1301295" y="528728"/>
            <a:ext cx="6928305" cy="530044"/>
          </a:xfrm>
          <a:custGeom>
            <a:avLst/>
            <a:gdLst/>
            <a:ahLst/>
            <a:cxnLst/>
            <a:rect l="l" t="t" r="r" b="b"/>
            <a:pathLst>
              <a:path w="6928305" h="530044">
                <a:moveTo>
                  <a:pt x="3464153" y="525372"/>
                </a:moveTo>
                <a:lnTo>
                  <a:pt x="4673" y="525372"/>
                </a:lnTo>
                <a:lnTo>
                  <a:pt x="4673" y="4672"/>
                </a:lnTo>
                <a:lnTo>
                  <a:pt x="6923633" y="4672"/>
                </a:lnTo>
                <a:lnTo>
                  <a:pt x="6923633" y="525372"/>
                </a:lnTo>
                <a:lnTo>
                  <a:pt x="3464153" y="52537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2092772" y="635913"/>
            <a:ext cx="2022028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ARTIFICIAL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076981" y="637286"/>
            <a:ext cx="316201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REGENERATION?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860" y="3651250"/>
            <a:ext cx="3949700" cy="2566670"/>
          </a:xfrm>
          <a:prstGeom prst="rect">
            <a:avLst/>
          </a:prstGeom>
        </p:spPr>
      </p:pic>
      <p:pic>
        <p:nvPicPr>
          <p:cNvPr id="11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990" y="2663190"/>
            <a:ext cx="3285490" cy="3853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1237595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93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Objectives of artificial Regeneration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9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A) Reforestation, and 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Afforestation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9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Objectives of reforestation: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9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To supplement natural regeneration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9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To give up natural regeneration in favor of artificial regeneration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9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To restock forests destroyed by fire and other biotic factors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9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To change the crop composition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29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To introduce exotic.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548640" y="1797050"/>
            <a:ext cx="2235962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00B0F0"/>
                </a:solidFill>
                <a:latin typeface="Arial"/>
                <a:cs typeface="Arial"/>
              </a:rPr>
              <a:t> </a:t>
            </a:r>
            <a:r>
              <a:rPr sz="2000" spc="10" dirty="0">
                <a:solidFill>
                  <a:srgbClr val="00B0F0"/>
                </a:solidFill>
                <a:latin typeface="Lucida Fax"/>
                <a:cs typeface="Lucida Fax"/>
              </a:rPr>
              <a:t>Reforestation: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463040" y="2327656"/>
            <a:ext cx="1488185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Restocking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165348" y="2327656"/>
            <a:ext cx="347980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of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727450" y="2327656"/>
            <a:ext cx="223520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a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166362" y="2327656"/>
            <a:ext cx="812545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felled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193029" y="2327656"/>
            <a:ext cx="354330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or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1539" y="2784856"/>
            <a:ext cx="1338834" cy="2987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otherwise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416556" y="2784856"/>
            <a:ext cx="1016508" cy="2987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cleared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620516" y="2784856"/>
            <a:ext cx="1343913" cy="2987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woodland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150611" y="2784856"/>
            <a:ext cx="396494" cy="2987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by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1539" y="3242056"/>
            <a:ext cx="2121916" cy="2987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Artificial means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48640" y="3752850"/>
            <a:ext cx="2208276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00B0F0"/>
                </a:solidFill>
                <a:latin typeface="Arial"/>
                <a:cs typeface="Arial"/>
              </a:rPr>
              <a:t> </a:t>
            </a:r>
            <a:r>
              <a:rPr sz="2000" spc="10" dirty="0">
                <a:solidFill>
                  <a:srgbClr val="00B0F0"/>
                </a:solidFill>
                <a:latin typeface="Lucida Fax"/>
                <a:cs typeface="Lucida Fax"/>
              </a:rPr>
              <a:t>Afforestation: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463040" y="4283456"/>
            <a:ext cx="4084320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Establishment of a forest by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1539" y="4740656"/>
            <a:ext cx="4654550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Artificial means on an area from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1539" y="5197856"/>
            <a:ext cx="4654041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which forest vegetation has always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1539" y="5655056"/>
            <a:ext cx="2275585" cy="2987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Lucida Fax"/>
                <a:cs typeface="Lucida Fax"/>
              </a:rPr>
              <a:t>long bean absent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0530" y="494030"/>
            <a:ext cx="2058262" cy="658977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2967127" y="528728"/>
            <a:ext cx="1990544" cy="591004"/>
          </a:xfrm>
          <a:custGeom>
            <a:avLst/>
            <a:gdLst/>
            <a:ahLst/>
            <a:cxnLst/>
            <a:rect l="l" t="t" r="r" b="b"/>
            <a:pathLst>
              <a:path w="1990544" h="591004">
                <a:moveTo>
                  <a:pt x="995273" y="586332"/>
                </a:moveTo>
                <a:lnTo>
                  <a:pt x="4673" y="586332"/>
                </a:lnTo>
                <a:lnTo>
                  <a:pt x="4673" y="4672"/>
                </a:lnTo>
                <a:lnTo>
                  <a:pt x="1985873" y="4672"/>
                </a:lnTo>
                <a:lnTo>
                  <a:pt x="1985873" y="586332"/>
                </a:lnTo>
                <a:lnTo>
                  <a:pt x="995273" y="58633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3082290" y="645413"/>
            <a:ext cx="1673961" cy="4474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Objects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061970" y="625094"/>
            <a:ext cx="1673961" cy="4474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00B0F0"/>
                </a:solidFill>
                <a:latin typeface="Arial"/>
                <a:cs typeface="Arial"/>
              </a:rPr>
              <a:t>Objects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2450" y="1334769"/>
            <a:ext cx="329184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60" y="353060"/>
            <a:ext cx="6900772" cy="511402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1111657" y="376328"/>
            <a:ext cx="6831785" cy="469084"/>
          </a:xfrm>
          <a:custGeom>
            <a:avLst/>
            <a:gdLst/>
            <a:ahLst/>
            <a:cxnLst/>
            <a:rect l="l" t="t" r="r" b="b"/>
            <a:pathLst>
              <a:path w="6831785" h="469084">
                <a:moveTo>
                  <a:pt x="3415893" y="464412"/>
                </a:moveTo>
                <a:lnTo>
                  <a:pt x="4673" y="464412"/>
                </a:lnTo>
                <a:lnTo>
                  <a:pt x="4673" y="4672"/>
                </a:lnTo>
                <a:lnTo>
                  <a:pt x="6827112" y="4672"/>
                </a:lnTo>
                <a:lnTo>
                  <a:pt x="6827112" y="464412"/>
                </a:lnTo>
                <a:lnTo>
                  <a:pt x="3415893" y="46441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221740" y="476757"/>
            <a:ext cx="6710477" cy="3355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ESSENTIAL PRELIMINARY CONSIDERATION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206500" y="461518"/>
            <a:ext cx="6710477" cy="3355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00B0F0"/>
                </a:solidFill>
                <a:latin typeface="Arial"/>
                <a:cs typeface="Arial"/>
              </a:rPr>
              <a:t>ESSENTIAL PRELIMINARY CONSIDERATION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2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2380"/>
            <a:ext cx="9144000" cy="5284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548640" y="1720850"/>
            <a:ext cx="5034026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Spp. to be raised are already known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241550"/>
            <a:ext cx="3520948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Spp. With particular use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2762250"/>
            <a:ext cx="5188965" cy="308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Local vegetation is the best indicator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7190" y="576580"/>
            <a:ext cx="3424782" cy="583590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2913787" y="604928"/>
            <a:ext cx="3357064" cy="530044"/>
          </a:xfrm>
          <a:custGeom>
            <a:avLst/>
            <a:gdLst/>
            <a:ahLst/>
            <a:cxnLst/>
            <a:rect l="l" t="t" r="r" b="b"/>
            <a:pathLst>
              <a:path w="3357064" h="530044">
                <a:moveTo>
                  <a:pt x="1678533" y="525372"/>
                </a:moveTo>
                <a:lnTo>
                  <a:pt x="4673" y="525372"/>
                </a:lnTo>
                <a:lnTo>
                  <a:pt x="4673" y="4672"/>
                </a:lnTo>
                <a:lnTo>
                  <a:pt x="3352393" y="4672"/>
                </a:lnTo>
                <a:lnTo>
                  <a:pt x="3352393" y="525372"/>
                </a:lnTo>
                <a:lnTo>
                  <a:pt x="1678533" y="52537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3026410" y="708152"/>
            <a:ext cx="3252672" cy="3968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SITE SELECTION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008630" y="690372"/>
            <a:ext cx="3252672" cy="3968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B0F0"/>
                </a:solidFill>
                <a:latin typeface="Arial"/>
                <a:cs typeface="Arial"/>
              </a:rPr>
              <a:t>SITE SELECTION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3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660" y="3346450"/>
            <a:ext cx="3564890" cy="2682240"/>
          </a:xfrm>
          <a:prstGeom prst="rect">
            <a:avLst/>
          </a:prstGeom>
        </p:spPr>
      </p:pic>
      <p:pic>
        <p:nvPicPr>
          <p:cNvPr id="13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790" y="3340100"/>
            <a:ext cx="2908300" cy="2597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472440" y="1672590"/>
            <a:ext cx="4025392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Climate and micro – climate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2011680"/>
            <a:ext cx="2344674" cy="30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Soil conditions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3053080"/>
            <a:ext cx="3345433" cy="308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Object of management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2440" y="3573780"/>
            <a:ext cx="3539744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Consumers requirement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72440" y="4615180"/>
            <a:ext cx="4194810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Availability of suitable exotic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72440" y="5135880"/>
            <a:ext cx="3234181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Ease of establishment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72440" y="5656580"/>
            <a:ext cx="998728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Cost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72440" y="6177280"/>
            <a:ext cx="2118614" cy="308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 </a:t>
            </a:r>
            <a:r>
              <a:rPr sz="2000" spc="10" dirty="0">
                <a:latin typeface="Lucida Fax"/>
                <a:cs typeface="Lucida Fax"/>
              </a:rPr>
              <a:t>Effect on site</a:t>
            </a:r>
            <a:endParaRPr sz="2000">
              <a:latin typeface="Lucida Fax"/>
              <a:cs typeface="Lucida Fax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00" y="424180"/>
            <a:ext cx="4151222" cy="583590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707797" y="452528"/>
            <a:ext cx="4082234" cy="530044"/>
          </a:xfrm>
          <a:custGeom>
            <a:avLst/>
            <a:gdLst/>
            <a:ahLst/>
            <a:cxnLst/>
            <a:rect l="l" t="t" r="r" b="b"/>
            <a:pathLst>
              <a:path w="4082234" h="530044">
                <a:moveTo>
                  <a:pt x="2040483" y="525372"/>
                </a:moveTo>
                <a:lnTo>
                  <a:pt x="4673" y="525372"/>
                </a:lnTo>
                <a:lnTo>
                  <a:pt x="4673" y="4672"/>
                </a:lnTo>
                <a:lnTo>
                  <a:pt x="4077563" y="4672"/>
                </a:lnTo>
                <a:lnTo>
                  <a:pt x="4077563" y="525372"/>
                </a:lnTo>
                <a:lnTo>
                  <a:pt x="2040483" y="525372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20420" y="555752"/>
            <a:ext cx="3978452" cy="3968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CHOICE OF SPECIES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02640" y="537972"/>
            <a:ext cx="3978452" cy="3968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B0F0"/>
                </a:solidFill>
                <a:latin typeface="Arial"/>
                <a:cs typeface="Arial"/>
              </a:rPr>
              <a:t>CHOICE OF SPECIES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3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790" y="3272790"/>
            <a:ext cx="4048760" cy="3134359"/>
          </a:xfrm>
          <a:prstGeom prst="rect">
            <a:avLst/>
          </a:prstGeom>
        </p:spPr>
      </p:pic>
      <p:pic>
        <p:nvPicPr>
          <p:cNvPr id="13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060" y="370840"/>
            <a:ext cx="2523490" cy="28524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8441690" y="6484620"/>
            <a:ext cx="188824" cy="1524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898989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30" y="241300"/>
            <a:ext cx="7698332" cy="913992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681127" y="300127"/>
            <a:ext cx="7629345" cy="834844"/>
          </a:xfrm>
          <a:custGeom>
            <a:avLst/>
            <a:gdLst/>
            <a:ahLst/>
            <a:cxnLst/>
            <a:rect l="l" t="t" r="r" b="b"/>
            <a:pathLst>
              <a:path w="7629345" h="834844">
                <a:moveTo>
                  <a:pt x="3814673" y="830173"/>
                </a:moveTo>
                <a:lnTo>
                  <a:pt x="4673" y="830173"/>
                </a:lnTo>
                <a:lnTo>
                  <a:pt x="4673" y="4673"/>
                </a:lnTo>
                <a:lnTo>
                  <a:pt x="7624673" y="4673"/>
                </a:lnTo>
                <a:lnTo>
                  <a:pt x="7624673" y="830173"/>
                </a:lnTo>
                <a:lnTo>
                  <a:pt x="3814673" y="830173"/>
                </a:lnTo>
                <a:close/>
              </a:path>
            </a:pathLst>
          </a:custGeom>
          <a:ln w="9344">
            <a:solidFill>
              <a:srgbClr val="98B9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939800" y="395986"/>
            <a:ext cx="7210960" cy="3401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NURSERY PRACTICES USED TO INFLUENCE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4560" y="380746"/>
            <a:ext cx="7210960" cy="3401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00B0F0"/>
                </a:solidFill>
                <a:latin typeface="Arial"/>
                <a:cs typeface="Arial"/>
              </a:rPr>
              <a:t>NURSERY PRACTICES USED TO INFLUENCE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847340" y="761746"/>
            <a:ext cx="3325062" cy="3401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SEEDLING QUALITY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832100" y="746506"/>
            <a:ext cx="3325063" cy="3401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00B0F0"/>
                </a:solidFill>
                <a:latin typeface="Arial"/>
                <a:cs typeface="Arial"/>
              </a:rPr>
              <a:t>SEEDLING QUALITY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52170" y="1554607"/>
            <a:ext cx="272719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52170" y="1966087"/>
            <a:ext cx="272719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09370" y="1975002"/>
            <a:ext cx="1964588" cy="2688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Lucida Fax"/>
                <a:cs typeface="Lucida Fax"/>
              </a:rPr>
              <a:t>Seedbed density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52170" y="2377567"/>
            <a:ext cx="272719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309370" y="2386482"/>
            <a:ext cx="3259379" cy="2688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Lucida Fax"/>
                <a:cs typeface="Lucida Fax"/>
              </a:rPr>
              <a:t>Control insects and disease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52170" y="2789046"/>
            <a:ext cx="272719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309370" y="2797962"/>
            <a:ext cx="2419503" cy="2688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Lucida Fax"/>
                <a:cs typeface="Lucida Fax"/>
              </a:rPr>
              <a:t>Control competition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52170" y="3200526"/>
            <a:ext cx="272719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309370" y="3209442"/>
            <a:ext cx="2417673" cy="2688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Lucida Fax"/>
                <a:cs typeface="Lucida Fax"/>
              </a:rPr>
              <a:t>Irrigate and fertilize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52170" y="3612006"/>
            <a:ext cx="272719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309370" y="3620922"/>
            <a:ext cx="3254578" cy="2688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Lucida Fax"/>
                <a:cs typeface="Lucida Fax"/>
              </a:rPr>
              <a:t>Inoculate with mycorrhizae</a:t>
            </a:r>
            <a:endParaRPr sz="1800">
              <a:latin typeface="Lucida Fax"/>
              <a:cs typeface="Lucida Fax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52170" y="4023487"/>
            <a:ext cx="272719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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309370" y="4032402"/>
            <a:ext cx="1280617" cy="2688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Lucida Fax"/>
                <a:cs typeface="Lucida Fax"/>
              </a:rPr>
              <a:t>Top prune</a:t>
            </a:r>
            <a:endParaRPr sz="1800">
              <a:latin typeface="Lucida Fax"/>
              <a:cs typeface="Lucida Fax"/>
            </a:endParaRPr>
          </a:p>
        </p:txBody>
      </p:sp>
      <p:pic>
        <p:nvPicPr>
          <p:cNvPr id="14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260" y="4413250"/>
            <a:ext cx="2852420" cy="1835150"/>
          </a:xfrm>
          <a:prstGeom prst="rect">
            <a:avLst/>
          </a:prstGeom>
        </p:spPr>
      </p:pic>
      <p:pic>
        <p:nvPicPr>
          <p:cNvPr id="14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7660" y="1365250"/>
            <a:ext cx="3107690" cy="2341880"/>
          </a:xfrm>
          <a:prstGeom prst="rect">
            <a:avLst/>
          </a:prstGeom>
        </p:spPr>
      </p:pic>
      <p:pic>
        <p:nvPicPr>
          <p:cNvPr id="14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060" y="3729990"/>
            <a:ext cx="2219959" cy="24422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</TotalTime>
  <Words>544</Words>
  <Application>Microsoft Office PowerPoint</Application>
  <PresentationFormat>On-screen Show (4:3)</PresentationFormat>
  <Paragraphs>189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Artificial Regeneration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Regeneration</dc:title>
  <dc:creator>SONIA</dc:creator>
  <cp:lastModifiedBy>SONIA</cp:lastModifiedBy>
  <cp:revision>9</cp:revision>
  <dcterms:created xsi:type="dcterms:W3CDTF">2006-08-16T00:00:00Z</dcterms:created>
  <dcterms:modified xsi:type="dcterms:W3CDTF">2021-06-14T10:47:01Z</dcterms:modified>
</cp:coreProperties>
</file>