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70" r:id="rId2"/>
    <p:sldId id="293" r:id="rId3"/>
    <p:sldId id="271" r:id="rId4"/>
    <p:sldId id="272" r:id="rId5"/>
    <p:sldId id="275" r:id="rId6"/>
    <p:sldId id="274" r:id="rId7"/>
    <p:sldId id="276" r:id="rId8"/>
    <p:sldId id="278" r:id="rId9"/>
    <p:sldId id="317" r:id="rId10"/>
    <p:sldId id="279" r:id="rId11"/>
    <p:sldId id="318" r:id="rId12"/>
    <p:sldId id="294" r:id="rId13"/>
    <p:sldId id="259" r:id="rId14"/>
    <p:sldId id="289" r:id="rId15"/>
    <p:sldId id="260" r:id="rId16"/>
    <p:sldId id="287" r:id="rId17"/>
    <p:sldId id="292" r:id="rId18"/>
    <p:sldId id="291" r:id="rId19"/>
    <p:sldId id="316" r:id="rId20"/>
    <p:sldId id="280" r:id="rId21"/>
    <p:sldId id="315" r:id="rId22"/>
    <p:sldId id="282" r:id="rId23"/>
    <p:sldId id="319" r:id="rId24"/>
  </p:sldIdLst>
  <p:sldSz cx="9144000" cy="6858000" type="screen4x3"/>
  <p:notesSz cx="6858000" cy="9107488"/>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0929"/>
  </p:normalViewPr>
  <p:slideViewPr>
    <p:cSldViewPr>
      <p:cViewPr varScale="1">
        <p:scale>
          <a:sx n="66" d="100"/>
          <a:sy n="66" d="100"/>
        </p:scale>
        <p:origin x="-151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03" name="Rectangle 3"/>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04" name="Rectangle 4"/>
          <p:cNvSpPr>
            <a:spLocks noGrp="1" noChangeArrowheads="1"/>
          </p:cNvSpPr>
          <p:nvPr>
            <p:ph type="ftr" sz="quarter" idx="2"/>
          </p:nvPr>
        </p:nvSpPr>
        <p:spPr bwMode="auto">
          <a:xfrm>
            <a:off x="0" y="8651875"/>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05" name="Rectangle 5"/>
          <p:cNvSpPr>
            <a:spLocks noGrp="1" noChangeArrowheads="1"/>
          </p:cNvSpPr>
          <p:nvPr>
            <p:ph type="sldNum" sz="quarter" idx="3"/>
          </p:nvPr>
        </p:nvSpPr>
        <p:spPr bwMode="auto">
          <a:xfrm>
            <a:off x="3886200" y="8651875"/>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F8F0589-1777-4CDC-AB4C-75826F09364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6387" name="Rectangle 3"/>
          <p:cNvSpPr>
            <a:spLocks noGrp="1" noChangeArrowheads="1"/>
          </p:cNvSpPr>
          <p:nvPr>
            <p:ph type="dt"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6388" name="Rectangle 4"/>
          <p:cNvSpPr>
            <a:spLocks noGrp="1" noRot="1" noChangeAspect="1" noChangeArrowheads="1" noTextEdit="1"/>
          </p:cNvSpPr>
          <p:nvPr>
            <p:ph type="sldImg" idx="2"/>
          </p:nvPr>
        </p:nvSpPr>
        <p:spPr bwMode="auto">
          <a:xfrm>
            <a:off x="1152525" y="682625"/>
            <a:ext cx="4554538" cy="341630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914400" y="4325938"/>
            <a:ext cx="5029200" cy="409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651875"/>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6391" name="Rectangle 7"/>
          <p:cNvSpPr>
            <a:spLocks noGrp="1" noChangeArrowheads="1"/>
          </p:cNvSpPr>
          <p:nvPr>
            <p:ph type="sldNum" sz="quarter" idx="5"/>
          </p:nvPr>
        </p:nvSpPr>
        <p:spPr bwMode="auto">
          <a:xfrm>
            <a:off x="3886200" y="8651875"/>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8489388-9EFC-440F-8A3C-A32C90CDAB2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8DE0BE-672B-4587-B46F-E108DC63958C}" type="slidenum">
              <a:rPr lang="en-US"/>
              <a:pPr/>
              <a:t>6</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t>http://www.agroecology.org/cases/homegardens.htm</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25163-B66E-4429-8A14-0B9982AF7278}" type="slidenum">
              <a:rPr lang="en-US"/>
              <a:pPr/>
              <a:t>7</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US"/>
              <a:t>http://www.eartheasy.com/eat_shadegrown_coffee.htm</a:t>
            </a:r>
          </a:p>
          <a:p>
            <a:r>
              <a:rPr lang="en-US"/>
              <a:t>http://www.tesdelsol.com/shade-grown.htm</a:t>
            </a:r>
          </a:p>
          <a:p>
            <a:r>
              <a:rPr lang="en-US"/>
              <a:t>http://www.unl.edu/nac/afnotes/ff-1/</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489388-9EFC-440F-8A3C-A32C90CDAB20}"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EE2191-D784-4242-BC47-C4E7B1809760}" type="slidenum">
              <a:rPr lang="en-US"/>
              <a:pPr/>
              <a:t>12</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a:t>http://oregonhazelnuts.org/handbook.htm</a:t>
            </a:r>
          </a:p>
          <a:p>
            <a:r>
              <a:rPr lang="en-US"/>
              <a:t>http://chestnut.acf.org/resources.htm</a:t>
            </a:r>
          </a:p>
          <a:p>
            <a:r>
              <a:rPr lang="en-US"/>
              <a:t>Holstein Cow vs. Bison</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DA24AF-9AD7-4B90-AA71-108AFA499B2A}" type="slidenum">
              <a:rPr lang="en-US"/>
              <a:pPr/>
              <a:t>13</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a:t>http://www.missouri.edu/~afta/About_AF/TAarticles/Arts_hillfarm.htm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452BFC-C31A-44C4-8E5B-1F3090E45A7A}" type="slidenum">
              <a:rPr lang="en-US"/>
              <a:pPr/>
              <a:t>15</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n-US"/>
              <a:t>http://www.missouri.edu/~afta/About_AF/WB1.htm</a:t>
            </a:r>
          </a:p>
          <a:p>
            <a:r>
              <a:rPr lang="en-US"/>
              <a:t>http://www.missouri.edu/~afta/About_AF/RB1.htm</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0FBB7-3B08-4C95-9BAD-2196079F9E8B}" type="slidenum">
              <a:rPr lang="en-US"/>
              <a:pPr/>
              <a:t>16</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t>http://www.matsiman.com/gallery/visitorpix/visitormatsipoto.htm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191285-0DEA-4161-B86E-19E0AA4D6379}" type="slidenum">
              <a:rPr lang="en-US"/>
              <a:pPr/>
              <a:t>17</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r>
              <a:rPr lang="en-US"/>
              <a:t>http://www.hardingsginsengfarm.com/golden.htm</a:t>
            </a:r>
          </a:p>
          <a:p>
            <a:r>
              <a:rPr lang="en-US"/>
              <a:t>http://www.hardingsginsengfarm.com/cultivate.htm</a:t>
            </a:r>
          </a:p>
          <a:p>
            <a:r>
              <a:rPr lang="en-US"/>
              <a:t>GOLDENSEAL:  lowers blood pressure, antibacterial (antiseptic), tonic for inflammation and wounds, ringworm</a:t>
            </a:r>
          </a:p>
          <a:p>
            <a:r>
              <a:rPr lang="en-US"/>
              <a:t>GINSENG: (from China) - stimulation, added energy, sense of well being (panacea for maintaining good health)</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F264C-1A3C-4C4D-AB46-B77D41E563FE}" type="slidenum">
              <a:rPr lang="en-US"/>
              <a:pPr/>
              <a:t>21</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C854A1-AB57-4785-A9BD-9846975B3E6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15D528-63C6-4EA5-9943-AB699A0CF81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11064D-C135-4D16-A334-CA1C124820A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EA4FE3-0F2C-4782-9FCC-2E9A5442FA1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264AF2-D49C-4DD1-86CC-E66092F8FB1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4C14834-8F02-4AF3-8EE2-C7A87D6A0AA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E849EC-7038-416D-BC67-AD33AB83BD4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685794E-C037-4D4D-9CDD-F118E659D47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E3AD7C7-38AE-4514-8791-FAAA7354C69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02F561A-35A2-4716-9210-838617F86FE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85BDAEB-0B81-4891-B0BE-ECDBD5F67D4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D9D006C-0183-44C3-B5EA-41C98AC47C8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1219200"/>
            <a:ext cx="7772400" cy="533400"/>
          </a:xfrm>
        </p:spPr>
        <p:txBody>
          <a:bodyPr/>
          <a:lstStyle/>
          <a:p>
            <a:r>
              <a:rPr lang="en-US" b="1" dirty="0" smtClean="0"/>
              <a:t>Tending Operations in Silviculture</a:t>
            </a:r>
            <a:br>
              <a:rPr lang="en-US" b="1" dirty="0" smtClean="0"/>
            </a:br>
            <a:endParaRPr lang="en-US" dirty="0"/>
          </a:p>
        </p:txBody>
      </p:sp>
      <p:sp>
        <p:nvSpPr>
          <p:cNvPr id="26627" name="Rectangle 3"/>
          <p:cNvSpPr>
            <a:spLocks noGrp="1" noChangeArrowheads="1"/>
          </p:cNvSpPr>
          <p:nvPr>
            <p:ph type="body" idx="1"/>
          </p:nvPr>
        </p:nvSpPr>
        <p:spPr>
          <a:xfrm>
            <a:off x="304800" y="1905000"/>
            <a:ext cx="8458200" cy="4114800"/>
          </a:xfrm>
        </p:spPr>
        <p:txBody>
          <a:bodyPr/>
          <a:lstStyle/>
          <a:p>
            <a:pPr algn="just">
              <a:buNone/>
            </a:pPr>
            <a:r>
              <a:rPr lang="en-US" dirty="0" smtClean="0"/>
              <a:t>For </a:t>
            </a:r>
            <a:r>
              <a:rPr lang="en-US" dirty="0" smtClean="0"/>
              <a:t>establishment of the regeneration </a:t>
            </a:r>
            <a:r>
              <a:rPr lang="en-US" dirty="0" smtClean="0"/>
              <a:t>and</a:t>
            </a:r>
          </a:p>
          <a:p>
            <a:pPr algn="just">
              <a:buNone/>
            </a:pPr>
            <a:r>
              <a:rPr lang="en-US" dirty="0" smtClean="0"/>
              <a:t> </a:t>
            </a:r>
            <a:r>
              <a:rPr lang="en-US" dirty="0" smtClean="0"/>
              <a:t>subsequent </a:t>
            </a:r>
            <a:r>
              <a:rPr lang="en-US" dirty="0" smtClean="0"/>
              <a:t>development of the forest crop up </a:t>
            </a:r>
            <a:r>
              <a:rPr lang="en-US" dirty="0" smtClean="0"/>
              <a:t>to harvesting</a:t>
            </a:r>
            <a:r>
              <a:rPr lang="en-US" dirty="0" smtClean="0"/>
              <a:t>, several operations are carried out. These operations are carried out in the forest crop at different stages of growth in order to provide a healthy environment for their development.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4" name="Rectangle 6"/>
          <p:cNvSpPr>
            <a:spLocks noGrp="1" noChangeArrowheads="1"/>
          </p:cNvSpPr>
          <p:nvPr>
            <p:ph type="body" idx="1"/>
          </p:nvPr>
        </p:nvSpPr>
        <p:spPr>
          <a:xfrm>
            <a:off x="228600" y="304800"/>
            <a:ext cx="8610600" cy="6248400"/>
          </a:xfrm>
          <a:noFill/>
          <a:ln/>
        </p:spPr>
        <p:txBody>
          <a:bodyPr/>
          <a:lstStyle/>
          <a:p>
            <a:r>
              <a:rPr lang="en-US" sz="2400" b="1" dirty="0" smtClean="0"/>
              <a:t>Following Methods of Thinning can be Adopted: </a:t>
            </a:r>
            <a:r>
              <a:rPr lang="en-US" sz="2400" dirty="0" smtClean="0"/>
              <a:t/>
            </a:r>
            <a:br>
              <a:rPr lang="en-US" sz="2400" dirty="0" smtClean="0"/>
            </a:br>
            <a:r>
              <a:rPr lang="en-US" sz="2400" dirty="0" smtClean="0"/>
              <a:t>1) Mechanical Thinning,</a:t>
            </a:r>
            <a:br>
              <a:rPr lang="en-US" sz="2400" dirty="0" smtClean="0"/>
            </a:br>
            <a:r>
              <a:rPr lang="en-US" sz="2400" dirty="0" smtClean="0"/>
              <a:t>2) Ordinary Thinning,</a:t>
            </a:r>
            <a:br>
              <a:rPr lang="en-US" sz="2400" dirty="0" smtClean="0"/>
            </a:br>
            <a:r>
              <a:rPr lang="en-US" sz="2400" dirty="0" smtClean="0"/>
              <a:t>3) Crown Thinning,</a:t>
            </a:r>
            <a:br>
              <a:rPr lang="en-US" sz="2400" dirty="0" smtClean="0"/>
            </a:br>
            <a:r>
              <a:rPr lang="en-US" sz="2400" dirty="0" smtClean="0"/>
              <a:t>4) Free Thinning,</a:t>
            </a:r>
          </a:p>
          <a:p>
            <a:r>
              <a:rPr lang="en-US" sz="2400" b="1" dirty="0" smtClean="0"/>
              <a:t>1) Mechanical Thinning:</a:t>
            </a:r>
            <a:r>
              <a:rPr lang="en-US" sz="2400" dirty="0" smtClean="0"/>
              <a:t> </a:t>
            </a:r>
            <a:br>
              <a:rPr lang="en-US" sz="2400" dirty="0" smtClean="0"/>
            </a:br>
            <a:r>
              <a:rPr lang="en-US" sz="2400" dirty="0" smtClean="0"/>
              <a:t>This type of thinning is usually applied in young crops or young plantations before the crown differentiation has taken place. In teak plantations of Kerala, first and second thinning carried out at the age of 4 and 8 years are usually mechanical thinning and consists of the removal of alternate diagonal lines or rows of trees reducing the stocking from 2,500 trees per ha to 1250 trees per ha after the first mechanical thinning and then to 625 trees per hectare after second thinning with spacing 2 in x 2 in to about 2.85 in x 2.85 in and then ultimately to 4 in x 4 in after second thinning.</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4">
                                            <p:txEl>
                                              <p:pRg st="0" end="0"/>
                                            </p:txEl>
                                          </p:spTgt>
                                        </p:tgtEl>
                                        <p:attrNameLst>
                                          <p:attrName>style.visibility</p:attrName>
                                        </p:attrNameLst>
                                      </p:cBhvr>
                                      <p:to>
                                        <p:strVal val="visible"/>
                                      </p:to>
                                    </p:set>
                                    <p:anim calcmode="lin" valueType="num">
                                      <p:cBhvr additive="base">
                                        <p:cTn id="7" dur="500" fill="hold"/>
                                        <p:tgtEl>
                                          <p:spTgt spid="3789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4">
                                            <p:txEl>
                                              <p:pRg st="1" end="1"/>
                                            </p:txEl>
                                          </p:spTgt>
                                        </p:tgtEl>
                                        <p:attrNameLst>
                                          <p:attrName>style.visibility</p:attrName>
                                        </p:attrNameLst>
                                      </p:cBhvr>
                                      <p:to>
                                        <p:strVal val="visible"/>
                                      </p:to>
                                    </p:set>
                                    <p:anim calcmode="lin" valueType="num">
                                      <p:cBhvr additive="base">
                                        <p:cTn id="13" dur="500" fill="hold"/>
                                        <p:tgtEl>
                                          <p:spTgt spid="3789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Thermochemical Conversion of Forest Thinnings - ppt download"/>
          <p:cNvPicPr>
            <a:picLocks noChangeAspect="1" noChangeArrowheads="1"/>
          </p:cNvPicPr>
          <p:nvPr/>
        </p:nvPicPr>
        <p:blipFill>
          <a:blip r:embed="rId2"/>
          <a:srcRect/>
          <a:stretch>
            <a:fillRect/>
          </a:stretch>
        </p:blipFill>
        <p:spPr bwMode="auto">
          <a:xfrm>
            <a:off x="304800" y="228600"/>
            <a:ext cx="8686800" cy="6477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1" name="Text Box 7"/>
          <p:cNvSpPr txBox="1">
            <a:spLocks noChangeArrowheads="1"/>
          </p:cNvSpPr>
          <p:nvPr/>
        </p:nvSpPr>
        <p:spPr bwMode="auto">
          <a:xfrm>
            <a:off x="381000" y="0"/>
            <a:ext cx="8458200" cy="7048083"/>
          </a:xfrm>
          <a:prstGeom prst="rect">
            <a:avLst/>
          </a:prstGeom>
          <a:noFill/>
          <a:ln w="9525">
            <a:noFill/>
            <a:miter lim="800000"/>
            <a:headEnd/>
            <a:tailEnd/>
          </a:ln>
          <a:effectLst/>
        </p:spPr>
        <p:txBody>
          <a:bodyPr wrap="square">
            <a:spAutoFit/>
          </a:bodyPr>
          <a:lstStyle/>
          <a:p>
            <a:r>
              <a:rPr lang="en-US" sz="3600" dirty="0" smtClean="0"/>
              <a:t>  </a:t>
            </a:r>
            <a:r>
              <a:rPr lang="en-US" sz="2800" b="1" dirty="0" smtClean="0"/>
              <a:t>2) Ordinary Thinning:</a:t>
            </a:r>
          </a:p>
          <a:p>
            <a:r>
              <a:rPr lang="en-US" sz="2800" dirty="0" smtClean="0"/>
              <a:t>This is called as "Low Thinning". In ordinary thinning, the trees are removed from lower crown classes. Ordinary thinning has been devised to follow the nature i.e. those trees, which have been unsuccessful in the struggle of existence, are removed first. Ordinary thinning is the most commonly used thinning practice in forestry. It is most for light demander species. This method of thinning is useful and may be economically applied in species and areas where small size timber has a market.</a:t>
            </a:r>
          </a:p>
          <a:p>
            <a:r>
              <a:rPr lang="en-US" sz="2800" dirty="0" smtClean="0"/>
              <a:t>The method is simple in execution. Removal of lower crown classes suitable for area where there is no danger of soil deterioration. Forests infested with climbers and where there is risk of crown fire. Ordinary thinning has several commands</a:t>
            </a:r>
            <a:r>
              <a:rPr lang="en-US" dirty="0" smtClean="0"/>
              <a:t>.</a:t>
            </a:r>
          </a:p>
          <a:p>
            <a:pPr>
              <a:buFontTx/>
              <a:buChar cha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3" name="Text Box 13"/>
          <p:cNvSpPr txBox="1">
            <a:spLocks noChangeArrowheads="1"/>
          </p:cNvSpPr>
          <p:nvPr/>
        </p:nvSpPr>
        <p:spPr bwMode="auto">
          <a:xfrm>
            <a:off x="228600" y="0"/>
            <a:ext cx="8686800" cy="5632311"/>
          </a:xfrm>
          <a:prstGeom prst="rect">
            <a:avLst/>
          </a:prstGeom>
          <a:noFill/>
          <a:ln w="9525">
            <a:noFill/>
            <a:miter lim="800000"/>
            <a:headEnd/>
            <a:tailEnd/>
          </a:ln>
          <a:effectLst/>
        </p:spPr>
        <p:txBody>
          <a:bodyPr wrap="square">
            <a:spAutoFit/>
          </a:bodyPr>
          <a:lstStyle/>
          <a:p>
            <a:r>
              <a:rPr lang="en-US" b="1" dirty="0" smtClean="0"/>
              <a:t>Grades of Ordinary Thinning:</a:t>
            </a:r>
          </a:p>
          <a:p>
            <a:r>
              <a:rPr lang="en-US" b="1" dirty="0" err="1" smtClean="0"/>
              <a:t>i</a:t>
            </a:r>
            <a:r>
              <a:rPr lang="en-US" b="1" dirty="0" smtClean="0"/>
              <a:t>) Light Thinning (A Grade):</a:t>
            </a:r>
            <a:r>
              <a:rPr lang="en-US" dirty="0" smtClean="0"/>
              <a:t> This is limited to the removal of dead, dying, diseased and suppressed trees. </a:t>
            </a:r>
            <a:r>
              <a:rPr lang="en-US" b="1" dirty="0" smtClean="0"/>
              <a:t/>
            </a:r>
            <a:br>
              <a:rPr lang="en-US" b="1" dirty="0" smtClean="0"/>
            </a:br>
            <a:r>
              <a:rPr lang="en-US" b="1" dirty="0" smtClean="0"/>
              <a:t>ii) Moderate Thinning (B Grade):</a:t>
            </a:r>
            <a:r>
              <a:rPr lang="en-US" dirty="0" smtClean="0"/>
              <a:t> This consists in the further removal of defective eliminated stems and whips. </a:t>
            </a:r>
            <a:r>
              <a:rPr lang="en-US" b="1" dirty="0" smtClean="0"/>
              <a:t/>
            </a:r>
            <a:br>
              <a:rPr lang="en-US" b="1" dirty="0" smtClean="0"/>
            </a:br>
            <a:r>
              <a:rPr lang="en-US" b="1" dirty="0" smtClean="0"/>
              <a:t>iii) Heavy Thinning (C Grade): </a:t>
            </a:r>
            <a:r>
              <a:rPr lang="en-US" dirty="0" smtClean="0"/>
              <a:t>This consists in the further removal of the remaining dominated stems and such of the defective co-dominants as can be removed without making lasting gaps in the canopy.</a:t>
            </a:r>
            <a:r>
              <a:rPr lang="en-US" b="1" dirty="0" smtClean="0"/>
              <a:t/>
            </a:r>
            <a:br>
              <a:rPr lang="en-US" b="1" dirty="0" smtClean="0"/>
            </a:br>
            <a:r>
              <a:rPr lang="en-US" b="1" dirty="0" smtClean="0"/>
              <a:t>iv) Very Heavy Thinning (D Grade):</a:t>
            </a:r>
            <a:r>
              <a:rPr lang="en-US" dirty="0" smtClean="0"/>
              <a:t> The distinguishing features of this grade is that, it also takes some of the dominate.</a:t>
            </a:r>
          </a:p>
          <a:p>
            <a:r>
              <a:rPr lang="en-US" b="1" dirty="0" smtClean="0"/>
              <a:t>v) Extremely Heavy Thinning (E Grade):</a:t>
            </a:r>
            <a:r>
              <a:rPr lang="en-US" dirty="0" smtClean="0"/>
              <a:t> This is the heaviest thinning that can do in a crop without making permanent gaps in the canopy. More of the dominant stems even of class (a) are removed.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4" name="Text Box 10"/>
          <p:cNvSpPr txBox="1">
            <a:spLocks noChangeArrowheads="1"/>
          </p:cNvSpPr>
          <p:nvPr/>
        </p:nvSpPr>
        <p:spPr bwMode="auto">
          <a:xfrm>
            <a:off x="457200" y="304800"/>
            <a:ext cx="8413750" cy="8094524"/>
          </a:xfrm>
          <a:prstGeom prst="rect">
            <a:avLst/>
          </a:prstGeom>
          <a:noFill/>
          <a:ln w="9525">
            <a:noFill/>
            <a:miter lim="800000"/>
            <a:headEnd/>
            <a:tailEnd/>
          </a:ln>
          <a:effectLst/>
        </p:spPr>
        <p:txBody>
          <a:bodyPr wrap="square">
            <a:spAutoFit/>
          </a:bodyPr>
          <a:lstStyle/>
          <a:p>
            <a:r>
              <a:rPr lang="en-US" b="1" dirty="0" smtClean="0"/>
              <a:t>Advantages of Crown Thinning: </a:t>
            </a:r>
            <a:br>
              <a:rPr lang="en-US" b="1" dirty="0" smtClean="0"/>
            </a:br>
            <a:r>
              <a:rPr lang="en-US" b="1" dirty="0" smtClean="0"/>
              <a:t/>
            </a:r>
            <a:br>
              <a:rPr lang="en-US" b="1" dirty="0" smtClean="0"/>
            </a:br>
            <a:r>
              <a:rPr lang="en-US" sz="2800" b="1" dirty="0" smtClean="0"/>
              <a:t>3) Crown Thinning: </a:t>
            </a:r>
            <a:r>
              <a:rPr lang="en-US" sz="2800" dirty="0" smtClean="0"/>
              <a:t/>
            </a:r>
            <a:br>
              <a:rPr lang="en-US" sz="2800" dirty="0" smtClean="0"/>
            </a:br>
            <a:r>
              <a:rPr lang="en-US" sz="2800" dirty="0" smtClean="0"/>
              <a:t>The less promising one being removed in the interest of the best individuals; the dominated and suppressed stems are retained unless they are dead, drying or diseased. </a:t>
            </a:r>
            <a:endParaRPr lang="en-US" sz="2800" smtClean="0"/>
          </a:p>
          <a:p>
            <a:r>
              <a:rPr lang="en-US" sz="2800" smtClean="0"/>
              <a:t>Crown </a:t>
            </a:r>
            <a:r>
              <a:rPr lang="en-US" sz="2800" dirty="0" smtClean="0"/>
              <a:t>thinning offers several advantages over other methods of thinning:</a:t>
            </a:r>
          </a:p>
          <a:p>
            <a:r>
              <a:rPr lang="en-US" sz="2800" dirty="0" err="1" smtClean="0"/>
              <a:t>i</a:t>
            </a:r>
            <a:r>
              <a:rPr lang="en-US" sz="2800" dirty="0" smtClean="0"/>
              <a:t>) Crown thinning provides better environment for growth and development of retained dominant trees.</a:t>
            </a:r>
            <a:br>
              <a:rPr lang="en-US" sz="2800" dirty="0" smtClean="0"/>
            </a:br>
            <a:r>
              <a:rPr lang="en-US" sz="2800" dirty="0" smtClean="0"/>
              <a:t>ii) The trees of lower crown classes are not removed.</a:t>
            </a:r>
            <a:br>
              <a:rPr lang="en-US" sz="2800" dirty="0" smtClean="0"/>
            </a:br>
            <a:r>
              <a:rPr lang="en-US" sz="2800" dirty="0" smtClean="0"/>
              <a:t>iii) The pressure of trees of lower crown classes results better pruning of side branches.</a:t>
            </a:r>
            <a:br>
              <a:rPr lang="en-US" sz="2800" dirty="0" smtClean="0"/>
            </a:br>
            <a:r>
              <a:rPr lang="en-US" sz="2800" dirty="0" smtClean="0"/>
              <a:t>iv) It helps in protection of the site and reduces the damages due to frost, snow, wind etc.</a:t>
            </a:r>
          </a:p>
          <a:p>
            <a:r>
              <a:rPr lang="en-US" sz="3600" b="1" dirty="0" smtClean="0"/>
              <a:t/>
            </a:r>
            <a:br>
              <a:rPr lang="en-US" sz="3600" b="1" dirty="0" smtClean="0"/>
            </a:br>
            <a:r>
              <a:rPr lang="en-US" sz="3600" b="1" dirty="0" smtClean="0"/>
              <a:t/>
            </a:r>
            <a:br>
              <a:rPr lang="en-US" sz="3600" b="1" dirty="0" smtClean="0"/>
            </a:br>
            <a:endParaRPr lang="en-US" sz="3600" dirty="0">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sz="2800" dirty="0" smtClean="0"/>
              <a:t>The main disadvantages of crown thinning are</a:t>
            </a:r>
          </a:p>
          <a:p>
            <a:r>
              <a:rPr lang="en-US" sz="2800" dirty="0" err="1" smtClean="0"/>
              <a:t>i</a:t>
            </a:r>
            <a:r>
              <a:rPr lang="en-US" sz="2800" dirty="0" smtClean="0"/>
              <a:t>) There is higher root competition for moisture and nutrients.</a:t>
            </a:r>
            <a:br>
              <a:rPr lang="en-US" sz="2800" dirty="0" smtClean="0"/>
            </a:br>
            <a:r>
              <a:rPr lang="en-US" sz="2800" dirty="0" smtClean="0"/>
              <a:t>ii) Abstraction in felling, logging and extraction of tinned material.</a:t>
            </a:r>
            <a:br>
              <a:rPr lang="en-US" sz="2800" dirty="0" smtClean="0"/>
            </a:br>
            <a:r>
              <a:rPr lang="en-US" sz="2800" dirty="0" smtClean="0"/>
              <a:t>iii) Crown thinning is more flexible method than ordinary thinning. It requires greater skill in execution.</a:t>
            </a:r>
            <a:br>
              <a:rPr lang="en-US" sz="2800" dirty="0" smtClean="0"/>
            </a:br>
            <a:r>
              <a:rPr lang="en-US" sz="2800" dirty="0" smtClean="0"/>
              <a:t>iv) Closer look on suppressed and dominated trees would be necessary.</a:t>
            </a:r>
          </a:p>
          <a:p>
            <a:endParaRPr lang="en-US" dirty="0"/>
          </a:p>
        </p:txBody>
      </p:sp>
      <p:sp>
        <p:nvSpPr>
          <p:cNvPr id="6" name="Title 5"/>
          <p:cNvSpPr>
            <a:spLocks noGrp="1"/>
          </p:cNvSpPr>
          <p:nvPr>
            <p:ph type="title"/>
          </p:nvPr>
        </p:nvSpPr>
        <p:spPr/>
        <p:txBody>
          <a:bodyPr/>
          <a:lstStyle/>
          <a:p>
            <a:r>
              <a:rPr lang="en-US" b="1" dirty="0" smtClean="0"/>
              <a:t>Disadvantages of Crown Thinning:</a:t>
            </a:r>
            <a:r>
              <a:rPr lang="en-US" sz="6000" b="1"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29" name="Text Box 25"/>
          <p:cNvSpPr txBox="1">
            <a:spLocks noChangeArrowheads="1"/>
          </p:cNvSpPr>
          <p:nvPr/>
        </p:nvSpPr>
        <p:spPr bwMode="auto">
          <a:xfrm>
            <a:off x="381000" y="533400"/>
            <a:ext cx="8458200" cy="5262979"/>
          </a:xfrm>
          <a:prstGeom prst="rect">
            <a:avLst/>
          </a:prstGeom>
          <a:noFill/>
          <a:ln w="9525">
            <a:noFill/>
            <a:miter lim="800000"/>
            <a:headEnd/>
            <a:tailEnd/>
          </a:ln>
          <a:effectLst/>
        </p:spPr>
        <p:txBody>
          <a:bodyPr wrap="square">
            <a:spAutoFit/>
          </a:bodyPr>
          <a:lstStyle/>
          <a:p>
            <a:r>
              <a:rPr lang="en-US" b="1" dirty="0" smtClean="0"/>
              <a:t>Factors Affecting Tending Operation Thinning Practices</a:t>
            </a:r>
          </a:p>
          <a:p>
            <a:r>
              <a:rPr lang="en-US" dirty="0" smtClean="0"/>
              <a:t>The following factors are important for deciding the adoption of thinning practice.</a:t>
            </a:r>
          </a:p>
          <a:p>
            <a:r>
              <a:rPr lang="en-US" b="1" dirty="0" err="1" smtClean="0"/>
              <a:t>i</a:t>
            </a:r>
            <a:r>
              <a:rPr lang="en-US" b="1" dirty="0" smtClean="0"/>
              <a:t>) Nature of Species:</a:t>
            </a:r>
            <a:r>
              <a:rPr lang="en-US" dirty="0" smtClean="0"/>
              <a:t> </a:t>
            </a:r>
            <a:br>
              <a:rPr lang="en-US" dirty="0" smtClean="0"/>
            </a:br>
            <a:r>
              <a:rPr lang="en-US" dirty="0" smtClean="0"/>
              <a:t/>
            </a:r>
            <a:br>
              <a:rPr lang="en-US" dirty="0" smtClean="0"/>
            </a:br>
            <a:r>
              <a:rPr lang="en-US" dirty="0" smtClean="0"/>
              <a:t>Light demanders are less tolerant of crowding than shade bearers and therefore, frequent thinning is required to remove competition in light demander species.</a:t>
            </a:r>
          </a:p>
          <a:p>
            <a:r>
              <a:rPr lang="en-US" b="1" dirty="0" smtClean="0"/>
              <a:t>ii) Age:</a:t>
            </a:r>
            <a:br>
              <a:rPr lang="en-US" b="1" dirty="0" smtClean="0"/>
            </a:br>
            <a:r>
              <a:rPr lang="en-US" b="1" dirty="0" smtClean="0"/>
              <a:t/>
            </a:r>
            <a:br>
              <a:rPr lang="en-US" b="1" dirty="0" smtClean="0"/>
            </a:br>
            <a:r>
              <a:rPr lang="en-US" dirty="0" smtClean="0"/>
              <a:t>In young age, when the crown formation has not completed, mechanical thinning or stick thinning by some numerical formula is carried out with success.</a:t>
            </a:r>
          </a:p>
          <a:p>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8" name="Group 10"/>
          <p:cNvGrpSpPr>
            <a:grpSpLocks/>
          </p:cNvGrpSpPr>
          <p:nvPr/>
        </p:nvGrpSpPr>
        <p:grpSpPr bwMode="auto">
          <a:xfrm>
            <a:off x="-152400" y="2057400"/>
            <a:ext cx="9144000" cy="2759075"/>
            <a:chOff x="0" y="894"/>
            <a:chExt cx="5760" cy="1738"/>
          </a:xfrm>
        </p:grpSpPr>
        <p:sp>
          <p:nvSpPr>
            <p:cNvPr id="58375" name="Rectangle 7"/>
            <p:cNvSpPr>
              <a:spLocks noChangeArrowheads="1"/>
            </p:cNvSpPr>
            <p:nvPr/>
          </p:nvSpPr>
          <p:spPr bwMode="auto">
            <a:xfrm>
              <a:off x="0" y="894"/>
              <a:ext cx="5760" cy="894"/>
            </a:xfrm>
            <a:prstGeom prst="rect">
              <a:avLst/>
            </a:prstGeom>
            <a:noFill/>
            <a:ln w="9525">
              <a:noFill/>
              <a:miter lim="800000"/>
              <a:headEnd/>
              <a:tailEnd/>
            </a:ln>
            <a:effectLst/>
          </p:spPr>
          <p:txBody>
            <a:bodyPr>
              <a:spAutoFit/>
            </a:bodyPr>
            <a:lstStyle/>
            <a:p>
              <a:endParaRPr lang="en-US"/>
            </a:p>
          </p:txBody>
        </p:sp>
        <p:sp>
          <p:nvSpPr>
            <p:cNvPr id="58376" name="Rectangle 8"/>
            <p:cNvSpPr>
              <a:spLocks noChangeArrowheads="1"/>
            </p:cNvSpPr>
            <p:nvPr/>
          </p:nvSpPr>
          <p:spPr bwMode="auto">
            <a:xfrm>
              <a:off x="0" y="894"/>
              <a:ext cx="2216" cy="1738"/>
            </a:xfrm>
            <a:prstGeom prst="rect">
              <a:avLst/>
            </a:prstGeom>
            <a:noFill/>
            <a:ln w="9525">
              <a:noFill/>
              <a:miter lim="800000"/>
              <a:headEnd/>
              <a:tailEnd/>
            </a:ln>
            <a:effectLst/>
          </p:spPr>
          <p:txBody>
            <a:bodyPr>
              <a:spAutoFit/>
            </a:bodyPr>
            <a:lstStyle/>
            <a:p>
              <a:pPr algn="ctr"/>
              <a:r>
                <a:rPr lang="en-US" sz="1000" b="1">
                  <a:solidFill>
                    <a:srgbClr val="000000"/>
                  </a:solidFill>
                </a:rPr>
                <a:t>  </a:t>
              </a:r>
              <a:r>
                <a:rPr lang="en-US" sz="15500" b="1">
                  <a:solidFill>
                    <a:srgbClr val="000000"/>
                  </a:solidFill>
                </a:rPr>
                <a:t> </a:t>
              </a:r>
              <a:r>
                <a:rPr lang="en-US" sz="1000" b="1">
                  <a:solidFill>
                    <a:srgbClr val="000000"/>
                  </a:solidFill>
                </a:rPr>
                <a:t>                                                                                                      </a:t>
              </a:r>
              <a:endParaRPr lang="en-US" sz="900"/>
            </a:p>
            <a:p>
              <a:pPr eaLnBrk="0" hangingPunct="0"/>
              <a:endParaRPr lang="en-US" sz="1000" b="1">
                <a:solidFill>
                  <a:srgbClr val="000000"/>
                </a:solidFill>
              </a:endParaRPr>
            </a:p>
          </p:txBody>
        </p:sp>
      </p:grpSp>
      <p:sp>
        <p:nvSpPr>
          <p:cNvPr id="58383" name="Text Box 15"/>
          <p:cNvSpPr txBox="1">
            <a:spLocks noChangeArrowheads="1"/>
          </p:cNvSpPr>
          <p:nvPr/>
        </p:nvSpPr>
        <p:spPr bwMode="auto">
          <a:xfrm>
            <a:off x="304800" y="381000"/>
            <a:ext cx="8458200" cy="5262979"/>
          </a:xfrm>
          <a:prstGeom prst="rect">
            <a:avLst/>
          </a:prstGeom>
          <a:noFill/>
          <a:ln w="9525">
            <a:noFill/>
            <a:miter lim="800000"/>
            <a:headEnd/>
            <a:tailEnd/>
          </a:ln>
          <a:effectLst/>
        </p:spPr>
        <p:txBody>
          <a:bodyPr wrap="square">
            <a:spAutoFit/>
          </a:bodyPr>
          <a:lstStyle/>
          <a:p>
            <a:r>
              <a:rPr lang="en-US" b="1" dirty="0" smtClean="0"/>
              <a:t>iii) Site Quality:</a:t>
            </a:r>
            <a:br>
              <a:rPr lang="en-US" b="1" dirty="0" smtClean="0"/>
            </a:br>
            <a:r>
              <a:rPr lang="en-US" b="1" dirty="0" smtClean="0"/>
              <a:t/>
            </a:r>
            <a:br>
              <a:rPr lang="en-US" b="1" dirty="0" smtClean="0"/>
            </a:br>
            <a:r>
              <a:rPr lang="en-US" dirty="0" smtClean="0"/>
              <a:t>On poor sites, heavy thinning is not recommended because the rate of growth on such sites is poor and the heavy openings may not be occupied.</a:t>
            </a:r>
          </a:p>
          <a:p>
            <a:r>
              <a:rPr lang="en-US" b="1" dirty="0" smtClean="0"/>
              <a:t>iv) Improvements in Felling:</a:t>
            </a:r>
            <a:br>
              <a:rPr lang="en-US" b="1" dirty="0" smtClean="0"/>
            </a:br>
            <a:r>
              <a:rPr lang="en-US" dirty="0" smtClean="0"/>
              <a:t/>
            </a:r>
            <a:br>
              <a:rPr lang="en-US" dirty="0" smtClean="0"/>
            </a:br>
            <a:r>
              <a:rPr lang="en-US" dirty="0" smtClean="0"/>
              <a:t> Improvement felling has been defined as per removal of less valuable trees in a crop with the interest of better growth of the more valuable individuals, usually applied to a mixed, uneven aged forest. It may include thinning of closely stoked groups along with clearing and general assistance to young growth of valuable species.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0" y="0"/>
            <a:ext cx="9144000" cy="6858000"/>
          </a:xfrm>
        </p:spPr>
        <p:txBody>
          <a:bodyPr/>
          <a:lstStyle/>
          <a:p>
            <a:r>
              <a:rPr lang="en-US" b="1" dirty="0" smtClean="0"/>
              <a:t>v) </a:t>
            </a:r>
            <a:r>
              <a:rPr lang="en-US" sz="2400" b="1" dirty="0" smtClean="0"/>
              <a:t>Pruning:</a:t>
            </a:r>
            <a:r>
              <a:rPr lang="en-US" sz="2400" dirty="0" smtClean="0"/>
              <a:t> Pruning is defined as the elimination of branches in order to obtain trees with clean bole. The elimination of branches by physical and biotic agencies of the environment is called Natural pruning. Removal of branches from the selected portions of the tree by mechanical means is referred as artificial pruning. The process of natural pruning:</a:t>
            </a:r>
          </a:p>
          <a:p>
            <a:r>
              <a:rPr lang="en-US" sz="2400" dirty="0" smtClean="0"/>
              <a:t> </a:t>
            </a:r>
            <a:r>
              <a:rPr lang="en-US" sz="2400" dirty="0" err="1" smtClean="0"/>
              <a:t>i</a:t>
            </a:r>
            <a:r>
              <a:rPr lang="en-US" sz="2400" dirty="0" smtClean="0"/>
              <a:t>) Killing of branches,</a:t>
            </a:r>
            <a:br>
              <a:rPr lang="en-US" sz="2400" dirty="0" smtClean="0"/>
            </a:br>
            <a:r>
              <a:rPr lang="en-US" sz="2400" dirty="0" smtClean="0"/>
              <a:t>ii) Shedding of dead branches </a:t>
            </a:r>
          </a:p>
          <a:p>
            <a:r>
              <a:rPr lang="en-US" sz="2400" dirty="0" smtClean="0"/>
              <a:t>The lower branches of trees usually die when crows of the adjacent trees are close to each other. Death in such cases occurs below the point of closer. The shading of branches occurs after the dead branches are attacked by saprophytic fungi, insects, etc. are broken away by winds etc. Natural pruning can be accelerated by manipulation of the density and composition of the crop. The rate of killing of lower branches, their shedding and healing of the branch stub depends on species and their habitat factors..</a:t>
            </a:r>
          </a:p>
          <a:p>
            <a:pPr lvl="1">
              <a:lnSpc>
                <a:spcPct val="90000"/>
              </a:lnSpc>
              <a:buFontTx/>
              <a:buNone/>
            </a:pPr>
            <a:endParaRPr lang="en-US" sz="2400" dirty="0"/>
          </a:p>
          <a:p>
            <a:pPr lvl="1">
              <a:lnSpc>
                <a:spcPct val="90000"/>
              </a:lnSpc>
            </a:pP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ending Operations | Weeding | Cleaning | Climber Control | Pruning -  Forestrypedia"/>
          <p:cNvPicPr>
            <a:picLocks noChangeAspect="1" noChangeArrowheads="1"/>
          </p:cNvPicPr>
          <p:nvPr/>
        </p:nvPicPr>
        <p:blipFill>
          <a:blip r:embed="rId2"/>
          <a:srcRect/>
          <a:stretch>
            <a:fillRect/>
          </a:stretch>
        </p:blipFill>
        <p:spPr bwMode="auto">
          <a:xfrm>
            <a:off x="533400" y="838200"/>
            <a:ext cx="8305800" cy="5257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body" idx="1"/>
          </p:nvPr>
        </p:nvSpPr>
        <p:spPr>
          <a:xfrm>
            <a:off x="685800" y="762000"/>
            <a:ext cx="7772400" cy="5334000"/>
          </a:xfrm>
        </p:spPr>
        <p:txBody>
          <a:bodyPr/>
          <a:lstStyle/>
          <a:p>
            <a:r>
              <a:rPr lang="en-US" sz="3600" dirty="0" smtClean="0"/>
              <a:t>These operations are called tending operations includes:</a:t>
            </a:r>
            <a:br>
              <a:rPr lang="en-US" sz="3600" dirty="0" smtClean="0"/>
            </a:br>
            <a:r>
              <a:rPr lang="en-US" sz="3600" dirty="0" smtClean="0"/>
              <a:t> </a:t>
            </a:r>
            <a:r>
              <a:rPr lang="en-US" sz="3600" dirty="0" err="1" smtClean="0"/>
              <a:t>i</a:t>
            </a:r>
            <a:r>
              <a:rPr lang="en-US" sz="3600" dirty="0" smtClean="0"/>
              <a:t>) Weeding</a:t>
            </a:r>
            <a:br>
              <a:rPr lang="en-US" sz="3600" dirty="0" smtClean="0"/>
            </a:br>
            <a:r>
              <a:rPr lang="en-US" sz="3600" dirty="0" smtClean="0"/>
              <a:t> ii) Cleaning</a:t>
            </a:r>
            <a:br>
              <a:rPr lang="en-US" sz="3600" dirty="0" smtClean="0"/>
            </a:br>
            <a:r>
              <a:rPr lang="en-US" sz="3600" dirty="0" smtClean="0"/>
              <a:t> iii) Thinning,</a:t>
            </a:r>
            <a:br>
              <a:rPr lang="en-US" sz="3600" dirty="0" smtClean="0"/>
            </a:br>
            <a:r>
              <a:rPr lang="en-US" sz="3600" dirty="0" smtClean="0"/>
              <a:t>iv) Improvement Felling,</a:t>
            </a:r>
            <a:br>
              <a:rPr lang="en-US" sz="3600" dirty="0" smtClean="0"/>
            </a:br>
            <a:r>
              <a:rPr lang="en-US" sz="3600" dirty="0" smtClean="0"/>
              <a:t>v) Pruning </a:t>
            </a:r>
            <a:br>
              <a:rPr lang="en-US" sz="3600" dirty="0" smtClean="0"/>
            </a:br>
            <a:r>
              <a:rPr lang="en-US" sz="3600" dirty="0" smtClean="0"/>
              <a:t>vi) Climber Cutting</a:t>
            </a:r>
            <a:r>
              <a:rPr lang="en-US" dirty="0" smtClean="0"/>
              <a:t/>
            </a:r>
            <a:br>
              <a:rPr lang="en-US" dirty="0" smtClean="0"/>
            </a:br>
            <a:r>
              <a:rPr lang="en-US" dirty="0" smtClean="0"/>
              <a:t> </a:t>
            </a:r>
            <a:r>
              <a:rPr lang="en-US" b="1" dirty="0" smtClean="0"/>
              <a:t/>
            </a:r>
            <a:br>
              <a:rPr lang="en-US" b="1" dirty="0" smtClean="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609600" y="609600"/>
            <a:ext cx="7772400" cy="5029200"/>
          </a:xfrm>
        </p:spPr>
        <p:txBody>
          <a:bodyPr/>
          <a:lstStyle/>
          <a:p>
            <a:r>
              <a:rPr lang="en-US" dirty="0" smtClean="0"/>
              <a:t>Artificial pruning results in production of clear </a:t>
            </a:r>
            <a:r>
              <a:rPr lang="en-US" dirty="0" err="1" smtClean="0"/>
              <a:t>boled</a:t>
            </a:r>
            <a:r>
              <a:rPr lang="en-US" dirty="0" smtClean="0"/>
              <a:t> trees on shorter rotation than would be required in natural pruning. </a:t>
            </a:r>
          </a:p>
          <a:p>
            <a:r>
              <a:rPr lang="en-US" dirty="0" smtClean="0"/>
              <a:t>Plantation cannot be raised in closer spacing because it leads to higher investment and therefore artificial pruning, sometimes may be necessary.</a:t>
            </a:r>
          </a:p>
          <a:p>
            <a:pPr>
              <a:lnSpc>
                <a:spcPct val="90000"/>
              </a:lnSpc>
              <a:buNone/>
            </a:pPr>
            <a:endParaRPr lang="en-US" dirty="0"/>
          </a:p>
          <a:p>
            <a:pPr>
              <a:lnSpc>
                <a:spcPct val="90000"/>
              </a:lnSpc>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a:xfrm>
            <a:off x="457200" y="533400"/>
            <a:ext cx="8382000" cy="5105400"/>
          </a:xfrm>
        </p:spPr>
        <p:txBody>
          <a:bodyPr/>
          <a:lstStyle/>
          <a:p>
            <a:r>
              <a:rPr lang="en-US" sz="2800" dirty="0" smtClean="0"/>
              <a:t>In the artificial pruning, the moribund and lower green branches are cut off from the main stem as near to the bole as possible. The use of handsaw has been found useful than bladed instruments. A small ladder is also necessary. Except in certain cases e.g. poplar, mulberry, artificial pruning on large scale has yet to be adopted in India. The height up to which pruning should be carried out artificially depends upon species, age and local conditions. In young plantations it should be carried out up to one half to three fifth of the total height of the tree. The object of pruning is to obtain knot free timber and it is likely to be obtained more effectively by the removal of lateral buds.</a:t>
            </a:r>
          </a:p>
          <a:p>
            <a:pPr>
              <a:lnSpc>
                <a:spcPct val="90000"/>
              </a:lnSpc>
            </a:pP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685800" y="228600"/>
            <a:ext cx="7772400" cy="6019800"/>
          </a:xfrm>
        </p:spPr>
        <p:txBody>
          <a:bodyPr/>
          <a:lstStyle/>
          <a:p>
            <a:r>
              <a:rPr lang="en-US" b="1" dirty="0" smtClean="0"/>
              <a:t>vi) </a:t>
            </a:r>
            <a:r>
              <a:rPr lang="en-US" sz="2400" b="1" dirty="0" smtClean="0"/>
              <a:t>Climber Cutting:</a:t>
            </a:r>
            <a:br>
              <a:rPr lang="en-US" sz="2400" b="1" dirty="0" smtClean="0"/>
            </a:br>
            <a:r>
              <a:rPr lang="en-US" sz="2400" b="1" dirty="0" smtClean="0"/>
              <a:t/>
            </a:r>
            <a:br>
              <a:rPr lang="en-US" sz="2400" b="1" dirty="0" smtClean="0"/>
            </a:br>
            <a:r>
              <a:rPr lang="en-US" sz="2400" dirty="0" smtClean="0"/>
              <a:t> Climber cutting should be done along with the tending operations as well as while carrying out markings for felling in the forest. Climbers are particularly harmful when the trees are young. In older trees, they constrict the stem and deteriorate the value of wood.</a:t>
            </a:r>
          </a:p>
          <a:p>
            <a:r>
              <a:rPr lang="en-US" sz="2400" dirty="0" smtClean="0"/>
              <a:t>The climber cutting should be done at the base and one meter above and the piece should be removed in order to ensure that climber has been cut. A more effective method for the control of climber is to dig up tubers during the rains. The climbers should be cut preferably during monsoon.</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4114800"/>
          </a:xfrm>
        </p:spPr>
        <p:txBody>
          <a:bodyPr/>
          <a:lstStyle/>
          <a:p>
            <a:pPr algn="just"/>
            <a:r>
              <a:rPr lang="en-US" sz="2800" b="1" dirty="0" smtClean="0"/>
              <a:t>Looping: </a:t>
            </a:r>
            <a:r>
              <a:rPr lang="en-US" sz="2800" dirty="0" smtClean="0"/>
              <a:t>The removal of branches from the top; it may be removal of whole branches. It is usually done for fodder and fuel wood production but tree species should withstand of looping. It effect on bole - is not used for timber production Weeding should be done before weeds have started suppressing the seedlings and seedling have stopped growing, after the growth period is over. Three weeding in first year, two in second year and one in third year but in case of fast growing spp. only one or may be two years only.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228600" y="0"/>
            <a:ext cx="8610600" cy="6629400"/>
          </a:xfrm>
        </p:spPr>
        <p:txBody>
          <a:bodyPr/>
          <a:lstStyle/>
          <a:p>
            <a:endParaRPr lang="en-US" sz="2400" b="1" dirty="0" smtClean="0"/>
          </a:p>
          <a:p>
            <a:r>
              <a:rPr lang="en-US" sz="2400" b="1" dirty="0" err="1" smtClean="0"/>
              <a:t>i</a:t>
            </a:r>
            <a:r>
              <a:rPr lang="en-US" sz="2400" b="1" dirty="0" smtClean="0"/>
              <a:t>) </a:t>
            </a:r>
            <a:r>
              <a:rPr lang="en-US" sz="2800" b="1" dirty="0" smtClean="0"/>
              <a:t>Weeding:</a:t>
            </a:r>
            <a:br>
              <a:rPr lang="en-US" sz="2800" b="1" dirty="0" smtClean="0"/>
            </a:br>
            <a:r>
              <a:rPr lang="en-US" sz="2800" dirty="0" smtClean="0"/>
              <a:t> Weeds may be controlled by following methods:</a:t>
            </a:r>
            <a:br>
              <a:rPr lang="en-US" sz="2800" dirty="0" smtClean="0"/>
            </a:br>
            <a:r>
              <a:rPr lang="en-US" sz="2800" dirty="0" smtClean="0"/>
              <a:t>a) Mechanical Methods</a:t>
            </a:r>
            <a:br>
              <a:rPr lang="en-US" sz="2800" dirty="0" smtClean="0"/>
            </a:br>
            <a:r>
              <a:rPr lang="en-US" sz="2800" dirty="0" smtClean="0"/>
              <a:t>b) Biological Methods</a:t>
            </a:r>
            <a:br>
              <a:rPr lang="en-US" sz="2800" dirty="0" smtClean="0"/>
            </a:br>
            <a:r>
              <a:rPr lang="en-US" sz="2800" dirty="0" smtClean="0"/>
              <a:t>c) Chemical Methods</a:t>
            </a:r>
          </a:p>
          <a:p>
            <a:r>
              <a:rPr lang="en-US" sz="2800" b="1" dirty="0" smtClean="0"/>
              <a:t>ii) Cleaning:</a:t>
            </a:r>
            <a:br>
              <a:rPr lang="en-US" sz="2800" b="1" dirty="0" smtClean="0"/>
            </a:br>
            <a:r>
              <a:rPr lang="en-US" sz="2800" dirty="0" smtClean="0"/>
              <a:t> Cleaning is carried out in a crop which has not crossed the sapling stage and is defined as the cutting made in order to face the best individuals from undesirable one of the same age which interfere or are likely to interfere with the growth of the desired individuals.</a:t>
            </a:r>
          </a:p>
          <a:p>
            <a:r>
              <a:rPr lang="en-US" sz="2800" dirty="0" smtClean="0"/>
              <a:t>Methods of cleaning may be mechanical, biological and chemical as described under weeding.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 calcmode="lin" valueType="num">
                                      <p:cBhvr additive="base">
                                        <p:cTn id="7"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anim calcmode="lin" valueType="num">
                                      <p:cBhvr additive="base">
                                        <p:cTn id="13"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anim calcmode="lin" valueType="num">
                                      <p:cBhvr additive="base">
                                        <p:cTn id="19"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57200" y="304800"/>
            <a:ext cx="7772400" cy="5791200"/>
          </a:xfrm>
        </p:spPr>
        <p:txBody>
          <a:bodyPr/>
          <a:lstStyle/>
          <a:p>
            <a:pPr>
              <a:lnSpc>
                <a:spcPct val="90000"/>
              </a:lnSpc>
            </a:pPr>
            <a:r>
              <a:rPr lang="en-US" sz="2400" b="1" dirty="0" smtClean="0"/>
              <a:t>iii) Thinning:</a:t>
            </a:r>
            <a:br>
              <a:rPr lang="en-US" sz="2400" b="1" dirty="0" smtClean="0"/>
            </a:br>
            <a:endParaRPr lang="en-US" sz="2400" b="1" dirty="0" smtClean="0"/>
          </a:p>
          <a:p>
            <a:pPr>
              <a:lnSpc>
                <a:spcPct val="90000"/>
              </a:lnSpc>
            </a:pPr>
            <a:r>
              <a:rPr lang="en-US" sz="2800" dirty="0" smtClean="0"/>
              <a:t>Thinning is defined as a felling made in an immature stand for the purpose of improving the growth and form of the trees that remain, without permanently breaking the canopy. Thinning principles are so formulated that these are applicable only to pure even aged or relatively even, aged crop or even aged groups of the trees in a crop.</a:t>
            </a:r>
            <a:br>
              <a:rPr lang="en-US" sz="2800" dirty="0" smtClean="0"/>
            </a:br>
            <a:r>
              <a:rPr lang="en-US" sz="2800" dirty="0" smtClean="0"/>
              <a:t> </a:t>
            </a:r>
            <a:br>
              <a:rPr lang="en-US" sz="2800" dirty="0" smtClean="0"/>
            </a:br>
            <a:r>
              <a:rPr lang="en-US" sz="2800" dirty="0" smtClean="0"/>
              <a:t>Thinning principles have been developed on the basis of natural development of the stand. Thus, thinning, takes place naturally in a density stocked forest under the law of Survival of the fittest.</a:t>
            </a:r>
          </a:p>
          <a:p>
            <a:pPr>
              <a:lnSpc>
                <a:spcPct val="90000"/>
              </a:lnSpc>
            </a:pPr>
            <a:endParaRPr lang="en-US" sz="2800" dirty="0">
              <a:latin typeface="Arial" charset="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304800" y="457200"/>
            <a:ext cx="8458200" cy="5791200"/>
          </a:xfrm>
        </p:spPr>
        <p:txBody>
          <a:bodyPr/>
          <a:lstStyle/>
          <a:p>
            <a:r>
              <a:rPr lang="en-US" sz="2800" b="1" dirty="0" smtClean="0"/>
              <a:t>Objectives of Tending Operation - Thinning</a:t>
            </a:r>
          </a:p>
          <a:p>
            <a:r>
              <a:rPr lang="en-US" sz="2800" b="1" dirty="0" smtClean="0"/>
              <a:t>1) To Improve the Hygiene of the Crop:</a:t>
            </a:r>
            <a:br>
              <a:rPr lang="en-US" sz="2800" b="1" dirty="0" smtClean="0"/>
            </a:br>
            <a:r>
              <a:rPr lang="en-US" sz="2800" b="1" dirty="0" smtClean="0"/>
              <a:t/>
            </a:r>
            <a:br>
              <a:rPr lang="en-US" sz="2800" b="1" dirty="0" smtClean="0"/>
            </a:br>
            <a:r>
              <a:rPr lang="en-US" sz="2800" dirty="0" smtClean="0"/>
              <a:t>By removing dead, dying and diseased trees, hygiene or health of tree can be maintained well.</a:t>
            </a:r>
          </a:p>
          <a:p>
            <a:endParaRPr lang="en-US" sz="2800" b="1" dirty="0" smtClean="0"/>
          </a:p>
          <a:p>
            <a:r>
              <a:rPr lang="en-US" sz="2800" b="1" dirty="0" smtClean="0"/>
              <a:t>2) Salvage of Anticipated Losses of the Merchantable Volume:</a:t>
            </a:r>
            <a:r>
              <a:rPr lang="en-US" sz="2800" dirty="0" smtClean="0"/>
              <a:t> </a:t>
            </a:r>
            <a:br>
              <a:rPr lang="en-US" sz="2800" dirty="0" smtClean="0"/>
            </a:br>
            <a:r>
              <a:rPr lang="en-US" sz="2800" dirty="0" smtClean="0"/>
              <a:t/>
            </a:r>
            <a:br>
              <a:rPr lang="en-US" sz="2800" dirty="0" smtClean="0"/>
            </a:br>
            <a:r>
              <a:rPr lang="en-US" sz="2800" dirty="0" smtClean="0"/>
              <a:t>A large number of trees die of suppression. This amount contributes of about 20 per cent of the merchantable volume. Reduction in number of trees in thinning increases the diameter of the remaining trees.</a:t>
            </a:r>
            <a:r>
              <a:rPr lang="en-US" dirty="0" smtClean="0"/>
              <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anim calcmode="lin" valueType="num">
                                      <p:cBhvr additive="base">
                                        <p:cTn id="19" dur="5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152400" y="0"/>
            <a:ext cx="8686800" cy="6629400"/>
          </a:xfrm>
        </p:spPr>
        <p:txBody>
          <a:bodyPr/>
          <a:lstStyle/>
          <a:p>
            <a:r>
              <a:rPr lang="en-US" sz="2800" b="1" dirty="0" smtClean="0"/>
              <a:t>3) To assure the Best Physical Conditions of Growth:</a:t>
            </a:r>
            <a:r>
              <a:rPr lang="en-US" sz="2800" dirty="0" smtClean="0"/>
              <a:t> </a:t>
            </a:r>
            <a:br>
              <a:rPr lang="en-US" sz="2800" dirty="0" smtClean="0"/>
            </a:br>
            <a:r>
              <a:rPr lang="en-US" sz="2800" dirty="0" smtClean="0"/>
              <a:t>The objective of the thinning is to keep growing stock somewhere within the range. The effect of extreme competition is reflecting by decline in the rate of growth with increasing density in crops which are very dense. Thinning increase the diameter of the crops. Thus thinning may be essential tool for shortening the rotation of a crop.</a:t>
            </a:r>
          </a:p>
          <a:p>
            <a:r>
              <a:rPr lang="en-US" sz="2800" b="1" dirty="0" smtClean="0"/>
              <a:t>4) To Obtain Desired Crop:</a:t>
            </a:r>
            <a:r>
              <a:rPr lang="en-US" sz="2800" dirty="0" smtClean="0"/>
              <a:t> </a:t>
            </a:r>
            <a:br>
              <a:rPr lang="en-US" sz="2800" dirty="0" smtClean="0"/>
            </a:br>
            <a:r>
              <a:rPr lang="en-US" sz="2800" dirty="0" smtClean="0"/>
              <a:t>Thinning helps to improve the stand structure. It ensures a uniform and proper distribution of trees all over the area. The composition of the crop can also be improved. The less valuable species may be removed in thinning and the important and valuable species may be retained for future</a:t>
            </a:r>
            <a:r>
              <a:rPr lang="en-US" sz="2400" dirty="0" smtClean="0"/>
              <a:t>.</a:t>
            </a:r>
          </a:p>
          <a:p>
            <a:pPr>
              <a:lnSpc>
                <a:spcPct val="90000"/>
              </a:lnSpc>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228600" y="533400"/>
            <a:ext cx="8610600" cy="6019800"/>
          </a:xfrm>
        </p:spPr>
        <p:txBody>
          <a:bodyPr/>
          <a:lstStyle/>
          <a:p>
            <a:r>
              <a:rPr lang="en-US" b="1" dirty="0" smtClean="0"/>
              <a:t>5) Improvement of Stand Composition, Regeneration and Protection: </a:t>
            </a:r>
            <a:br>
              <a:rPr lang="en-US" b="1" dirty="0" smtClean="0"/>
            </a:br>
            <a:r>
              <a:rPr lang="en-US" b="1" dirty="0" smtClean="0"/>
              <a:t/>
            </a:r>
            <a:br>
              <a:rPr lang="en-US" b="1" dirty="0" smtClean="0"/>
            </a:br>
            <a:r>
              <a:rPr lang="en-US" dirty="0" smtClean="0"/>
              <a:t>If an undesirable species is not eliminated during regeneration stage it can be done during thinning to a certain extent. Thinning helps in obtaining suitable seed bearers for obtaining successful regeneration. The dead, drying and diseased trees are removed to afford protection from insect pest, disease and fire because these trees may serve as a source of infection.</a:t>
            </a:r>
          </a:p>
          <a:p>
            <a:pPr>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304800" y="0"/>
            <a:ext cx="8610600" cy="6629400"/>
          </a:xfrm>
        </p:spPr>
        <p:txBody>
          <a:bodyPr/>
          <a:lstStyle/>
          <a:p>
            <a:r>
              <a:rPr lang="en-US" sz="2800" b="1" dirty="0" smtClean="0"/>
              <a:t>6) Improvement in Wood Quality:</a:t>
            </a:r>
            <a:r>
              <a:rPr lang="en-US" sz="2800" dirty="0" smtClean="0"/>
              <a:t> </a:t>
            </a:r>
            <a:br>
              <a:rPr lang="en-US" sz="2800" dirty="0" smtClean="0"/>
            </a:br>
            <a:r>
              <a:rPr lang="en-US" sz="2800" dirty="0" smtClean="0"/>
              <a:t>Thinning may also improve the quality of wood because trees with higher diameter are likely to be of better quality than smaller ones.</a:t>
            </a:r>
          </a:p>
          <a:p>
            <a:r>
              <a:rPr lang="en-US" sz="2800" b="1" dirty="0" smtClean="0"/>
              <a:t>7) To Increase Net Yield and Financial out turn from a Stand:</a:t>
            </a:r>
            <a:br>
              <a:rPr lang="en-US" sz="2800" b="1" dirty="0" smtClean="0"/>
            </a:br>
            <a:r>
              <a:rPr lang="en-US" sz="2800" dirty="0" smtClean="0"/>
              <a:t> Thinning help to obtain returns early. The sale of thinning material helps to reduce investment burden because of early returns from thinning and shortening of rotation.</a:t>
            </a:r>
            <a:r>
              <a:rPr lang="en-US" sz="2800" b="1" dirty="0" smtClean="0"/>
              <a:t> </a:t>
            </a:r>
          </a:p>
          <a:p>
            <a:r>
              <a:rPr lang="en-US" sz="2800" b="1" dirty="0" smtClean="0"/>
              <a:t>8) To Help Decomposition of Raw Humus:</a:t>
            </a:r>
            <a:r>
              <a:rPr lang="en-US" sz="2800" dirty="0" smtClean="0"/>
              <a:t> </a:t>
            </a:r>
            <a:br>
              <a:rPr lang="en-US" sz="2800" dirty="0" smtClean="0"/>
            </a:br>
            <a:r>
              <a:rPr lang="en-US" sz="2800" dirty="0" smtClean="0"/>
              <a:t>In temperate forests, thinning increases light and temperature on the forest floor and causes mechanical disturbance which help the decomposition of raw humus and release of nutrients, etc.</a:t>
            </a:r>
          </a:p>
          <a:p>
            <a:endParaRPr lang="en-US" sz="2400" dirty="0" smtClean="0"/>
          </a:p>
          <a:p>
            <a:endParaRPr lang="en-US" sz="2400" dirty="0" smtClean="0"/>
          </a:p>
          <a:p>
            <a:pPr>
              <a:lnSpc>
                <a:spcPct val="9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 calcmode="lin" valueType="num">
                                      <p:cBhvr additive="base">
                                        <p:cTn id="19"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descr="Thinning - A Detailed Note - Forestry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2468" name="AutoShape 4" descr="Thinning - A Detailed Note - Forestry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2470" name="AutoShape 6" descr="Thinning - A Detailed Note - Forestry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2472" name="Picture 8" descr="Can we reduce the risk of megafires through forest management?"/>
          <p:cNvPicPr>
            <a:picLocks noChangeAspect="1" noChangeArrowheads="1"/>
          </p:cNvPicPr>
          <p:nvPr/>
        </p:nvPicPr>
        <p:blipFill>
          <a:blip r:embed="rId2"/>
          <a:srcRect/>
          <a:stretch>
            <a:fillRect/>
          </a:stretch>
        </p:blipFill>
        <p:spPr bwMode="auto">
          <a:xfrm>
            <a:off x="762000" y="762000"/>
            <a:ext cx="7924800" cy="541020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1844</TotalTime>
  <Words>724</Words>
  <Application>Microsoft PowerPoint</Application>
  <PresentationFormat>On-screen Show (4:3)</PresentationFormat>
  <Paragraphs>77</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Tending Operations in Silviculture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Disadvantages of Crown Thinning: </vt:lpstr>
      <vt:lpstr>Slide 16</vt:lpstr>
      <vt:lpstr>Slide 17</vt:lpstr>
      <vt:lpstr>Slide 18</vt:lpstr>
      <vt:lpstr>Slide 19</vt:lpstr>
      <vt:lpstr>Slide 20</vt:lpstr>
      <vt:lpstr>Slide 21</vt:lpstr>
      <vt:lpstr>Slide 22</vt:lpstr>
      <vt:lpstr>Slide 23</vt:lpstr>
    </vt:vector>
  </TitlesOfParts>
  <Company>NREM Iowa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hasbjorn</dc:creator>
  <cp:lastModifiedBy>SONIA</cp:lastModifiedBy>
  <cp:revision>61</cp:revision>
  <dcterms:created xsi:type="dcterms:W3CDTF">2003-11-08T20:03:39Z</dcterms:created>
  <dcterms:modified xsi:type="dcterms:W3CDTF">2021-06-16T11:28:43Z</dcterms:modified>
</cp:coreProperties>
</file>