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57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367FE-82EF-46C0-8E35-235827856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28E8D-9961-4ED4-A0DE-67ABCB9EE0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EF13A-C85F-4F99-8447-C4DDC022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5ED5B-DFD4-4A91-B00D-B1472324E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2AE2D-2BEE-44B2-8705-6EFDF3B17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0461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1DD39-CA4E-4F0A-A2E2-68B417103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1E156-FF6A-4A36-B3FB-A677D6EB6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A91A3-F845-44EA-B732-4057A09A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B6296-B7C4-4CDC-AAB1-CC674942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97DCA-5ACD-4E7A-82A4-33228545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951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F53A4E-4FEA-4337-97DC-D6B85270A2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F3C782-84ED-4010-813C-9CFC3A879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5A930-9B0D-4968-97F8-50C1829FD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F2A9D-F287-46A8-90B5-D496E41EF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38029-D4AE-4D49-A78D-EDA7AB972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149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AE4D1-6CAB-4558-882E-7A77802F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A3046-E78E-42A1-A2D3-4FD9CD29F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0C47D-72C0-4DB9-A336-42C595F3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E7D17-4B2D-419E-9AB3-4C910D1F6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014E4-6CAD-4EEA-9518-907FA5ED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5831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99D5E-3A02-48C7-9269-F9AD261B4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455B2-4797-43BB-807F-5BEA9B489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B4FB8-3AC2-4F8E-86CF-AB31706A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5FC53-9C0F-4895-9BF2-1D121A7E9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943D8-AB17-46DB-9DA4-7EF0D5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840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EEA90-BCC9-435E-B4A9-BF244D408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6D9AD-EDE9-4C5A-A1AB-B3A8ADB147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35AD5-8DE7-4C6F-B934-AAB7F17886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BFC8C-49E3-4ED0-AB04-3F892377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B5C4D-9EFB-494A-A2F4-AC99592DF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A4524-F030-4D97-9797-157C2DD2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742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3744F-DB1C-44E9-8348-189B33FA1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594020-8F34-4B70-8417-B29D2C781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3874B-FEF6-45AB-9552-4BC5ECC14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FFBD8-22F8-49AB-9183-9356C46702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6E956E-12AC-460D-AA65-4E73BA5E7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E89FDD-8418-4E59-9110-6F05D41D3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CF23FB-9710-4404-B009-41A8805A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52306-0C80-401E-91FD-B13CB2A6E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5489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279DD-DC4E-4D96-BDC2-6D6098638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36CAAF-601C-4D01-BDBF-2E5888308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7BED83-484B-4B02-BE8E-DFF30EE8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9D66D-53B2-4A1B-892C-8DD7AA21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599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3144E-5802-43F6-981C-8FC3A8FFE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02229-224E-4121-8D2E-BB1765728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6678AE-39DE-4246-B562-984185B9C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266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B7509-AB95-4BB2-BB55-9D00A8A81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4E308-FE0E-4B62-B073-14AC7DDB4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794D89-CFF8-41DC-B577-CF243BFEC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9DD56-4720-4B36-827A-97DC006C2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7CB91-6427-4D04-8C98-1A183289E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F01F1-19DA-4D90-B314-18D750BF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527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5B99-C110-47A6-9A6B-660E3F147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584E07-D745-4544-A607-A118AC70D9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430617-61CF-4E22-84F6-BCBE11CC1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2A837-8D17-4E73-9989-5448018AA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569F46-DB9E-4636-A301-3D208FA3F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B2C94-136F-4BB3-BA00-F3B879FA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31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BD4CA4-EE75-488E-89FD-8102FD5DC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523F1-F7F6-454F-A7C3-5421B58FF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887AF-FC66-41AE-8D93-C440E5406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F6F3B-7435-4722-9958-3E9C48322ABB}" type="datetimeFigureOut">
              <a:rPr lang="en-IN" smtClean="0"/>
              <a:t>24-08-2020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268E9-94BF-47CE-9BB2-5B4C5601B9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D78FE-6536-4F8F-9688-090C3FE806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5C514-2B14-4EB6-A451-4851672CBC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861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B93D5-612B-4F82-B6F2-048F984C9F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/>
              <a:t>Climate Change and Migration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FDF5DA-ADE6-4C6C-871C-F9BEAF94F2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088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53072-1479-45E1-B27A-8E1793180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Climate Change and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70851-3DCE-4FD9-A619-E83ECAB6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235"/>
            <a:ext cx="10515600" cy="5061640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The </a:t>
            </a:r>
            <a:r>
              <a:rPr lang="en-IN" b="1" dirty="0">
                <a:solidFill>
                  <a:srgbClr val="FF0000"/>
                </a:solidFill>
              </a:rPr>
              <a:t>impacts</a:t>
            </a:r>
            <a:r>
              <a:rPr lang="en-IN" dirty="0"/>
              <a:t> of climate change that lead to </a:t>
            </a:r>
            <a:r>
              <a:rPr lang="en-IN" b="1" dirty="0">
                <a:solidFill>
                  <a:srgbClr val="FF0000"/>
                </a:solidFill>
              </a:rPr>
              <a:t>human migration</a:t>
            </a:r>
            <a:r>
              <a:rPr lang="en-IN" dirty="0"/>
              <a:t>:</a:t>
            </a:r>
          </a:p>
          <a:p>
            <a:pPr marL="0" indent="0">
              <a:buNone/>
            </a:pPr>
            <a:endParaRPr lang="en-IN" dirty="0"/>
          </a:p>
          <a:p>
            <a:pPr>
              <a:buFontTx/>
              <a:buChar char="-"/>
            </a:pPr>
            <a:r>
              <a:rPr lang="en-IN" dirty="0"/>
              <a:t>Rise of temperature beyond 2 degree Celsius will lead to some areas being under </a:t>
            </a:r>
            <a:r>
              <a:rPr lang="en-IN" b="1" dirty="0">
                <a:solidFill>
                  <a:srgbClr val="FF0000"/>
                </a:solidFill>
              </a:rPr>
              <a:t>constant drought </a:t>
            </a:r>
            <a:r>
              <a:rPr lang="en-IN" dirty="0"/>
              <a:t>(dry conditions) – expected to increase from 2% to 10% in 2050</a:t>
            </a:r>
          </a:p>
          <a:p>
            <a:pPr>
              <a:buFontTx/>
              <a:buChar char="-"/>
            </a:pPr>
            <a:r>
              <a:rPr lang="en-IN" b="1" dirty="0">
                <a:solidFill>
                  <a:srgbClr val="FF0000"/>
                </a:solidFill>
              </a:rPr>
              <a:t>Rainfall patterns </a:t>
            </a:r>
            <a:r>
              <a:rPr lang="en-IN" dirty="0"/>
              <a:t>will change and some areas will have more (South Asia) and some areas (Sub-Saharan Africa) will have very less rainfall</a:t>
            </a:r>
          </a:p>
          <a:p>
            <a:pPr>
              <a:buFontTx/>
              <a:buChar char="-"/>
            </a:pPr>
            <a:r>
              <a:rPr lang="en-IN" dirty="0"/>
              <a:t>Agriculture production in </a:t>
            </a:r>
            <a:r>
              <a:rPr lang="en-IN" b="1" dirty="0">
                <a:solidFill>
                  <a:srgbClr val="FF0000"/>
                </a:solidFill>
              </a:rPr>
              <a:t>rainfed areas </a:t>
            </a:r>
            <a:r>
              <a:rPr lang="en-IN" dirty="0"/>
              <a:t>will fall by </a:t>
            </a:r>
            <a:r>
              <a:rPr lang="en-IN" b="1" dirty="0">
                <a:solidFill>
                  <a:srgbClr val="FF0000"/>
                </a:solidFill>
              </a:rPr>
              <a:t>30-50%</a:t>
            </a:r>
            <a:r>
              <a:rPr lang="en-IN" dirty="0"/>
              <a:t> by the middle of the 21</a:t>
            </a:r>
            <a:r>
              <a:rPr lang="en-IN" baseline="30000" dirty="0"/>
              <a:t>st</a:t>
            </a:r>
            <a:r>
              <a:rPr lang="en-IN" dirty="0"/>
              <a:t> century</a:t>
            </a:r>
          </a:p>
          <a:p>
            <a:pPr>
              <a:buFontTx/>
              <a:buChar char="-"/>
            </a:pPr>
            <a:r>
              <a:rPr lang="en-IN" dirty="0"/>
              <a:t>Reduction in </a:t>
            </a:r>
            <a:r>
              <a:rPr lang="en-IN" b="1" dirty="0">
                <a:solidFill>
                  <a:srgbClr val="FF0000"/>
                </a:solidFill>
              </a:rPr>
              <a:t>crop yields and fish </a:t>
            </a:r>
            <a:r>
              <a:rPr lang="en-IN" dirty="0"/>
              <a:t>will lead to disruption of livelihoods</a:t>
            </a:r>
          </a:p>
          <a:p>
            <a:pPr>
              <a:buFontTx/>
              <a:buChar char="-"/>
            </a:pPr>
            <a:endParaRPr lang="en-IN" dirty="0"/>
          </a:p>
          <a:p>
            <a:pPr>
              <a:buFontTx/>
              <a:buChar char="-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140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3E00E-E681-43CA-80B1-4810BB702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Climate Change and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CA4E8-00AC-491D-95BA-3165BDC02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pPr marL="0" indent="0">
              <a:buNone/>
            </a:pPr>
            <a:r>
              <a:rPr lang="en-IN" sz="4000" b="1" i="1" dirty="0">
                <a:solidFill>
                  <a:srgbClr val="FF0000"/>
                </a:solidFill>
              </a:rPr>
              <a:t>Carrying capacity </a:t>
            </a:r>
            <a:r>
              <a:rPr lang="en-IN" sz="4000" dirty="0"/>
              <a:t>of large parts of the world – the ability of different </a:t>
            </a:r>
            <a:r>
              <a:rPr lang="en-IN" sz="4000" b="1" dirty="0">
                <a:solidFill>
                  <a:srgbClr val="FF0000"/>
                </a:solidFill>
              </a:rPr>
              <a:t>ecosystems</a:t>
            </a:r>
            <a:r>
              <a:rPr lang="en-IN" sz="4000" dirty="0"/>
              <a:t> to provide food, water and shelter to its population will be severely affected by </a:t>
            </a:r>
            <a:r>
              <a:rPr lang="en-IN" sz="4000" b="1" i="1" dirty="0">
                <a:solidFill>
                  <a:srgbClr val="FF0000"/>
                </a:solidFill>
              </a:rPr>
              <a:t>climate change</a:t>
            </a:r>
          </a:p>
          <a:p>
            <a:pPr marL="0" indent="0">
              <a:buNone/>
            </a:pPr>
            <a:endParaRPr lang="en-IN" sz="4000" dirty="0"/>
          </a:p>
          <a:p>
            <a:pPr marL="0" indent="0">
              <a:buNone/>
            </a:pPr>
            <a:r>
              <a:rPr lang="en-IN" sz="4000" dirty="0"/>
              <a:t>People are forced to move </a:t>
            </a:r>
            <a:r>
              <a:rPr lang="en-IN" sz="4000" b="1" i="1" dirty="0">
                <a:solidFill>
                  <a:srgbClr val="FF0000"/>
                </a:solidFill>
              </a:rPr>
              <a:t>– migrate</a:t>
            </a:r>
            <a:endParaRPr lang="en-IN" sz="4000" b="1" i="1" dirty="0"/>
          </a:p>
        </p:txBody>
      </p:sp>
    </p:spTree>
    <p:extLst>
      <p:ext uri="{BB962C8B-B14F-4D97-AF65-F5344CB8AC3E}">
        <p14:creationId xmlns:p14="http://schemas.microsoft.com/office/powerpoint/2010/main" val="1048805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FD4C5-393C-4D9C-96E6-1363EF7A0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Climate Change and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19C0E-5ED8-45CD-BDAA-366BDAC47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757"/>
            <a:ext cx="10515600" cy="4613206"/>
          </a:xfrm>
        </p:spPr>
        <p:txBody>
          <a:bodyPr/>
          <a:lstStyle/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Climate Drivers </a:t>
            </a:r>
            <a:r>
              <a:rPr lang="en-IN" dirty="0"/>
              <a:t>– that lead to climate change (2 types)</a:t>
            </a:r>
          </a:p>
          <a:p>
            <a:pPr marL="514350" indent="-514350">
              <a:buAutoNum type="arabicParenR"/>
            </a:pPr>
            <a:r>
              <a:rPr lang="en-IN" b="1" dirty="0">
                <a:solidFill>
                  <a:srgbClr val="FF0000"/>
                </a:solidFill>
              </a:rPr>
              <a:t>Climate Processes </a:t>
            </a:r>
            <a:r>
              <a:rPr lang="en-IN" dirty="0"/>
              <a:t>– slow changes like sea level rise, salinization of agricultural land, desertification, water scarcity and food insecurity</a:t>
            </a:r>
          </a:p>
          <a:p>
            <a:pPr marL="514350" indent="-514350">
              <a:buAutoNum type="arabicParenR"/>
            </a:pPr>
            <a:r>
              <a:rPr lang="en-IN" b="1" dirty="0">
                <a:solidFill>
                  <a:srgbClr val="FF0000"/>
                </a:solidFill>
              </a:rPr>
              <a:t>Climate Events </a:t>
            </a:r>
            <a:r>
              <a:rPr lang="en-IN" dirty="0"/>
              <a:t>– sudden floods, cyclones, hurricanes and typhoons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Migration</a:t>
            </a:r>
            <a:r>
              <a:rPr lang="en-IN" dirty="0"/>
              <a:t>: movement of human population out of their habitats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Forced Migration</a:t>
            </a:r>
            <a:r>
              <a:rPr lang="en-IN" dirty="0"/>
              <a:t>: People are forced to move out of their habitats due to climate change due to shoreline erosion, coastal flooding and agriculture disruption. Also known as </a:t>
            </a:r>
            <a:r>
              <a:rPr lang="en-IN" b="1" dirty="0">
                <a:solidFill>
                  <a:srgbClr val="FF0000"/>
                </a:solidFill>
              </a:rPr>
              <a:t>distress migration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983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D6E8-D8CA-4C2F-9D53-C13A59FCB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2127"/>
          </a:xfrm>
        </p:spPr>
        <p:txBody>
          <a:bodyPr/>
          <a:lstStyle/>
          <a:p>
            <a:r>
              <a:rPr lang="en-IN" b="1" dirty="0"/>
              <a:t>Climate Change and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B2E05-2D05-41A2-8D86-D21009717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1478"/>
            <a:ext cx="10515600" cy="4785485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Prof. N. Myers (Oxford University) estimates that there would be </a:t>
            </a:r>
            <a:r>
              <a:rPr lang="en-IN" b="1" dirty="0">
                <a:solidFill>
                  <a:srgbClr val="FF0000"/>
                </a:solidFill>
              </a:rPr>
              <a:t>200 million migrants by 2050 </a:t>
            </a:r>
            <a:r>
              <a:rPr lang="en-IN" dirty="0"/>
              <a:t>– which means that 1 in every 45 persons would have been displaced from their habitat due to climate change.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People who have been forced to leave their habitats due to climate change impacts are known as </a:t>
            </a:r>
            <a:r>
              <a:rPr lang="en-IN" b="1" dirty="0">
                <a:solidFill>
                  <a:srgbClr val="FF0000"/>
                </a:solidFill>
              </a:rPr>
              <a:t>“climate refugees”</a:t>
            </a:r>
          </a:p>
          <a:p>
            <a:pPr marL="0" indent="0">
              <a:buNone/>
            </a:pPr>
            <a:endParaRPr lang="en-IN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dirty="0"/>
              <a:t>Climate refugees are those who </a:t>
            </a:r>
            <a:r>
              <a:rPr lang="en-IN" b="1" dirty="0">
                <a:solidFill>
                  <a:srgbClr val="FF0000"/>
                </a:solidFill>
              </a:rPr>
              <a:t>seek refuge </a:t>
            </a:r>
            <a:r>
              <a:rPr lang="en-IN" dirty="0"/>
              <a:t>in places where they can live and make a livelihood without the impact of climate change </a:t>
            </a:r>
          </a:p>
        </p:txBody>
      </p:sp>
    </p:spTree>
    <p:extLst>
      <p:ext uri="{BB962C8B-B14F-4D97-AF65-F5344CB8AC3E}">
        <p14:creationId xmlns:p14="http://schemas.microsoft.com/office/powerpoint/2010/main" val="2177296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64AB3-DCC3-45A6-A56E-2802D9BEE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Climate Change and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F14DD-8400-4053-A2AC-A828C228E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983"/>
            <a:ext cx="10515600" cy="5074892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The impact of climate change on </a:t>
            </a:r>
            <a:r>
              <a:rPr lang="en-IN" b="1" dirty="0">
                <a:solidFill>
                  <a:srgbClr val="FF0000"/>
                </a:solidFill>
              </a:rPr>
              <a:t>future forced migration </a:t>
            </a:r>
            <a:r>
              <a:rPr lang="en-IN" dirty="0"/>
              <a:t>will depend on the following:</a:t>
            </a:r>
          </a:p>
          <a:p>
            <a:pPr marL="0" indent="0">
              <a:buNone/>
            </a:pPr>
            <a:endParaRPr lang="en-IN" dirty="0"/>
          </a:p>
          <a:p>
            <a:pPr marL="514350" indent="-514350">
              <a:buAutoNum type="arabicParenR"/>
            </a:pPr>
            <a:r>
              <a:rPr lang="en-IN" dirty="0"/>
              <a:t>The quantity of future </a:t>
            </a:r>
            <a:r>
              <a:rPr lang="en-IN" b="1" dirty="0">
                <a:solidFill>
                  <a:srgbClr val="FF0000"/>
                </a:solidFill>
              </a:rPr>
              <a:t>greenhouse gas emissions</a:t>
            </a:r>
          </a:p>
          <a:p>
            <a:pPr marL="514350" indent="-514350">
              <a:buAutoNum type="arabicParenR"/>
            </a:pPr>
            <a:r>
              <a:rPr lang="en-IN" dirty="0"/>
              <a:t>The rate of future </a:t>
            </a:r>
            <a:r>
              <a:rPr lang="en-IN" b="1" dirty="0">
                <a:solidFill>
                  <a:srgbClr val="FF0000"/>
                </a:solidFill>
              </a:rPr>
              <a:t>population growth </a:t>
            </a:r>
            <a:r>
              <a:rPr lang="en-IN" dirty="0"/>
              <a:t>and their </a:t>
            </a:r>
            <a:r>
              <a:rPr lang="en-IN" b="1" dirty="0">
                <a:solidFill>
                  <a:srgbClr val="FF0000"/>
                </a:solidFill>
              </a:rPr>
              <a:t>distribution</a:t>
            </a:r>
          </a:p>
          <a:p>
            <a:pPr marL="514350" indent="-514350">
              <a:buAutoNum type="arabicParenR"/>
            </a:pPr>
            <a:r>
              <a:rPr lang="en-IN" b="1" dirty="0">
                <a:solidFill>
                  <a:srgbClr val="FF0000"/>
                </a:solidFill>
              </a:rPr>
              <a:t>Government policies </a:t>
            </a:r>
            <a:r>
              <a:rPr lang="en-IN" dirty="0"/>
              <a:t>especially in prediction of climate events and interventions</a:t>
            </a:r>
          </a:p>
          <a:p>
            <a:pPr marL="514350" indent="-514350">
              <a:buAutoNum type="arabicParenR"/>
            </a:pPr>
            <a:r>
              <a:rPr lang="en-IN" dirty="0"/>
              <a:t>The effectiveness of </a:t>
            </a:r>
            <a:r>
              <a:rPr lang="en-IN" b="1" dirty="0">
                <a:solidFill>
                  <a:srgbClr val="FF0000"/>
                </a:solidFill>
              </a:rPr>
              <a:t>local and national adaptation</a:t>
            </a:r>
            <a:r>
              <a:rPr lang="en-IN" dirty="0"/>
              <a:t> strategies</a:t>
            </a:r>
          </a:p>
        </p:txBody>
      </p:sp>
    </p:spTree>
    <p:extLst>
      <p:ext uri="{BB962C8B-B14F-4D97-AF65-F5344CB8AC3E}">
        <p14:creationId xmlns:p14="http://schemas.microsoft.com/office/powerpoint/2010/main" val="3095311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381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Climate Change and Migration</vt:lpstr>
      <vt:lpstr>Climate Change and Migration</vt:lpstr>
      <vt:lpstr>Climate Change and Migration</vt:lpstr>
      <vt:lpstr>Climate Change and Migration</vt:lpstr>
      <vt:lpstr>Climate Change and Migration</vt:lpstr>
      <vt:lpstr>Climate Change and Migration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 and Migration</dc:title>
  <dc:creator>smita mishra</dc:creator>
  <cp:lastModifiedBy>smita mishra</cp:lastModifiedBy>
  <cp:revision>7</cp:revision>
  <dcterms:created xsi:type="dcterms:W3CDTF">2020-08-24T01:52:11Z</dcterms:created>
  <dcterms:modified xsi:type="dcterms:W3CDTF">2020-08-24T02:40:53Z</dcterms:modified>
</cp:coreProperties>
</file>