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ms-office.legacyDiagramText"/>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3">
  <p:sldMasterIdLst>
    <p:sldMasterId id="2147483660" r:id="rId1"/>
  </p:sldMasterIdLst>
  <p:notesMasterIdLst>
    <p:notesMasterId r:id="rId16"/>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06/relationships/legacyDocTextInfo" Target="legacyDocTextInfo.bin"/><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8" Type="http://schemas.microsoft.com/office/2006/relationships/legacyDiagramText" Target="legacyDiagramText8.bin"/><Relationship Id="rId13" Type="http://schemas.microsoft.com/office/2006/relationships/legacyDiagramText" Target="legacyDiagramText13.bin"/><Relationship Id="rId3" Type="http://schemas.microsoft.com/office/2006/relationships/legacyDiagramText" Target="legacyDiagramText3.bin"/><Relationship Id="rId7" Type="http://schemas.microsoft.com/office/2006/relationships/legacyDiagramText" Target="legacyDiagramText7.bin"/><Relationship Id="rId12" Type="http://schemas.microsoft.com/office/2006/relationships/legacyDiagramText" Target="legacyDiagramText12.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11" Type="http://schemas.microsoft.com/office/2006/relationships/legacyDiagramText" Target="legacyDiagramText11.bin"/><Relationship Id="rId5" Type="http://schemas.microsoft.com/office/2006/relationships/legacyDiagramText" Target="legacyDiagramText5.bin"/><Relationship Id="rId15" Type="http://schemas.microsoft.com/office/2006/relationships/legacyDiagramText" Target="legacyDiagramText15.bin"/><Relationship Id="rId10" Type="http://schemas.microsoft.com/office/2006/relationships/legacyDiagramText" Target="legacyDiagramText10.bin"/><Relationship Id="rId4" Type="http://schemas.microsoft.com/office/2006/relationships/legacyDiagramText" Target="legacyDiagramText4.bin"/><Relationship Id="rId9" Type="http://schemas.microsoft.com/office/2006/relationships/legacyDiagramText" Target="legacyDiagramText9.bin"/><Relationship Id="rId14" Type="http://schemas.microsoft.com/office/2006/relationships/legacyDiagramText" Target="legacyDiagramText14.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DD0CC6-8ABE-4DEC-8D89-97DACFE3C8FD}" type="datetimeFigureOut">
              <a:rPr lang="en-IN" smtClean="0"/>
              <a:t>03-09-2012</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18E2B1-2DFB-413A-A68A-80AEBAF43868}" type="slidenum">
              <a:rPr lang="en-IN" smtClean="0"/>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B518E2B1-2DFB-413A-A68A-80AEBAF43868}" type="slidenum">
              <a:rPr lang="en-IN" smtClean="0"/>
              <a:t>5</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06A2503-77C9-4AAA-8F79-DDDA92A65457}" type="datetimeFigureOut">
              <a:rPr lang="en-IN" smtClean="0"/>
              <a:t>03-09-2012</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1986A5DB-58AA-482A-B4CC-2199C7467F41}"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6A2503-77C9-4AAA-8F79-DDDA92A65457}" type="datetimeFigureOut">
              <a:rPr lang="en-IN" smtClean="0"/>
              <a:t>03-09-2012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986A5DB-58AA-482A-B4CC-2199C7467F41}"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6A2503-77C9-4AAA-8F79-DDDA92A65457}" type="datetimeFigureOut">
              <a:rPr lang="en-IN" smtClean="0"/>
              <a:t>03-09-2012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986A5DB-58AA-482A-B4CC-2199C7467F41}"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6A2503-77C9-4AAA-8F79-DDDA92A65457}" type="datetimeFigureOut">
              <a:rPr lang="en-IN" smtClean="0"/>
              <a:t>03-09-2012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986A5DB-58AA-482A-B4CC-2199C7467F41}"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06A2503-77C9-4AAA-8F79-DDDA92A65457}" type="datetimeFigureOut">
              <a:rPr lang="en-IN" smtClean="0"/>
              <a:t>03-09-2012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986A5DB-58AA-482A-B4CC-2199C7467F41}"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06A2503-77C9-4AAA-8F79-DDDA92A65457}" type="datetimeFigureOut">
              <a:rPr lang="en-IN" smtClean="0"/>
              <a:t>03-09-2012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986A5DB-58AA-482A-B4CC-2199C7467F41}"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06A2503-77C9-4AAA-8F79-DDDA92A65457}" type="datetimeFigureOut">
              <a:rPr lang="en-IN" smtClean="0"/>
              <a:t>03-09-2012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986A5DB-58AA-482A-B4CC-2199C7467F41}"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06A2503-77C9-4AAA-8F79-DDDA92A65457}" type="datetimeFigureOut">
              <a:rPr lang="en-IN" smtClean="0"/>
              <a:t>03-09-2012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986A5DB-58AA-482A-B4CC-2199C7467F41}"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6A2503-77C9-4AAA-8F79-DDDA92A65457}" type="datetimeFigureOut">
              <a:rPr lang="en-IN" smtClean="0"/>
              <a:t>03-09-2012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986A5DB-58AA-482A-B4CC-2199C7467F41}"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06A2503-77C9-4AAA-8F79-DDDA92A65457}" type="datetimeFigureOut">
              <a:rPr lang="en-IN" smtClean="0"/>
              <a:t>03-09-2012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986A5DB-58AA-482A-B4CC-2199C7467F41}"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06A2503-77C9-4AAA-8F79-DDDA92A65457}" type="datetimeFigureOut">
              <a:rPr lang="en-IN" smtClean="0"/>
              <a:t>03-09-2012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1986A5DB-58AA-482A-B4CC-2199C7467F41}" type="slidenum">
              <a:rPr lang="en-IN" smtClean="0"/>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06A2503-77C9-4AAA-8F79-DDDA92A65457}" type="datetimeFigureOut">
              <a:rPr lang="en-IN" smtClean="0"/>
              <a:t>03-09-2012</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986A5DB-58AA-482A-B4CC-2199C7467F41}" type="slidenum">
              <a:rPr lang="en-IN" smtClean="0"/>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Communication Process</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buNone/>
            </a:pPr>
            <a:r>
              <a:rPr lang="en-US" dirty="0" smtClean="0"/>
              <a:t>Communication channel</a:t>
            </a:r>
            <a:endParaRPr lang="en-IN" dirty="0" smtClean="0"/>
          </a:p>
          <a:p>
            <a:r>
              <a:rPr lang="en-US" dirty="0" smtClean="0"/>
              <a:t>The transmitter has to select the channel for sending the information. It is the medium or means through which the message passes. the media may be written or oral. There are various forms like letters, reports, manuals, circulars, notes, </a:t>
            </a:r>
            <a:r>
              <a:rPr lang="en-US" dirty="0" err="1" smtClean="0"/>
              <a:t>questionnaries</a:t>
            </a:r>
            <a:r>
              <a:rPr lang="en-US" dirty="0" smtClean="0"/>
              <a:t>.</a:t>
            </a:r>
            <a:endParaRPr lang="en-IN" dirty="0" smtClean="0"/>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buNone/>
            </a:pPr>
            <a:r>
              <a:rPr lang="en-US" dirty="0" smtClean="0"/>
              <a:t>Receiver</a:t>
            </a:r>
            <a:endParaRPr lang="en-IN" dirty="0" smtClean="0"/>
          </a:p>
          <a:p>
            <a:r>
              <a:rPr lang="en-US" dirty="0" smtClean="0"/>
              <a:t>Receiver is the person to whom the message is meant for by the sender. The person who receives message.</a:t>
            </a:r>
            <a:endParaRPr lang="en-IN" dirty="0" smtClean="0"/>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buNone/>
            </a:pPr>
            <a:r>
              <a:rPr lang="en-US" dirty="0" smtClean="0"/>
              <a:t>Decoding</a:t>
            </a:r>
            <a:endParaRPr lang="en-IN" dirty="0" smtClean="0"/>
          </a:p>
          <a:p>
            <a:r>
              <a:rPr lang="en-US" dirty="0" smtClean="0"/>
              <a:t>It is the process of translation of an encoded message into ordinary understandable language. Receiver converts symbols , words or signs received from the sender to get the meaning of the message.</a:t>
            </a:r>
            <a:endParaRPr lang="en-IN" dirty="0" smtClean="0"/>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buNone/>
            </a:pPr>
            <a:r>
              <a:rPr lang="en-US" dirty="0" smtClean="0"/>
              <a:t>Acting</a:t>
            </a:r>
            <a:endParaRPr lang="en-IN" dirty="0" smtClean="0"/>
          </a:p>
          <a:p>
            <a:r>
              <a:rPr lang="en-US" dirty="0" smtClean="0"/>
              <a:t>According to the understanding of the message, the receiver acts or implements the message.</a:t>
            </a:r>
            <a:endParaRPr lang="en-IN" dirty="0" smtClean="0"/>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ELEMENTS OF COMMUNICATION</a:t>
            </a: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92500" lnSpcReduction="10000"/>
          </a:bodyPr>
          <a:lstStyle/>
          <a:p>
            <a:r>
              <a:rPr lang="en-US" b="1" dirty="0" smtClean="0"/>
              <a:t>Source</a:t>
            </a:r>
            <a:r>
              <a:rPr lang="en-US" dirty="0" smtClean="0"/>
              <a:t> </a:t>
            </a:r>
            <a:r>
              <a:rPr lang="en-US" dirty="0" smtClean="0"/>
              <a:t>: person who creates a </a:t>
            </a:r>
            <a:r>
              <a:rPr lang="en-US" dirty="0" smtClean="0"/>
              <a:t>message</a:t>
            </a:r>
            <a:r>
              <a:rPr lang="en-IN" dirty="0" smtClean="0"/>
              <a:t> </a:t>
            </a:r>
            <a:r>
              <a:rPr lang="en-US" dirty="0" smtClean="0"/>
              <a:t>encoding </a:t>
            </a:r>
          </a:p>
          <a:p>
            <a:pPr>
              <a:buNone/>
            </a:pPr>
            <a:r>
              <a:rPr lang="en-US" dirty="0" smtClean="0"/>
              <a:t>	physical </a:t>
            </a:r>
            <a:r>
              <a:rPr lang="en-US" dirty="0" smtClean="0"/>
              <a:t>process of delivering a message</a:t>
            </a:r>
            <a:endParaRPr lang="en-IN" dirty="0" smtClean="0"/>
          </a:p>
          <a:p>
            <a:r>
              <a:rPr lang="en-US" b="1" dirty="0" smtClean="0"/>
              <a:t>Message</a:t>
            </a:r>
            <a:r>
              <a:rPr lang="en-US" dirty="0" smtClean="0"/>
              <a:t> : content of the communication process; thoughts and ideas</a:t>
            </a:r>
            <a:endParaRPr lang="en-IN" dirty="0" smtClean="0"/>
          </a:p>
          <a:p>
            <a:r>
              <a:rPr lang="en-US" b="1" dirty="0" smtClean="0"/>
              <a:t>Receiver</a:t>
            </a:r>
            <a:r>
              <a:rPr lang="en-US" dirty="0" smtClean="0"/>
              <a:t> : recipient of the source’s message</a:t>
            </a:r>
            <a:endParaRPr lang="en-IN" dirty="0" smtClean="0"/>
          </a:p>
          <a:p>
            <a:r>
              <a:rPr lang="en-US" dirty="0" smtClean="0"/>
              <a:t>decoding : the process of interpreting the speaker’s message. </a:t>
            </a:r>
            <a:endParaRPr lang="en-IN" dirty="0" smtClean="0"/>
          </a:p>
          <a:p>
            <a:r>
              <a:rPr lang="en-US" b="1" dirty="0" smtClean="0"/>
              <a:t>Channel</a:t>
            </a:r>
            <a:r>
              <a:rPr lang="en-US" dirty="0" smtClean="0"/>
              <a:t> : the medium through which the speaker sends a message</a:t>
            </a:r>
            <a:endParaRPr lang="en-IN" dirty="0" smtClean="0"/>
          </a:p>
          <a:p>
            <a:r>
              <a:rPr lang="en-US" b="1" dirty="0" smtClean="0"/>
              <a:t>Noise </a:t>
            </a:r>
            <a:r>
              <a:rPr lang="en-US" b="1" dirty="0" smtClean="0"/>
              <a:t>: </a:t>
            </a:r>
            <a:r>
              <a:rPr lang="en-US" dirty="0" smtClean="0"/>
              <a:t>the interference that serves as a barrier to communication. </a:t>
            </a:r>
            <a:endParaRPr lang="en-IN" dirty="0" smtClean="0"/>
          </a:p>
          <a:p>
            <a:endParaRPr lang="en-IN" dirty="0" smtClean="0"/>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is a </a:t>
            </a:r>
            <a:r>
              <a:rPr lang="en-US" dirty="0" smtClean="0"/>
              <a:t>process…</a:t>
            </a:r>
            <a:endParaRPr lang="en-IN" dirty="0"/>
          </a:p>
        </p:txBody>
      </p:sp>
      <p:sp>
        <p:nvSpPr>
          <p:cNvPr id="3" name="Content Placeholder 2"/>
          <p:cNvSpPr>
            <a:spLocks noGrp="1"/>
          </p:cNvSpPr>
          <p:nvPr>
            <p:ph idx="1"/>
          </p:nvPr>
        </p:nvSpPr>
        <p:spPr/>
        <p:txBody>
          <a:bodyPr/>
          <a:lstStyle/>
          <a:p>
            <a:r>
              <a:rPr lang="en-US" dirty="0" smtClean="0"/>
              <a:t>Communication is a process of </a:t>
            </a:r>
            <a:r>
              <a:rPr lang="en-US" b="1" dirty="0" smtClean="0"/>
              <a:t>exchange of ideas, facts, opinions </a:t>
            </a:r>
            <a:r>
              <a:rPr lang="en-US" dirty="0" smtClean="0"/>
              <a:t>and manner by which the receiver of the message shares meaning and understanding with another</a:t>
            </a:r>
            <a:r>
              <a:rPr lang="en-US" dirty="0" smtClean="0"/>
              <a:t>.</a:t>
            </a:r>
          </a:p>
          <a:p>
            <a:pPr>
              <a:buNone/>
            </a:pPr>
            <a:endParaRPr lang="en-IN" dirty="0" smtClean="0"/>
          </a:p>
          <a:p>
            <a:r>
              <a:rPr lang="en-US" dirty="0" smtClean="0"/>
              <a:t>It is the whole sequence of transmission and interchange of facts, ideas, feelings. </a:t>
            </a:r>
            <a:endParaRPr lang="en-US" dirty="0" smtClean="0"/>
          </a:p>
          <a:p>
            <a:endParaRPr lang="en-US" dirty="0" smtClean="0"/>
          </a:p>
          <a:p>
            <a:r>
              <a:rPr lang="en-US" dirty="0" smtClean="0"/>
              <a:t>It </a:t>
            </a:r>
            <a:r>
              <a:rPr lang="en-US" dirty="0" smtClean="0"/>
              <a:t>is </a:t>
            </a:r>
            <a:r>
              <a:rPr lang="en-US" dirty="0" err="1" smtClean="0"/>
              <a:t>organisational</a:t>
            </a:r>
            <a:r>
              <a:rPr lang="en-US" dirty="0" smtClean="0"/>
              <a:t> process because a group of people and group activities are involved.</a:t>
            </a:r>
            <a:endParaRPr lang="en-IN" dirty="0" smtClean="0"/>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nvSpPr>
        <p:spPr bwMode="auto">
          <a:xfrm>
            <a:off x="395536" y="836712"/>
            <a:ext cx="8515672" cy="5708104"/>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48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9pPr>
          </a:lstStyle>
          <a:p>
            <a:pPr eaLnBrk="1" hangingPunct="1">
              <a:defRPr/>
            </a:pPr>
            <a:r>
              <a:rPr lang="en-US" sz="3200" dirty="0" smtClean="0"/>
              <a:t>COMMUNICATION PROCESS</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endParaRPr lang="en-US" sz="3200" dirty="0" smtClean="0"/>
          </a:p>
        </p:txBody>
      </p:sp>
      <p:sp>
        <p:nvSpPr>
          <p:cNvPr id="5" name="Text Box 18"/>
          <p:cNvSpPr txBox="1">
            <a:spLocks noChangeArrowheads="1"/>
          </p:cNvSpPr>
          <p:nvPr/>
        </p:nvSpPr>
        <p:spPr bwMode="auto">
          <a:xfrm>
            <a:off x="2438400" y="2819400"/>
            <a:ext cx="1524000" cy="366713"/>
          </a:xfrm>
          <a:prstGeom prst="rect">
            <a:avLst/>
          </a:prstGeom>
          <a:noFill/>
          <a:ln w="9525">
            <a:noFill/>
            <a:miter lim="800000"/>
            <a:headEnd/>
            <a:tailEnd/>
          </a:ln>
        </p:spPr>
        <p:txBody>
          <a:bodyPr>
            <a:spAutoFit/>
          </a:bodyPr>
          <a:ls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a:lstStyle>
          <a:p>
            <a:pPr eaLnBrk="1" hangingPunct="1">
              <a:spcBef>
                <a:spcPct val="50000"/>
              </a:spcBef>
            </a:pPr>
            <a:endParaRPr lang="en-US">
              <a:latin typeface="Arial" charset="0"/>
            </a:endParaRPr>
          </a:p>
        </p:txBody>
      </p:sp>
      <p:sp>
        <p:nvSpPr>
          <p:cNvPr id="6" name="Rectangle 5"/>
          <p:cNvSpPr>
            <a:spLocks noChangeArrowheads="1"/>
          </p:cNvSpPr>
          <p:nvPr/>
        </p:nvSpPr>
        <p:spPr bwMode="auto">
          <a:xfrm>
            <a:off x="2514600" y="1752600"/>
            <a:ext cx="1905000" cy="685800"/>
          </a:xfrm>
          <a:prstGeom prst="rect">
            <a:avLst/>
          </a:prstGeom>
          <a:solidFill>
            <a:schemeClr val="accent1"/>
          </a:solidFill>
          <a:ln w="9525">
            <a:solidFill>
              <a:schemeClr val="tx1"/>
            </a:solidFill>
            <a:miter lim="800000"/>
            <a:headEnd/>
            <a:tailEnd/>
          </a:ln>
        </p:spPr>
        <p:txBody>
          <a:bodyPr wrap="none" anchor="ctr"/>
          <a:ls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a:lstStyle>
          <a:p>
            <a:endParaRPr lang="en-IN"/>
          </a:p>
        </p:txBody>
      </p:sp>
      <p:sp>
        <p:nvSpPr>
          <p:cNvPr id="7" name="Rectangle 6"/>
          <p:cNvSpPr>
            <a:spLocks noChangeArrowheads="1"/>
          </p:cNvSpPr>
          <p:nvPr/>
        </p:nvSpPr>
        <p:spPr bwMode="auto">
          <a:xfrm>
            <a:off x="6553200" y="1752600"/>
            <a:ext cx="2057400" cy="685800"/>
          </a:xfrm>
          <a:prstGeom prst="rect">
            <a:avLst/>
          </a:prstGeom>
          <a:solidFill>
            <a:schemeClr val="accent1"/>
          </a:solidFill>
          <a:ln w="9525">
            <a:solidFill>
              <a:schemeClr val="tx1"/>
            </a:solidFill>
            <a:miter lim="800000"/>
            <a:headEnd/>
            <a:tailEnd/>
          </a:ln>
        </p:spPr>
        <p:txBody>
          <a:bodyPr wrap="none" anchor="ctr"/>
          <a:ls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a:lstStyle>
          <a:p>
            <a:endParaRPr lang="en-IN"/>
          </a:p>
        </p:txBody>
      </p:sp>
      <p:sp>
        <p:nvSpPr>
          <p:cNvPr id="8" name="Rectangle 7"/>
          <p:cNvSpPr>
            <a:spLocks noChangeArrowheads="1"/>
          </p:cNvSpPr>
          <p:nvPr/>
        </p:nvSpPr>
        <p:spPr bwMode="auto">
          <a:xfrm>
            <a:off x="6553200" y="4572000"/>
            <a:ext cx="2133600" cy="838200"/>
          </a:xfrm>
          <a:prstGeom prst="rect">
            <a:avLst/>
          </a:prstGeom>
          <a:solidFill>
            <a:schemeClr val="accent1"/>
          </a:solidFill>
          <a:ln w="9525">
            <a:solidFill>
              <a:schemeClr val="tx1"/>
            </a:solidFill>
            <a:miter lim="800000"/>
            <a:headEnd/>
            <a:tailEnd/>
          </a:ln>
        </p:spPr>
        <p:txBody>
          <a:bodyPr wrap="none" anchor="ctr"/>
          <a:ls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a:lstStyle>
          <a:p>
            <a:endParaRPr lang="en-IN"/>
          </a:p>
        </p:txBody>
      </p:sp>
      <p:sp>
        <p:nvSpPr>
          <p:cNvPr id="9" name="Rectangle 8"/>
          <p:cNvSpPr>
            <a:spLocks noChangeArrowheads="1"/>
          </p:cNvSpPr>
          <p:nvPr/>
        </p:nvSpPr>
        <p:spPr bwMode="auto">
          <a:xfrm>
            <a:off x="2514600" y="4572000"/>
            <a:ext cx="2057400" cy="838200"/>
          </a:xfrm>
          <a:prstGeom prst="rect">
            <a:avLst/>
          </a:prstGeom>
          <a:solidFill>
            <a:schemeClr val="accent1"/>
          </a:solidFill>
          <a:ln w="9525">
            <a:solidFill>
              <a:schemeClr val="tx1"/>
            </a:solidFill>
            <a:miter lim="800000"/>
            <a:headEnd/>
            <a:tailEnd/>
          </a:ln>
        </p:spPr>
        <p:txBody>
          <a:bodyPr wrap="none" anchor="ctr"/>
          <a:ls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a:lstStyle>
          <a:p>
            <a:endParaRPr lang="en-IN"/>
          </a:p>
        </p:txBody>
      </p:sp>
      <p:sp>
        <p:nvSpPr>
          <p:cNvPr id="10" name="Rectangle 9"/>
          <p:cNvSpPr>
            <a:spLocks noChangeArrowheads="1"/>
          </p:cNvSpPr>
          <p:nvPr/>
        </p:nvSpPr>
        <p:spPr bwMode="auto">
          <a:xfrm>
            <a:off x="457200" y="3048000"/>
            <a:ext cx="1752600" cy="838200"/>
          </a:xfrm>
          <a:prstGeom prst="rect">
            <a:avLst/>
          </a:prstGeom>
          <a:solidFill>
            <a:schemeClr val="accent1"/>
          </a:solidFill>
          <a:ln w="9525">
            <a:solidFill>
              <a:schemeClr val="tx1"/>
            </a:solidFill>
            <a:miter lim="800000"/>
            <a:headEnd/>
            <a:tailEnd/>
          </a:ln>
        </p:spPr>
        <p:txBody>
          <a:bodyPr wrap="none" anchor="ctr"/>
          <a:ls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a:lstStyle>
          <a:p>
            <a:endParaRPr lang="en-IN"/>
          </a:p>
        </p:txBody>
      </p:sp>
      <p:sp>
        <p:nvSpPr>
          <p:cNvPr id="11" name="Line 25"/>
          <p:cNvSpPr>
            <a:spLocks noChangeShapeType="1"/>
          </p:cNvSpPr>
          <p:nvPr/>
        </p:nvSpPr>
        <p:spPr bwMode="auto">
          <a:xfrm flipV="1">
            <a:off x="1219200" y="2057400"/>
            <a:ext cx="1295400" cy="990600"/>
          </a:xfrm>
          <a:prstGeom prst="line">
            <a:avLst/>
          </a:prstGeom>
          <a:noFill/>
          <a:ln w="9525">
            <a:solidFill>
              <a:schemeClr val="tx1"/>
            </a:solidFill>
            <a:round/>
            <a:headEnd/>
            <a:tailEnd type="triangle" w="med" len="med"/>
          </a:ln>
        </p:spPr>
        <p:txBody>
          <a:bodyPr/>
          <a:ls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a:lstStyle>
          <a:p>
            <a:endParaRPr lang="en-IN"/>
          </a:p>
        </p:txBody>
      </p:sp>
      <p:sp>
        <p:nvSpPr>
          <p:cNvPr id="12" name="Line 27"/>
          <p:cNvSpPr>
            <a:spLocks noChangeShapeType="1"/>
          </p:cNvSpPr>
          <p:nvPr/>
        </p:nvSpPr>
        <p:spPr bwMode="auto">
          <a:xfrm flipH="1" flipV="1">
            <a:off x="1143000" y="3886200"/>
            <a:ext cx="1371600" cy="1143000"/>
          </a:xfrm>
          <a:prstGeom prst="line">
            <a:avLst/>
          </a:prstGeom>
          <a:noFill/>
          <a:ln w="9525">
            <a:solidFill>
              <a:schemeClr val="tx1"/>
            </a:solidFill>
            <a:round/>
            <a:headEnd/>
            <a:tailEnd type="triangle" w="med" len="med"/>
          </a:ln>
        </p:spPr>
        <p:txBody>
          <a:bodyPr/>
          <a:ls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a:lstStyle>
          <a:p>
            <a:endParaRPr lang="en-IN"/>
          </a:p>
        </p:txBody>
      </p:sp>
      <p:sp>
        <p:nvSpPr>
          <p:cNvPr id="13" name="Line 28"/>
          <p:cNvSpPr>
            <a:spLocks noChangeShapeType="1"/>
          </p:cNvSpPr>
          <p:nvPr/>
        </p:nvSpPr>
        <p:spPr bwMode="auto">
          <a:xfrm>
            <a:off x="4419600" y="1981200"/>
            <a:ext cx="2133600" cy="0"/>
          </a:xfrm>
          <a:prstGeom prst="line">
            <a:avLst/>
          </a:prstGeom>
          <a:noFill/>
          <a:ln w="9525">
            <a:solidFill>
              <a:schemeClr val="tx1"/>
            </a:solidFill>
            <a:round/>
            <a:headEnd/>
            <a:tailEnd type="triangle" w="med" len="med"/>
          </a:ln>
        </p:spPr>
        <p:txBody>
          <a:bodyPr/>
          <a:ls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a:lstStyle>
          <a:p>
            <a:endParaRPr lang="en-IN"/>
          </a:p>
        </p:txBody>
      </p:sp>
      <p:sp>
        <p:nvSpPr>
          <p:cNvPr id="14" name="Line 29"/>
          <p:cNvSpPr>
            <a:spLocks noChangeShapeType="1"/>
          </p:cNvSpPr>
          <p:nvPr/>
        </p:nvSpPr>
        <p:spPr bwMode="auto">
          <a:xfrm>
            <a:off x="7620000" y="2438400"/>
            <a:ext cx="0" cy="2133600"/>
          </a:xfrm>
          <a:prstGeom prst="line">
            <a:avLst/>
          </a:prstGeom>
          <a:noFill/>
          <a:ln w="9525">
            <a:solidFill>
              <a:schemeClr val="tx1"/>
            </a:solidFill>
            <a:round/>
            <a:headEnd/>
            <a:tailEnd type="triangle" w="med" len="med"/>
          </a:ln>
        </p:spPr>
        <p:txBody>
          <a:bodyPr/>
          <a:ls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a:lstStyle>
          <a:p>
            <a:endParaRPr lang="en-IN"/>
          </a:p>
        </p:txBody>
      </p:sp>
      <p:sp>
        <p:nvSpPr>
          <p:cNvPr id="15" name="Line 30"/>
          <p:cNvSpPr>
            <a:spLocks noChangeShapeType="1"/>
          </p:cNvSpPr>
          <p:nvPr/>
        </p:nvSpPr>
        <p:spPr bwMode="auto">
          <a:xfrm flipH="1">
            <a:off x="4572000" y="5105400"/>
            <a:ext cx="1981200" cy="0"/>
          </a:xfrm>
          <a:prstGeom prst="line">
            <a:avLst/>
          </a:prstGeom>
          <a:noFill/>
          <a:ln w="9525">
            <a:solidFill>
              <a:schemeClr val="tx1"/>
            </a:solidFill>
            <a:round/>
            <a:headEnd/>
            <a:tailEnd type="triangle" w="med" len="med"/>
          </a:ln>
        </p:spPr>
        <p:txBody>
          <a:bodyPr/>
          <a:ls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a:lstStyle>
          <a:p>
            <a:endParaRPr lang="en-IN"/>
          </a:p>
        </p:txBody>
      </p:sp>
      <p:sp>
        <p:nvSpPr>
          <p:cNvPr id="16" name="Rectangle 15"/>
          <p:cNvSpPr>
            <a:spLocks noChangeArrowheads="1"/>
          </p:cNvSpPr>
          <p:nvPr/>
        </p:nvSpPr>
        <p:spPr bwMode="auto">
          <a:xfrm>
            <a:off x="3810000" y="3048000"/>
            <a:ext cx="2971800" cy="1066800"/>
          </a:xfrm>
          <a:prstGeom prst="rect">
            <a:avLst/>
          </a:prstGeom>
          <a:solidFill>
            <a:schemeClr val="accent1"/>
          </a:solidFill>
          <a:ln w="9525">
            <a:solidFill>
              <a:schemeClr val="tx1"/>
            </a:solidFill>
            <a:miter lim="800000"/>
            <a:headEnd/>
            <a:tailEnd/>
          </a:ln>
        </p:spPr>
        <p:txBody>
          <a:bodyPr wrap="none" anchor="ctr"/>
          <a:ls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a:lstStyle>
          <a:p>
            <a:endParaRPr lang="en-IN"/>
          </a:p>
        </p:txBody>
      </p:sp>
      <p:sp>
        <p:nvSpPr>
          <p:cNvPr id="17" name="Text Box 32"/>
          <p:cNvSpPr txBox="1">
            <a:spLocks noChangeArrowheads="1"/>
          </p:cNvSpPr>
          <p:nvPr/>
        </p:nvSpPr>
        <p:spPr bwMode="auto">
          <a:xfrm>
            <a:off x="2743200" y="1905000"/>
            <a:ext cx="1524000" cy="366713"/>
          </a:xfrm>
          <a:prstGeom prst="rect">
            <a:avLst/>
          </a:prstGeom>
          <a:noFill/>
          <a:ln w="9525">
            <a:noFill/>
            <a:miter lim="800000"/>
            <a:headEnd/>
            <a:tailEnd/>
          </a:ln>
        </p:spPr>
        <p:txBody>
          <a:bodyPr>
            <a:spAutoFit/>
          </a:bodyPr>
          <a:ls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a:lstStyle>
          <a:p>
            <a:pPr eaLnBrk="1" hangingPunct="1">
              <a:spcBef>
                <a:spcPct val="50000"/>
              </a:spcBef>
            </a:pPr>
            <a:r>
              <a:rPr lang="en-US">
                <a:latin typeface="Arial" charset="0"/>
              </a:rPr>
              <a:t>MESSAGE</a:t>
            </a:r>
          </a:p>
        </p:txBody>
      </p:sp>
      <p:sp>
        <p:nvSpPr>
          <p:cNvPr id="18" name="Text Box 34"/>
          <p:cNvSpPr txBox="1">
            <a:spLocks noChangeArrowheads="1"/>
          </p:cNvSpPr>
          <p:nvPr/>
        </p:nvSpPr>
        <p:spPr bwMode="auto">
          <a:xfrm>
            <a:off x="6629400" y="1905000"/>
            <a:ext cx="1905000" cy="366713"/>
          </a:xfrm>
          <a:prstGeom prst="rect">
            <a:avLst/>
          </a:prstGeom>
          <a:noFill/>
          <a:ln w="9525">
            <a:noFill/>
            <a:miter lim="800000"/>
            <a:headEnd/>
            <a:tailEnd/>
          </a:ln>
        </p:spPr>
        <p:txBody>
          <a:bodyPr>
            <a:spAutoFit/>
          </a:bodyPr>
          <a:ls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a:lstStyle>
          <a:p>
            <a:pPr eaLnBrk="1" hangingPunct="1">
              <a:spcBef>
                <a:spcPct val="50000"/>
              </a:spcBef>
            </a:pPr>
            <a:r>
              <a:rPr lang="en-US">
                <a:latin typeface="Arial" charset="0"/>
              </a:rPr>
              <a:t>TRANSMITTER</a:t>
            </a:r>
          </a:p>
        </p:txBody>
      </p:sp>
      <p:sp>
        <p:nvSpPr>
          <p:cNvPr id="19" name="Text Box 35"/>
          <p:cNvSpPr txBox="1">
            <a:spLocks noChangeArrowheads="1"/>
          </p:cNvSpPr>
          <p:nvPr/>
        </p:nvSpPr>
        <p:spPr bwMode="auto">
          <a:xfrm>
            <a:off x="3810000" y="3276600"/>
            <a:ext cx="2819400" cy="641350"/>
          </a:xfrm>
          <a:prstGeom prst="rect">
            <a:avLst/>
          </a:prstGeom>
          <a:noFill/>
          <a:ln w="9525">
            <a:noFill/>
            <a:miter lim="800000"/>
            <a:headEnd/>
            <a:tailEnd/>
          </a:ln>
        </p:spPr>
        <p:txBody>
          <a:bodyPr>
            <a:spAutoFit/>
          </a:bodyPr>
          <a:ls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a:lstStyle>
          <a:p>
            <a:pPr algn="ctr" eaLnBrk="1" hangingPunct="1">
              <a:spcBef>
                <a:spcPct val="50000"/>
              </a:spcBef>
            </a:pPr>
            <a:r>
              <a:rPr lang="en-US">
                <a:latin typeface="Arial" charset="0"/>
              </a:rPr>
              <a:t>COMMUNICATION    PROCESS</a:t>
            </a:r>
          </a:p>
        </p:txBody>
      </p:sp>
      <p:sp>
        <p:nvSpPr>
          <p:cNvPr id="20" name="Text Box 37"/>
          <p:cNvSpPr txBox="1">
            <a:spLocks noChangeArrowheads="1"/>
          </p:cNvSpPr>
          <p:nvPr/>
        </p:nvSpPr>
        <p:spPr bwMode="auto">
          <a:xfrm>
            <a:off x="6477000" y="4648200"/>
            <a:ext cx="2286000" cy="641350"/>
          </a:xfrm>
          <a:prstGeom prst="rect">
            <a:avLst/>
          </a:prstGeom>
          <a:noFill/>
          <a:ln w="9525">
            <a:noFill/>
            <a:miter lim="800000"/>
            <a:headEnd/>
            <a:tailEnd/>
          </a:ln>
        </p:spPr>
        <p:txBody>
          <a:bodyPr>
            <a:spAutoFit/>
          </a:bodyPr>
          <a:ls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a:lstStyle>
          <a:p>
            <a:pPr algn="ctr" eaLnBrk="1" hangingPunct="1">
              <a:spcBef>
                <a:spcPct val="50000"/>
              </a:spcBef>
            </a:pPr>
            <a:r>
              <a:rPr lang="en-US">
                <a:latin typeface="Arial" charset="0"/>
              </a:rPr>
              <a:t>COMMUNICATION SYMBOLS</a:t>
            </a:r>
          </a:p>
        </p:txBody>
      </p:sp>
      <p:sp>
        <p:nvSpPr>
          <p:cNvPr id="21" name="Text Box 38"/>
          <p:cNvSpPr txBox="1">
            <a:spLocks noChangeArrowheads="1"/>
          </p:cNvSpPr>
          <p:nvPr/>
        </p:nvSpPr>
        <p:spPr bwMode="auto">
          <a:xfrm>
            <a:off x="2438400" y="4648200"/>
            <a:ext cx="2209800" cy="641350"/>
          </a:xfrm>
          <a:prstGeom prst="rect">
            <a:avLst/>
          </a:prstGeom>
          <a:noFill/>
          <a:ln w="9525">
            <a:noFill/>
            <a:miter lim="800000"/>
            <a:headEnd/>
            <a:tailEnd/>
          </a:ln>
        </p:spPr>
        <p:txBody>
          <a:bodyPr>
            <a:spAutoFit/>
          </a:bodyPr>
          <a:ls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a:lstStyle>
          <a:p>
            <a:pPr algn="ctr" eaLnBrk="1" hangingPunct="1">
              <a:spcBef>
                <a:spcPct val="50000"/>
              </a:spcBef>
            </a:pPr>
            <a:r>
              <a:rPr lang="en-US">
                <a:latin typeface="Arial" charset="0"/>
              </a:rPr>
              <a:t>COM</a:t>
            </a:r>
            <a:r>
              <a:rPr lang="en-US" b="1">
                <a:latin typeface="Arial" charset="0"/>
              </a:rPr>
              <a:t>MUNICATION </a:t>
            </a:r>
            <a:r>
              <a:rPr lang="en-US">
                <a:latin typeface="Arial" charset="0"/>
              </a:rPr>
              <a:t>CHANNEL</a:t>
            </a:r>
          </a:p>
        </p:txBody>
      </p:sp>
      <p:sp>
        <p:nvSpPr>
          <p:cNvPr id="22" name="Text Box 39"/>
          <p:cNvSpPr txBox="1">
            <a:spLocks noChangeArrowheads="1"/>
          </p:cNvSpPr>
          <p:nvPr/>
        </p:nvSpPr>
        <p:spPr bwMode="auto">
          <a:xfrm>
            <a:off x="609600" y="3276600"/>
            <a:ext cx="1371600" cy="366713"/>
          </a:xfrm>
          <a:prstGeom prst="rect">
            <a:avLst/>
          </a:prstGeom>
          <a:noFill/>
          <a:ln w="9525">
            <a:noFill/>
            <a:miter lim="800000"/>
            <a:headEnd/>
            <a:tailEnd/>
          </a:ln>
        </p:spPr>
        <p:txBody>
          <a:bodyPr>
            <a:spAutoFit/>
          </a:bodyPr>
          <a:ls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a:lstStyle>
          <a:p>
            <a:pPr eaLnBrk="1" hangingPunct="1">
              <a:spcBef>
                <a:spcPct val="50000"/>
              </a:spcBef>
            </a:pPr>
            <a:r>
              <a:rPr lang="en-US">
                <a:latin typeface="Arial" charset="0"/>
              </a:rPr>
              <a:t>RECEIVER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7617655" cy="632343"/>
          </a:xfrm>
        </p:spPr>
        <p:txBody>
          <a:bodyPr>
            <a:normAutofit fontScale="90000"/>
          </a:bodyPr>
          <a:lstStyle/>
          <a:p>
            <a:r>
              <a:rPr lang="en-US" dirty="0" smtClean="0"/>
              <a:t>Communication Process</a:t>
            </a:r>
            <a:endParaRPr lang="en-IN" dirty="0"/>
          </a:p>
        </p:txBody>
      </p:sp>
      <p:graphicFrame>
        <p:nvGraphicFramePr>
          <p:cNvPr id="1026" name="Organization Chart 7"/>
          <p:cNvGraphicFramePr>
            <a:graphicFrameLocks/>
          </p:cNvGraphicFramePr>
          <p:nvPr>
            <p:ph idx="1"/>
          </p:nvPr>
        </p:nvGraphicFramePr>
        <p:xfrm>
          <a:off x="457200" y="1935163"/>
          <a:ext cx="8229600" cy="4389437"/>
        </p:xfrm>
        <a:graphic>
          <a:graphicData uri="http://schemas.openxmlformats.org/drawingml/2006/compatibility">
            <com:legacyDrawing xmlns:com="http://schemas.openxmlformats.org/drawingml/2006/compatibility" spid="_x0000_s1026"/>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124744"/>
            <a:ext cx="7704856" cy="648072"/>
          </a:xfrm>
        </p:spPr>
        <p:txBody>
          <a:bodyPr>
            <a:normAutofit fontScale="90000"/>
          </a:bodyPr>
          <a:lstStyle/>
          <a:p>
            <a:r>
              <a:rPr lang="en-US" b="1" dirty="0" smtClean="0"/>
              <a:t>Elements of </a:t>
            </a:r>
            <a:r>
              <a:rPr lang="en-US" b="1" dirty="0" smtClean="0"/>
              <a:t>Communication</a:t>
            </a: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92500" lnSpcReduction="20000"/>
          </a:bodyPr>
          <a:lstStyle/>
          <a:p>
            <a:r>
              <a:rPr lang="en-US" dirty="0" smtClean="0"/>
              <a:t>MESSAGE </a:t>
            </a:r>
          </a:p>
          <a:p>
            <a:pPr>
              <a:buNone/>
            </a:pPr>
            <a:endParaRPr lang="en-IN" dirty="0" smtClean="0"/>
          </a:p>
          <a:p>
            <a:r>
              <a:rPr lang="en-US" dirty="0" smtClean="0"/>
              <a:t>SENDER</a:t>
            </a:r>
          </a:p>
          <a:p>
            <a:pPr>
              <a:buNone/>
            </a:pPr>
            <a:endParaRPr lang="en-IN" dirty="0" smtClean="0"/>
          </a:p>
          <a:p>
            <a:r>
              <a:rPr lang="en-US" dirty="0" smtClean="0"/>
              <a:t>ENCODING</a:t>
            </a:r>
          </a:p>
          <a:p>
            <a:pPr>
              <a:buNone/>
            </a:pPr>
            <a:endParaRPr lang="en-IN" dirty="0" smtClean="0"/>
          </a:p>
          <a:p>
            <a:r>
              <a:rPr lang="en-US" dirty="0" smtClean="0"/>
              <a:t>CHANNEL</a:t>
            </a:r>
          </a:p>
          <a:p>
            <a:pPr>
              <a:buNone/>
            </a:pPr>
            <a:endParaRPr lang="en-IN" dirty="0" smtClean="0"/>
          </a:p>
          <a:p>
            <a:r>
              <a:rPr lang="en-US" dirty="0" smtClean="0"/>
              <a:t>DECODING</a:t>
            </a:r>
          </a:p>
          <a:p>
            <a:pPr>
              <a:buNone/>
            </a:pPr>
            <a:endParaRPr lang="en-IN" dirty="0" smtClean="0"/>
          </a:p>
          <a:p>
            <a:r>
              <a:rPr lang="en-US" dirty="0" smtClean="0"/>
              <a:t>RECEIVER</a:t>
            </a:r>
            <a:endParaRPr lang="en-IN" dirty="0" smtClean="0"/>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buNone/>
            </a:pPr>
            <a:r>
              <a:rPr lang="en-US" dirty="0" smtClean="0"/>
              <a:t>    According </a:t>
            </a:r>
            <a:r>
              <a:rPr lang="en-US" dirty="0" smtClean="0"/>
              <a:t>to David K </a:t>
            </a:r>
            <a:r>
              <a:rPr lang="en-US" dirty="0" err="1" smtClean="0"/>
              <a:t>Berlo</a:t>
            </a:r>
            <a:r>
              <a:rPr lang="en-US" dirty="0" smtClean="0"/>
              <a:t>, the whole sequence of communicating with any person involves six steps.</a:t>
            </a:r>
            <a:endParaRPr lang="en-IN" dirty="0" smtClean="0"/>
          </a:p>
          <a:p>
            <a:pPr lvl="0"/>
            <a:r>
              <a:rPr lang="en-US" dirty="0" smtClean="0"/>
              <a:t>Ideation</a:t>
            </a:r>
            <a:endParaRPr lang="en-IN" dirty="0" smtClean="0"/>
          </a:p>
          <a:p>
            <a:pPr lvl="0"/>
            <a:r>
              <a:rPr lang="en-US" dirty="0" smtClean="0"/>
              <a:t>Encoding</a:t>
            </a:r>
            <a:endParaRPr lang="en-IN" dirty="0" smtClean="0"/>
          </a:p>
          <a:p>
            <a:pPr lvl="0"/>
            <a:r>
              <a:rPr lang="en-US" dirty="0" smtClean="0"/>
              <a:t>Transmission </a:t>
            </a:r>
            <a:endParaRPr lang="en-IN" dirty="0" smtClean="0"/>
          </a:p>
          <a:p>
            <a:pPr lvl="0"/>
            <a:r>
              <a:rPr lang="en-US" dirty="0" smtClean="0"/>
              <a:t>Receiving</a:t>
            </a:r>
            <a:endParaRPr lang="en-IN" dirty="0" smtClean="0"/>
          </a:p>
          <a:p>
            <a:pPr lvl="0"/>
            <a:r>
              <a:rPr lang="en-US" dirty="0" smtClean="0"/>
              <a:t>(Sender)</a:t>
            </a:r>
            <a:endParaRPr lang="en-IN" dirty="0" smtClean="0"/>
          </a:p>
          <a:p>
            <a:pPr lvl="0"/>
            <a:r>
              <a:rPr lang="en-US" dirty="0" smtClean="0"/>
              <a:t>Decoding</a:t>
            </a:r>
            <a:endParaRPr lang="en-IN" dirty="0" smtClean="0"/>
          </a:p>
          <a:p>
            <a:pPr lvl="0"/>
            <a:r>
              <a:rPr lang="en-US" dirty="0" smtClean="0"/>
              <a:t>Acting</a:t>
            </a:r>
            <a:endParaRPr lang="en-IN" dirty="0" smtClean="0"/>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buNone/>
            </a:pPr>
            <a:r>
              <a:rPr lang="en-US" dirty="0" smtClean="0"/>
              <a:t>Message</a:t>
            </a:r>
            <a:endParaRPr lang="en-IN" dirty="0" smtClean="0"/>
          </a:p>
          <a:p>
            <a:r>
              <a:rPr lang="en-US" dirty="0" smtClean="0"/>
              <a:t>A piece of information spoken or written, to be passed from one person to another. It is the subject matter of communication. </a:t>
            </a:r>
            <a:r>
              <a:rPr lang="en-US" dirty="0" smtClean="0"/>
              <a:t>It </a:t>
            </a:r>
            <a:r>
              <a:rPr lang="en-US" dirty="0" smtClean="0"/>
              <a:t>may involve fact, idea, figure , attitude, opinion, or course of action, including information.</a:t>
            </a:r>
            <a:endParaRPr lang="en-IN" dirty="0" smtClean="0"/>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buNone/>
            </a:pPr>
            <a:r>
              <a:rPr lang="en-US" dirty="0" smtClean="0"/>
              <a:t>Transmitter</a:t>
            </a:r>
            <a:endParaRPr lang="en-IN" dirty="0" smtClean="0"/>
          </a:p>
          <a:p>
            <a:r>
              <a:rPr lang="en-US" dirty="0" smtClean="0"/>
              <a:t>Sender of the message or communication or spreader, a person who transmits the message.  Person who conveys the message is known as communicator or sender. S/He initiates the message. S/He is driving force to change the </a:t>
            </a:r>
            <a:r>
              <a:rPr lang="en-US" dirty="0" err="1" smtClean="0"/>
              <a:t>behaviour</a:t>
            </a:r>
            <a:r>
              <a:rPr lang="en-US" dirty="0" smtClean="0"/>
              <a:t> of the receiver.</a:t>
            </a:r>
            <a:endParaRPr lang="en-IN" dirty="0" smtClean="0"/>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buNone/>
            </a:pPr>
            <a:r>
              <a:rPr lang="en-IN" dirty="0" smtClean="0"/>
              <a:t>Encoding</a:t>
            </a:r>
          </a:p>
          <a:p>
            <a:r>
              <a:rPr lang="en-US" dirty="0" smtClean="0"/>
              <a:t>The process of conversion of the subject matter into symbols is called as encoding. This process transmits facts ,ideas, feelings, opinion into symbols, signs, words, actions, pictures.</a:t>
            </a: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TotalTime>
  <Words>398</Words>
  <Application>Microsoft Office PowerPoint</Application>
  <PresentationFormat>On-screen Show (4:3)</PresentationFormat>
  <Paragraphs>73</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Communication Process</vt:lpstr>
      <vt:lpstr>Communication is a process…</vt:lpstr>
      <vt:lpstr>Slide 3</vt:lpstr>
      <vt:lpstr>Communication Process</vt:lpstr>
      <vt:lpstr>Elements of Communication </vt:lpstr>
      <vt:lpstr>Slide 6</vt:lpstr>
      <vt:lpstr>Slide 7</vt:lpstr>
      <vt:lpstr>Slide 8</vt:lpstr>
      <vt:lpstr>Slide 9</vt:lpstr>
      <vt:lpstr>Slide 10</vt:lpstr>
      <vt:lpstr>Slide 11</vt:lpstr>
      <vt:lpstr>Slide 12</vt:lpstr>
      <vt:lpstr>Slide 13</vt:lpstr>
      <vt:lpstr>ELEMENTS OF COMMUNICATION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Process</dc:title>
  <dc:creator>Administrator</dc:creator>
  <cp:lastModifiedBy>Administrator</cp:lastModifiedBy>
  <cp:revision>2</cp:revision>
  <dcterms:created xsi:type="dcterms:W3CDTF">2012-09-03T05:36:54Z</dcterms:created>
  <dcterms:modified xsi:type="dcterms:W3CDTF">2012-09-03T05:46:36Z</dcterms:modified>
</cp:coreProperties>
</file>