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56" r:id="rId3"/>
    <p:sldId id="260" r:id="rId4"/>
    <p:sldId id="257" r:id="rId5"/>
    <p:sldId id="691" r:id="rId6"/>
    <p:sldId id="261" r:id="rId7"/>
    <p:sldId id="258" r:id="rId8"/>
    <p:sldId id="284" r:id="rId9"/>
    <p:sldId id="357" r:id="rId10"/>
    <p:sldId id="547" r:id="rId11"/>
    <p:sldId id="548" r:id="rId12"/>
    <p:sldId id="393" r:id="rId13"/>
    <p:sldId id="389" r:id="rId14"/>
    <p:sldId id="549" r:id="rId15"/>
    <p:sldId id="550" r:id="rId16"/>
    <p:sldId id="551" r:id="rId17"/>
    <p:sldId id="293" r:id="rId18"/>
    <p:sldId id="294" r:id="rId19"/>
    <p:sldId id="680" r:id="rId20"/>
    <p:sldId id="682" r:id="rId21"/>
    <p:sldId id="683" r:id="rId22"/>
    <p:sldId id="558" r:id="rId23"/>
    <p:sldId id="684" r:id="rId24"/>
    <p:sldId id="685" r:id="rId25"/>
    <p:sldId id="676" r:id="rId26"/>
    <p:sldId id="677" r:id="rId27"/>
    <p:sldId id="678" r:id="rId28"/>
    <p:sldId id="686" r:id="rId29"/>
    <p:sldId id="687" r:id="rId30"/>
    <p:sldId id="688" r:id="rId31"/>
    <p:sldId id="689" r:id="rId32"/>
    <p:sldId id="690" r:id="rId33"/>
    <p:sldId id="696" r:id="rId34"/>
    <p:sldId id="692" r:id="rId35"/>
    <p:sldId id="697" r:id="rId36"/>
    <p:sldId id="700" r:id="rId37"/>
    <p:sldId id="699" r:id="rId38"/>
    <p:sldId id="702" r:id="rId39"/>
    <p:sldId id="705" r:id="rId40"/>
    <p:sldId id="710" r:id="rId41"/>
    <p:sldId id="704" r:id="rId42"/>
    <p:sldId id="707" r:id="rId43"/>
    <p:sldId id="709" r:id="rId44"/>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ukam\Google%20Drive\PhD%20Works\PhD%20Research%20in%20Australia\Analysis_PhD%20-%20SWIM%20V4.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ukam\Google%20Drive\PhD%20Works\PhD%20Research%20in%20Australia\Analysis_PhD%20-%20SWIM%20V4.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03081665390583"/>
          <c:y val="3.9580973690883134E-2"/>
          <c:w val="0.7674911831576815"/>
          <c:h val="0.79805058587202293"/>
        </c:manualLayout>
      </c:layout>
      <c:scatterChart>
        <c:scatterStyle val="lineMarker"/>
        <c:varyColors val="0"/>
        <c:ser>
          <c:idx val="0"/>
          <c:order val="0"/>
          <c:tx>
            <c:v>Soil Cl</c:v>
          </c:tx>
          <c:spPr>
            <a:ln w="25400" cap="rnd">
              <a:noFill/>
              <a:round/>
            </a:ln>
            <a:effectLst/>
          </c:spPr>
          <c:marker>
            <c:symbol val="circle"/>
            <c:size val="9"/>
            <c:spPr>
              <a:solidFill>
                <a:schemeClr val="accent1"/>
              </a:solidFill>
              <a:ln w="9525">
                <a:solidFill>
                  <a:schemeClr val="accent1"/>
                </a:solidFill>
              </a:ln>
              <a:effectLst/>
            </c:spPr>
          </c:marker>
          <c:trendline>
            <c:spPr>
              <a:ln w="22225" cap="rnd">
                <a:solidFill>
                  <a:schemeClr val="accent1"/>
                </a:solidFill>
                <a:prstDash val="sysDot"/>
              </a:ln>
              <a:effectLst/>
            </c:spPr>
            <c:trendlineType val="linear"/>
            <c:dispRSqr val="1"/>
            <c:dispEq val="1"/>
            <c:trendlineLbl>
              <c:layout>
                <c:manualLayout>
                  <c:x val="-0.15769426575501341"/>
                  <c:y val="-0.25888176836037324"/>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errBars>
            <c:errDir val="y"/>
            <c:errBarType val="both"/>
            <c:errValType val="fixedVal"/>
            <c:noEndCap val="0"/>
            <c:val val="1"/>
            <c:spPr>
              <a:noFill/>
              <a:ln w="9525" cap="flat" cmpd="sng" algn="ctr">
                <a:solidFill>
                  <a:schemeClr val="tx1">
                    <a:lumMod val="65000"/>
                    <a:lumOff val="35000"/>
                  </a:schemeClr>
                </a:solidFill>
                <a:round/>
              </a:ln>
              <a:effectLst/>
            </c:spPr>
          </c:errBars>
          <c:errBars>
            <c:errDir val="x"/>
            <c:errBarType val="both"/>
            <c:errValType val="cust"/>
            <c:noEndCap val="0"/>
            <c:plus>
              <c:numRef>
                <c:f>'Salinity Statistics'!$C$18:$C$37</c:f>
                <c:numCache>
                  <c:formatCode>General</c:formatCode>
                  <c:ptCount val="20"/>
                  <c:pt idx="0">
                    <c:v>46.910761494018104</c:v>
                  </c:pt>
                  <c:pt idx="1">
                    <c:v>99.646845654719812</c:v>
                  </c:pt>
                  <c:pt idx="2">
                    <c:v>96.141273617409936</c:v>
                  </c:pt>
                  <c:pt idx="3">
                    <c:v>138.32429891628695</c:v>
                  </c:pt>
                  <c:pt idx="4">
                    <c:v>50.814526505229701</c:v>
                  </c:pt>
                  <c:pt idx="5">
                    <c:v>184.49554172471409</c:v>
                  </c:pt>
                  <c:pt idx="6">
                    <c:v>136.54558653401503</c:v>
                  </c:pt>
                  <c:pt idx="7">
                    <c:v>218.0465710860118</c:v>
                  </c:pt>
                  <c:pt idx="8">
                    <c:v>75.598499690746451</c:v>
                  </c:pt>
                  <c:pt idx="9">
                    <c:v>269.1927522480301</c:v>
                  </c:pt>
                  <c:pt idx="10">
                    <c:v>173.05536692164071</c:v>
                  </c:pt>
                  <c:pt idx="11">
                    <c:v>349.05254183271057</c:v>
                  </c:pt>
                  <c:pt idx="12">
                    <c:v>206.81208736040483</c:v>
                  </c:pt>
                  <c:pt idx="13">
                    <c:v>566.88491773871829</c:v>
                  </c:pt>
                  <c:pt idx="14">
                    <c:v>364.1372404156532</c:v>
                  </c:pt>
                  <c:pt idx="15">
                    <c:v>502.13320890823763</c:v>
                  </c:pt>
                  <c:pt idx="16">
                    <c:v>346.4559204266738</c:v>
                  </c:pt>
                  <c:pt idx="17">
                    <c:v>721.95399142508973</c:v>
                  </c:pt>
                  <c:pt idx="18">
                    <c:v>611.42673292144582</c:v>
                  </c:pt>
                  <c:pt idx="19">
                    <c:v>333.61286595536598</c:v>
                  </c:pt>
                </c:numCache>
              </c:numRef>
            </c:plus>
            <c:minus>
              <c:numRef>
                <c:f>'Salinity Statistics'!$C$18:$C$37</c:f>
                <c:numCache>
                  <c:formatCode>General</c:formatCode>
                  <c:ptCount val="20"/>
                  <c:pt idx="0">
                    <c:v>46.910761494018104</c:v>
                  </c:pt>
                  <c:pt idx="1">
                    <c:v>99.646845654719812</c:v>
                  </c:pt>
                  <c:pt idx="2">
                    <c:v>96.141273617409936</c:v>
                  </c:pt>
                  <c:pt idx="3">
                    <c:v>138.32429891628695</c:v>
                  </c:pt>
                  <c:pt idx="4">
                    <c:v>50.814526505229701</c:v>
                  </c:pt>
                  <c:pt idx="5">
                    <c:v>184.49554172471409</c:v>
                  </c:pt>
                  <c:pt idx="6">
                    <c:v>136.54558653401503</c:v>
                  </c:pt>
                  <c:pt idx="7">
                    <c:v>218.0465710860118</c:v>
                  </c:pt>
                  <c:pt idx="8">
                    <c:v>75.598499690746451</c:v>
                  </c:pt>
                  <c:pt idx="9">
                    <c:v>269.1927522480301</c:v>
                  </c:pt>
                  <c:pt idx="10">
                    <c:v>173.05536692164071</c:v>
                  </c:pt>
                  <c:pt idx="11">
                    <c:v>349.05254183271057</c:v>
                  </c:pt>
                  <c:pt idx="12">
                    <c:v>206.81208736040483</c:v>
                  </c:pt>
                  <c:pt idx="13">
                    <c:v>566.88491773871829</c:v>
                  </c:pt>
                  <c:pt idx="14">
                    <c:v>364.1372404156532</c:v>
                  </c:pt>
                  <c:pt idx="15">
                    <c:v>502.13320890823763</c:v>
                  </c:pt>
                  <c:pt idx="16">
                    <c:v>346.4559204266738</c:v>
                  </c:pt>
                  <c:pt idx="17">
                    <c:v>721.95399142508973</c:v>
                  </c:pt>
                  <c:pt idx="18">
                    <c:v>611.42673292144582</c:v>
                  </c:pt>
                  <c:pt idx="19">
                    <c:v>333.61286595536598</c:v>
                  </c:pt>
                </c:numCache>
              </c:numRef>
            </c:minus>
            <c:spPr>
              <a:noFill/>
              <a:ln w="9525" cap="flat" cmpd="sng" algn="ctr">
                <a:solidFill>
                  <a:schemeClr val="tx1">
                    <a:lumMod val="65000"/>
                    <a:lumOff val="35000"/>
                  </a:schemeClr>
                </a:solidFill>
                <a:round/>
              </a:ln>
              <a:effectLst/>
            </c:spPr>
          </c:errBars>
          <c:xVal>
            <c:numRef>
              <c:f>'Salinity Statistics'!$B$18:$B$37</c:f>
              <c:numCache>
                <c:formatCode>General</c:formatCode>
                <c:ptCount val="20"/>
                <c:pt idx="0">
                  <c:v>950.26854846113054</c:v>
                </c:pt>
                <c:pt idx="1">
                  <c:v>1159.3580615798692</c:v>
                </c:pt>
                <c:pt idx="2">
                  <c:v>1127.9018634994286</c:v>
                </c:pt>
                <c:pt idx="3">
                  <c:v>1329.5019946120324</c:v>
                </c:pt>
                <c:pt idx="4">
                  <c:v>941.96291407458807</c:v>
                </c:pt>
                <c:pt idx="5">
                  <c:v>1221.7877081127476</c:v>
                </c:pt>
                <c:pt idx="6">
                  <c:v>1223.5664269256997</c:v>
                </c:pt>
                <c:pt idx="7">
                  <c:v>1392.7117823513231</c:v>
                </c:pt>
                <c:pt idx="8">
                  <c:v>1302.8402728965434</c:v>
                </c:pt>
                <c:pt idx="9">
                  <c:v>1967.6373511005836</c:v>
                </c:pt>
                <c:pt idx="10">
                  <c:v>2038.4739792481716</c:v>
                </c:pt>
                <c:pt idx="11">
                  <c:v>2134.6192063563944</c:v>
                </c:pt>
                <c:pt idx="12">
                  <c:v>2146.6811661419997</c:v>
                </c:pt>
                <c:pt idx="13">
                  <c:v>3344.7788095724381</c:v>
                </c:pt>
                <c:pt idx="14">
                  <c:v>3367.4964899879997</c:v>
                </c:pt>
                <c:pt idx="15">
                  <c:v>3355.4691995389121</c:v>
                </c:pt>
                <c:pt idx="16">
                  <c:v>3174.1879388246202</c:v>
                </c:pt>
                <c:pt idx="17">
                  <c:v>5166.2975561132635</c:v>
                </c:pt>
                <c:pt idx="18">
                  <c:v>5037.082239985486</c:v>
                </c:pt>
                <c:pt idx="19">
                  <c:v>5050.2646979357551</c:v>
                </c:pt>
              </c:numCache>
            </c:numRef>
          </c:xVal>
          <c:yVal>
            <c:numRef>
              <c:f>'Salinity Statistics'!$G$18:$G$37</c:f>
              <c:numCache>
                <c:formatCode>General</c:formatCode>
                <c:ptCount val="20"/>
                <c:pt idx="0">
                  <c:v>1006.55</c:v>
                </c:pt>
                <c:pt idx="1">
                  <c:v>1253.45</c:v>
                </c:pt>
                <c:pt idx="2">
                  <c:v>1263.0999999999999</c:v>
                </c:pt>
                <c:pt idx="3">
                  <c:v>1551.4</c:v>
                </c:pt>
                <c:pt idx="4">
                  <c:v>1038.3</c:v>
                </c:pt>
                <c:pt idx="5">
                  <c:v>1408.85</c:v>
                </c:pt>
                <c:pt idx="6">
                  <c:v>1461.6</c:v>
                </c:pt>
                <c:pt idx="7">
                  <c:v>1558.65</c:v>
                </c:pt>
                <c:pt idx="8">
                  <c:v>1445.78325853</c:v>
                </c:pt>
                <c:pt idx="9">
                  <c:v>1900.3332399000001</c:v>
                </c:pt>
                <c:pt idx="10">
                  <c:v>1990.9665692499998</c:v>
                </c:pt>
                <c:pt idx="11">
                  <c:v>2120.1165597200002</c:v>
                </c:pt>
                <c:pt idx="12">
                  <c:v>2494.3898670600001</c:v>
                </c:pt>
                <c:pt idx="13">
                  <c:v>2908.9227437999998</c:v>
                </c:pt>
                <c:pt idx="14">
                  <c:v>2997.7893105000003</c:v>
                </c:pt>
                <c:pt idx="15">
                  <c:v>3216.3890114400001</c:v>
                </c:pt>
                <c:pt idx="16">
                  <c:v>4349.7565020000002</c:v>
                </c:pt>
                <c:pt idx="17">
                  <c:v>4335.7566420000003</c:v>
                </c:pt>
                <c:pt idx="18">
                  <c:v>4327.1567279999999</c:v>
                </c:pt>
                <c:pt idx="19">
                  <c:v>4341.2899200000002</c:v>
                </c:pt>
              </c:numCache>
            </c:numRef>
          </c:yVal>
          <c:smooth val="0"/>
          <c:extLst>
            <c:ext xmlns:c16="http://schemas.microsoft.com/office/drawing/2014/chart" uri="{C3380CC4-5D6E-409C-BE32-E72D297353CC}">
              <c16:uniqueId val="{00000001-5DBA-4690-928E-9F2798B4E632}"/>
            </c:ext>
          </c:extLst>
        </c:ser>
        <c:ser>
          <c:idx val="1"/>
          <c:order val="1"/>
          <c:tx>
            <c:v>1:01</c:v>
          </c:tx>
          <c:spPr>
            <a:ln w="25400" cap="rnd">
              <a:noFill/>
              <a:round/>
            </a:ln>
            <a:effectLst/>
          </c:spPr>
          <c:marker>
            <c:symbol val="none"/>
          </c:marker>
          <c:trendline>
            <c:spPr>
              <a:ln w="25400" cap="rnd">
                <a:solidFill>
                  <a:schemeClr val="accent2"/>
                </a:solidFill>
                <a:prstDash val="sysDot"/>
              </a:ln>
              <a:effectLst/>
            </c:spPr>
            <c:trendlineType val="linear"/>
            <c:dispRSqr val="0"/>
            <c:dispEq val="0"/>
          </c:trendline>
          <c:xVal>
            <c:numRef>
              <c:f>'Salinity Statistics'!$M$7:$N$7</c:f>
              <c:numCache>
                <c:formatCode>General</c:formatCode>
                <c:ptCount val="2"/>
                <c:pt idx="0">
                  <c:v>1</c:v>
                </c:pt>
                <c:pt idx="1">
                  <c:v>7000</c:v>
                </c:pt>
              </c:numCache>
            </c:numRef>
          </c:xVal>
          <c:yVal>
            <c:numRef>
              <c:f>'Salinity Statistics'!$M$7:$N$7</c:f>
              <c:numCache>
                <c:formatCode>General</c:formatCode>
                <c:ptCount val="2"/>
                <c:pt idx="0">
                  <c:v>1</c:v>
                </c:pt>
                <c:pt idx="1">
                  <c:v>7000</c:v>
                </c:pt>
              </c:numCache>
            </c:numRef>
          </c:yVal>
          <c:smooth val="0"/>
          <c:extLst>
            <c:ext xmlns:c16="http://schemas.microsoft.com/office/drawing/2014/chart" uri="{C3380CC4-5D6E-409C-BE32-E72D297353CC}">
              <c16:uniqueId val="{00000003-5DBA-4690-928E-9F2798B4E632}"/>
            </c:ext>
          </c:extLst>
        </c:ser>
        <c:dLbls>
          <c:showLegendKey val="0"/>
          <c:showVal val="0"/>
          <c:showCatName val="0"/>
          <c:showSerName val="0"/>
          <c:showPercent val="0"/>
          <c:showBubbleSize val="0"/>
        </c:dLbls>
        <c:axId val="507756952"/>
        <c:axId val="507762832"/>
      </c:scatterChart>
      <c:valAx>
        <c:axId val="50775695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0" i="0" baseline="0" dirty="0">
                    <a:effectLst/>
                  </a:rPr>
                  <a:t>Observed Chloride Deposition (kg ha</a:t>
                </a:r>
                <a:r>
                  <a:rPr lang="en-US" sz="1400" b="0" i="0" baseline="30000" dirty="0">
                    <a:effectLst/>
                  </a:rPr>
                  <a:t>-1</a:t>
                </a:r>
                <a:r>
                  <a:rPr lang="en-US" sz="1400" b="0" i="0" baseline="0" dirty="0">
                    <a:effectLst/>
                  </a:rPr>
                  <a:t>)</a:t>
                </a:r>
                <a:endParaRPr lang="en-AU" sz="1400" dirty="0">
                  <a:effectLst/>
                </a:endParaRPr>
              </a:p>
            </c:rich>
          </c:tx>
          <c:layout>
            <c:manualLayout>
              <c:xMode val="edge"/>
              <c:yMode val="edge"/>
              <c:x val="0.26769390501465562"/>
              <c:y val="0.917151562012644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7762832"/>
        <c:crosses val="autoZero"/>
        <c:crossBetween val="midCat"/>
      </c:valAx>
      <c:valAx>
        <c:axId val="507762832"/>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Simulated Chloride Deposition (kg ha</a:t>
                </a:r>
                <a:r>
                  <a:rPr lang="en-US" baseline="30000" dirty="0"/>
                  <a:t>-1</a:t>
                </a:r>
                <a:r>
                  <a:rPr lang="en-US" dirty="0"/>
                  <a:t>)</a:t>
                </a:r>
                <a:endParaRPr lang="en-AU" dirty="0"/>
              </a:p>
            </c:rich>
          </c:tx>
          <c:layout>
            <c:manualLayout>
              <c:xMode val="edge"/>
              <c:yMode val="edge"/>
              <c:x val="2.9231915793668708E-2"/>
              <c:y val="5.8534691514962767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7756952"/>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03081665390583"/>
          <c:y val="3.9580973690883134E-2"/>
          <c:w val="0.7674911831576815"/>
          <c:h val="0.79805058587202293"/>
        </c:manualLayout>
      </c:layout>
      <c:scatterChart>
        <c:scatterStyle val="lineMarker"/>
        <c:varyColors val="0"/>
        <c:ser>
          <c:idx val="0"/>
          <c:order val="0"/>
          <c:tx>
            <c:v>Soil Cl</c:v>
          </c:tx>
          <c:spPr>
            <a:ln w="25400" cap="rnd">
              <a:noFill/>
              <a:round/>
            </a:ln>
            <a:effectLst/>
          </c:spPr>
          <c:marker>
            <c:symbol val="circle"/>
            <c:size val="9"/>
            <c:spPr>
              <a:solidFill>
                <a:schemeClr val="accent1"/>
              </a:solidFill>
              <a:ln w="9525">
                <a:solidFill>
                  <a:schemeClr val="accent1"/>
                </a:solidFill>
              </a:ln>
              <a:effectLst/>
            </c:spPr>
          </c:marker>
          <c:trendline>
            <c:spPr>
              <a:ln w="22225" cap="rnd">
                <a:solidFill>
                  <a:schemeClr val="accent1"/>
                </a:solidFill>
                <a:prstDash val="sysDot"/>
              </a:ln>
              <a:effectLst/>
            </c:spPr>
            <c:trendlineType val="linear"/>
            <c:dispRSqr val="1"/>
            <c:dispEq val="1"/>
            <c:trendlineLbl>
              <c:layout>
                <c:manualLayout>
                  <c:x val="-0.14232461463769874"/>
                  <c:y val="-0.24841707757642356"/>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errBars>
            <c:errDir val="y"/>
            <c:errBarType val="both"/>
            <c:errValType val="fixedVal"/>
            <c:noEndCap val="0"/>
            <c:val val="1"/>
            <c:spPr>
              <a:noFill/>
              <a:ln w="9525" cap="flat" cmpd="sng" algn="ctr">
                <a:solidFill>
                  <a:schemeClr val="tx1">
                    <a:lumMod val="65000"/>
                    <a:lumOff val="35000"/>
                  </a:schemeClr>
                </a:solidFill>
                <a:round/>
              </a:ln>
              <a:effectLst/>
            </c:spPr>
          </c:errBars>
          <c:errBars>
            <c:errDir val="x"/>
            <c:errBarType val="both"/>
            <c:errValType val="cust"/>
            <c:noEndCap val="0"/>
            <c:plus>
              <c:numRef>
                <c:f>'Salinity Statistics'!$E$18:$E$32</c:f>
                <c:numCache>
                  <c:formatCode>General</c:formatCode>
                  <c:ptCount val="15"/>
                  <c:pt idx="0">
                    <c:v>35.866023338164617</c:v>
                  </c:pt>
                  <c:pt idx="1">
                    <c:v>138.06787869665692</c:v>
                  </c:pt>
                  <c:pt idx="2">
                    <c:v>119.11408573254973</c:v>
                  </c:pt>
                  <c:pt idx="3">
                    <c:v>43.098501936579382</c:v>
                  </c:pt>
                  <c:pt idx="4">
                    <c:v>221.81094026483132</c:v>
                  </c:pt>
                  <c:pt idx="5">
                    <c:v>234.83264448245947</c:v>
                  </c:pt>
                  <c:pt idx="6">
                    <c:v>80.731277232778496</c:v>
                  </c:pt>
                  <c:pt idx="7">
                    <c:v>368.38983239669375</c:v>
                  </c:pt>
                  <c:pt idx="8">
                    <c:v>347.68398445355325</c:v>
                  </c:pt>
                  <c:pt idx="9">
                    <c:v>238.39761272341437</c:v>
                  </c:pt>
                  <c:pt idx="10">
                    <c:v>649.44062558639814</c:v>
                  </c:pt>
                  <c:pt idx="11">
                    <c:v>656.02101752767987</c:v>
                  </c:pt>
                  <c:pt idx="12">
                    <c:v>891.38483185589178</c:v>
                  </c:pt>
                  <c:pt idx="13">
                    <c:v>743.60381366333411</c:v>
                  </c:pt>
                  <c:pt idx="14">
                    <c:v>584.75458000057711</c:v>
                  </c:pt>
                </c:numCache>
              </c:numRef>
            </c:plus>
            <c:minus>
              <c:numRef>
                <c:f>'Salinity Statistics'!$E$18:$E$32</c:f>
                <c:numCache>
                  <c:formatCode>General</c:formatCode>
                  <c:ptCount val="15"/>
                  <c:pt idx="0">
                    <c:v>35.866023338164617</c:v>
                  </c:pt>
                  <c:pt idx="1">
                    <c:v>138.06787869665692</c:v>
                  </c:pt>
                  <c:pt idx="2">
                    <c:v>119.11408573254973</c:v>
                  </c:pt>
                  <c:pt idx="3">
                    <c:v>43.098501936579382</c:v>
                  </c:pt>
                  <c:pt idx="4">
                    <c:v>221.81094026483132</c:v>
                  </c:pt>
                  <c:pt idx="5">
                    <c:v>234.83264448245947</c:v>
                  </c:pt>
                  <c:pt idx="6">
                    <c:v>80.731277232778496</c:v>
                  </c:pt>
                  <c:pt idx="7">
                    <c:v>368.38983239669375</c:v>
                  </c:pt>
                  <c:pt idx="8">
                    <c:v>347.68398445355325</c:v>
                  </c:pt>
                  <c:pt idx="9">
                    <c:v>238.39761272341437</c:v>
                  </c:pt>
                  <c:pt idx="10">
                    <c:v>649.44062558639814</c:v>
                  </c:pt>
                  <c:pt idx="11">
                    <c:v>656.02101752767987</c:v>
                  </c:pt>
                  <c:pt idx="12">
                    <c:v>891.38483185589178</c:v>
                  </c:pt>
                  <c:pt idx="13">
                    <c:v>743.60381366333411</c:v>
                  </c:pt>
                  <c:pt idx="14">
                    <c:v>584.75458000057711</c:v>
                  </c:pt>
                </c:numCache>
              </c:numRef>
            </c:minus>
            <c:spPr>
              <a:noFill/>
              <a:ln w="9525" cap="flat" cmpd="sng" algn="ctr">
                <a:solidFill>
                  <a:schemeClr val="tx1">
                    <a:lumMod val="65000"/>
                    <a:lumOff val="35000"/>
                  </a:schemeClr>
                </a:solidFill>
                <a:round/>
              </a:ln>
              <a:effectLst/>
            </c:spPr>
          </c:errBars>
          <c:xVal>
            <c:numRef>
              <c:f>'Salinity Statistics'!$D$18:$D$32</c:f>
              <c:numCache>
                <c:formatCode>General</c:formatCode>
                <c:ptCount val="15"/>
                <c:pt idx="0">
                  <c:v>949.30596538882855</c:v>
                </c:pt>
                <c:pt idx="1">
                  <c:v>1182.0720339731374</c:v>
                </c:pt>
                <c:pt idx="2">
                  <c:v>1313.1302053930865</c:v>
                </c:pt>
                <c:pt idx="3">
                  <c:v>942.35308613469863</c:v>
                </c:pt>
                <c:pt idx="4">
                  <c:v>1236.3544972820187</c:v>
                </c:pt>
                <c:pt idx="5">
                  <c:v>1373.8925086676941</c:v>
                </c:pt>
                <c:pt idx="6">
                  <c:v>1291.312928887854</c:v>
                </c:pt>
                <c:pt idx="7">
                  <c:v>1799.8685833897362</c:v>
                </c:pt>
                <c:pt idx="8">
                  <c:v>2002.6532117877096</c:v>
                </c:pt>
                <c:pt idx="9">
                  <c:v>2115.4605968653896</c:v>
                </c:pt>
                <c:pt idx="10">
                  <c:v>2945.7045598459076</c:v>
                </c:pt>
                <c:pt idx="11">
                  <c:v>3351.9826151898314</c:v>
                </c:pt>
                <c:pt idx="12">
                  <c:v>2998.4007762487872</c:v>
                </c:pt>
                <c:pt idx="13">
                  <c:v>4422.7231631781206</c:v>
                </c:pt>
                <c:pt idx="14">
                  <c:v>4983.7744997637292</c:v>
                </c:pt>
              </c:numCache>
            </c:numRef>
          </c:xVal>
          <c:yVal>
            <c:numRef>
              <c:f>'Salinity Statistics'!$H$18:$H$32</c:f>
              <c:numCache>
                <c:formatCode>General</c:formatCode>
                <c:ptCount val="15"/>
                <c:pt idx="0">
                  <c:v>1100.5500000000002</c:v>
                </c:pt>
                <c:pt idx="1">
                  <c:v>1243.95</c:v>
                </c:pt>
                <c:pt idx="2">
                  <c:v>1501.35</c:v>
                </c:pt>
                <c:pt idx="3">
                  <c:v>1137.25</c:v>
                </c:pt>
                <c:pt idx="4">
                  <c:v>1411.0500000000002</c:v>
                </c:pt>
                <c:pt idx="5">
                  <c:v>1658.75</c:v>
                </c:pt>
                <c:pt idx="6">
                  <c:v>1539.1999218199999</c:v>
                </c:pt>
                <c:pt idx="7">
                  <c:v>1937.8999045800001</c:v>
                </c:pt>
                <c:pt idx="8">
                  <c:v>2204.36655939</c:v>
                </c:pt>
                <c:pt idx="9">
                  <c:v>2579.0563556400002</c:v>
                </c:pt>
                <c:pt idx="10">
                  <c:v>2965.75590216</c:v>
                </c:pt>
                <c:pt idx="11">
                  <c:v>3232.8889117799999</c:v>
                </c:pt>
                <c:pt idx="12">
                  <c:v>4397.7560220000005</c:v>
                </c:pt>
                <c:pt idx="13">
                  <c:v>4387.6227900000004</c:v>
                </c:pt>
                <c:pt idx="14">
                  <c:v>4375.8229080000001</c:v>
                </c:pt>
              </c:numCache>
            </c:numRef>
          </c:yVal>
          <c:smooth val="0"/>
          <c:extLst>
            <c:ext xmlns:c16="http://schemas.microsoft.com/office/drawing/2014/chart" uri="{C3380CC4-5D6E-409C-BE32-E72D297353CC}">
              <c16:uniqueId val="{00000001-0D98-4877-8F83-E55939758D5E}"/>
            </c:ext>
          </c:extLst>
        </c:ser>
        <c:ser>
          <c:idx val="1"/>
          <c:order val="1"/>
          <c:tx>
            <c:v>1:01</c:v>
          </c:tx>
          <c:spPr>
            <a:ln w="25400" cap="rnd">
              <a:noFill/>
              <a:round/>
            </a:ln>
            <a:effectLst/>
          </c:spPr>
          <c:marker>
            <c:symbol val="none"/>
          </c:marker>
          <c:trendline>
            <c:spPr>
              <a:ln w="25400" cap="rnd">
                <a:solidFill>
                  <a:schemeClr val="accent2"/>
                </a:solidFill>
                <a:prstDash val="sysDot"/>
              </a:ln>
              <a:effectLst/>
            </c:spPr>
            <c:trendlineType val="linear"/>
            <c:dispRSqr val="0"/>
            <c:dispEq val="0"/>
          </c:trendline>
          <c:xVal>
            <c:numRef>
              <c:f>'Salinity Statistics'!$M$7:$N$7</c:f>
              <c:numCache>
                <c:formatCode>General</c:formatCode>
                <c:ptCount val="2"/>
                <c:pt idx="0">
                  <c:v>1</c:v>
                </c:pt>
                <c:pt idx="1">
                  <c:v>7000</c:v>
                </c:pt>
              </c:numCache>
            </c:numRef>
          </c:xVal>
          <c:yVal>
            <c:numRef>
              <c:f>'Salinity Statistics'!$M$7:$N$7</c:f>
              <c:numCache>
                <c:formatCode>General</c:formatCode>
                <c:ptCount val="2"/>
                <c:pt idx="0">
                  <c:v>1</c:v>
                </c:pt>
                <c:pt idx="1">
                  <c:v>7000</c:v>
                </c:pt>
              </c:numCache>
            </c:numRef>
          </c:yVal>
          <c:smooth val="0"/>
          <c:extLst>
            <c:ext xmlns:c16="http://schemas.microsoft.com/office/drawing/2014/chart" uri="{C3380CC4-5D6E-409C-BE32-E72D297353CC}">
              <c16:uniqueId val="{00000003-0D98-4877-8F83-E55939758D5E}"/>
            </c:ext>
          </c:extLst>
        </c:ser>
        <c:dLbls>
          <c:showLegendKey val="0"/>
          <c:showVal val="0"/>
          <c:showCatName val="0"/>
          <c:showSerName val="0"/>
          <c:showPercent val="0"/>
          <c:showBubbleSize val="0"/>
        </c:dLbls>
        <c:axId val="507761264"/>
        <c:axId val="507765184"/>
      </c:scatterChart>
      <c:valAx>
        <c:axId val="507761264"/>
        <c:scaling>
          <c:orientation val="minMax"/>
          <c:min val="0"/>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0" i="0" baseline="0">
                    <a:effectLst/>
                  </a:rPr>
                  <a:t>Observed Chloride Deposition (kg ha</a:t>
                </a:r>
                <a:r>
                  <a:rPr lang="en-US" sz="1400" b="0" i="0" baseline="30000">
                    <a:effectLst/>
                  </a:rPr>
                  <a:t>-1</a:t>
                </a:r>
                <a:r>
                  <a:rPr lang="en-US" sz="1400" b="0" i="0" baseline="0">
                    <a:effectLst/>
                  </a:rPr>
                  <a:t>)</a:t>
                </a:r>
                <a:endParaRPr lang="en-AU" sz="1400">
                  <a:effectLst/>
                </a:endParaRPr>
              </a:p>
            </c:rich>
          </c:tx>
          <c:layout>
            <c:manualLayout>
              <c:xMode val="edge"/>
              <c:yMode val="edge"/>
              <c:x val="0.26769390501465562"/>
              <c:y val="0.917151562012644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7765184"/>
        <c:crosses val="autoZero"/>
        <c:crossBetween val="midCat"/>
      </c:valAx>
      <c:valAx>
        <c:axId val="50776518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a:t>Simulated Chloride Deposition (kg ha</a:t>
                </a:r>
                <a:r>
                  <a:rPr lang="en-US" baseline="30000"/>
                  <a:t>-1</a:t>
                </a:r>
                <a:r>
                  <a:rPr lang="en-US"/>
                  <a:t>)</a:t>
                </a:r>
                <a:endParaRPr lang="en-AU"/>
              </a:p>
            </c:rich>
          </c:tx>
          <c:layout>
            <c:manualLayout>
              <c:xMode val="edge"/>
              <c:yMode val="edge"/>
              <c:x val="2.9231915793668708E-2"/>
              <c:y val="5.8534691514962767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7761264"/>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5D512-9902-4B76-9F14-AD84E3E9D355}"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802BFBD7-D3D0-47C2-B036-765A02D5EC4D}">
      <dgm:prSet/>
      <dgm:spPr/>
      <dgm:t>
        <a:bodyPr/>
        <a:lstStyle/>
        <a:p>
          <a:r>
            <a:rPr lang="en-IN"/>
            <a:t>A well tested APSIM cropping system model was calibrated and validated under diverse agro-climatic zones of South Asian Countries performed satisfactorily </a:t>
          </a:r>
          <a:endParaRPr lang="en-US"/>
        </a:p>
      </dgm:t>
    </dgm:pt>
    <dgm:pt modelId="{297A9D7B-0325-42CE-B56B-82994321F4D2}" type="parTrans" cxnId="{21E12FD5-C983-40AB-AD98-AF224B4068D8}">
      <dgm:prSet/>
      <dgm:spPr/>
      <dgm:t>
        <a:bodyPr/>
        <a:lstStyle/>
        <a:p>
          <a:endParaRPr lang="en-US"/>
        </a:p>
      </dgm:t>
    </dgm:pt>
    <dgm:pt modelId="{D0A0E920-4DE3-42C8-8C06-B845AE910503}" type="sibTrans" cxnId="{21E12FD5-C983-40AB-AD98-AF224B4068D8}">
      <dgm:prSet/>
      <dgm:spPr/>
      <dgm:t>
        <a:bodyPr/>
        <a:lstStyle/>
        <a:p>
          <a:endParaRPr lang="en-US"/>
        </a:p>
      </dgm:t>
    </dgm:pt>
    <dgm:pt modelId="{5CBBC9C9-0425-4935-AE84-5AC9F0B2C1E2}">
      <dgm:prSet/>
      <dgm:spPr/>
      <dgm:t>
        <a:bodyPr/>
        <a:lstStyle/>
        <a:p>
          <a:r>
            <a:rPr lang="en-IN"/>
            <a:t>The modelling study also may be successfully used to understand and predict the dynamic behaviour of the soil moisture and salinity as well as assist the farmers to select the suitable crops, cultivars, cropping systems and suitable management practices</a:t>
          </a:r>
          <a:endParaRPr lang="en-US"/>
        </a:p>
      </dgm:t>
    </dgm:pt>
    <dgm:pt modelId="{5A1F42E2-2B89-4C70-8F81-AE19E1D24188}" type="parTrans" cxnId="{B7EB9C7E-BBBC-41B5-8E73-2CC244A3D955}">
      <dgm:prSet/>
      <dgm:spPr/>
      <dgm:t>
        <a:bodyPr/>
        <a:lstStyle/>
        <a:p>
          <a:endParaRPr lang="en-US"/>
        </a:p>
      </dgm:t>
    </dgm:pt>
    <dgm:pt modelId="{BFF05284-8912-4862-A24E-41452DBAB831}" type="sibTrans" cxnId="{B7EB9C7E-BBBC-41B5-8E73-2CC244A3D955}">
      <dgm:prSet/>
      <dgm:spPr/>
      <dgm:t>
        <a:bodyPr/>
        <a:lstStyle/>
        <a:p>
          <a:endParaRPr lang="en-US"/>
        </a:p>
      </dgm:t>
    </dgm:pt>
    <dgm:pt modelId="{5B2AF0EA-2E6E-4139-BB4E-766CCEA889EA}">
      <dgm:prSet/>
      <dgm:spPr/>
      <dgm:t>
        <a:bodyPr/>
        <a:lstStyle/>
        <a:p>
          <a:r>
            <a:rPr lang="en-IN"/>
            <a:t>APSIM model that capture interactions between soil-plant-atmospheric continuum, crop, climate, and farmer management may provide the answers different unsolved complex research questions</a:t>
          </a:r>
          <a:endParaRPr lang="en-US"/>
        </a:p>
      </dgm:t>
    </dgm:pt>
    <dgm:pt modelId="{3595FB61-EF0C-475B-9081-3BBFA9FC2041}" type="parTrans" cxnId="{19558127-2D19-4191-9130-3B62771FA883}">
      <dgm:prSet/>
      <dgm:spPr/>
      <dgm:t>
        <a:bodyPr/>
        <a:lstStyle/>
        <a:p>
          <a:endParaRPr lang="en-US"/>
        </a:p>
      </dgm:t>
    </dgm:pt>
    <dgm:pt modelId="{B7022236-9498-457E-BD83-D9B9BB07F9D8}" type="sibTrans" cxnId="{19558127-2D19-4191-9130-3B62771FA883}">
      <dgm:prSet/>
      <dgm:spPr/>
      <dgm:t>
        <a:bodyPr/>
        <a:lstStyle/>
        <a:p>
          <a:endParaRPr lang="en-US"/>
        </a:p>
      </dgm:t>
    </dgm:pt>
    <dgm:pt modelId="{E6FAE8F9-EDC8-4684-BD5F-71CFFA1DD44B}" type="pres">
      <dgm:prSet presAssocID="{F645D512-9902-4B76-9F14-AD84E3E9D355}" presName="vert0" presStyleCnt="0">
        <dgm:presLayoutVars>
          <dgm:dir/>
          <dgm:animOne val="branch"/>
          <dgm:animLvl val="lvl"/>
        </dgm:presLayoutVars>
      </dgm:prSet>
      <dgm:spPr/>
    </dgm:pt>
    <dgm:pt modelId="{0532ED44-A3E0-4497-AA58-E7CFF0D93ECC}" type="pres">
      <dgm:prSet presAssocID="{802BFBD7-D3D0-47C2-B036-765A02D5EC4D}" presName="thickLine" presStyleLbl="alignNode1" presStyleIdx="0" presStyleCnt="3"/>
      <dgm:spPr/>
    </dgm:pt>
    <dgm:pt modelId="{41E84A92-63A7-41D2-B480-21822B0E73E1}" type="pres">
      <dgm:prSet presAssocID="{802BFBD7-D3D0-47C2-B036-765A02D5EC4D}" presName="horz1" presStyleCnt="0"/>
      <dgm:spPr/>
    </dgm:pt>
    <dgm:pt modelId="{557173F3-526A-42E2-8E95-C8EC7913F471}" type="pres">
      <dgm:prSet presAssocID="{802BFBD7-D3D0-47C2-B036-765A02D5EC4D}" presName="tx1" presStyleLbl="revTx" presStyleIdx="0" presStyleCnt="3"/>
      <dgm:spPr/>
    </dgm:pt>
    <dgm:pt modelId="{45FAE209-9652-439F-BFED-1062E46F9AB1}" type="pres">
      <dgm:prSet presAssocID="{802BFBD7-D3D0-47C2-B036-765A02D5EC4D}" presName="vert1" presStyleCnt="0"/>
      <dgm:spPr/>
    </dgm:pt>
    <dgm:pt modelId="{B3C3D926-501F-449C-92D4-B25003926D6C}" type="pres">
      <dgm:prSet presAssocID="{5CBBC9C9-0425-4935-AE84-5AC9F0B2C1E2}" presName="thickLine" presStyleLbl="alignNode1" presStyleIdx="1" presStyleCnt="3"/>
      <dgm:spPr/>
    </dgm:pt>
    <dgm:pt modelId="{3E01CD9A-F26E-48EF-9E87-2ED532C35B98}" type="pres">
      <dgm:prSet presAssocID="{5CBBC9C9-0425-4935-AE84-5AC9F0B2C1E2}" presName="horz1" presStyleCnt="0"/>
      <dgm:spPr/>
    </dgm:pt>
    <dgm:pt modelId="{051E1BC4-9580-4942-A200-1B294D605979}" type="pres">
      <dgm:prSet presAssocID="{5CBBC9C9-0425-4935-AE84-5AC9F0B2C1E2}" presName="tx1" presStyleLbl="revTx" presStyleIdx="1" presStyleCnt="3"/>
      <dgm:spPr/>
    </dgm:pt>
    <dgm:pt modelId="{DEAFB8E5-4163-447F-872F-E59F016E3F01}" type="pres">
      <dgm:prSet presAssocID="{5CBBC9C9-0425-4935-AE84-5AC9F0B2C1E2}" presName="vert1" presStyleCnt="0"/>
      <dgm:spPr/>
    </dgm:pt>
    <dgm:pt modelId="{482F8177-0500-4B44-A1F5-E2C4DA6D4DFB}" type="pres">
      <dgm:prSet presAssocID="{5B2AF0EA-2E6E-4139-BB4E-766CCEA889EA}" presName="thickLine" presStyleLbl="alignNode1" presStyleIdx="2" presStyleCnt="3"/>
      <dgm:spPr/>
    </dgm:pt>
    <dgm:pt modelId="{DDED9BB4-C984-4275-AFA1-57A7E1DBBCA9}" type="pres">
      <dgm:prSet presAssocID="{5B2AF0EA-2E6E-4139-BB4E-766CCEA889EA}" presName="horz1" presStyleCnt="0"/>
      <dgm:spPr/>
    </dgm:pt>
    <dgm:pt modelId="{56803A0C-2C48-4D2E-B473-F0917A2E6486}" type="pres">
      <dgm:prSet presAssocID="{5B2AF0EA-2E6E-4139-BB4E-766CCEA889EA}" presName="tx1" presStyleLbl="revTx" presStyleIdx="2" presStyleCnt="3"/>
      <dgm:spPr/>
    </dgm:pt>
    <dgm:pt modelId="{949E6E3D-F47C-48BA-9BD6-8B57EFAD26A7}" type="pres">
      <dgm:prSet presAssocID="{5B2AF0EA-2E6E-4139-BB4E-766CCEA889EA}" presName="vert1" presStyleCnt="0"/>
      <dgm:spPr/>
    </dgm:pt>
  </dgm:ptLst>
  <dgm:cxnLst>
    <dgm:cxn modelId="{65E08111-8332-4D6F-98DA-B7931AB1CF88}" type="presOf" srcId="{5CBBC9C9-0425-4935-AE84-5AC9F0B2C1E2}" destId="{051E1BC4-9580-4942-A200-1B294D605979}" srcOrd="0" destOrd="0" presId="urn:microsoft.com/office/officeart/2008/layout/LinedList"/>
    <dgm:cxn modelId="{19558127-2D19-4191-9130-3B62771FA883}" srcId="{F645D512-9902-4B76-9F14-AD84E3E9D355}" destId="{5B2AF0EA-2E6E-4139-BB4E-766CCEA889EA}" srcOrd="2" destOrd="0" parTransId="{3595FB61-EF0C-475B-9081-3BBFA9FC2041}" sibTransId="{B7022236-9498-457E-BD83-D9B9BB07F9D8}"/>
    <dgm:cxn modelId="{4A19BA41-52F8-41A8-A11A-4A656E03CEA5}" type="presOf" srcId="{5B2AF0EA-2E6E-4139-BB4E-766CCEA889EA}" destId="{56803A0C-2C48-4D2E-B473-F0917A2E6486}" srcOrd="0" destOrd="0" presId="urn:microsoft.com/office/officeart/2008/layout/LinedList"/>
    <dgm:cxn modelId="{B7EB9C7E-BBBC-41B5-8E73-2CC244A3D955}" srcId="{F645D512-9902-4B76-9F14-AD84E3E9D355}" destId="{5CBBC9C9-0425-4935-AE84-5AC9F0B2C1E2}" srcOrd="1" destOrd="0" parTransId="{5A1F42E2-2B89-4C70-8F81-AE19E1D24188}" sibTransId="{BFF05284-8912-4862-A24E-41452DBAB831}"/>
    <dgm:cxn modelId="{08420396-CBC8-4D0F-B297-A57F9E69401C}" type="presOf" srcId="{802BFBD7-D3D0-47C2-B036-765A02D5EC4D}" destId="{557173F3-526A-42E2-8E95-C8EC7913F471}" srcOrd="0" destOrd="0" presId="urn:microsoft.com/office/officeart/2008/layout/LinedList"/>
    <dgm:cxn modelId="{21E12FD5-C983-40AB-AD98-AF224B4068D8}" srcId="{F645D512-9902-4B76-9F14-AD84E3E9D355}" destId="{802BFBD7-D3D0-47C2-B036-765A02D5EC4D}" srcOrd="0" destOrd="0" parTransId="{297A9D7B-0325-42CE-B56B-82994321F4D2}" sibTransId="{D0A0E920-4DE3-42C8-8C06-B845AE910503}"/>
    <dgm:cxn modelId="{C1AFBCD9-14D2-4E3E-A2CC-B2EF5F5EF724}" type="presOf" srcId="{F645D512-9902-4B76-9F14-AD84E3E9D355}" destId="{E6FAE8F9-EDC8-4684-BD5F-71CFFA1DD44B}" srcOrd="0" destOrd="0" presId="urn:microsoft.com/office/officeart/2008/layout/LinedList"/>
    <dgm:cxn modelId="{E9A94A8D-B789-4CCD-A790-ACB633A461A3}" type="presParOf" srcId="{E6FAE8F9-EDC8-4684-BD5F-71CFFA1DD44B}" destId="{0532ED44-A3E0-4497-AA58-E7CFF0D93ECC}" srcOrd="0" destOrd="0" presId="urn:microsoft.com/office/officeart/2008/layout/LinedList"/>
    <dgm:cxn modelId="{155C328E-18D1-42A5-947F-0E238E68DCA2}" type="presParOf" srcId="{E6FAE8F9-EDC8-4684-BD5F-71CFFA1DD44B}" destId="{41E84A92-63A7-41D2-B480-21822B0E73E1}" srcOrd="1" destOrd="0" presId="urn:microsoft.com/office/officeart/2008/layout/LinedList"/>
    <dgm:cxn modelId="{3BBEB4EA-E6A9-4A25-B52D-36EB3A005448}" type="presParOf" srcId="{41E84A92-63A7-41D2-B480-21822B0E73E1}" destId="{557173F3-526A-42E2-8E95-C8EC7913F471}" srcOrd="0" destOrd="0" presId="urn:microsoft.com/office/officeart/2008/layout/LinedList"/>
    <dgm:cxn modelId="{A704308D-23C9-44C9-B758-0835214FDA9F}" type="presParOf" srcId="{41E84A92-63A7-41D2-B480-21822B0E73E1}" destId="{45FAE209-9652-439F-BFED-1062E46F9AB1}" srcOrd="1" destOrd="0" presId="urn:microsoft.com/office/officeart/2008/layout/LinedList"/>
    <dgm:cxn modelId="{176346E5-814E-4B9A-884E-8D9BD582EBE9}" type="presParOf" srcId="{E6FAE8F9-EDC8-4684-BD5F-71CFFA1DD44B}" destId="{B3C3D926-501F-449C-92D4-B25003926D6C}" srcOrd="2" destOrd="0" presId="urn:microsoft.com/office/officeart/2008/layout/LinedList"/>
    <dgm:cxn modelId="{CD7FB6E3-8C56-4129-B277-2BDA1BD2A880}" type="presParOf" srcId="{E6FAE8F9-EDC8-4684-BD5F-71CFFA1DD44B}" destId="{3E01CD9A-F26E-48EF-9E87-2ED532C35B98}" srcOrd="3" destOrd="0" presId="urn:microsoft.com/office/officeart/2008/layout/LinedList"/>
    <dgm:cxn modelId="{2A504FCD-CD76-424A-9106-B3D42E74A1EB}" type="presParOf" srcId="{3E01CD9A-F26E-48EF-9E87-2ED532C35B98}" destId="{051E1BC4-9580-4942-A200-1B294D605979}" srcOrd="0" destOrd="0" presId="urn:microsoft.com/office/officeart/2008/layout/LinedList"/>
    <dgm:cxn modelId="{B48532D1-58F2-4124-9FF7-A61E168E86FD}" type="presParOf" srcId="{3E01CD9A-F26E-48EF-9E87-2ED532C35B98}" destId="{DEAFB8E5-4163-447F-872F-E59F016E3F01}" srcOrd="1" destOrd="0" presId="urn:microsoft.com/office/officeart/2008/layout/LinedList"/>
    <dgm:cxn modelId="{60D44EF3-4B00-4FDC-AEF7-EDDE3326DA5C}" type="presParOf" srcId="{E6FAE8F9-EDC8-4684-BD5F-71CFFA1DD44B}" destId="{482F8177-0500-4B44-A1F5-E2C4DA6D4DFB}" srcOrd="4" destOrd="0" presId="urn:microsoft.com/office/officeart/2008/layout/LinedList"/>
    <dgm:cxn modelId="{1DF54759-3158-44A4-AEE8-CB5CDEF75662}" type="presParOf" srcId="{E6FAE8F9-EDC8-4684-BD5F-71CFFA1DD44B}" destId="{DDED9BB4-C984-4275-AFA1-57A7E1DBBCA9}" srcOrd="5" destOrd="0" presId="urn:microsoft.com/office/officeart/2008/layout/LinedList"/>
    <dgm:cxn modelId="{1B94B94A-D8C1-436A-B0EA-031AC5F8FA90}" type="presParOf" srcId="{DDED9BB4-C984-4275-AFA1-57A7E1DBBCA9}" destId="{56803A0C-2C48-4D2E-B473-F0917A2E6486}" srcOrd="0" destOrd="0" presId="urn:microsoft.com/office/officeart/2008/layout/LinedList"/>
    <dgm:cxn modelId="{2FD6DDD3-7231-4034-A101-0BA4C1F73FD1}" type="presParOf" srcId="{DDED9BB4-C984-4275-AFA1-57A7E1DBBCA9}" destId="{949E6E3D-F47C-48BA-9BD6-8B57EFAD26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2ED44-A3E0-4497-AA58-E7CFF0D93ECC}">
      <dsp:nvSpPr>
        <dsp:cNvPr id="0" name=""/>
        <dsp:cNvSpPr/>
      </dsp:nvSpPr>
      <dsp:spPr>
        <a:xfrm>
          <a:off x="0" y="1964"/>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57173F3-526A-42E2-8E95-C8EC7913F471}">
      <dsp:nvSpPr>
        <dsp:cNvPr id="0" name=""/>
        <dsp:cNvSpPr/>
      </dsp:nvSpPr>
      <dsp:spPr>
        <a:xfrm>
          <a:off x="0" y="1964"/>
          <a:ext cx="10058399"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IN" sz="2100" kern="1200"/>
            <a:t>A well tested APSIM cropping system model was calibrated and validated under diverse agro-climatic zones of South Asian Countries performed satisfactorily </a:t>
          </a:r>
          <a:endParaRPr lang="en-US" sz="2100" kern="1200"/>
        </a:p>
      </dsp:txBody>
      <dsp:txXfrm>
        <a:off x="0" y="1964"/>
        <a:ext cx="10058399" cy="1339810"/>
      </dsp:txXfrm>
    </dsp:sp>
    <dsp:sp modelId="{B3C3D926-501F-449C-92D4-B25003926D6C}">
      <dsp:nvSpPr>
        <dsp:cNvPr id="0" name=""/>
        <dsp:cNvSpPr/>
      </dsp:nvSpPr>
      <dsp:spPr>
        <a:xfrm>
          <a:off x="0" y="1341774"/>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51E1BC4-9580-4942-A200-1B294D605979}">
      <dsp:nvSpPr>
        <dsp:cNvPr id="0" name=""/>
        <dsp:cNvSpPr/>
      </dsp:nvSpPr>
      <dsp:spPr>
        <a:xfrm>
          <a:off x="0" y="1341774"/>
          <a:ext cx="10058399"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IN" sz="2100" kern="1200"/>
            <a:t>The modelling study also may be successfully used to understand and predict the dynamic behaviour of the soil moisture and salinity as well as assist the farmers to select the suitable crops, cultivars, cropping systems and suitable management practices</a:t>
          </a:r>
          <a:endParaRPr lang="en-US" sz="2100" kern="1200"/>
        </a:p>
      </dsp:txBody>
      <dsp:txXfrm>
        <a:off x="0" y="1341774"/>
        <a:ext cx="10058399" cy="1339810"/>
      </dsp:txXfrm>
    </dsp:sp>
    <dsp:sp modelId="{482F8177-0500-4B44-A1F5-E2C4DA6D4DFB}">
      <dsp:nvSpPr>
        <dsp:cNvPr id="0" name=""/>
        <dsp:cNvSpPr/>
      </dsp:nvSpPr>
      <dsp:spPr>
        <a:xfrm>
          <a:off x="0" y="2681585"/>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6803A0C-2C48-4D2E-B473-F0917A2E6486}">
      <dsp:nvSpPr>
        <dsp:cNvPr id="0" name=""/>
        <dsp:cNvSpPr/>
      </dsp:nvSpPr>
      <dsp:spPr>
        <a:xfrm>
          <a:off x="0" y="2681585"/>
          <a:ext cx="10058399"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IN" sz="2100" kern="1200"/>
            <a:t>APSIM model that capture interactions between soil-plant-atmospheric continuum, crop, climate, and farmer management may provide the answers different unsolved complex research questions</a:t>
          </a:r>
          <a:endParaRPr lang="en-US" sz="2100" kern="1200"/>
        </a:p>
      </dsp:txBody>
      <dsp:txXfrm>
        <a:off x="0" y="2681585"/>
        <a:ext cx="10058399" cy="13398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6A5CC1FE-0A37-4A18-91FE-F3C8A2EA6AD6}" type="datetimeFigureOut">
              <a:rPr lang="en-IN" smtClean="0"/>
              <a:t>13-10-2022</a:t>
            </a:fld>
            <a:endParaRPr lang="en-IN"/>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F292E06E-5B25-461F-B0F6-DDC7A4111970}" type="slidenum">
              <a:rPr lang="en-IN" smtClean="0"/>
              <a:t>‹#›</a:t>
            </a:fld>
            <a:endParaRPr lang="en-IN"/>
          </a:p>
        </p:txBody>
      </p:sp>
    </p:spTree>
    <p:extLst>
      <p:ext uri="{BB962C8B-B14F-4D97-AF65-F5344CB8AC3E}">
        <p14:creationId xmlns:p14="http://schemas.microsoft.com/office/powerpoint/2010/main" val="275368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10AE362-F074-4DEF-8B3E-192544156B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EF166189-B97E-475F-888E-9C74C2FADB6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483" name="Rectangle 2">
            <a:extLst>
              <a:ext uri="{FF2B5EF4-FFF2-40B4-BE49-F238E27FC236}">
                <a16:creationId xmlns:a16="http://schemas.microsoft.com/office/drawing/2014/main" id="{7F8007C0-5F62-46C1-BF37-8B4BA94C5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2EF67832-04F6-4059-AC89-E5F2809CDB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B01D-5926-45DE-978B-0AA0569302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1D160EB-DD1D-4508-8E65-AE2BE4EE3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3F9B7DA-A8D4-4252-BF8F-D13C0657802E}"/>
              </a:ext>
            </a:extLst>
          </p:cNvPr>
          <p:cNvSpPr>
            <a:spLocks noGrp="1"/>
          </p:cNvSpPr>
          <p:nvPr>
            <p:ph type="dt" sz="half" idx="10"/>
          </p:nvPr>
        </p:nvSpPr>
        <p:spPr/>
        <p:txBody>
          <a:bodyPr/>
          <a:lstStyle/>
          <a:p>
            <a:fld id="{F828FDFD-C4FB-458B-822B-33300152D671}" type="datetimeFigureOut">
              <a:rPr lang="en-IN" smtClean="0"/>
              <a:t>13-10-2022</a:t>
            </a:fld>
            <a:endParaRPr lang="en-IN"/>
          </a:p>
        </p:txBody>
      </p:sp>
      <p:sp>
        <p:nvSpPr>
          <p:cNvPr id="5" name="Footer Placeholder 4">
            <a:extLst>
              <a:ext uri="{FF2B5EF4-FFF2-40B4-BE49-F238E27FC236}">
                <a16:creationId xmlns:a16="http://schemas.microsoft.com/office/drawing/2014/main" id="{C9FF0F8D-C543-43C2-A8F8-DC947BAA4C5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890D8C1-A87D-4D34-84AD-A48100E561E4}"/>
              </a:ext>
            </a:extLst>
          </p:cNvPr>
          <p:cNvSpPr>
            <a:spLocks noGrp="1"/>
          </p:cNvSpPr>
          <p:nvPr>
            <p:ph type="sldNum" sz="quarter" idx="12"/>
          </p:nvPr>
        </p:nvSpPr>
        <p:spPr/>
        <p:txBody>
          <a:bodyPr/>
          <a:lstStyle/>
          <a:p>
            <a:fld id="{90CDA4AD-F0D9-4971-8732-E9553A67D0AC}" type="slidenum">
              <a:rPr lang="en-IN" smtClean="0"/>
              <a:t>‹#›</a:t>
            </a:fld>
            <a:endParaRPr lang="en-IN"/>
          </a:p>
        </p:txBody>
      </p:sp>
    </p:spTree>
    <p:extLst>
      <p:ext uri="{BB962C8B-B14F-4D97-AF65-F5344CB8AC3E}">
        <p14:creationId xmlns:p14="http://schemas.microsoft.com/office/powerpoint/2010/main" val="361004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8C6B-DDAD-4283-9DAD-28FE797D50F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73254C0-27DB-43D1-A087-A0F484F7F0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8C33B8B-9BD5-41C1-B54F-A1E372458324}"/>
              </a:ext>
            </a:extLst>
          </p:cNvPr>
          <p:cNvSpPr>
            <a:spLocks noGrp="1"/>
          </p:cNvSpPr>
          <p:nvPr>
            <p:ph type="dt" sz="half" idx="10"/>
          </p:nvPr>
        </p:nvSpPr>
        <p:spPr/>
        <p:txBody>
          <a:bodyPr/>
          <a:lstStyle/>
          <a:p>
            <a:fld id="{F828FDFD-C4FB-458B-822B-33300152D671}" type="datetimeFigureOut">
              <a:rPr lang="en-IN" smtClean="0"/>
              <a:t>13-10-2022</a:t>
            </a:fld>
            <a:endParaRPr lang="en-IN"/>
          </a:p>
        </p:txBody>
      </p:sp>
      <p:sp>
        <p:nvSpPr>
          <p:cNvPr id="5" name="Footer Placeholder 4">
            <a:extLst>
              <a:ext uri="{FF2B5EF4-FFF2-40B4-BE49-F238E27FC236}">
                <a16:creationId xmlns:a16="http://schemas.microsoft.com/office/drawing/2014/main" id="{540D5004-8C50-4FDA-8C94-3D55723A7C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9B5EEA8-0A11-424D-95B2-69036178B49E}"/>
              </a:ext>
            </a:extLst>
          </p:cNvPr>
          <p:cNvSpPr>
            <a:spLocks noGrp="1"/>
          </p:cNvSpPr>
          <p:nvPr>
            <p:ph type="sldNum" sz="quarter" idx="12"/>
          </p:nvPr>
        </p:nvSpPr>
        <p:spPr/>
        <p:txBody>
          <a:bodyPr/>
          <a:lstStyle/>
          <a:p>
            <a:fld id="{90CDA4AD-F0D9-4971-8732-E9553A67D0AC}" type="slidenum">
              <a:rPr lang="en-IN" smtClean="0"/>
              <a:t>‹#›</a:t>
            </a:fld>
            <a:endParaRPr lang="en-IN"/>
          </a:p>
        </p:txBody>
      </p:sp>
    </p:spTree>
    <p:extLst>
      <p:ext uri="{BB962C8B-B14F-4D97-AF65-F5344CB8AC3E}">
        <p14:creationId xmlns:p14="http://schemas.microsoft.com/office/powerpoint/2010/main" val="246781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93DF4-6940-46AC-902E-AF0F172E69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2B1148F-F44D-4169-B2C1-5ECE2BB364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80186F6-13DE-469F-AE51-036CFAA0ED38}"/>
              </a:ext>
            </a:extLst>
          </p:cNvPr>
          <p:cNvSpPr>
            <a:spLocks noGrp="1"/>
          </p:cNvSpPr>
          <p:nvPr>
            <p:ph type="dt" sz="half" idx="10"/>
          </p:nvPr>
        </p:nvSpPr>
        <p:spPr/>
        <p:txBody>
          <a:bodyPr/>
          <a:lstStyle/>
          <a:p>
            <a:fld id="{F828FDFD-C4FB-458B-822B-33300152D671}" type="datetimeFigureOut">
              <a:rPr lang="en-IN" smtClean="0"/>
              <a:t>13-10-2022</a:t>
            </a:fld>
            <a:endParaRPr lang="en-IN"/>
          </a:p>
        </p:txBody>
      </p:sp>
      <p:sp>
        <p:nvSpPr>
          <p:cNvPr id="5" name="Footer Placeholder 4">
            <a:extLst>
              <a:ext uri="{FF2B5EF4-FFF2-40B4-BE49-F238E27FC236}">
                <a16:creationId xmlns:a16="http://schemas.microsoft.com/office/drawing/2014/main" id="{CE963363-5297-4BA6-A567-A709DF62D20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3B96921-DE86-4333-A84A-18C13D3CA2EF}"/>
              </a:ext>
            </a:extLst>
          </p:cNvPr>
          <p:cNvSpPr>
            <a:spLocks noGrp="1"/>
          </p:cNvSpPr>
          <p:nvPr>
            <p:ph type="sldNum" sz="quarter" idx="12"/>
          </p:nvPr>
        </p:nvSpPr>
        <p:spPr/>
        <p:txBody>
          <a:bodyPr/>
          <a:lstStyle/>
          <a:p>
            <a:fld id="{90CDA4AD-F0D9-4971-8732-E9553A67D0AC}" type="slidenum">
              <a:rPr lang="en-IN" smtClean="0"/>
              <a:t>‹#›</a:t>
            </a:fld>
            <a:endParaRPr lang="en-IN"/>
          </a:p>
        </p:txBody>
      </p:sp>
    </p:spTree>
    <p:extLst>
      <p:ext uri="{BB962C8B-B14F-4D97-AF65-F5344CB8AC3E}">
        <p14:creationId xmlns:p14="http://schemas.microsoft.com/office/powerpoint/2010/main" val="2703328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04670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553589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665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64C608-40B1-4030-A28D-5B74BC98ADCE}" type="datetimeFigureOut">
              <a:rPr lang="en-US" smtClean="0"/>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397301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64C608-40B1-4030-A28D-5B74BC98ADCE}" type="datetimeFigureOut">
              <a:rPr lang="en-US" smtClean="0"/>
              <a:t>10/13/2022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7031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10/13/2022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20820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4E7D1B-D673-4CF6-8672-009D42ABD2A0}" type="datetimeFigureOut">
              <a:rPr lang="en-US" smtClean="0"/>
              <a:t>10/13/2022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25967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664C608-40B1-4030-A28D-5B74BC98ADCE}" type="datetimeFigureOut">
              <a:rPr lang="en-US" smtClean="0"/>
              <a:t>10/13/2022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1175718"/>
      </p:ext>
    </p:extLst>
  </p:cSld>
  <p:clrMapOvr>
    <a:masterClrMapping/>
  </p:clrMapOvr>
  <p:hf sldNum="0"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6B74-E55B-457A-A923-6BBE8E84A7E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5ECD9E2-5257-4B24-A309-6485DC56ED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2F0863-6F67-4BA2-A1C1-814463C45BEE}"/>
              </a:ext>
            </a:extLst>
          </p:cNvPr>
          <p:cNvSpPr>
            <a:spLocks noGrp="1"/>
          </p:cNvSpPr>
          <p:nvPr>
            <p:ph type="dt" sz="half" idx="10"/>
          </p:nvPr>
        </p:nvSpPr>
        <p:spPr/>
        <p:txBody>
          <a:bodyPr/>
          <a:lstStyle/>
          <a:p>
            <a:fld id="{F828FDFD-C4FB-458B-822B-33300152D671}" type="datetimeFigureOut">
              <a:rPr lang="en-IN" smtClean="0"/>
              <a:t>13-10-2022</a:t>
            </a:fld>
            <a:endParaRPr lang="en-IN"/>
          </a:p>
        </p:txBody>
      </p:sp>
      <p:sp>
        <p:nvSpPr>
          <p:cNvPr id="5" name="Footer Placeholder 4">
            <a:extLst>
              <a:ext uri="{FF2B5EF4-FFF2-40B4-BE49-F238E27FC236}">
                <a16:creationId xmlns:a16="http://schemas.microsoft.com/office/drawing/2014/main" id="{50B303F2-4BCD-41F2-9D15-B18781B6F2F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D1ED67F-7290-413F-BCD8-E00FEFE778C8}"/>
              </a:ext>
            </a:extLst>
          </p:cNvPr>
          <p:cNvSpPr>
            <a:spLocks noGrp="1"/>
          </p:cNvSpPr>
          <p:nvPr>
            <p:ph type="sldNum" sz="quarter" idx="12"/>
          </p:nvPr>
        </p:nvSpPr>
        <p:spPr/>
        <p:txBody>
          <a:bodyPr/>
          <a:lstStyle/>
          <a:p>
            <a:fld id="{90CDA4AD-F0D9-4971-8732-E9553A67D0AC}" type="slidenum">
              <a:rPr lang="en-IN" smtClean="0"/>
              <a:t>‹#›</a:t>
            </a:fld>
            <a:endParaRPr lang="en-IN"/>
          </a:p>
        </p:txBody>
      </p:sp>
    </p:spTree>
    <p:extLst>
      <p:ext uri="{BB962C8B-B14F-4D97-AF65-F5344CB8AC3E}">
        <p14:creationId xmlns:p14="http://schemas.microsoft.com/office/powerpoint/2010/main" val="2693908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1181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520055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18814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4343-B9BA-4E00-88DC-AC19241C38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BFB7C6F-33DD-4477-B2B8-2B996B1B56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6C9F93-E4F9-4DD4-9FC3-715D51E05896}"/>
              </a:ext>
            </a:extLst>
          </p:cNvPr>
          <p:cNvSpPr>
            <a:spLocks noGrp="1"/>
          </p:cNvSpPr>
          <p:nvPr>
            <p:ph type="dt" sz="half" idx="10"/>
          </p:nvPr>
        </p:nvSpPr>
        <p:spPr/>
        <p:txBody>
          <a:bodyPr/>
          <a:lstStyle/>
          <a:p>
            <a:fld id="{F828FDFD-C4FB-458B-822B-33300152D671}" type="datetimeFigureOut">
              <a:rPr lang="en-IN" smtClean="0"/>
              <a:t>13-10-2022</a:t>
            </a:fld>
            <a:endParaRPr lang="en-IN"/>
          </a:p>
        </p:txBody>
      </p:sp>
      <p:sp>
        <p:nvSpPr>
          <p:cNvPr id="5" name="Footer Placeholder 4">
            <a:extLst>
              <a:ext uri="{FF2B5EF4-FFF2-40B4-BE49-F238E27FC236}">
                <a16:creationId xmlns:a16="http://schemas.microsoft.com/office/drawing/2014/main" id="{1ED25EDA-2642-4715-9EE9-5D15BB660D9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39DE38-01A6-41BB-81E1-B52BD593F0CD}"/>
              </a:ext>
            </a:extLst>
          </p:cNvPr>
          <p:cNvSpPr>
            <a:spLocks noGrp="1"/>
          </p:cNvSpPr>
          <p:nvPr>
            <p:ph type="sldNum" sz="quarter" idx="12"/>
          </p:nvPr>
        </p:nvSpPr>
        <p:spPr/>
        <p:txBody>
          <a:bodyPr/>
          <a:lstStyle/>
          <a:p>
            <a:fld id="{90CDA4AD-F0D9-4971-8732-E9553A67D0AC}" type="slidenum">
              <a:rPr lang="en-IN" smtClean="0"/>
              <a:t>‹#›</a:t>
            </a:fld>
            <a:endParaRPr lang="en-IN"/>
          </a:p>
        </p:txBody>
      </p:sp>
    </p:spTree>
    <p:extLst>
      <p:ext uri="{BB962C8B-B14F-4D97-AF65-F5344CB8AC3E}">
        <p14:creationId xmlns:p14="http://schemas.microsoft.com/office/powerpoint/2010/main" val="95426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CDC9-20CE-476D-98C1-B2B952E9931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73DE6EC-4665-4679-B8F3-E0AE8462D3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E0A8A85-08BC-4206-9229-DF4B324F7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3AA0A76-A09B-4402-9E7C-E92C265874C9}"/>
              </a:ext>
            </a:extLst>
          </p:cNvPr>
          <p:cNvSpPr>
            <a:spLocks noGrp="1"/>
          </p:cNvSpPr>
          <p:nvPr>
            <p:ph type="dt" sz="half" idx="10"/>
          </p:nvPr>
        </p:nvSpPr>
        <p:spPr/>
        <p:txBody>
          <a:bodyPr/>
          <a:lstStyle/>
          <a:p>
            <a:fld id="{F828FDFD-C4FB-458B-822B-33300152D671}" type="datetimeFigureOut">
              <a:rPr lang="en-IN" smtClean="0"/>
              <a:t>13-10-2022</a:t>
            </a:fld>
            <a:endParaRPr lang="en-IN"/>
          </a:p>
        </p:txBody>
      </p:sp>
      <p:sp>
        <p:nvSpPr>
          <p:cNvPr id="6" name="Footer Placeholder 5">
            <a:extLst>
              <a:ext uri="{FF2B5EF4-FFF2-40B4-BE49-F238E27FC236}">
                <a16:creationId xmlns:a16="http://schemas.microsoft.com/office/drawing/2014/main" id="{C515414B-E0DB-4B38-B443-5AD54F3A7E5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9AD9598-2A8A-41C6-8B2E-CB462B00BFA3}"/>
              </a:ext>
            </a:extLst>
          </p:cNvPr>
          <p:cNvSpPr>
            <a:spLocks noGrp="1"/>
          </p:cNvSpPr>
          <p:nvPr>
            <p:ph type="sldNum" sz="quarter" idx="12"/>
          </p:nvPr>
        </p:nvSpPr>
        <p:spPr/>
        <p:txBody>
          <a:bodyPr/>
          <a:lstStyle/>
          <a:p>
            <a:fld id="{90CDA4AD-F0D9-4971-8732-E9553A67D0AC}" type="slidenum">
              <a:rPr lang="en-IN" smtClean="0"/>
              <a:t>‹#›</a:t>
            </a:fld>
            <a:endParaRPr lang="en-IN"/>
          </a:p>
        </p:txBody>
      </p:sp>
    </p:spTree>
    <p:extLst>
      <p:ext uri="{BB962C8B-B14F-4D97-AF65-F5344CB8AC3E}">
        <p14:creationId xmlns:p14="http://schemas.microsoft.com/office/powerpoint/2010/main" val="1736510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F515-2ED9-4DA2-B813-47DFD4DAAB9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FE4C5A9-2356-4C39-9CC5-47492541B5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E0F006-A7B3-4F90-87B1-7F4AD2BC75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26AAC47-3876-4743-BC9A-65C477A2E4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4C410-5C67-4BDD-A482-9111E92160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DD22089-5752-46A1-A2A3-FC577F0C120C}"/>
              </a:ext>
            </a:extLst>
          </p:cNvPr>
          <p:cNvSpPr>
            <a:spLocks noGrp="1"/>
          </p:cNvSpPr>
          <p:nvPr>
            <p:ph type="dt" sz="half" idx="10"/>
          </p:nvPr>
        </p:nvSpPr>
        <p:spPr/>
        <p:txBody>
          <a:bodyPr/>
          <a:lstStyle/>
          <a:p>
            <a:fld id="{F828FDFD-C4FB-458B-822B-33300152D671}" type="datetimeFigureOut">
              <a:rPr lang="en-IN" smtClean="0"/>
              <a:t>13-10-2022</a:t>
            </a:fld>
            <a:endParaRPr lang="en-IN"/>
          </a:p>
        </p:txBody>
      </p:sp>
      <p:sp>
        <p:nvSpPr>
          <p:cNvPr id="8" name="Footer Placeholder 7">
            <a:extLst>
              <a:ext uri="{FF2B5EF4-FFF2-40B4-BE49-F238E27FC236}">
                <a16:creationId xmlns:a16="http://schemas.microsoft.com/office/drawing/2014/main" id="{9C910688-A0DD-45E0-88A9-8928F03A343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EC49F3B-6650-4191-AD81-5C076D818530}"/>
              </a:ext>
            </a:extLst>
          </p:cNvPr>
          <p:cNvSpPr>
            <a:spLocks noGrp="1"/>
          </p:cNvSpPr>
          <p:nvPr>
            <p:ph type="sldNum" sz="quarter" idx="12"/>
          </p:nvPr>
        </p:nvSpPr>
        <p:spPr/>
        <p:txBody>
          <a:bodyPr/>
          <a:lstStyle/>
          <a:p>
            <a:fld id="{90CDA4AD-F0D9-4971-8732-E9553A67D0AC}" type="slidenum">
              <a:rPr lang="en-IN" smtClean="0"/>
              <a:t>‹#›</a:t>
            </a:fld>
            <a:endParaRPr lang="en-IN"/>
          </a:p>
        </p:txBody>
      </p:sp>
    </p:spTree>
    <p:extLst>
      <p:ext uri="{BB962C8B-B14F-4D97-AF65-F5344CB8AC3E}">
        <p14:creationId xmlns:p14="http://schemas.microsoft.com/office/powerpoint/2010/main" val="56031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91ED-7B5A-4559-BA99-204B57F41DE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FF75C3E-F838-4C03-8F89-B73F74119E05}"/>
              </a:ext>
            </a:extLst>
          </p:cNvPr>
          <p:cNvSpPr>
            <a:spLocks noGrp="1"/>
          </p:cNvSpPr>
          <p:nvPr>
            <p:ph type="dt" sz="half" idx="10"/>
          </p:nvPr>
        </p:nvSpPr>
        <p:spPr/>
        <p:txBody>
          <a:bodyPr/>
          <a:lstStyle/>
          <a:p>
            <a:fld id="{F828FDFD-C4FB-458B-822B-33300152D671}" type="datetimeFigureOut">
              <a:rPr lang="en-IN" smtClean="0"/>
              <a:t>13-10-2022</a:t>
            </a:fld>
            <a:endParaRPr lang="en-IN"/>
          </a:p>
        </p:txBody>
      </p:sp>
      <p:sp>
        <p:nvSpPr>
          <p:cNvPr id="4" name="Footer Placeholder 3">
            <a:extLst>
              <a:ext uri="{FF2B5EF4-FFF2-40B4-BE49-F238E27FC236}">
                <a16:creationId xmlns:a16="http://schemas.microsoft.com/office/drawing/2014/main" id="{9CBC039F-B07C-47F4-B9B6-6A3214427DB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C53683C-D0A4-4D6B-A53C-CF508C3BD325}"/>
              </a:ext>
            </a:extLst>
          </p:cNvPr>
          <p:cNvSpPr>
            <a:spLocks noGrp="1"/>
          </p:cNvSpPr>
          <p:nvPr>
            <p:ph type="sldNum" sz="quarter" idx="12"/>
          </p:nvPr>
        </p:nvSpPr>
        <p:spPr/>
        <p:txBody>
          <a:bodyPr/>
          <a:lstStyle/>
          <a:p>
            <a:fld id="{90CDA4AD-F0D9-4971-8732-E9553A67D0AC}" type="slidenum">
              <a:rPr lang="en-IN" smtClean="0"/>
              <a:t>‹#›</a:t>
            </a:fld>
            <a:endParaRPr lang="en-IN"/>
          </a:p>
        </p:txBody>
      </p:sp>
    </p:spTree>
    <p:extLst>
      <p:ext uri="{BB962C8B-B14F-4D97-AF65-F5344CB8AC3E}">
        <p14:creationId xmlns:p14="http://schemas.microsoft.com/office/powerpoint/2010/main" val="384349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C9607D-BF92-447B-BA69-D7E85753613A}"/>
              </a:ext>
            </a:extLst>
          </p:cNvPr>
          <p:cNvSpPr>
            <a:spLocks noGrp="1"/>
          </p:cNvSpPr>
          <p:nvPr>
            <p:ph type="dt" sz="half" idx="10"/>
          </p:nvPr>
        </p:nvSpPr>
        <p:spPr/>
        <p:txBody>
          <a:bodyPr/>
          <a:lstStyle/>
          <a:p>
            <a:fld id="{F828FDFD-C4FB-458B-822B-33300152D671}" type="datetimeFigureOut">
              <a:rPr lang="en-IN" smtClean="0"/>
              <a:t>13-10-2022</a:t>
            </a:fld>
            <a:endParaRPr lang="en-IN"/>
          </a:p>
        </p:txBody>
      </p:sp>
      <p:sp>
        <p:nvSpPr>
          <p:cNvPr id="3" name="Footer Placeholder 2">
            <a:extLst>
              <a:ext uri="{FF2B5EF4-FFF2-40B4-BE49-F238E27FC236}">
                <a16:creationId xmlns:a16="http://schemas.microsoft.com/office/drawing/2014/main" id="{70589361-0C90-42F6-B7CD-B0251E97F95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770C878-CB7D-4D29-A385-DC77D4D355C3}"/>
              </a:ext>
            </a:extLst>
          </p:cNvPr>
          <p:cNvSpPr>
            <a:spLocks noGrp="1"/>
          </p:cNvSpPr>
          <p:nvPr>
            <p:ph type="sldNum" sz="quarter" idx="12"/>
          </p:nvPr>
        </p:nvSpPr>
        <p:spPr/>
        <p:txBody>
          <a:bodyPr/>
          <a:lstStyle/>
          <a:p>
            <a:fld id="{90CDA4AD-F0D9-4971-8732-E9553A67D0AC}" type="slidenum">
              <a:rPr lang="en-IN" smtClean="0"/>
              <a:t>‹#›</a:t>
            </a:fld>
            <a:endParaRPr lang="en-IN"/>
          </a:p>
        </p:txBody>
      </p:sp>
    </p:spTree>
    <p:extLst>
      <p:ext uri="{BB962C8B-B14F-4D97-AF65-F5344CB8AC3E}">
        <p14:creationId xmlns:p14="http://schemas.microsoft.com/office/powerpoint/2010/main" val="275213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8F02-1146-4A4F-82D8-DDDCB07C4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F59C5BD-F66B-4CBD-8FED-4E6F1B82AF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246C68F-89C7-40EF-8559-84A0FE0E7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E9584-9FEB-4581-8772-E5525AAA2BE2}"/>
              </a:ext>
            </a:extLst>
          </p:cNvPr>
          <p:cNvSpPr>
            <a:spLocks noGrp="1"/>
          </p:cNvSpPr>
          <p:nvPr>
            <p:ph type="dt" sz="half" idx="10"/>
          </p:nvPr>
        </p:nvSpPr>
        <p:spPr/>
        <p:txBody>
          <a:bodyPr/>
          <a:lstStyle/>
          <a:p>
            <a:fld id="{F828FDFD-C4FB-458B-822B-33300152D671}" type="datetimeFigureOut">
              <a:rPr lang="en-IN" smtClean="0"/>
              <a:t>13-10-2022</a:t>
            </a:fld>
            <a:endParaRPr lang="en-IN"/>
          </a:p>
        </p:txBody>
      </p:sp>
      <p:sp>
        <p:nvSpPr>
          <p:cNvPr id="6" name="Footer Placeholder 5">
            <a:extLst>
              <a:ext uri="{FF2B5EF4-FFF2-40B4-BE49-F238E27FC236}">
                <a16:creationId xmlns:a16="http://schemas.microsoft.com/office/drawing/2014/main" id="{CBB0D416-6238-4368-B20A-80248B135A7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98DCE3F-409C-403B-92B1-FD377FF85891}"/>
              </a:ext>
            </a:extLst>
          </p:cNvPr>
          <p:cNvSpPr>
            <a:spLocks noGrp="1"/>
          </p:cNvSpPr>
          <p:nvPr>
            <p:ph type="sldNum" sz="quarter" idx="12"/>
          </p:nvPr>
        </p:nvSpPr>
        <p:spPr/>
        <p:txBody>
          <a:bodyPr/>
          <a:lstStyle/>
          <a:p>
            <a:fld id="{90CDA4AD-F0D9-4971-8732-E9553A67D0AC}" type="slidenum">
              <a:rPr lang="en-IN" smtClean="0"/>
              <a:t>‹#›</a:t>
            </a:fld>
            <a:endParaRPr lang="en-IN"/>
          </a:p>
        </p:txBody>
      </p:sp>
    </p:spTree>
    <p:extLst>
      <p:ext uri="{BB962C8B-B14F-4D97-AF65-F5344CB8AC3E}">
        <p14:creationId xmlns:p14="http://schemas.microsoft.com/office/powerpoint/2010/main" val="3122263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7AA4-49F9-485D-A97B-960C9229FD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74173EA-997F-4DC2-A23F-CEE88B08BE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6B5E1D2-537A-4F8B-AE5C-83A657A3D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37AF4-0DA1-4B9E-99D9-8DF4BBF2384C}"/>
              </a:ext>
            </a:extLst>
          </p:cNvPr>
          <p:cNvSpPr>
            <a:spLocks noGrp="1"/>
          </p:cNvSpPr>
          <p:nvPr>
            <p:ph type="dt" sz="half" idx="10"/>
          </p:nvPr>
        </p:nvSpPr>
        <p:spPr/>
        <p:txBody>
          <a:bodyPr/>
          <a:lstStyle/>
          <a:p>
            <a:fld id="{F828FDFD-C4FB-458B-822B-33300152D671}" type="datetimeFigureOut">
              <a:rPr lang="en-IN" smtClean="0"/>
              <a:t>13-10-2022</a:t>
            </a:fld>
            <a:endParaRPr lang="en-IN"/>
          </a:p>
        </p:txBody>
      </p:sp>
      <p:sp>
        <p:nvSpPr>
          <p:cNvPr id="6" name="Footer Placeholder 5">
            <a:extLst>
              <a:ext uri="{FF2B5EF4-FFF2-40B4-BE49-F238E27FC236}">
                <a16:creationId xmlns:a16="http://schemas.microsoft.com/office/drawing/2014/main" id="{61DF0548-1928-4C00-BEF0-45204D9F974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1C1DE3B-7ACA-4B9F-A745-3A38893C129A}"/>
              </a:ext>
            </a:extLst>
          </p:cNvPr>
          <p:cNvSpPr>
            <a:spLocks noGrp="1"/>
          </p:cNvSpPr>
          <p:nvPr>
            <p:ph type="sldNum" sz="quarter" idx="12"/>
          </p:nvPr>
        </p:nvSpPr>
        <p:spPr/>
        <p:txBody>
          <a:bodyPr/>
          <a:lstStyle/>
          <a:p>
            <a:fld id="{90CDA4AD-F0D9-4971-8732-E9553A67D0AC}" type="slidenum">
              <a:rPr lang="en-IN" smtClean="0"/>
              <a:t>‹#›</a:t>
            </a:fld>
            <a:endParaRPr lang="en-IN"/>
          </a:p>
        </p:txBody>
      </p:sp>
    </p:spTree>
    <p:extLst>
      <p:ext uri="{BB962C8B-B14F-4D97-AF65-F5344CB8AC3E}">
        <p14:creationId xmlns:p14="http://schemas.microsoft.com/office/powerpoint/2010/main" val="277164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1D58B8-76E7-45C0-8EE4-A754F1DECA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42E97B0-9E18-4EBC-BA99-435CBD6B2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038BA38-47A7-48E1-9441-D839F26D6B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8FDFD-C4FB-458B-822B-33300152D671}" type="datetimeFigureOut">
              <a:rPr lang="en-IN" smtClean="0"/>
              <a:t>13-10-2022</a:t>
            </a:fld>
            <a:endParaRPr lang="en-IN"/>
          </a:p>
        </p:txBody>
      </p:sp>
      <p:sp>
        <p:nvSpPr>
          <p:cNvPr id="5" name="Footer Placeholder 4">
            <a:extLst>
              <a:ext uri="{FF2B5EF4-FFF2-40B4-BE49-F238E27FC236}">
                <a16:creationId xmlns:a16="http://schemas.microsoft.com/office/drawing/2014/main" id="{105DDF4C-AB42-449B-85E9-A450988A4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CDB85F1-D4D7-46F7-A6A5-FB5A564436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DA4AD-F0D9-4971-8732-E9553A67D0AC}" type="slidenum">
              <a:rPr lang="en-IN" smtClean="0"/>
              <a:t>‹#›</a:t>
            </a:fld>
            <a:endParaRPr lang="en-IN"/>
          </a:p>
        </p:txBody>
      </p:sp>
    </p:spTree>
    <p:extLst>
      <p:ext uri="{BB962C8B-B14F-4D97-AF65-F5344CB8AC3E}">
        <p14:creationId xmlns:p14="http://schemas.microsoft.com/office/powerpoint/2010/main" val="2499616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664C608-40B1-4030-A28D-5B74BC98ADCE}" type="datetimeFigureOut">
              <a:rPr lang="en-US" smtClean="0"/>
              <a:t>10/13/2022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141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emf"/><Relationship Id="rId7"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Layout" Target="../slideLayouts/slideLayout13.xml"/><Relationship Id="rId6" Type="http://schemas.openxmlformats.org/officeDocument/2006/relationships/image" Target="../media/image13.emf"/><Relationship Id="rId5" Type="http://schemas.openxmlformats.org/officeDocument/2006/relationships/image" Target="../media/image8.emf"/><Relationship Id="rId10" Type="http://schemas.openxmlformats.org/officeDocument/2006/relationships/image" Target="../media/image16.emf"/><Relationship Id="rId4" Type="http://schemas.openxmlformats.org/officeDocument/2006/relationships/image" Target="../media/image12.emf"/><Relationship Id="rId9"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rowlandpasaribu.wordpress.com/2020/11/07/climate-change-adaptation-coffee-and-corporate-social-responsbility-challenges-and-opportunities/trackback/" TargetMode="External"/><Relationship Id="rId2" Type="http://schemas.openxmlformats.org/officeDocument/2006/relationships/image" Target="../media/image22.jpg"/><Relationship Id="rId1" Type="http://schemas.openxmlformats.org/officeDocument/2006/relationships/slideLayout" Target="../slideLayouts/slideLayout13.xml"/><Relationship Id="rId4" Type="http://schemas.openxmlformats.org/officeDocument/2006/relationships/hyperlink" Target="https://creativecommons.org/licenses/by-nc/3.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cimmyt/6277931449" TargetMode="External"/><Relationship Id="rId2" Type="http://schemas.openxmlformats.org/officeDocument/2006/relationships/image" Target="../media/image31.jpg"/><Relationship Id="rId1" Type="http://schemas.openxmlformats.org/officeDocument/2006/relationships/slideLayout" Target="../slideLayouts/slideLayout13.xml"/><Relationship Id="rId6" Type="http://schemas.openxmlformats.org/officeDocument/2006/relationships/hyperlink" Target="https://creativecommons.org/licenses/by-nc-sa/3.0/" TargetMode="External"/><Relationship Id="rId5" Type="http://schemas.openxmlformats.org/officeDocument/2006/relationships/hyperlink" Target="http://www.flickr.com/photos/cimmyt/4864234446/" TargetMode="Externa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74">
            <a:extLst>
              <a:ext uri="{FF2B5EF4-FFF2-40B4-BE49-F238E27FC236}">
                <a16:creationId xmlns:a16="http://schemas.microsoft.com/office/drawing/2014/main" id="{7AAC3D99-F527-433D-86CB-3C19B8682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pic>
        <p:nvPicPr>
          <p:cNvPr id="1028" name="Picture 4" descr="Computer simulation - Wikipedia">
            <a:extLst>
              <a:ext uri="{FF2B5EF4-FFF2-40B4-BE49-F238E27FC236}">
                <a16:creationId xmlns:a16="http://schemas.microsoft.com/office/drawing/2014/main" id="{A01F7936-64A1-4E47-AD3F-961028D1F9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32" r="2" b="2"/>
          <a:stretch/>
        </p:blipFill>
        <p:spPr bwMode="auto">
          <a:xfrm>
            <a:off x="20" y="2857855"/>
            <a:ext cx="4211035" cy="4000145"/>
          </a:xfrm>
          <a:custGeom>
            <a:avLst/>
            <a:gdLst/>
            <a:ahLst/>
            <a:cxnLst/>
            <a:rect l="l" t="t" r="r" b="b"/>
            <a:pathLst>
              <a:path w="4211055" h="4000145">
                <a:moveTo>
                  <a:pt x="1165310" y="990"/>
                </a:moveTo>
                <a:cubicBezTo>
                  <a:pt x="1578456" y="12730"/>
                  <a:pt x="2002082" y="129252"/>
                  <a:pt x="2418078" y="367333"/>
                </a:cubicBezTo>
                <a:cubicBezTo>
                  <a:pt x="3626917" y="1059170"/>
                  <a:pt x="4390740" y="2547253"/>
                  <a:pt x="4174528" y="3871009"/>
                </a:cubicBezTo>
                <a:lnTo>
                  <a:pt x="4145661" y="4000145"/>
                </a:lnTo>
                <a:lnTo>
                  <a:pt x="0" y="4000145"/>
                </a:lnTo>
                <a:lnTo>
                  <a:pt x="0" y="251609"/>
                </a:lnTo>
                <a:lnTo>
                  <a:pt x="158783" y="182603"/>
                </a:lnTo>
                <a:cubicBezTo>
                  <a:pt x="479801" y="54981"/>
                  <a:pt x="818871" y="-8854"/>
                  <a:pt x="1165310" y="990"/>
                </a:cubicBezTo>
                <a:close/>
              </a:path>
            </a:pathLst>
          </a:custGeom>
          <a:noFill/>
          <a:extLst>
            <a:ext uri="{909E8E84-426E-40DD-AFC4-6F175D3DCCD1}">
              <a14:hiddenFill xmlns:a14="http://schemas.microsoft.com/office/drawing/2010/main">
                <a:solidFill>
                  <a:srgbClr val="FFFFFF"/>
                </a:solidFill>
              </a14:hiddenFill>
            </a:ext>
          </a:extLst>
        </p:spPr>
      </p:pic>
      <p:sp>
        <p:nvSpPr>
          <p:cNvPr id="1032" name="Freeform: Shape 76">
            <a:extLst>
              <a:ext uri="{FF2B5EF4-FFF2-40B4-BE49-F238E27FC236}">
                <a16:creationId xmlns:a16="http://schemas.microsoft.com/office/drawing/2014/main" id="{B60AD925-C857-4641-888D-DD8B23E2F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4" y="2646946"/>
            <a:ext cx="4611389" cy="4234957"/>
          </a:xfrm>
          <a:custGeom>
            <a:avLst/>
            <a:gdLst>
              <a:gd name="connsiteX0" fmla="*/ 1027223 w 4611389"/>
              <a:gd name="connsiteY0" fmla="*/ 1561 h 4349060"/>
              <a:gd name="connsiteX1" fmla="*/ 2494275 w 4611389"/>
              <a:gd name="connsiteY1" fmla="*/ 407320 h 4349060"/>
              <a:gd name="connsiteX2" fmla="*/ 4571779 w 4611389"/>
              <a:gd name="connsiteY2" fmla="*/ 4223172 h 4349060"/>
              <a:gd name="connsiteX3" fmla="*/ 4542246 w 4611389"/>
              <a:gd name="connsiteY3" fmla="*/ 4349060 h 4349060"/>
              <a:gd name="connsiteX4" fmla="*/ 0 w 4611389"/>
              <a:gd name="connsiteY4" fmla="*/ 4349060 h 4349060"/>
              <a:gd name="connsiteX5" fmla="*/ 0 w 4611389"/>
              <a:gd name="connsiteY5" fmla="*/ 145315 h 4349060"/>
              <a:gd name="connsiteX6" fmla="*/ 177713 w 4611389"/>
              <a:gd name="connsiteY6" fmla="*/ 92596 h 4349060"/>
              <a:gd name="connsiteX7" fmla="*/ 1027223 w 4611389"/>
              <a:gd name="connsiteY7" fmla="*/ 1561 h 434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1389" h="4349060">
                <a:moveTo>
                  <a:pt x="1027223" y="1561"/>
                </a:moveTo>
                <a:cubicBezTo>
                  <a:pt x="1510283" y="16927"/>
                  <a:pt x="2006320" y="146146"/>
                  <a:pt x="2494275" y="407320"/>
                </a:cubicBezTo>
                <a:cubicBezTo>
                  <a:pt x="3912216" y="1166261"/>
                  <a:pt x="4815410" y="2787044"/>
                  <a:pt x="4571779" y="4223172"/>
                </a:cubicBezTo>
                <a:lnTo>
                  <a:pt x="4542246" y="4349060"/>
                </a:lnTo>
                <a:lnTo>
                  <a:pt x="0" y="4349060"/>
                </a:lnTo>
                <a:lnTo>
                  <a:pt x="0" y="145315"/>
                </a:lnTo>
                <a:lnTo>
                  <a:pt x="177713" y="92596"/>
                </a:lnTo>
                <a:cubicBezTo>
                  <a:pt x="453211" y="23999"/>
                  <a:pt x="737889" y="-7642"/>
                  <a:pt x="1027223" y="1561"/>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9" name="Freeform: Shape 78">
            <a:extLst>
              <a:ext uri="{FF2B5EF4-FFF2-40B4-BE49-F238E27FC236}">
                <a16:creationId xmlns:a16="http://schemas.microsoft.com/office/drawing/2014/main" id="{3C9C3854-C672-47D2-8FD3-15A88F6CE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910" y="-12717"/>
            <a:ext cx="4495812" cy="2866417"/>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5A5984C3-482F-4BE6-A94A-A4BC108D7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69413">
            <a:off x="5578738" y="1299898"/>
            <a:ext cx="2299137" cy="2600447"/>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E0F629C-7CDD-4572-A23F-352D01F1D936}"/>
              </a:ext>
            </a:extLst>
          </p:cNvPr>
          <p:cNvSpPr>
            <a:spLocks noGrp="1"/>
          </p:cNvSpPr>
          <p:nvPr>
            <p:ph type="ctrTitle"/>
          </p:nvPr>
        </p:nvSpPr>
        <p:spPr>
          <a:xfrm>
            <a:off x="4944979" y="3749689"/>
            <a:ext cx="6769184" cy="1573724"/>
          </a:xfrm>
        </p:spPr>
        <p:txBody>
          <a:bodyPr anchor="b">
            <a:normAutofit/>
          </a:bodyPr>
          <a:lstStyle/>
          <a:p>
            <a:pPr algn="l"/>
            <a:r>
              <a:rPr lang="en-IN" sz="4800"/>
              <a:t>Computer models in Agriculture </a:t>
            </a:r>
          </a:p>
        </p:txBody>
      </p:sp>
      <p:sp>
        <p:nvSpPr>
          <p:cNvPr id="3" name="Subtitle 2">
            <a:extLst>
              <a:ext uri="{FF2B5EF4-FFF2-40B4-BE49-F238E27FC236}">
                <a16:creationId xmlns:a16="http://schemas.microsoft.com/office/drawing/2014/main" id="{F4DCFA00-83D4-4A22-B0F9-4ABFB4CD1414}"/>
              </a:ext>
            </a:extLst>
          </p:cNvPr>
          <p:cNvSpPr>
            <a:spLocks noGrp="1"/>
          </p:cNvSpPr>
          <p:nvPr>
            <p:ph type="subTitle" idx="1"/>
          </p:nvPr>
        </p:nvSpPr>
        <p:spPr>
          <a:xfrm>
            <a:off x="4952590" y="5430380"/>
            <a:ext cx="6761573" cy="810081"/>
          </a:xfrm>
        </p:spPr>
        <p:txBody>
          <a:bodyPr anchor="t">
            <a:normAutofit/>
          </a:bodyPr>
          <a:lstStyle/>
          <a:p>
            <a:pPr algn="l"/>
            <a:r>
              <a:rPr lang="en-IN" sz="2000" b="1" dirty="0"/>
              <a:t>Tufleuddin Biswas, Assistant Professor</a:t>
            </a:r>
          </a:p>
          <a:p>
            <a:pPr algn="l"/>
            <a:r>
              <a:rPr lang="en-IN" sz="2000" b="1" dirty="0"/>
              <a:t>Department of Agriculture Statistics </a:t>
            </a:r>
          </a:p>
        </p:txBody>
      </p:sp>
      <p:pic>
        <p:nvPicPr>
          <p:cNvPr id="5" name="Picture 4" descr="Text, letter&#10;&#10;Description automatically generated">
            <a:extLst>
              <a:ext uri="{FF2B5EF4-FFF2-40B4-BE49-F238E27FC236}">
                <a16:creationId xmlns:a16="http://schemas.microsoft.com/office/drawing/2014/main" id="{8DD1D1A1-6132-4D00-BBD2-16CBB1743E8C}"/>
              </a:ext>
            </a:extLst>
          </p:cNvPr>
          <p:cNvPicPr>
            <a:picLocks noChangeAspect="1"/>
          </p:cNvPicPr>
          <p:nvPr/>
        </p:nvPicPr>
        <p:blipFill rotWithShape="1">
          <a:blip r:embed="rId3"/>
          <a:srcRect t="9213" r="-2" b="-2"/>
          <a:stretch/>
        </p:blipFill>
        <p:spPr>
          <a:xfrm>
            <a:off x="1620005" y="10"/>
            <a:ext cx="4077699" cy="2646937"/>
          </a:xfrm>
          <a:custGeom>
            <a:avLst/>
            <a:gdLst/>
            <a:ahLst/>
            <a:cxnLst/>
            <a:rect l="l" t="t" r="r" b="b"/>
            <a:pathLst>
              <a:path w="4077699" h="2646947">
                <a:moveTo>
                  <a:pt x="298869" y="0"/>
                </a:moveTo>
                <a:lnTo>
                  <a:pt x="3905710" y="0"/>
                </a:lnTo>
                <a:lnTo>
                  <a:pt x="3954920" y="126877"/>
                </a:lnTo>
                <a:cubicBezTo>
                  <a:pt x="4035479" y="365716"/>
                  <a:pt x="4077699" y="630123"/>
                  <a:pt x="4077699" y="908578"/>
                </a:cubicBezTo>
                <a:cubicBezTo>
                  <a:pt x="4077699" y="1130767"/>
                  <a:pt x="4012333" y="1309091"/>
                  <a:pt x="3865851" y="1486825"/>
                </a:cubicBezTo>
                <a:cubicBezTo>
                  <a:pt x="3712631" y="1672742"/>
                  <a:pt x="3482407" y="1843981"/>
                  <a:pt x="3238621" y="2025257"/>
                </a:cubicBezTo>
                <a:cubicBezTo>
                  <a:pt x="3193644" y="2058662"/>
                  <a:pt x="3147179" y="2093247"/>
                  <a:pt x="3100715" y="2128254"/>
                </a:cubicBezTo>
                <a:cubicBezTo>
                  <a:pt x="2684806" y="2441546"/>
                  <a:pt x="2381253" y="2646947"/>
                  <a:pt x="1967534" y="2646947"/>
                </a:cubicBezTo>
                <a:cubicBezTo>
                  <a:pt x="1337153" y="2646947"/>
                  <a:pt x="890707" y="2394813"/>
                  <a:pt x="474798" y="1803828"/>
                </a:cubicBezTo>
                <a:cubicBezTo>
                  <a:pt x="420372" y="1726474"/>
                  <a:pt x="367168" y="1656124"/>
                  <a:pt x="315716" y="1588134"/>
                </a:cubicBezTo>
                <a:cubicBezTo>
                  <a:pt x="102468" y="1306222"/>
                  <a:pt x="0" y="1159615"/>
                  <a:pt x="0" y="908578"/>
                </a:cubicBezTo>
                <a:cubicBezTo>
                  <a:pt x="0" y="659312"/>
                  <a:pt x="64228" y="413080"/>
                  <a:pt x="190760" y="176721"/>
                </a:cubicBezTo>
                <a:cubicBezTo>
                  <a:pt x="221715" y="118918"/>
                  <a:pt x="255994" y="62336"/>
                  <a:pt x="293522" y="7075"/>
                </a:cubicBezTo>
                <a:close/>
              </a:path>
            </a:pathLst>
          </a:custGeom>
        </p:spPr>
      </p:pic>
      <p:pic>
        <p:nvPicPr>
          <p:cNvPr id="1026" name="Picture 2" descr="Data Science in Agriculture - Advancing Together &amp; Benefiting Farmers -  DataFlair">
            <a:extLst>
              <a:ext uri="{FF2B5EF4-FFF2-40B4-BE49-F238E27FC236}">
                <a16:creationId xmlns:a16="http://schemas.microsoft.com/office/drawing/2014/main" id="{73A1802C-6850-4288-A4B8-9CF0830F78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040" r="31526" b="-2"/>
          <a:stretch/>
        </p:blipFill>
        <p:spPr bwMode="auto">
          <a:xfrm>
            <a:off x="5584924" y="1547578"/>
            <a:ext cx="2292493" cy="2122880"/>
          </a:xfrm>
          <a:custGeom>
            <a:avLst/>
            <a:gdLst/>
            <a:ahLst/>
            <a:cxnLst/>
            <a:rect l="l" t="t" r="r" b="b"/>
            <a:pathLst>
              <a:path w="2292493" h="2122880">
                <a:moveTo>
                  <a:pt x="1235443" y="101"/>
                </a:moveTo>
                <a:cubicBezTo>
                  <a:pt x="1263084" y="-395"/>
                  <a:pt x="1291217" y="936"/>
                  <a:pt x="1320072" y="4230"/>
                </a:cubicBezTo>
                <a:cubicBezTo>
                  <a:pt x="1671802" y="44384"/>
                  <a:pt x="1902125" y="218473"/>
                  <a:pt x="2090172" y="586366"/>
                </a:cubicBezTo>
                <a:cubicBezTo>
                  <a:pt x="2114779" y="634518"/>
                  <a:pt x="2139225" y="678547"/>
                  <a:pt x="2162870" y="721101"/>
                </a:cubicBezTo>
                <a:cubicBezTo>
                  <a:pt x="2260860" y="897539"/>
                  <a:pt x="2307113" y="988758"/>
                  <a:pt x="2288417" y="1133777"/>
                </a:cubicBezTo>
                <a:cubicBezTo>
                  <a:pt x="2269852" y="1277773"/>
                  <a:pt x="2215677" y="1415925"/>
                  <a:pt x="2127475" y="1544405"/>
                </a:cubicBezTo>
                <a:cubicBezTo>
                  <a:pt x="2041168" y="1670087"/>
                  <a:pt x="1926635" y="1781072"/>
                  <a:pt x="1787108" y="1874175"/>
                </a:cubicBezTo>
                <a:cubicBezTo>
                  <a:pt x="1649962" y="1965719"/>
                  <a:pt x="1492014" y="2036098"/>
                  <a:pt x="1330248" y="2077660"/>
                </a:cubicBezTo>
                <a:cubicBezTo>
                  <a:pt x="1164114" y="2120453"/>
                  <a:pt x="999359" y="2132944"/>
                  <a:pt x="840730" y="2114835"/>
                </a:cubicBezTo>
                <a:cubicBezTo>
                  <a:pt x="691132" y="2097757"/>
                  <a:pt x="557149" y="2053337"/>
                  <a:pt x="442425" y="1982881"/>
                </a:cubicBezTo>
                <a:cubicBezTo>
                  <a:pt x="334913" y="1916810"/>
                  <a:pt x="244458" y="1827961"/>
                  <a:pt x="173560" y="1718848"/>
                </a:cubicBezTo>
                <a:cubicBezTo>
                  <a:pt x="83005" y="1579424"/>
                  <a:pt x="26806" y="1409945"/>
                  <a:pt x="7516" y="1223899"/>
                </a:cubicBezTo>
                <a:cubicBezTo>
                  <a:pt x="-4057" y="1112273"/>
                  <a:pt x="-2343" y="994681"/>
                  <a:pt x="13211" y="874039"/>
                </a:cubicBezTo>
                <a:cubicBezTo>
                  <a:pt x="29758" y="745684"/>
                  <a:pt x="79512" y="646833"/>
                  <a:pt x="174480" y="553491"/>
                </a:cubicBezTo>
                <a:cubicBezTo>
                  <a:pt x="273817" y="455849"/>
                  <a:pt x="415027" y="371593"/>
                  <a:pt x="564552" y="282403"/>
                </a:cubicBezTo>
                <a:cubicBezTo>
                  <a:pt x="592135" y="265970"/>
                  <a:pt x="620637" y="248950"/>
                  <a:pt x="649169" y="231687"/>
                </a:cubicBezTo>
                <a:cubicBezTo>
                  <a:pt x="872639" y="96509"/>
                  <a:pt x="1041960" y="3569"/>
                  <a:pt x="1235443" y="101"/>
                </a:cubicBezTo>
                <a:close/>
              </a:path>
            </a:pathLst>
          </a:custGeom>
          <a:noFill/>
          <a:extLst>
            <a:ext uri="{909E8E84-426E-40DD-AFC4-6F175D3DCCD1}">
              <a14:hiddenFill xmlns:a14="http://schemas.microsoft.com/office/drawing/2010/main">
                <a:solidFill>
                  <a:srgbClr val="FFFFFF"/>
                </a:solidFill>
              </a14:hiddenFill>
            </a:ext>
          </a:extLst>
        </p:spPr>
      </p:pic>
      <p:sp>
        <p:nvSpPr>
          <p:cNvPr id="83" name="Freeform: Shape 82">
            <a:extLst>
              <a:ext uri="{FF2B5EF4-FFF2-40B4-BE49-F238E27FC236}">
                <a16:creationId xmlns:a16="http://schemas.microsoft.com/office/drawing/2014/main" id="{BA3354A6-35AE-4D59-AB14-C804900E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0005" y="0"/>
            <a:ext cx="4077699" cy="2646947"/>
          </a:xfrm>
          <a:custGeom>
            <a:avLst/>
            <a:gdLst>
              <a:gd name="connsiteX0" fmla="*/ 298869 w 4077699"/>
              <a:gd name="connsiteY0" fmla="*/ 0 h 2646947"/>
              <a:gd name="connsiteX1" fmla="*/ 392277 w 4077699"/>
              <a:gd name="connsiteY1" fmla="*/ 0 h 2646947"/>
              <a:gd name="connsiteX2" fmla="*/ 387217 w 4077699"/>
              <a:gd name="connsiteY2" fmla="*/ 6841 h 2646947"/>
              <a:gd name="connsiteX3" fmla="*/ 289956 w 4077699"/>
              <a:gd name="connsiteY3" fmla="*/ 170861 h 2646947"/>
              <a:gd name="connsiteX4" fmla="*/ 109408 w 4077699"/>
              <a:gd name="connsiteY4" fmla="*/ 878451 h 2646947"/>
              <a:gd name="connsiteX5" fmla="*/ 183128 w 4077699"/>
              <a:gd name="connsiteY5" fmla="*/ 1195768 h 2646947"/>
              <a:gd name="connsiteX6" fmla="*/ 190272 w 4077699"/>
              <a:gd name="connsiteY6" fmla="*/ 1207732 h 2646947"/>
              <a:gd name="connsiteX7" fmla="*/ 207472 w 4077699"/>
              <a:gd name="connsiteY7" fmla="*/ 1253396 h 2646947"/>
              <a:gd name="connsiteX8" fmla="*/ 425597 w 4077699"/>
              <a:gd name="connsiteY8" fmla="*/ 1574987 h 2646947"/>
              <a:gd name="connsiteX9" fmla="*/ 571502 w 4077699"/>
              <a:gd name="connsiteY9" fmla="*/ 1772408 h 2646947"/>
              <a:gd name="connsiteX10" fmla="*/ 1019876 w 4077699"/>
              <a:gd name="connsiteY10" fmla="*/ 2254288 h 2646947"/>
              <a:gd name="connsiteX11" fmla="*/ 1170214 w 4077699"/>
              <a:gd name="connsiteY11" fmla="*/ 2353167 h 2646947"/>
              <a:gd name="connsiteX12" fmla="*/ 1189078 w 4077699"/>
              <a:gd name="connsiteY12" fmla="*/ 2365867 h 2646947"/>
              <a:gd name="connsiteX13" fmla="*/ 1971610 w 4077699"/>
              <a:gd name="connsiteY13" fmla="*/ 2559177 h 2646947"/>
              <a:gd name="connsiteX14" fmla="*/ 3044126 w 4077699"/>
              <a:gd name="connsiteY14" fmla="*/ 2057684 h 2646947"/>
              <a:gd name="connsiteX15" fmla="*/ 3174649 w 4077699"/>
              <a:gd name="connsiteY15" fmla="*/ 1958102 h 2646947"/>
              <a:gd name="connsiteX16" fmla="*/ 3768300 w 4077699"/>
              <a:gd name="connsiteY16" fmla="*/ 1437524 h 2646947"/>
              <a:gd name="connsiteX17" fmla="*/ 3968807 w 4077699"/>
              <a:gd name="connsiteY17" fmla="*/ 878451 h 2646947"/>
              <a:gd name="connsiteX18" fmla="*/ 3852601 w 4077699"/>
              <a:gd name="connsiteY18" fmla="*/ 122670 h 2646947"/>
              <a:gd name="connsiteX19" fmla="*/ 3806026 w 4077699"/>
              <a:gd name="connsiteY19" fmla="*/ 0 h 2646947"/>
              <a:gd name="connsiteX20" fmla="*/ 3905710 w 4077699"/>
              <a:gd name="connsiteY20" fmla="*/ 0 h 2646947"/>
              <a:gd name="connsiteX21" fmla="*/ 3954920 w 4077699"/>
              <a:gd name="connsiteY21" fmla="*/ 126878 h 2646947"/>
              <a:gd name="connsiteX22" fmla="*/ 4077699 w 4077699"/>
              <a:gd name="connsiteY22" fmla="*/ 908578 h 2646947"/>
              <a:gd name="connsiteX23" fmla="*/ 3865851 w 4077699"/>
              <a:gd name="connsiteY23" fmla="*/ 1486825 h 2646947"/>
              <a:gd name="connsiteX24" fmla="*/ 3238621 w 4077699"/>
              <a:gd name="connsiteY24" fmla="*/ 2025258 h 2646947"/>
              <a:gd name="connsiteX25" fmla="*/ 3100715 w 4077699"/>
              <a:gd name="connsiteY25" fmla="*/ 2128254 h 2646947"/>
              <a:gd name="connsiteX26" fmla="*/ 1967534 w 4077699"/>
              <a:gd name="connsiteY26" fmla="*/ 2646947 h 2646947"/>
              <a:gd name="connsiteX27" fmla="*/ 474798 w 4077699"/>
              <a:gd name="connsiteY27" fmla="*/ 1803828 h 2646947"/>
              <a:gd name="connsiteX28" fmla="*/ 315716 w 4077699"/>
              <a:gd name="connsiteY28" fmla="*/ 1588134 h 2646947"/>
              <a:gd name="connsiteX29" fmla="*/ 0 w 4077699"/>
              <a:gd name="connsiteY29" fmla="*/ 908578 h 2646947"/>
              <a:gd name="connsiteX30" fmla="*/ 190760 w 4077699"/>
              <a:gd name="connsiteY30" fmla="*/ 176721 h 2646947"/>
              <a:gd name="connsiteX31" fmla="*/ 293521 w 4077699"/>
              <a:gd name="connsiteY31" fmla="*/ 7075 h 264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77699" h="2646947">
                <a:moveTo>
                  <a:pt x="298869" y="0"/>
                </a:moveTo>
                <a:lnTo>
                  <a:pt x="392277" y="0"/>
                </a:lnTo>
                <a:lnTo>
                  <a:pt x="387217" y="6841"/>
                </a:lnTo>
                <a:cubicBezTo>
                  <a:pt x="351698" y="60269"/>
                  <a:pt x="319254" y="114975"/>
                  <a:pt x="289956" y="170861"/>
                </a:cubicBezTo>
                <a:cubicBezTo>
                  <a:pt x="170198" y="399383"/>
                  <a:pt x="109408" y="637450"/>
                  <a:pt x="109408" y="878451"/>
                </a:cubicBezTo>
                <a:cubicBezTo>
                  <a:pt x="109408" y="999807"/>
                  <a:pt x="133654" y="1095922"/>
                  <a:pt x="183128" y="1195768"/>
                </a:cubicBezTo>
                <a:lnTo>
                  <a:pt x="190272" y="1207732"/>
                </a:lnTo>
                <a:lnTo>
                  <a:pt x="207472" y="1253396"/>
                </a:lnTo>
                <a:cubicBezTo>
                  <a:pt x="255415" y="1347918"/>
                  <a:pt x="327805" y="1445972"/>
                  <a:pt x="425597" y="1574987"/>
                </a:cubicBezTo>
                <a:cubicBezTo>
                  <a:pt x="472787" y="1637218"/>
                  <a:pt x="521584" y="1701608"/>
                  <a:pt x="571502" y="1772408"/>
                </a:cubicBezTo>
                <a:cubicBezTo>
                  <a:pt x="714549" y="1975254"/>
                  <a:pt x="861533" y="2134485"/>
                  <a:pt x="1019876" y="2254288"/>
                </a:cubicBezTo>
                <a:lnTo>
                  <a:pt x="1170214" y="2353167"/>
                </a:lnTo>
                <a:lnTo>
                  <a:pt x="1189078" y="2365867"/>
                </a:lnTo>
                <a:cubicBezTo>
                  <a:pt x="1418499" y="2498234"/>
                  <a:pt x="1673294" y="2559177"/>
                  <a:pt x="1971610" y="2559177"/>
                </a:cubicBezTo>
                <a:cubicBezTo>
                  <a:pt x="2363180" y="2559177"/>
                  <a:pt x="2650483" y="2360587"/>
                  <a:pt x="3044126" y="2057684"/>
                </a:cubicBezTo>
                <a:cubicBezTo>
                  <a:pt x="3088102" y="2023837"/>
                  <a:pt x="3132080" y="1990399"/>
                  <a:pt x="3174649" y="1958102"/>
                </a:cubicBezTo>
                <a:cubicBezTo>
                  <a:pt x="3405384" y="1782837"/>
                  <a:pt x="3623283" y="1617276"/>
                  <a:pt x="3768300" y="1437524"/>
                </a:cubicBezTo>
                <a:cubicBezTo>
                  <a:pt x="3906940" y="1265683"/>
                  <a:pt x="3968807" y="1093272"/>
                  <a:pt x="3968807" y="878451"/>
                </a:cubicBezTo>
                <a:cubicBezTo>
                  <a:pt x="3968807" y="609229"/>
                  <a:pt x="3928847" y="353589"/>
                  <a:pt x="3852601" y="122670"/>
                </a:cubicBezTo>
                <a:lnTo>
                  <a:pt x="3806026" y="0"/>
                </a:lnTo>
                <a:lnTo>
                  <a:pt x="3905710" y="0"/>
                </a:lnTo>
                <a:lnTo>
                  <a:pt x="3954920" y="126878"/>
                </a:lnTo>
                <a:cubicBezTo>
                  <a:pt x="4035479" y="365716"/>
                  <a:pt x="4077699" y="630123"/>
                  <a:pt x="4077699" y="908578"/>
                </a:cubicBezTo>
                <a:cubicBezTo>
                  <a:pt x="4077699" y="1130767"/>
                  <a:pt x="4012333" y="1309091"/>
                  <a:pt x="3865851" y="1486825"/>
                </a:cubicBezTo>
                <a:cubicBezTo>
                  <a:pt x="3712631" y="1672742"/>
                  <a:pt x="3482407" y="1843981"/>
                  <a:pt x="3238621" y="2025258"/>
                </a:cubicBezTo>
                <a:cubicBezTo>
                  <a:pt x="3193644" y="2058662"/>
                  <a:pt x="3147179" y="2093248"/>
                  <a:pt x="3100715" y="2128254"/>
                </a:cubicBezTo>
                <a:cubicBezTo>
                  <a:pt x="2684806" y="2441546"/>
                  <a:pt x="2381253" y="2646947"/>
                  <a:pt x="1967534" y="2646947"/>
                </a:cubicBezTo>
                <a:cubicBezTo>
                  <a:pt x="1337153" y="2646947"/>
                  <a:pt x="890707" y="2394813"/>
                  <a:pt x="474798" y="1803828"/>
                </a:cubicBezTo>
                <a:cubicBezTo>
                  <a:pt x="420372" y="1726474"/>
                  <a:pt x="367168" y="1656124"/>
                  <a:pt x="315716" y="1588134"/>
                </a:cubicBezTo>
                <a:cubicBezTo>
                  <a:pt x="102468" y="1306223"/>
                  <a:pt x="0" y="1159615"/>
                  <a:pt x="0" y="908578"/>
                </a:cubicBezTo>
                <a:cubicBezTo>
                  <a:pt x="0" y="659312"/>
                  <a:pt x="64228" y="413080"/>
                  <a:pt x="190760" y="176721"/>
                </a:cubicBezTo>
                <a:cubicBezTo>
                  <a:pt x="221715" y="118918"/>
                  <a:pt x="255994" y="62336"/>
                  <a:pt x="293521" y="7075"/>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5" name="Freeform: Shape 84">
            <a:extLst>
              <a:ext uri="{FF2B5EF4-FFF2-40B4-BE49-F238E27FC236}">
                <a16:creationId xmlns:a16="http://schemas.microsoft.com/office/drawing/2014/main" id="{4007F102-B4E3-4315-BAED-4C480A7F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69413">
            <a:off x="5678778" y="1463140"/>
            <a:ext cx="2104785" cy="2291756"/>
          </a:xfrm>
          <a:custGeom>
            <a:avLst/>
            <a:gdLst>
              <a:gd name="connsiteX0" fmla="*/ 2023353 w 2104785"/>
              <a:gd name="connsiteY0" fmla="*/ 1284444 h 2291756"/>
              <a:gd name="connsiteX1" fmla="*/ 1845451 w 2104785"/>
              <a:gd name="connsiteY1" fmla="*/ 738354 h 2291756"/>
              <a:gd name="connsiteX2" fmla="*/ 1803825 w 2104785"/>
              <a:gd name="connsiteY2" fmla="*/ 658465 h 2291756"/>
              <a:gd name="connsiteX3" fmla="*/ 1577531 w 2104785"/>
              <a:gd name="connsiteY3" fmla="*/ 287879 h 2291756"/>
              <a:gd name="connsiteX4" fmla="*/ 1291674 w 2104785"/>
              <a:gd name="connsiteY4" fmla="*/ 121748 h 2291756"/>
              <a:gd name="connsiteX5" fmla="*/ 969299 w 2104785"/>
              <a:gd name="connsiteY5" fmla="*/ 94904 h 2291756"/>
              <a:gd name="connsiteX6" fmla="*/ 502626 w 2104785"/>
              <a:gd name="connsiteY6" fmla="*/ 214833 h 2291756"/>
              <a:gd name="connsiteX7" fmla="*/ 242694 w 2104785"/>
              <a:gd name="connsiteY7" fmla="*/ 442328 h 2291756"/>
              <a:gd name="connsiteX8" fmla="*/ 96707 w 2104785"/>
              <a:gd name="connsiteY8" fmla="*/ 795407 h 2291756"/>
              <a:gd name="connsiteX9" fmla="*/ 101173 w 2104785"/>
              <a:gd name="connsiteY9" fmla="*/ 1241694 h 2291756"/>
              <a:gd name="connsiteX10" fmla="*/ 261039 w 2104785"/>
              <a:gd name="connsiteY10" fmla="*/ 1668667 h 2291756"/>
              <a:gd name="connsiteX11" fmla="*/ 322410 w 2104785"/>
              <a:gd name="connsiteY11" fmla="*/ 1763813 h 2291756"/>
              <a:gd name="connsiteX12" fmla="*/ 346848 w 2104785"/>
              <a:gd name="connsiteY12" fmla="*/ 1795056 h 2291756"/>
              <a:gd name="connsiteX13" fmla="*/ 361092 w 2104785"/>
              <a:gd name="connsiteY13" fmla="*/ 1818185 h 2291756"/>
              <a:gd name="connsiteX14" fmla="*/ 572684 w 2104785"/>
              <a:gd name="connsiteY14" fmla="*/ 2050800 h 2291756"/>
              <a:gd name="connsiteX15" fmla="*/ 925201 w 2104785"/>
              <a:gd name="connsiteY15" fmla="*/ 2220268 h 2291756"/>
              <a:gd name="connsiteX16" fmla="*/ 1297410 w 2104785"/>
              <a:gd name="connsiteY16" fmla="*/ 2130336 h 2291756"/>
              <a:gd name="connsiteX17" fmla="*/ 1420912 w 2104785"/>
              <a:gd name="connsiteY17" fmla="*/ 2072252 h 2291756"/>
              <a:gd name="connsiteX18" fmla="*/ 1868653 w 2104785"/>
              <a:gd name="connsiteY18" fmla="*/ 1718003 h 2291756"/>
              <a:gd name="connsiteX19" fmla="*/ 1887533 w 2104785"/>
              <a:gd name="connsiteY19" fmla="*/ 1682401 h 2291756"/>
              <a:gd name="connsiteX20" fmla="*/ 1896444 w 2104785"/>
              <a:gd name="connsiteY20" fmla="*/ 1670669 h 2291756"/>
              <a:gd name="connsiteX21" fmla="*/ 2014388 w 2104785"/>
              <a:gd name="connsiteY21" fmla="*/ 1360945 h 2291756"/>
              <a:gd name="connsiteX22" fmla="*/ 2023353 w 2104785"/>
              <a:gd name="connsiteY22" fmla="*/ 1284444 h 2291756"/>
              <a:gd name="connsiteX23" fmla="*/ 2104032 w 2104785"/>
              <a:gd name="connsiteY23" fmla="*/ 1308097 h 2291756"/>
              <a:gd name="connsiteX24" fmla="*/ 2094240 w 2104785"/>
              <a:gd name="connsiteY24" fmla="*/ 1392259 h 2291756"/>
              <a:gd name="connsiteX25" fmla="*/ 1461797 w 2104785"/>
              <a:gd name="connsiteY25" fmla="*/ 2121609 h 2291756"/>
              <a:gd name="connsiteX26" fmla="*/ 1322492 w 2104785"/>
              <a:gd name="connsiteY26" fmla="*/ 2185114 h 2291756"/>
              <a:gd name="connsiteX27" fmla="*/ 902329 w 2104785"/>
              <a:gd name="connsiteY27" fmla="*/ 2282718 h 2291756"/>
              <a:gd name="connsiteX28" fmla="*/ 503412 w 2104785"/>
              <a:gd name="connsiteY28" fmla="*/ 2094616 h 2291756"/>
              <a:gd name="connsiteX29" fmla="*/ 197197 w 2104785"/>
              <a:gd name="connsiteY29" fmla="*/ 1732912 h 2291756"/>
              <a:gd name="connsiteX30" fmla="*/ 24790 w 2104785"/>
              <a:gd name="connsiteY30" fmla="*/ 1263441 h 2291756"/>
              <a:gd name="connsiteX31" fmla="*/ 20509 w 2104785"/>
              <a:gd name="connsiteY31" fmla="*/ 772532 h 2291756"/>
              <a:gd name="connsiteX32" fmla="*/ 178862 w 2104785"/>
              <a:gd name="connsiteY32" fmla="*/ 383966 h 2291756"/>
              <a:gd name="connsiteX33" fmla="*/ 460322 w 2104785"/>
              <a:gd name="connsiteY33" fmla="*/ 133403 h 2291756"/>
              <a:gd name="connsiteX34" fmla="*/ 965287 w 2104785"/>
              <a:gd name="connsiteY34" fmla="*/ 907 h 2291756"/>
              <a:gd name="connsiteX35" fmla="*/ 1313979 w 2104785"/>
              <a:gd name="connsiteY35" fmla="*/ 30038 h 2291756"/>
              <a:gd name="connsiteX36" fmla="*/ 1622997 w 2104785"/>
              <a:gd name="connsiteY36" fmla="*/ 212429 h 2291756"/>
              <a:gd name="connsiteX37" fmla="*/ 1867331 w 2104785"/>
              <a:gd name="connsiteY37" fmla="*/ 619793 h 2291756"/>
              <a:gd name="connsiteX38" fmla="*/ 1912261 w 2104785"/>
              <a:gd name="connsiteY38" fmla="*/ 707619 h 2291756"/>
              <a:gd name="connsiteX39" fmla="*/ 2104032 w 2104785"/>
              <a:gd name="connsiteY39" fmla="*/ 1308097 h 22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04785" h="2291756">
                <a:moveTo>
                  <a:pt x="2023353" y="1284444"/>
                </a:moveTo>
                <a:cubicBezTo>
                  <a:pt x="2031943" y="1108744"/>
                  <a:pt x="1956528" y="949413"/>
                  <a:pt x="1845451" y="738354"/>
                </a:cubicBezTo>
                <a:cubicBezTo>
                  <a:pt x="1831266" y="711406"/>
                  <a:pt x="1817303" y="684501"/>
                  <a:pt x="1803825" y="658465"/>
                </a:cubicBezTo>
                <a:cubicBezTo>
                  <a:pt x="1730664" y="517322"/>
                  <a:pt x="1661547" y="384026"/>
                  <a:pt x="1577531" y="287879"/>
                </a:cubicBezTo>
                <a:cubicBezTo>
                  <a:pt x="1497216" y="195961"/>
                  <a:pt x="1409064" y="144710"/>
                  <a:pt x="1291674" y="121748"/>
                </a:cubicBezTo>
                <a:cubicBezTo>
                  <a:pt x="1181338" y="100166"/>
                  <a:pt x="1072971" y="91324"/>
                  <a:pt x="969299" y="94904"/>
                </a:cubicBezTo>
                <a:cubicBezTo>
                  <a:pt x="796509" y="100872"/>
                  <a:pt x="636753" y="141341"/>
                  <a:pt x="502626" y="214833"/>
                </a:cubicBezTo>
                <a:cubicBezTo>
                  <a:pt x="397658" y="272375"/>
                  <a:pt x="310190" y="348911"/>
                  <a:pt x="242694" y="442328"/>
                </a:cubicBezTo>
                <a:cubicBezTo>
                  <a:pt x="170713" y="542015"/>
                  <a:pt x="121575" y="660783"/>
                  <a:pt x="96707" y="795407"/>
                </a:cubicBezTo>
                <a:cubicBezTo>
                  <a:pt x="70339" y="938158"/>
                  <a:pt x="71822" y="1088362"/>
                  <a:pt x="101173" y="1241694"/>
                </a:cubicBezTo>
                <a:cubicBezTo>
                  <a:pt x="129656" y="1390988"/>
                  <a:pt x="184952" y="1538606"/>
                  <a:pt x="261039" y="1668667"/>
                </a:cubicBezTo>
                <a:cubicBezTo>
                  <a:pt x="280384" y="1701746"/>
                  <a:pt x="300855" y="1733478"/>
                  <a:pt x="322410" y="1763813"/>
                </a:cubicBezTo>
                <a:lnTo>
                  <a:pt x="346848" y="1795056"/>
                </a:lnTo>
                <a:lnTo>
                  <a:pt x="361092" y="1818185"/>
                </a:lnTo>
                <a:cubicBezTo>
                  <a:pt x="422597" y="1908754"/>
                  <a:pt x="493496" y="1986730"/>
                  <a:pt x="572684" y="2050800"/>
                </a:cubicBezTo>
                <a:cubicBezTo>
                  <a:pt x="680619" y="2138109"/>
                  <a:pt x="799219" y="2195149"/>
                  <a:pt x="925201" y="2220268"/>
                </a:cubicBezTo>
                <a:cubicBezTo>
                  <a:pt x="1052079" y="2245566"/>
                  <a:pt x="1135508" y="2208926"/>
                  <a:pt x="1297410" y="2130336"/>
                </a:cubicBezTo>
                <a:cubicBezTo>
                  <a:pt x="1336459" y="2111372"/>
                  <a:pt x="1376862" y="2091764"/>
                  <a:pt x="1420912" y="2072252"/>
                </a:cubicBezTo>
                <a:cubicBezTo>
                  <a:pt x="1631268" y="1979045"/>
                  <a:pt x="1775811" y="1866515"/>
                  <a:pt x="1868653" y="1718003"/>
                </a:cubicBezTo>
                <a:lnTo>
                  <a:pt x="1887533" y="1682401"/>
                </a:lnTo>
                <a:lnTo>
                  <a:pt x="1896444" y="1670669"/>
                </a:lnTo>
                <a:cubicBezTo>
                  <a:pt x="1954203" y="1581687"/>
                  <a:pt x="1992462" y="1479642"/>
                  <a:pt x="2014388" y="1360945"/>
                </a:cubicBezTo>
                <a:cubicBezTo>
                  <a:pt x="2019185" y="1334978"/>
                  <a:pt x="2022126" y="1309545"/>
                  <a:pt x="2023353" y="1284444"/>
                </a:cubicBezTo>
                <a:close/>
                <a:moveTo>
                  <a:pt x="2104032" y="1308097"/>
                </a:moveTo>
                <a:cubicBezTo>
                  <a:pt x="2102674" y="1335709"/>
                  <a:pt x="2099461" y="1363690"/>
                  <a:pt x="2094240" y="1392259"/>
                </a:cubicBezTo>
                <a:cubicBezTo>
                  <a:pt x="2030602" y="1740507"/>
                  <a:pt x="1841466" y="1958643"/>
                  <a:pt x="1461797" y="2121609"/>
                </a:cubicBezTo>
                <a:cubicBezTo>
                  <a:pt x="1412104" y="2142934"/>
                  <a:pt x="1366535" y="2164374"/>
                  <a:pt x="1322492" y="2185114"/>
                </a:cubicBezTo>
                <a:cubicBezTo>
                  <a:pt x="1139883" y="2271057"/>
                  <a:pt x="1045769" y="2311093"/>
                  <a:pt x="902329" y="2282718"/>
                </a:cubicBezTo>
                <a:cubicBezTo>
                  <a:pt x="759902" y="2254544"/>
                  <a:pt x="625692" y="2191232"/>
                  <a:pt x="503412" y="2094616"/>
                </a:cubicBezTo>
                <a:cubicBezTo>
                  <a:pt x="383798" y="2000079"/>
                  <a:pt x="280738" y="1878365"/>
                  <a:pt x="197197" y="1732912"/>
                </a:cubicBezTo>
                <a:cubicBezTo>
                  <a:pt x="115050" y="1589939"/>
                  <a:pt x="55417" y="1427629"/>
                  <a:pt x="24790" y="1263441"/>
                </a:cubicBezTo>
                <a:cubicBezTo>
                  <a:pt x="-6771" y="1094812"/>
                  <a:pt x="-8192" y="929591"/>
                  <a:pt x="20509" y="772532"/>
                </a:cubicBezTo>
                <a:cubicBezTo>
                  <a:pt x="47575" y="624415"/>
                  <a:pt x="100875" y="493710"/>
                  <a:pt x="178862" y="383966"/>
                </a:cubicBezTo>
                <a:cubicBezTo>
                  <a:pt x="251990" y="281125"/>
                  <a:pt x="346702" y="196829"/>
                  <a:pt x="460322" y="133403"/>
                </a:cubicBezTo>
                <a:cubicBezTo>
                  <a:pt x="605502" y="52397"/>
                  <a:pt x="778367" y="7684"/>
                  <a:pt x="965287" y="907"/>
                </a:cubicBezTo>
                <a:cubicBezTo>
                  <a:pt x="1077438" y="-3159"/>
                  <a:pt x="1194651" y="6433"/>
                  <a:pt x="1313979" y="30038"/>
                </a:cubicBezTo>
                <a:cubicBezTo>
                  <a:pt x="1440936" y="55151"/>
                  <a:pt x="1536230" y="111418"/>
                  <a:pt x="1622997" y="212429"/>
                </a:cubicBezTo>
                <a:cubicBezTo>
                  <a:pt x="1713761" y="318087"/>
                  <a:pt x="1788363" y="464627"/>
                  <a:pt x="1867331" y="619793"/>
                </a:cubicBezTo>
                <a:cubicBezTo>
                  <a:pt x="1881878" y="648416"/>
                  <a:pt x="1896949" y="677994"/>
                  <a:pt x="1912261" y="707619"/>
                </a:cubicBezTo>
                <a:cubicBezTo>
                  <a:pt x="2032157" y="939647"/>
                  <a:pt x="2113539" y="1114817"/>
                  <a:pt x="2104032" y="13080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34E10184-A355-442D-9021-64F93505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951" y="-11953"/>
            <a:ext cx="4152001" cy="3562347"/>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6" descr="Figure: 1 Crop simulation models in predicting crop growth and yield These models serve as a research tool for evaluating optimum management of cultural practices, e.g fertilizer use, and water use. Modeling crop yield response to management options and prevailing environmental conditions can be done through empirical and process-based (simulation) models and each approach have its merits and limitations (Park et al., 2005).">
            <a:extLst>
              <a:ext uri="{FF2B5EF4-FFF2-40B4-BE49-F238E27FC236}">
                <a16:creationId xmlns:a16="http://schemas.microsoft.com/office/drawing/2014/main" id="{3226675E-C8E9-466F-8439-B8EDF9C3F7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196" r="25888"/>
          <a:stretch/>
        </p:blipFill>
        <p:spPr bwMode="auto">
          <a:xfrm>
            <a:off x="8253664" y="10"/>
            <a:ext cx="3938337" cy="3321585"/>
          </a:xfrm>
          <a:custGeom>
            <a:avLst/>
            <a:gdLst/>
            <a:ahLst/>
            <a:cxnLst/>
            <a:rect l="l" t="t" r="r" b="b"/>
            <a:pathLst>
              <a:path w="3938337" h="3321595">
                <a:moveTo>
                  <a:pt x="412520" y="0"/>
                </a:moveTo>
                <a:lnTo>
                  <a:pt x="3217629" y="0"/>
                </a:lnTo>
                <a:lnTo>
                  <a:pt x="3871410" y="0"/>
                </a:lnTo>
                <a:lnTo>
                  <a:pt x="3938337" y="0"/>
                </a:lnTo>
                <a:lnTo>
                  <a:pt x="3938337" y="59511"/>
                </a:lnTo>
                <a:lnTo>
                  <a:pt x="3938337" y="699247"/>
                </a:lnTo>
                <a:lnTo>
                  <a:pt x="3938337" y="2518435"/>
                </a:lnTo>
                <a:lnTo>
                  <a:pt x="3856842" y="2618704"/>
                </a:lnTo>
                <a:cubicBezTo>
                  <a:pt x="3439614" y="3108658"/>
                  <a:pt x="2979779" y="3321595"/>
                  <a:pt x="2362292" y="3321595"/>
                </a:cubicBezTo>
                <a:cubicBezTo>
                  <a:pt x="1899140" y="3321595"/>
                  <a:pt x="1559319" y="3095023"/>
                  <a:pt x="1093716" y="2749441"/>
                </a:cubicBezTo>
                <a:cubicBezTo>
                  <a:pt x="1041701" y="2710827"/>
                  <a:pt x="989684" y="2672676"/>
                  <a:pt x="939333" y="2635829"/>
                </a:cubicBezTo>
                <a:cubicBezTo>
                  <a:pt x="666418" y="2435869"/>
                  <a:pt x="408686" y="2246981"/>
                  <a:pt x="237160" y="2041901"/>
                </a:cubicBezTo>
                <a:cubicBezTo>
                  <a:pt x="73176" y="1845849"/>
                  <a:pt x="0" y="1649145"/>
                  <a:pt x="0" y="1404055"/>
                </a:cubicBezTo>
                <a:cubicBezTo>
                  <a:pt x="0" y="866538"/>
                  <a:pt x="144750" y="376466"/>
                  <a:pt x="410955" y="1974"/>
                </a:cubicBezTo>
                <a:close/>
              </a:path>
            </a:pathLst>
          </a:custGeom>
          <a:noFill/>
          <a:extLst>
            <a:ext uri="{909E8E84-426E-40DD-AFC4-6F175D3DCCD1}">
              <a14:hiddenFill xmlns:a14="http://schemas.microsoft.com/office/drawing/2010/main">
                <a:solidFill>
                  <a:srgbClr val="FFFFFF"/>
                </a:solidFill>
              </a14:hiddenFill>
            </a:ext>
          </a:extLst>
        </p:spPr>
      </p:pic>
      <p:sp>
        <p:nvSpPr>
          <p:cNvPr id="89" name="Freeform: Shape 88">
            <a:extLst>
              <a:ext uri="{FF2B5EF4-FFF2-40B4-BE49-F238E27FC236}">
                <a16:creationId xmlns:a16="http://schemas.microsoft.com/office/drawing/2014/main" id="{E9A90DB4-81B2-4FF1-84D6-1B92B4420F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53663" y="0"/>
            <a:ext cx="3938337" cy="3321595"/>
          </a:xfrm>
          <a:custGeom>
            <a:avLst/>
            <a:gdLst>
              <a:gd name="connsiteX0" fmla="*/ 1166365 w 3938337"/>
              <a:gd name="connsiteY0" fmla="*/ 0 h 3321595"/>
              <a:gd name="connsiteX1" fmla="*/ 107576 w 3938337"/>
              <a:gd name="connsiteY1" fmla="*/ 0 h 3321595"/>
              <a:gd name="connsiteX2" fmla="*/ 66927 w 3938337"/>
              <a:gd name="connsiteY2" fmla="*/ 0 h 3321595"/>
              <a:gd name="connsiteX3" fmla="*/ 0 w 3938337"/>
              <a:gd name="connsiteY3" fmla="*/ 0 h 3321595"/>
              <a:gd name="connsiteX4" fmla="*/ 0 w 3938337"/>
              <a:gd name="connsiteY4" fmla="*/ 59511 h 3321595"/>
              <a:gd name="connsiteX5" fmla="*/ 0 w 3938337"/>
              <a:gd name="connsiteY5" fmla="*/ 155390 h 3321595"/>
              <a:gd name="connsiteX6" fmla="*/ 0 w 3938337"/>
              <a:gd name="connsiteY6" fmla="*/ 901114 h 3321595"/>
              <a:gd name="connsiteX7" fmla="*/ 4 w 3938337"/>
              <a:gd name="connsiteY7" fmla="*/ 901114 h 3321595"/>
              <a:gd name="connsiteX8" fmla="*/ 4 w 3938337"/>
              <a:gd name="connsiteY8" fmla="*/ 471771 h 3321595"/>
              <a:gd name="connsiteX9" fmla="*/ 50187 w 3938337"/>
              <a:gd name="connsiteY9" fmla="*/ 407556 h 3321595"/>
              <a:gd name="connsiteX10" fmla="*/ 352921 w 3938337"/>
              <a:gd name="connsiteY10" fmla="*/ 118259 h 3321595"/>
              <a:gd name="connsiteX11" fmla="*/ 514890 w 3938337"/>
              <a:gd name="connsiteY11" fmla="*/ 2 h 3321595"/>
              <a:gd name="connsiteX12" fmla="*/ 1166365 w 3938337"/>
              <a:gd name="connsiteY12" fmla="*/ 2 h 3321595"/>
              <a:gd name="connsiteX13" fmla="*/ 3525817 w 3938337"/>
              <a:gd name="connsiteY13" fmla="*/ 0 h 3321595"/>
              <a:gd name="connsiteX14" fmla="*/ 3384145 w 3938337"/>
              <a:gd name="connsiteY14" fmla="*/ 0 h 3321595"/>
              <a:gd name="connsiteX15" fmla="*/ 3385646 w 3938337"/>
              <a:gd name="connsiteY15" fmla="*/ 1904 h 3321595"/>
              <a:gd name="connsiteX16" fmla="*/ 3780089 w 3938337"/>
              <a:gd name="connsiteY16" fmla="*/ 1354125 h 3321595"/>
              <a:gd name="connsiteX17" fmla="*/ 3552458 w 3938337"/>
              <a:gd name="connsiteY17" fmla="*/ 1969288 h 3321595"/>
              <a:gd name="connsiteX18" fmla="*/ 3414534 w 3938337"/>
              <a:gd name="connsiteY18" fmla="*/ 2115111 h 3321595"/>
              <a:gd name="connsiteX19" fmla="*/ 3395732 w 3938337"/>
              <a:gd name="connsiteY19" fmla="*/ 2131585 h 3321595"/>
              <a:gd name="connsiteX20" fmla="*/ 3390273 w 3938337"/>
              <a:gd name="connsiteY20" fmla="*/ 2137223 h 3321595"/>
              <a:gd name="connsiteX21" fmla="*/ 3348116 w 3938337"/>
              <a:gd name="connsiteY21" fmla="*/ 2173305 h 3321595"/>
              <a:gd name="connsiteX22" fmla="*/ 3251972 w 3938337"/>
              <a:gd name="connsiteY22" fmla="*/ 2257543 h 3321595"/>
              <a:gd name="connsiteX23" fmla="*/ 2878500 w 3938337"/>
              <a:gd name="connsiteY23" fmla="*/ 2542096 h 3321595"/>
              <a:gd name="connsiteX24" fmla="*/ 2730320 w 3938337"/>
              <a:gd name="connsiteY24" fmla="*/ 2651667 h 3321595"/>
              <a:gd name="connsiteX25" fmla="*/ 1512716 w 3938337"/>
              <a:gd name="connsiteY25" fmla="*/ 3203474 h 3321595"/>
              <a:gd name="connsiteX26" fmla="*/ 78219 w 3938337"/>
              <a:gd name="connsiteY26" fmla="*/ 2525579 h 3321595"/>
              <a:gd name="connsiteX27" fmla="*/ 0 w 3938337"/>
              <a:gd name="connsiteY27" fmla="*/ 2428877 h 3321595"/>
              <a:gd name="connsiteX28" fmla="*/ 0 w 3938337"/>
              <a:gd name="connsiteY28" fmla="*/ 2518435 h 3321595"/>
              <a:gd name="connsiteX29" fmla="*/ 81495 w 3938337"/>
              <a:gd name="connsiteY29" fmla="*/ 2618704 h 3321595"/>
              <a:gd name="connsiteX30" fmla="*/ 1576046 w 3938337"/>
              <a:gd name="connsiteY30" fmla="*/ 3321595 h 3321595"/>
              <a:gd name="connsiteX31" fmla="*/ 2844621 w 3938337"/>
              <a:gd name="connsiteY31" fmla="*/ 2749441 h 3321595"/>
              <a:gd name="connsiteX32" fmla="*/ 2999005 w 3938337"/>
              <a:gd name="connsiteY32" fmla="*/ 2635829 h 3321595"/>
              <a:gd name="connsiteX33" fmla="*/ 3701177 w 3938337"/>
              <a:gd name="connsiteY33" fmla="*/ 2041901 h 3321595"/>
              <a:gd name="connsiteX34" fmla="*/ 3938337 w 3938337"/>
              <a:gd name="connsiteY34" fmla="*/ 1404055 h 3321595"/>
              <a:gd name="connsiteX35" fmla="*/ 3527383 w 3938337"/>
              <a:gd name="connsiteY35"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38337" h="3321595">
                <a:moveTo>
                  <a:pt x="1166365" y="0"/>
                </a:moveTo>
                <a:lnTo>
                  <a:pt x="107576" y="0"/>
                </a:lnTo>
                <a:lnTo>
                  <a:pt x="66927" y="0"/>
                </a:lnTo>
                <a:lnTo>
                  <a:pt x="0" y="0"/>
                </a:lnTo>
                <a:lnTo>
                  <a:pt x="0" y="59511"/>
                </a:lnTo>
                <a:lnTo>
                  <a:pt x="0" y="155390"/>
                </a:lnTo>
                <a:lnTo>
                  <a:pt x="0" y="901114"/>
                </a:lnTo>
                <a:lnTo>
                  <a:pt x="4" y="901114"/>
                </a:lnTo>
                <a:lnTo>
                  <a:pt x="4" y="471771"/>
                </a:lnTo>
                <a:lnTo>
                  <a:pt x="50187" y="407556"/>
                </a:lnTo>
                <a:cubicBezTo>
                  <a:pt x="138559" y="305382"/>
                  <a:pt x="239680" y="208703"/>
                  <a:pt x="352921" y="118259"/>
                </a:cubicBezTo>
                <a:lnTo>
                  <a:pt x="514890" y="2"/>
                </a:lnTo>
                <a:lnTo>
                  <a:pt x="1166365" y="2"/>
                </a:lnTo>
                <a:close/>
                <a:moveTo>
                  <a:pt x="3525817" y="0"/>
                </a:moveTo>
                <a:lnTo>
                  <a:pt x="3384145" y="0"/>
                </a:lnTo>
                <a:lnTo>
                  <a:pt x="3385646" y="1904"/>
                </a:lnTo>
                <a:cubicBezTo>
                  <a:pt x="3641155" y="363079"/>
                  <a:pt x="3780089" y="835723"/>
                  <a:pt x="3780089" y="1354125"/>
                </a:cubicBezTo>
                <a:cubicBezTo>
                  <a:pt x="3780089" y="1590500"/>
                  <a:pt x="3709854" y="1780209"/>
                  <a:pt x="3552458" y="1969288"/>
                </a:cubicBezTo>
                <a:cubicBezTo>
                  <a:pt x="3511300" y="2018735"/>
                  <a:pt x="3464970" y="2067206"/>
                  <a:pt x="3414534" y="2115111"/>
                </a:cubicBezTo>
                <a:lnTo>
                  <a:pt x="3395732" y="2131585"/>
                </a:lnTo>
                <a:lnTo>
                  <a:pt x="3390273" y="2137223"/>
                </a:lnTo>
                <a:lnTo>
                  <a:pt x="3348116" y="2173305"/>
                </a:lnTo>
                <a:lnTo>
                  <a:pt x="3251972" y="2257543"/>
                </a:lnTo>
                <a:cubicBezTo>
                  <a:pt x="3136805" y="2351916"/>
                  <a:pt x="3009474" y="2445671"/>
                  <a:pt x="2878500" y="2542096"/>
                </a:cubicBezTo>
                <a:cubicBezTo>
                  <a:pt x="2830172" y="2577632"/>
                  <a:pt x="2780245" y="2614426"/>
                  <a:pt x="2730320" y="2651667"/>
                </a:cubicBezTo>
                <a:cubicBezTo>
                  <a:pt x="2283426" y="2984960"/>
                  <a:pt x="1957258" y="3203474"/>
                  <a:pt x="1512716" y="3203474"/>
                </a:cubicBezTo>
                <a:cubicBezTo>
                  <a:pt x="920041" y="3203474"/>
                  <a:pt x="478682" y="2998110"/>
                  <a:pt x="78219" y="2525579"/>
                </a:cubicBezTo>
                <a:lnTo>
                  <a:pt x="0" y="2428877"/>
                </a:lnTo>
                <a:lnTo>
                  <a:pt x="0" y="2518435"/>
                </a:lnTo>
                <a:lnTo>
                  <a:pt x="81495" y="2618704"/>
                </a:lnTo>
                <a:cubicBezTo>
                  <a:pt x="498723" y="3108658"/>
                  <a:pt x="958559" y="3321595"/>
                  <a:pt x="1576046" y="3321595"/>
                </a:cubicBezTo>
                <a:cubicBezTo>
                  <a:pt x="2039197" y="3321595"/>
                  <a:pt x="2379018" y="3095023"/>
                  <a:pt x="2844621" y="2749441"/>
                </a:cubicBezTo>
                <a:cubicBezTo>
                  <a:pt x="2896636" y="2710827"/>
                  <a:pt x="2948653" y="2672676"/>
                  <a:pt x="2999005" y="2635829"/>
                </a:cubicBezTo>
                <a:cubicBezTo>
                  <a:pt x="3271919" y="2435869"/>
                  <a:pt x="3529651" y="2246981"/>
                  <a:pt x="3701177" y="2041901"/>
                </a:cubicBezTo>
                <a:cubicBezTo>
                  <a:pt x="3865161" y="1845849"/>
                  <a:pt x="3938337" y="1649145"/>
                  <a:pt x="3938337" y="1404055"/>
                </a:cubicBezTo>
                <a:cubicBezTo>
                  <a:pt x="3938337" y="866538"/>
                  <a:pt x="3793587" y="376466"/>
                  <a:pt x="352738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1" name="Freeform: Shape 90">
            <a:extLst>
              <a:ext uri="{FF2B5EF4-FFF2-40B4-BE49-F238E27FC236}">
                <a16:creationId xmlns:a16="http://schemas.microsoft.com/office/drawing/2014/main" id="{08AB37AC-1F68-48D6-90DE-F15E83CF3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57855"/>
            <a:ext cx="4211055" cy="4000145"/>
          </a:xfrm>
          <a:custGeom>
            <a:avLst/>
            <a:gdLst>
              <a:gd name="connsiteX0" fmla="*/ 1165310 w 4211055"/>
              <a:gd name="connsiteY0" fmla="*/ 990 h 4000145"/>
              <a:gd name="connsiteX1" fmla="*/ 2418078 w 4211055"/>
              <a:gd name="connsiteY1" fmla="*/ 367333 h 4000145"/>
              <a:gd name="connsiteX2" fmla="*/ 4174528 w 4211055"/>
              <a:gd name="connsiteY2" fmla="*/ 3871009 h 4000145"/>
              <a:gd name="connsiteX3" fmla="*/ 4145661 w 4211055"/>
              <a:gd name="connsiteY3" fmla="*/ 4000145 h 4000145"/>
              <a:gd name="connsiteX4" fmla="*/ 0 w 4211055"/>
              <a:gd name="connsiteY4" fmla="*/ 4000145 h 4000145"/>
              <a:gd name="connsiteX5" fmla="*/ 0 w 4211055"/>
              <a:gd name="connsiteY5" fmla="*/ 4000144 h 4000145"/>
              <a:gd name="connsiteX6" fmla="*/ 3932946 w 4211055"/>
              <a:gd name="connsiteY6" fmla="*/ 4000144 h 4000145"/>
              <a:gd name="connsiteX7" fmla="*/ 3985875 w 4211055"/>
              <a:gd name="connsiteY7" fmla="*/ 3757912 h 4000145"/>
              <a:gd name="connsiteX8" fmla="*/ 2314254 w 4211055"/>
              <a:gd name="connsiteY8" fmla="*/ 461503 h 4000145"/>
              <a:gd name="connsiteX9" fmla="*/ 1133823 w 4211055"/>
              <a:gd name="connsiteY9" fmla="*/ 110981 h 4000145"/>
              <a:gd name="connsiteX10" fmla="*/ 994619 w 4211055"/>
              <a:gd name="connsiteY10" fmla="*/ 110419 h 4000145"/>
              <a:gd name="connsiteX11" fmla="*/ 60036 w 4211055"/>
              <a:gd name="connsiteY11" fmla="*/ 330041 h 4000145"/>
              <a:gd name="connsiteX12" fmla="*/ 0 w 4211055"/>
              <a:gd name="connsiteY12" fmla="*/ 360008 h 4000145"/>
              <a:gd name="connsiteX13" fmla="*/ 0 w 4211055"/>
              <a:gd name="connsiteY13" fmla="*/ 251609 h 4000145"/>
              <a:gd name="connsiteX14" fmla="*/ 158783 w 4211055"/>
              <a:gd name="connsiteY14" fmla="*/ 182603 h 4000145"/>
              <a:gd name="connsiteX15" fmla="*/ 1165310 w 4211055"/>
              <a:gd name="connsiteY15" fmla="*/ 990 h 40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1055" h="4000145">
                <a:moveTo>
                  <a:pt x="1165310" y="990"/>
                </a:moveTo>
                <a:cubicBezTo>
                  <a:pt x="1578456" y="12730"/>
                  <a:pt x="2002082" y="129252"/>
                  <a:pt x="2418078" y="367333"/>
                </a:cubicBezTo>
                <a:cubicBezTo>
                  <a:pt x="3626917" y="1059170"/>
                  <a:pt x="4390740" y="2547253"/>
                  <a:pt x="4174528" y="3871009"/>
                </a:cubicBezTo>
                <a:lnTo>
                  <a:pt x="4145661" y="4000145"/>
                </a:lnTo>
                <a:lnTo>
                  <a:pt x="0" y="4000145"/>
                </a:lnTo>
                <a:lnTo>
                  <a:pt x="0" y="4000144"/>
                </a:lnTo>
                <a:lnTo>
                  <a:pt x="3932946" y="4000144"/>
                </a:lnTo>
                <a:lnTo>
                  <a:pt x="3985875" y="3757912"/>
                </a:lnTo>
                <a:cubicBezTo>
                  <a:pt x="4181907" y="2517281"/>
                  <a:pt x="3455171" y="1117132"/>
                  <a:pt x="2314254" y="461503"/>
                </a:cubicBezTo>
                <a:cubicBezTo>
                  <a:pt x="1921632" y="235883"/>
                  <a:pt x="1522506" y="124256"/>
                  <a:pt x="1133823" y="110981"/>
                </a:cubicBezTo>
                <a:cubicBezTo>
                  <a:pt x="1087262" y="109391"/>
                  <a:pt x="1040851" y="109212"/>
                  <a:pt x="994619" y="110419"/>
                </a:cubicBezTo>
                <a:cubicBezTo>
                  <a:pt x="670992" y="118859"/>
                  <a:pt x="356135" y="195139"/>
                  <a:pt x="60036" y="330041"/>
                </a:cubicBezTo>
                <a:lnTo>
                  <a:pt x="0" y="360008"/>
                </a:lnTo>
                <a:lnTo>
                  <a:pt x="0" y="251609"/>
                </a:lnTo>
                <a:lnTo>
                  <a:pt x="158783" y="182603"/>
                </a:lnTo>
                <a:cubicBezTo>
                  <a:pt x="479801" y="54981"/>
                  <a:pt x="818871" y="-8854"/>
                  <a:pt x="116531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68351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a:extLst>
              <a:ext uri="{FF2B5EF4-FFF2-40B4-BE49-F238E27FC236}">
                <a16:creationId xmlns:a16="http://schemas.microsoft.com/office/drawing/2014/main" id="{600DE7AD-C644-4F20-BFEF-49F76D2FD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1720" y="4313238"/>
            <a:ext cx="463550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5AD5C68E-C324-4235-AD7D-1DEF3C323D52}"/>
              </a:ext>
            </a:extLst>
          </p:cNvPr>
          <p:cNvSpPr txBox="1">
            <a:spLocks noChangeArrowheads="1"/>
          </p:cNvSpPr>
          <p:nvPr/>
        </p:nvSpPr>
        <p:spPr bwMode="auto">
          <a:xfrm>
            <a:off x="7786370" y="4984751"/>
            <a:ext cx="25273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Crop dynamics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400" b="0" i="0" u="none" strike="noStrike" kern="1200" cap="none" spc="0" normalizeH="0" baseline="0" noProof="0">
                <a:ln>
                  <a:noFill/>
                </a:ln>
                <a:solidFill>
                  <a:srgbClr val="FF0000"/>
                </a:solidFill>
                <a:effectLst/>
                <a:uLnTx/>
                <a:uFillTx/>
                <a:latin typeface="Arial" panose="020B0604020202020204" pitchFamily="34" charset="0"/>
                <a:ea typeface="+mn-ea"/>
                <a:cs typeface="+mn-cs"/>
              </a:rPr>
              <a:t>Biomass and yield (kg/ha)</a:t>
            </a:r>
          </a:p>
        </p:txBody>
      </p:sp>
      <p:pic>
        <p:nvPicPr>
          <p:cNvPr id="21" name="Picture 8">
            <a:extLst>
              <a:ext uri="{FF2B5EF4-FFF2-40B4-BE49-F238E27FC236}">
                <a16:creationId xmlns:a16="http://schemas.microsoft.com/office/drawing/2014/main" id="{3DB1F30E-17CC-4E51-81E7-A8CCC9DF2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120" y="2000250"/>
            <a:ext cx="42799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0C70C00E-26BF-496E-B0E4-F2E633B41246}"/>
              </a:ext>
            </a:extLst>
          </p:cNvPr>
          <p:cNvSpPr txBox="1">
            <a:spLocks noChangeArrowheads="1"/>
          </p:cNvSpPr>
          <p:nvPr/>
        </p:nvSpPr>
        <p:spPr bwMode="auto">
          <a:xfrm>
            <a:off x="7541895" y="2689226"/>
            <a:ext cx="2825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soil salinity dynamics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en-AU" altLang="en-US" sz="1400" b="0" i="0" u="none" strike="noStrike" kern="1200" cap="none" spc="0" normalizeH="0" baseline="0" noProof="0">
                <a:ln>
                  <a:noFill/>
                </a:ln>
                <a:solidFill>
                  <a:srgbClr val="FF0000"/>
                </a:solidFill>
                <a:effectLst/>
                <a:uLnTx/>
                <a:uFillTx/>
                <a:latin typeface="Arial" panose="020B0604020202020204" pitchFamily="34" charset="0"/>
                <a:ea typeface="+mn-ea"/>
                <a:cs typeface="+mn-cs"/>
              </a:rPr>
              <a:t>EC in 0-15cm soil layer</a:t>
            </a:r>
          </a:p>
        </p:txBody>
      </p:sp>
      <p:sp>
        <p:nvSpPr>
          <p:cNvPr id="23" name="Oval 22">
            <a:extLst>
              <a:ext uri="{FF2B5EF4-FFF2-40B4-BE49-F238E27FC236}">
                <a16:creationId xmlns:a16="http://schemas.microsoft.com/office/drawing/2014/main" id="{15A5A52A-63EB-47EE-BA45-9A69098277FE}"/>
              </a:ext>
            </a:extLst>
          </p:cNvPr>
          <p:cNvSpPr/>
          <p:nvPr/>
        </p:nvSpPr>
        <p:spPr>
          <a:xfrm>
            <a:off x="4700271" y="2176464"/>
            <a:ext cx="1196975" cy="4473575"/>
          </a:xfrm>
          <a:prstGeom prst="ellipse">
            <a:avLst/>
          </a:prstGeom>
          <a:noFill/>
          <a:ln w="4762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A5506A46-D73D-4B4B-9B17-4FBD59B5BAD4}"/>
              </a:ext>
            </a:extLst>
          </p:cNvPr>
          <p:cNvSpPr/>
          <p:nvPr/>
        </p:nvSpPr>
        <p:spPr>
          <a:xfrm>
            <a:off x="6460808" y="2205039"/>
            <a:ext cx="1166812" cy="4459287"/>
          </a:xfrm>
          <a:prstGeom prst="ellipse">
            <a:avLst/>
          </a:prstGeom>
          <a:noFill/>
          <a:ln w="47625">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113A2564-0EEF-4C76-B625-FA6078E25953}"/>
              </a:ext>
            </a:extLst>
          </p:cNvPr>
          <p:cNvSpPr txBox="1">
            <a:spLocks noChangeArrowheads="1"/>
          </p:cNvSpPr>
          <p:nvPr/>
        </p:nvSpPr>
        <p:spPr bwMode="auto">
          <a:xfrm>
            <a:off x="3233420" y="1450975"/>
            <a:ext cx="2552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600" b="1" i="0" u="none" strike="noStrike" kern="1200" cap="none" spc="0" normalizeH="0" baseline="0" noProof="0">
                <a:ln>
                  <a:noFill/>
                </a:ln>
                <a:solidFill>
                  <a:srgbClr val="99CB38"/>
                </a:solidFill>
                <a:effectLst/>
                <a:uLnTx/>
                <a:uFillTx/>
                <a:latin typeface="Arial" panose="020B0604020202020204" pitchFamily="34" charset="0"/>
                <a:ea typeface="+mn-ea"/>
                <a:cs typeface="+mn-cs"/>
              </a:rPr>
              <a:t>PARAMETERISATION &amp; CALIBRATION</a:t>
            </a:r>
          </a:p>
        </p:txBody>
      </p:sp>
      <p:sp>
        <p:nvSpPr>
          <p:cNvPr id="26" name="TextBox 25">
            <a:extLst>
              <a:ext uri="{FF2B5EF4-FFF2-40B4-BE49-F238E27FC236}">
                <a16:creationId xmlns:a16="http://schemas.microsoft.com/office/drawing/2014/main" id="{6F84CDAE-E903-415B-B6B5-9EE8D4E0FAF6}"/>
              </a:ext>
            </a:extLst>
          </p:cNvPr>
          <p:cNvSpPr txBox="1">
            <a:spLocks noChangeArrowheads="1"/>
          </p:cNvSpPr>
          <p:nvPr/>
        </p:nvSpPr>
        <p:spPr bwMode="auto">
          <a:xfrm>
            <a:off x="6348095" y="1617664"/>
            <a:ext cx="176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600" b="1" i="0" u="none" strike="noStrike" kern="1200" cap="none" spc="0" normalizeH="0" baseline="0" noProof="0">
                <a:ln>
                  <a:noFill/>
                </a:ln>
                <a:solidFill>
                  <a:srgbClr val="FF0000"/>
                </a:solidFill>
                <a:effectLst/>
                <a:uLnTx/>
                <a:uFillTx/>
                <a:latin typeface="Arial" panose="020B0604020202020204" pitchFamily="34" charset="0"/>
                <a:ea typeface="+mn-ea"/>
                <a:cs typeface="+mn-cs"/>
              </a:rPr>
              <a:t>VALIDATION</a:t>
            </a:r>
          </a:p>
        </p:txBody>
      </p:sp>
      <p:sp>
        <p:nvSpPr>
          <p:cNvPr id="27" name="Title 12">
            <a:extLst>
              <a:ext uri="{FF2B5EF4-FFF2-40B4-BE49-F238E27FC236}">
                <a16:creationId xmlns:a16="http://schemas.microsoft.com/office/drawing/2014/main" id="{1DFB54F6-822B-4458-A8FF-908528197195}"/>
              </a:ext>
            </a:extLst>
          </p:cNvPr>
          <p:cNvSpPr txBox="1">
            <a:spLocks/>
          </p:cNvSpPr>
          <p:nvPr/>
        </p:nvSpPr>
        <p:spPr>
          <a:xfrm>
            <a:off x="1066800" y="1342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457200" marR="0" lvl="0" indent="-457200" algn="l" defTabSz="914400" rtl="0" eaLnBrk="1" fontAlgn="auto" latinLnBrk="0" hangingPunct="1">
              <a:lnSpc>
                <a:spcPct val="85000"/>
              </a:lnSpc>
              <a:spcBef>
                <a:spcPct val="0"/>
              </a:spcBef>
              <a:spcAft>
                <a:spcPts val="0"/>
              </a:spcAft>
              <a:buClrTx/>
              <a:buSzTx/>
              <a:buFontTx/>
              <a:buNone/>
              <a:tabLst/>
              <a:defRPr/>
            </a:pPr>
            <a:r>
              <a:rPr kumimoji="0" lang="en-AU" altLang="en-US" sz="2000" b="0" i="0" u="none" strike="noStrike" kern="1200" cap="none" spc="-50" normalizeH="0" baseline="0" noProof="0">
                <a:ln>
                  <a:noFill/>
                </a:ln>
                <a:solidFill>
                  <a:srgbClr val="99CB38"/>
                </a:solidFill>
                <a:effectLst/>
                <a:uLnTx/>
                <a:uFillTx/>
                <a:latin typeface="Arial" panose="020B0604020202020204" pitchFamily="34" charset="0"/>
                <a:ea typeface="+mj-ea"/>
                <a:cs typeface="+mj-cs"/>
              </a:rPr>
              <a:t>3.	Validation (Year 2)</a:t>
            </a:r>
            <a:br>
              <a:rPr kumimoji="0" lang="en-AU" altLang="en-US" sz="2000" b="0" i="0" u="none" strike="noStrike" kern="1200" cap="none" spc="-50" normalizeH="0" baseline="0" noProof="0">
                <a:ln>
                  <a:noFill/>
                </a:ln>
                <a:solidFill>
                  <a:srgbClr val="99CB38"/>
                </a:solidFill>
                <a:effectLst/>
                <a:uLnTx/>
                <a:uFillTx/>
                <a:latin typeface="Arial" panose="020B0604020202020204" pitchFamily="34" charset="0"/>
                <a:ea typeface="+mj-ea"/>
                <a:cs typeface="+mj-cs"/>
              </a:rPr>
            </a:br>
            <a:br>
              <a:rPr kumimoji="0" lang="en-AU" altLang="en-US" sz="2000" b="0" i="0" u="none" strike="noStrike" kern="1200" cap="none" spc="-50" normalizeH="0" baseline="0" noProof="0">
                <a:ln>
                  <a:noFill/>
                </a:ln>
                <a:solidFill>
                  <a:srgbClr val="99CB38"/>
                </a:solidFill>
                <a:effectLst/>
                <a:uLnTx/>
                <a:uFillTx/>
                <a:latin typeface="Arial" panose="020B0604020202020204" pitchFamily="34" charset="0"/>
                <a:ea typeface="+mj-ea"/>
                <a:cs typeface="+mj-cs"/>
              </a:rPr>
            </a:br>
            <a:r>
              <a:rPr kumimoji="0" lang="en-AU" altLang="en-US" sz="2000" b="0" i="0" u="none" strike="noStrike" kern="1200" cap="none" spc="-50" normalizeH="0" baseline="0" noProof="0">
                <a:ln>
                  <a:noFill/>
                </a:ln>
                <a:solidFill>
                  <a:prstClr val="black">
                    <a:lumMod val="75000"/>
                    <a:lumOff val="25000"/>
                  </a:prstClr>
                </a:solidFill>
                <a:effectLst/>
                <a:uLnTx/>
                <a:uFillTx/>
                <a:latin typeface="Arial" panose="020B0604020202020204" pitchFamily="34" charset="0"/>
                <a:ea typeface="+mj-ea"/>
                <a:cs typeface="+mj-cs"/>
              </a:rPr>
              <a:t>APSIM run against independent data (new season at same site): simulated and observed results compared.</a:t>
            </a:r>
            <a:br>
              <a:rPr kumimoji="0" lang="en-AU" altLang="en-US" sz="2000" b="0" i="0" u="none" strike="noStrike" kern="1200" cap="none" spc="-50" normalizeH="0" baseline="0" noProof="0">
                <a:ln>
                  <a:noFill/>
                </a:ln>
                <a:solidFill>
                  <a:prstClr val="black">
                    <a:lumMod val="75000"/>
                    <a:lumOff val="25000"/>
                  </a:prstClr>
                </a:solidFill>
                <a:effectLst/>
                <a:uLnTx/>
                <a:uFillTx/>
                <a:latin typeface="Arial" panose="020B0604020202020204" pitchFamily="34" charset="0"/>
                <a:ea typeface="+mj-ea"/>
                <a:cs typeface="+mj-cs"/>
              </a:rPr>
            </a:br>
            <a:endParaRPr kumimoji="0" lang="en-AU" altLang="en-US" sz="2000" b="0" i="0" u="none" strike="noStrike" kern="1200" cap="none" spc="-50" normalizeH="0" baseline="0" noProof="0">
              <a:ln>
                <a:noFill/>
              </a:ln>
              <a:solidFill>
                <a:prstClr val="black">
                  <a:lumMod val="75000"/>
                  <a:lumOff val="25000"/>
                </a:prstClr>
              </a:solidFill>
              <a:effectLst/>
              <a:uLnTx/>
              <a:uFillTx/>
              <a:latin typeface="Arial" panose="020B0604020202020204" pitchFamily="34" charset="0"/>
              <a:ea typeface="+mj-ea"/>
              <a:cs typeface="+mj-cs"/>
            </a:endParaRPr>
          </a:p>
        </p:txBody>
      </p:sp>
    </p:spTree>
    <p:extLst>
      <p:ext uri="{BB962C8B-B14F-4D97-AF65-F5344CB8AC3E}">
        <p14:creationId xmlns:p14="http://schemas.microsoft.com/office/powerpoint/2010/main" val="20920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24" grpId="0" animBg="1"/>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a:extLst>
              <a:ext uri="{FF2B5EF4-FFF2-40B4-BE49-F238E27FC236}">
                <a16:creationId xmlns:a16="http://schemas.microsoft.com/office/drawing/2014/main" id="{CFC2E543-CD6F-4D5D-BDBD-72724C7B6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863" y="4602164"/>
            <a:ext cx="2687637"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a:extLst>
              <a:ext uri="{FF2B5EF4-FFF2-40B4-BE49-F238E27FC236}">
                <a16:creationId xmlns:a16="http://schemas.microsoft.com/office/drawing/2014/main" id="{080389DA-3186-4548-83C4-8A85157ED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0" y="1420814"/>
            <a:ext cx="2141538"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a:extLst>
              <a:ext uri="{FF2B5EF4-FFF2-40B4-BE49-F238E27FC236}">
                <a16:creationId xmlns:a16="http://schemas.microsoft.com/office/drawing/2014/main" id="{C3040108-A334-4789-8E58-C55E2E672286}"/>
              </a:ext>
            </a:extLst>
          </p:cNvPr>
          <p:cNvSpPr>
            <a:spLocks noGrp="1"/>
          </p:cNvSpPr>
          <p:nvPr>
            <p:ph type="title"/>
          </p:nvPr>
        </p:nvSpPr>
        <p:spPr>
          <a:xfrm>
            <a:off x="1936750" y="269875"/>
            <a:ext cx="8459788" cy="857250"/>
          </a:xfrm>
        </p:spPr>
        <p:txBody>
          <a:bodyPr>
            <a:normAutofit fontScale="90000"/>
          </a:bodyPr>
          <a:lstStyle/>
          <a:p>
            <a:pPr algn="ctr"/>
            <a:r>
              <a:rPr lang="en-AU" altLang="en-US" sz="2800">
                <a:latin typeface="Arial" panose="020B0604020202020204" pitchFamily="34" charset="0"/>
              </a:rPr>
              <a:t>APSIM model calibration and validation</a:t>
            </a:r>
            <a:br>
              <a:rPr lang="en-AU" altLang="en-US" sz="2800">
                <a:latin typeface="Arial" panose="020B0604020202020204" pitchFamily="34" charset="0"/>
              </a:rPr>
            </a:br>
            <a:br>
              <a:rPr lang="en-AU" altLang="en-US" sz="2800">
                <a:latin typeface="Arial" panose="020B0604020202020204" pitchFamily="34" charset="0"/>
              </a:rPr>
            </a:br>
            <a:endParaRPr lang="en-AU" altLang="en-US" sz="1800">
              <a:latin typeface="Arial" panose="020B0604020202020204" pitchFamily="34" charset="0"/>
            </a:endParaRPr>
          </a:p>
        </p:txBody>
      </p:sp>
      <p:pic>
        <p:nvPicPr>
          <p:cNvPr id="12293" name="Picture 5">
            <a:extLst>
              <a:ext uri="{FF2B5EF4-FFF2-40B4-BE49-F238E27FC236}">
                <a16:creationId xmlns:a16="http://schemas.microsoft.com/office/drawing/2014/main" id="{64086D77-D3DC-4976-9E6F-CE7409175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1368426"/>
            <a:ext cx="22193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a:extLst>
              <a:ext uri="{FF2B5EF4-FFF2-40B4-BE49-F238E27FC236}">
                <a16:creationId xmlns:a16="http://schemas.microsoft.com/office/drawing/2014/main" id="{9359C562-5C6F-4B24-968A-7F9F46E47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689" y="2892426"/>
            <a:ext cx="22812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a:extLst>
              <a:ext uri="{FF2B5EF4-FFF2-40B4-BE49-F238E27FC236}">
                <a16:creationId xmlns:a16="http://schemas.microsoft.com/office/drawing/2014/main" id="{24553876-62CA-4C83-A350-803B8F05A5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6939" y="2797176"/>
            <a:ext cx="2238375"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a:extLst>
              <a:ext uri="{FF2B5EF4-FFF2-40B4-BE49-F238E27FC236}">
                <a16:creationId xmlns:a16="http://schemas.microsoft.com/office/drawing/2014/main" id="{EBDA41A0-9A9D-44B4-A7FE-D57EB5A2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7901" y="1419225"/>
            <a:ext cx="211931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818D59B6-BCF3-4CE7-924E-1E546ACC8415}"/>
              </a:ext>
            </a:extLst>
          </p:cNvPr>
          <p:cNvSpPr txBox="1">
            <a:spLocks noChangeArrowheads="1"/>
          </p:cNvSpPr>
          <p:nvPr/>
        </p:nvSpPr>
        <p:spPr bwMode="auto">
          <a:xfrm>
            <a:off x="6940550" y="1598614"/>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T3 </a:t>
            </a:r>
          </a:p>
        </p:txBody>
      </p:sp>
      <p:sp>
        <p:nvSpPr>
          <p:cNvPr id="16" name="TextBox 15">
            <a:extLst>
              <a:ext uri="{FF2B5EF4-FFF2-40B4-BE49-F238E27FC236}">
                <a16:creationId xmlns:a16="http://schemas.microsoft.com/office/drawing/2014/main" id="{22D42543-01B6-4844-A4AA-02B96A2B2459}"/>
              </a:ext>
            </a:extLst>
          </p:cNvPr>
          <p:cNvSpPr txBox="1">
            <a:spLocks noChangeArrowheads="1"/>
          </p:cNvSpPr>
          <p:nvPr/>
        </p:nvSpPr>
        <p:spPr bwMode="auto">
          <a:xfrm>
            <a:off x="9118600" y="1598614"/>
            <a:ext cx="693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T4 </a:t>
            </a:r>
          </a:p>
        </p:txBody>
      </p:sp>
      <p:pic>
        <p:nvPicPr>
          <p:cNvPr id="12298" name="Picture 10">
            <a:extLst>
              <a:ext uri="{FF2B5EF4-FFF2-40B4-BE49-F238E27FC236}">
                <a16:creationId xmlns:a16="http://schemas.microsoft.com/office/drawing/2014/main" id="{AF889AD7-0A0F-4E54-89E9-C113B8AD26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000" y="2809875"/>
            <a:ext cx="2514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a:extLst>
              <a:ext uri="{FF2B5EF4-FFF2-40B4-BE49-F238E27FC236}">
                <a16:creationId xmlns:a16="http://schemas.microsoft.com/office/drawing/2014/main" id="{7D771C4A-2C2B-4B4A-8FC7-D61CF9CA44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8900" y="1406526"/>
            <a:ext cx="21526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a:extLst>
              <a:ext uri="{FF2B5EF4-FFF2-40B4-BE49-F238E27FC236}">
                <a16:creationId xmlns:a16="http://schemas.microsoft.com/office/drawing/2014/main" id="{81F3AF95-2E0B-450F-A4C5-92A16FACAC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5400" y="2795588"/>
            <a:ext cx="22225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3B6E4EF-137F-420B-92D2-5C632309C7E7}"/>
              </a:ext>
            </a:extLst>
          </p:cNvPr>
          <p:cNvSpPr txBox="1">
            <a:spLocks noChangeArrowheads="1"/>
          </p:cNvSpPr>
          <p:nvPr/>
        </p:nvSpPr>
        <p:spPr bwMode="auto">
          <a:xfrm>
            <a:off x="2787650" y="1598614"/>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T1</a:t>
            </a:r>
          </a:p>
        </p:txBody>
      </p:sp>
      <p:sp>
        <p:nvSpPr>
          <p:cNvPr id="17" name="TextBox 16">
            <a:extLst>
              <a:ext uri="{FF2B5EF4-FFF2-40B4-BE49-F238E27FC236}">
                <a16:creationId xmlns:a16="http://schemas.microsoft.com/office/drawing/2014/main" id="{CB4297B4-4BCE-4396-8475-43977514396E}"/>
              </a:ext>
            </a:extLst>
          </p:cNvPr>
          <p:cNvSpPr txBox="1">
            <a:spLocks noChangeArrowheads="1"/>
          </p:cNvSpPr>
          <p:nvPr/>
        </p:nvSpPr>
        <p:spPr bwMode="auto">
          <a:xfrm>
            <a:off x="4794250" y="1598614"/>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T2 </a:t>
            </a:r>
          </a:p>
        </p:txBody>
      </p:sp>
      <p:sp>
        <p:nvSpPr>
          <p:cNvPr id="20" name="TextBox 19">
            <a:extLst>
              <a:ext uri="{FF2B5EF4-FFF2-40B4-BE49-F238E27FC236}">
                <a16:creationId xmlns:a16="http://schemas.microsoft.com/office/drawing/2014/main" id="{BC7D952C-E247-4C89-86C9-EE6A6CB68CAC}"/>
              </a:ext>
            </a:extLst>
          </p:cNvPr>
          <p:cNvSpPr txBox="1">
            <a:spLocks noChangeArrowheads="1"/>
          </p:cNvSpPr>
          <p:nvPr/>
        </p:nvSpPr>
        <p:spPr bwMode="auto">
          <a:xfrm>
            <a:off x="6051550" y="4424363"/>
            <a:ext cx="4344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Model is considered ‘validated’ when RMSE &lt;= uncertainty in observed data</a:t>
            </a:r>
          </a:p>
        </p:txBody>
      </p:sp>
      <p:cxnSp>
        <p:nvCxnSpPr>
          <p:cNvPr id="23" name="Straight Connector 22">
            <a:extLst>
              <a:ext uri="{FF2B5EF4-FFF2-40B4-BE49-F238E27FC236}">
                <a16:creationId xmlns:a16="http://schemas.microsoft.com/office/drawing/2014/main" id="{C0368307-BB67-413C-8366-8064857A54B3}"/>
              </a:ext>
            </a:extLst>
          </p:cNvPr>
          <p:cNvCxnSpPr/>
          <p:nvPr/>
        </p:nvCxnSpPr>
        <p:spPr>
          <a:xfrm flipV="1">
            <a:off x="2895600" y="4537867"/>
            <a:ext cx="2489200" cy="1443037"/>
          </a:xfrm>
          <a:prstGeom prst="line">
            <a:avLst/>
          </a:prstGeom>
          <a:ln w="9525">
            <a:solidFill>
              <a:schemeClr val="tx2">
                <a:lumMod val="40000"/>
                <a:lumOff val="60000"/>
              </a:schemeClr>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42E2ED2-076D-45F3-950B-6BC6704187B3}"/>
              </a:ext>
            </a:extLst>
          </p:cNvPr>
          <p:cNvCxnSpPr/>
          <p:nvPr/>
        </p:nvCxnSpPr>
        <p:spPr>
          <a:xfrm flipV="1">
            <a:off x="2895600" y="4394200"/>
            <a:ext cx="1930400" cy="1651000"/>
          </a:xfrm>
          <a:prstGeom prst="line">
            <a:avLst/>
          </a:prstGeom>
          <a:ln w="9525">
            <a:solidFill>
              <a:schemeClr val="tx2">
                <a:lumMod val="40000"/>
                <a:lumOff val="60000"/>
              </a:schemeClr>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9D789B1-84C3-4146-A848-AC60F730AE40}"/>
              </a:ext>
            </a:extLst>
          </p:cNvPr>
          <p:cNvSpPr txBox="1">
            <a:spLocks noChangeArrowheads="1"/>
          </p:cNvSpPr>
          <p:nvPr/>
        </p:nvSpPr>
        <p:spPr bwMode="auto">
          <a:xfrm>
            <a:off x="6375400" y="5422901"/>
            <a:ext cx="396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srgbClr val="99CB38"/>
                </a:solidFill>
                <a:effectLst/>
                <a:uLnTx/>
                <a:uFillTx/>
                <a:latin typeface="Arial" panose="020B0604020202020204" pitchFamily="34" charset="0"/>
                <a:ea typeface="+mn-ea"/>
                <a:cs typeface="+mn-cs"/>
              </a:rPr>
              <a:t> In other words, the model error is within the bounds of experimental uncertainty</a:t>
            </a:r>
          </a:p>
        </p:txBody>
      </p:sp>
      <p:sp>
        <p:nvSpPr>
          <p:cNvPr id="35" name="TextBox 34">
            <a:extLst>
              <a:ext uri="{FF2B5EF4-FFF2-40B4-BE49-F238E27FC236}">
                <a16:creationId xmlns:a16="http://schemas.microsoft.com/office/drawing/2014/main" id="{9BF8AC0D-B678-4184-8C41-8DAF1DBE6A2D}"/>
              </a:ext>
            </a:extLst>
          </p:cNvPr>
          <p:cNvSpPr txBox="1">
            <a:spLocks noChangeArrowheads="1"/>
          </p:cNvSpPr>
          <p:nvPr/>
        </p:nvSpPr>
        <p:spPr bwMode="auto">
          <a:xfrm>
            <a:off x="4152900" y="5426076"/>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RMSE = 417kg/ha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Stdev (obs) = 530 kg/ha</a:t>
            </a:r>
          </a:p>
        </p:txBody>
      </p:sp>
      <p:sp>
        <p:nvSpPr>
          <p:cNvPr id="22" name="TextBox 21">
            <a:extLst>
              <a:ext uri="{FF2B5EF4-FFF2-40B4-BE49-F238E27FC236}">
                <a16:creationId xmlns:a16="http://schemas.microsoft.com/office/drawing/2014/main" id="{A57AC9D6-68E9-48D9-A994-9AB9DD1D6CAC}"/>
              </a:ext>
            </a:extLst>
          </p:cNvPr>
          <p:cNvSpPr txBox="1">
            <a:spLocks noChangeArrowheads="1"/>
          </p:cNvSpPr>
          <p:nvPr/>
        </p:nvSpPr>
        <p:spPr bwMode="auto">
          <a:xfrm>
            <a:off x="2895601" y="846139"/>
            <a:ext cx="6557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(in this case, over different irrigation salinity treatments….)</a:t>
            </a:r>
          </a:p>
        </p:txBody>
      </p:sp>
      <p:sp>
        <p:nvSpPr>
          <p:cNvPr id="27" name="TextBox 26">
            <a:extLst>
              <a:ext uri="{FF2B5EF4-FFF2-40B4-BE49-F238E27FC236}">
                <a16:creationId xmlns:a16="http://schemas.microsoft.com/office/drawing/2014/main" id="{D1B7144C-F449-47D9-A7ED-B54A734CC92C}"/>
              </a:ext>
            </a:extLst>
          </p:cNvPr>
          <p:cNvSpPr txBox="1">
            <a:spLocks noChangeArrowheads="1"/>
          </p:cNvSpPr>
          <p:nvPr/>
        </p:nvSpPr>
        <p:spPr bwMode="auto">
          <a:xfrm rot="16200000">
            <a:off x="967581" y="1896269"/>
            <a:ext cx="142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Soil EC</a:t>
            </a:r>
          </a:p>
        </p:txBody>
      </p:sp>
      <p:sp>
        <p:nvSpPr>
          <p:cNvPr id="28" name="TextBox 27">
            <a:extLst>
              <a:ext uri="{FF2B5EF4-FFF2-40B4-BE49-F238E27FC236}">
                <a16:creationId xmlns:a16="http://schemas.microsoft.com/office/drawing/2014/main" id="{2424F6D2-CD72-4BB9-AC4C-DAF46E4110D4}"/>
              </a:ext>
            </a:extLst>
          </p:cNvPr>
          <p:cNvSpPr txBox="1">
            <a:spLocks noChangeArrowheads="1"/>
          </p:cNvSpPr>
          <p:nvPr/>
        </p:nvSpPr>
        <p:spPr bwMode="auto">
          <a:xfrm rot="16200000">
            <a:off x="1024732" y="3223420"/>
            <a:ext cx="142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Production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1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1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8" grpId="0"/>
      <p:bldP spid="17" grpId="0"/>
      <p:bldP spid="20" grpId="0"/>
      <p:bldP spid="26" grpId="0"/>
      <p:bldP spid="35" grpId="0"/>
      <p:bldP spid="22"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6" name="Picture 2">
            <a:extLst>
              <a:ext uri="{FF2B5EF4-FFF2-40B4-BE49-F238E27FC236}">
                <a16:creationId xmlns:a16="http://schemas.microsoft.com/office/drawing/2014/main" id="{A0327282-01B6-4806-AC8A-80894E0B25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901941"/>
            <a:ext cx="5451627" cy="4734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traight Connector 74">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3314" name="Content Placeholder 5">
            <a:extLst>
              <a:ext uri="{FF2B5EF4-FFF2-40B4-BE49-F238E27FC236}">
                <a16:creationId xmlns:a16="http://schemas.microsoft.com/office/drawing/2014/main" id="{579F0ADF-DE49-4C72-ABE9-997BEB5F36FD}"/>
              </a:ext>
            </a:extLst>
          </p:cNvPr>
          <p:cNvSpPr>
            <a:spLocks noGrp="1"/>
          </p:cNvSpPr>
          <p:nvPr>
            <p:ph idx="1"/>
          </p:nvPr>
        </p:nvSpPr>
        <p:spPr>
          <a:xfrm>
            <a:off x="6411684" y="2198914"/>
            <a:ext cx="5127172" cy="3670180"/>
          </a:xfrm>
        </p:spPr>
        <p:txBody>
          <a:bodyPr>
            <a:normAutofit/>
          </a:bodyPr>
          <a:lstStyle/>
          <a:p>
            <a:pPr marL="457200" indent="-457200">
              <a:spcBef>
                <a:spcPct val="0"/>
              </a:spcBef>
            </a:pPr>
            <a:endParaRPr lang="en-AU" altLang="en-US">
              <a:latin typeface="Arial" panose="020B0604020202020204" pitchFamily="34" charset="0"/>
            </a:endParaRPr>
          </a:p>
          <a:p>
            <a:pPr marL="457200" indent="-457200">
              <a:spcAft>
                <a:spcPct val="0"/>
              </a:spcAft>
              <a:buFont typeface="Arial" panose="020B0604020202020204" pitchFamily="34" charset="0"/>
              <a:buAutoNum type="arabicPeriod" startAt="4"/>
            </a:pPr>
            <a:r>
              <a:rPr lang="en-AU" altLang="en-US" b="1">
                <a:latin typeface="Arial" panose="020B0604020202020204" pitchFamily="34" charset="0"/>
              </a:rPr>
              <a:t>Scenario analysis (Years 2+)</a:t>
            </a:r>
          </a:p>
          <a:p>
            <a:pPr marL="457200" indent="-457200">
              <a:spcAft>
                <a:spcPct val="0"/>
              </a:spcAft>
              <a:buFont typeface="Arial" panose="020B0604020202020204" pitchFamily="34" charset="0"/>
              <a:buAutoNum type="arabicPeriod" startAt="4"/>
            </a:pPr>
            <a:endParaRPr lang="en-AU" altLang="en-US" b="1">
              <a:latin typeface="Arial" panose="020B0604020202020204" pitchFamily="34" charset="0"/>
            </a:endParaRPr>
          </a:p>
          <a:p>
            <a:pPr marL="457200" indent="-457200">
              <a:spcBef>
                <a:spcPct val="0"/>
              </a:spcBef>
            </a:pPr>
            <a:r>
              <a:rPr lang="en-AU" altLang="en-US" b="1">
                <a:latin typeface="Arial" panose="020B0604020202020204" pitchFamily="34" charset="0"/>
              </a:rPr>
              <a:t>	</a:t>
            </a:r>
            <a:r>
              <a:rPr lang="en-AU" altLang="en-US">
                <a:latin typeface="Arial" panose="020B0604020202020204" pitchFamily="34" charset="0"/>
              </a:rPr>
              <a:t>Once the rigorous parameterisation, calibration and validation process has been completed adequately, use validated APSIM as a research tool to gain insight into long term average production and risk under different management options</a:t>
            </a:r>
            <a:endParaRPr lang="en-AU" altLang="en-US" b="1">
              <a:latin typeface="Arial" panose="020B0604020202020204" pitchFamily="34" charset="0"/>
            </a:endParaRPr>
          </a:p>
        </p:txBody>
      </p:sp>
      <p:sp>
        <p:nvSpPr>
          <p:cNvPr id="77" name="Rectangle 76">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9BDCCF-0237-4F83-99BB-9E1CF1A72DF9}"/>
              </a:ext>
            </a:extLst>
          </p:cNvPr>
          <p:cNvSpPr>
            <a:spLocks noGrp="1"/>
          </p:cNvSpPr>
          <p:nvPr>
            <p:ph type="title"/>
          </p:nvPr>
        </p:nvSpPr>
        <p:spPr>
          <a:xfrm>
            <a:off x="492370" y="516835"/>
            <a:ext cx="3084844" cy="5772840"/>
          </a:xfrm>
        </p:spPr>
        <p:txBody>
          <a:bodyPr anchor="ctr">
            <a:normAutofit/>
          </a:bodyPr>
          <a:lstStyle/>
          <a:p>
            <a:r>
              <a:rPr lang="en-IN" sz="3600">
                <a:solidFill>
                  <a:srgbClr val="FFFFFF"/>
                </a:solidFill>
                <a:effectLst/>
                <a:latin typeface="Times New Roman" panose="02020603050405020304" pitchFamily="18" charset="0"/>
                <a:ea typeface="Times New Roman" panose="02020603050405020304" pitchFamily="18" charset="0"/>
                <a:cs typeface="Vrinda" panose="020B0502040204020203" pitchFamily="34" charset="0"/>
              </a:rPr>
              <a:t>APSIM Plug and Play Modules generally used for simulation of rice based cropping system </a:t>
            </a:r>
            <a:endParaRPr lang="en-IN" sz="3600">
              <a:solidFill>
                <a:srgbClr val="FFFFFF"/>
              </a:solidFill>
            </a:endParaRPr>
          </a:p>
        </p:txBody>
      </p:sp>
      <p:sp>
        <p:nvSpPr>
          <p:cNvPr id="13" name="Rectangle 1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E525450E-6072-4983-897A-F748C605EF17}"/>
              </a:ext>
            </a:extLst>
          </p:cNvPr>
          <p:cNvGraphicFramePr>
            <a:graphicFrameLocks noGrp="1"/>
          </p:cNvGraphicFramePr>
          <p:nvPr>
            <p:ph idx="1"/>
          </p:nvPr>
        </p:nvGraphicFramePr>
        <p:xfrm>
          <a:off x="4741863" y="875552"/>
          <a:ext cx="6797676" cy="5178339"/>
        </p:xfrm>
        <a:graphic>
          <a:graphicData uri="http://schemas.openxmlformats.org/drawingml/2006/table">
            <a:tbl>
              <a:tblPr firstRow="1" firstCol="1" bandRow="1">
                <a:tableStyleId>{5C22544A-7EE6-4342-B048-85BDC9FD1C3A}</a:tableStyleId>
              </a:tblPr>
              <a:tblGrid>
                <a:gridCol w="1094992">
                  <a:extLst>
                    <a:ext uri="{9D8B030D-6E8A-4147-A177-3AD203B41FA5}">
                      <a16:colId xmlns:a16="http://schemas.microsoft.com/office/drawing/2014/main" val="498345225"/>
                    </a:ext>
                  </a:extLst>
                </a:gridCol>
                <a:gridCol w="3624259">
                  <a:extLst>
                    <a:ext uri="{9D8B030D-6E8A-4147-A177-3AD203B41FA5}">
                      <a16:colId xmlns:a16="http://schemas.microsoft.com/office/drawing/2014/main" val="671478220"/>
                    </a:ext>
                  </a:extLst>
                </a:gridCol>
                <a:gridCol w="2078425">
                  <a:extLst>
                    <a:ext uri="{9D8B030D-6E8A-4147-A177-3AD203B41FA5}">
                      <a16:colId xmlns:a16="http://schemas.microsoft.com/office/drawing/2014/main" val="2387731195"/>
                    </a:ext>
                  </a:extLst>
                </a:gridCol>
              </a:tblGrid>
              <a:tr h="249486">
                <a:tc>
                  <a:txBody>
                    <a:bodyPr/>
                    <a:lstStyle/>
                    <a:p>
                      <a:pPr algn="just">
                        <a:lnSpc>
                          <a:spcPct val="150000"/>
                        </a:lnSpc>
                      </a:pPr>
                      <a:r>
                        <a:rPr lang="en-IN" sz="1100">
                          <a:effectLst/>
                        </a:rPr>
                        <a:t> Module</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Purpose</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Reference </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extLst>
                  <a:ext uri="{0D108BD9-81ED-4DB2-BD59-A6C34878D82A}">
                    <a16:rowId xmlns:a16="http://schemas.microsoft.com/office/drawing/2014/main" val="3301089475"/>
                  </a:ext>
                </a:extLst>
              </a:tr>
              <a:tr h="249486">
                <a:tc gridSpan="3">
                  <a:txBody>
                    <a:bodyPr/>
                    <a:lstStyle/>
                    <a:p>
                      <a:pPr algn="just">
                        <a:lnSpc>
                          <a:spcPct val="150000"/>
                        </a:lnSpc>
                      </a:pPr>
                      <a:r>
                        <a:rPr lang="en-IN" sz="1100">
                          <a:effectLst/>
                        </a:rPr>
                        <a:t>Crop Modules</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09461464"/>
                  </a:ext>
                </a:extLst>
              </a:tr>
              <a:tr h="736285">
                <a:tc>
                  <a:txBody>
                    <a:bodyPr/>
                    <a:lstStyle/>
                    <a:p>
                      <a:pPr algn="just">
                        <a:lnSpc>
                          <a:spcPct val="150000"/>
                        </a:lnSpc>
                      </a:pPr>
                      <a:r>
                        <a:rPr lang="en-IN" sz="1100">
                          <a:effectLst/>
                        </a:rPr>
                        <a:t>Rice (Oryza)**</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Basic rice module written based on the ORYZA 2000 crop module. Used to simulate the crop growth, phenology, yield, stress etc. of rice</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Bouman et al. (2006); Gaydon et al. (2012b)</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extLst>
                  <a:ext uri="{0D108BD9-81ED-4DB2-BD59-A6C34878D82A}">
                    <a16:rowId xmlns:a16="http://schemas.microsoft.com/office/drawing/2014/main" val="1278672454"/>
                  </a:ext>
                </a:extLst>
              </a:tr>
              <a:tr h="492885">
                <a:tc>
                  <a:txBody>
                    <a:bodyPr/>
                    <a:lstStyle/>
                    <a:p>
                      <a:pPr algn="just">
                        <a:lnSpc>
                          <a:spcPct val="150000"/>
                        </a:lnSpc>
                      </a:pPr>
                      <a:r>
                        <a:rPr lang="en-IN" sz="1100">
                          <a:effectLst/>
                        </a:rPr>
                        <a:t>Weed</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Used to simulate the growth of various weed under different rice growing ecology</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Deen et al. (2003)</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extLst>
                  <a:ext uri="{0D108BD9-81ED-4DB2-BD59-A6C34878D82A}">
                    <a16:rowId xmlns:a16="http://schemas.microsoft.com/office/drawing/2014/main" val="3239035774"/>
                  </a:ext>
                </a:extLst>
              </a:tr>
              <a:tr h="249486">
                <a:tc gridSpan="3">
                  <a:txBody>
                    <a:bodyPr/>
                    <a:lstStyle/>
                    <a:p>
                      <a:pPr algn="just">
                        <a:lnSpc>
                          <a:spcPct val="150000"/>
                        </a:lnSpc>
                      </a:pPr>
                      <a:r>
                        <a:rPr lang="en-IN" sz="1100">
                          <a:effectLst/>
                        </a:rPr>
                        <a:t>Soil Modules</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95391837"/>
                  </a:ext>
                </a:extLst>
              </a:tr>
              <a:tr h="492885">
                <a:tc>
                  <a:txBody>
                    <a:bodyPr/>
                    <a:lstStyle/>
                    <a:p>
                      <a:pPr algn="just">
                        <a:lnSpc>
                          <a:spcPct val="150000"/>
                        </a:lnSpc>
                      </a:pPr>
                      <a:r>
                        <a:rPr lang="en-IN" sz="1100">
                          <a:effectLst/>
                        </a:rPr>
                        <a:t>SoilN</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To simulate the nitrogen dynamics, uptake, removal etc. from different soil layers </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Provert et al. (1998)</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extLst>
                  <a:ext uri="{0D108BD9-81ED-4DB2-BD59-A6C34878D82A}">
                    <a16:rowId xmlns:a16="http://schemas.microsoft.com/office/drawing/2014/main" val="2102833751"/>
                  </a:ext>
                </a:extLst>
              </a:tr>
              <a:tr h="492885">
                <a:tc>
                  <a:txBody>
                    <a:bodyPr/>
                    <a:lstStyle/>
                    <a:p>
                      <a:pPr algn="just">
                        <a:lnSpc>
                          <a:spcPct val="150000"/>
                        </a:lnSpc>
                      </a:pPr>
                      <a:r>
                        <a:rPr lang="en-IN" sz="1100">
                          <a:effectLst/>
                        </a:rPr>
                        <a:t>Phosphorous</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To simulate the phosphorus dynamics, uptake, removal etc. from different soil layers </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Delve et al. (2009)</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extLst>
                  <a:ext uri="{0D108BD9-81ED-4DB2-BD59-A6C34878D82A}">
                    <a16:rowId xmlns:a16="http://schemas.microsoft.com/office/drawing/2014/main" val="3106877020"/>
                  </a:ext>
                </a:extLst>
              </a:tr>
              <a:tr h="249486">
                <a:tc>
                  <a:txBody>
                    <a:bodyPr/>
                    <a:lstStyle/>
                    <a:p>
                      <a:pPr algn="just">
                        <a:lnSpc>
                          <a:spcPct val="150000"/>
                        </a:lnSpc>
                      </a:pPr>
                      <a:r>
                        <a:rPr lang="en-IN" sz="1100">
                          <a:effectLst/>
                        </a:rPr>
                        <a:t>Pond</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To simulate the algal growth under flooded rice system</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Gaydon et al. (2012a)</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extLst>
                  <a:ext uri="{0D108BD9-81ED-4DB2-BD59-A6C34878D82A}">
                    <a16:rowId xmlns:a16="http://schemas.microsoft.com/office/drawing/2014/main" val="405613886"/>
                  </a:ext>
                </a:extLst>
              </a:tr>
              <a:tr h="736285">
                <a:tc>
                  <a:txBody>
                    <a:bodyPr/>
                    <a:lstStyle/>
                    <a:p>
                      <a:pPr algn="just">
                        <a:lnSpc>
                          <a:spcPct val="150000"/>
                        </a:lnSpc>
                      </a:pPr>
                      <a:r>
                        <a:rPr lang="en-IN" sz="1100">
                          <a:effectLst/>
                        </a:rPr>
                        <a:t>Water Supply</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APSIM Water Supply module is an instantiable module, capable of performing the role of water-source for the APSIM Irrigate module.</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Gaydon and Lission (2005)</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extLst>
                  <a:ext uri="{0D108BD9-81ED-4DB2-BD59-A6C34878D82A}">
                    <a16:rowId xmlns:a16="http://schemas.microsoft.com/office/drawing/2014/main" val="3125605544"/>
                  </a:ext>
                </a:extLst>
              </a:tr>
              <a:tr h="492885">
                <a:tc>
                  <a:txBody>
                    <a:bodyPr/>
                    <a:lstStyle/>
                    <a:p>
                      <a:pPr algn="just">
                        <a:lnSpc>
                          <a:spcPct val="150000"/>
                        </a:lnSpc>
                      </a:pPr>
                      <a:r>
                        <a:rPr lang="en-IN" sz="1100">
                          <a:effectLst/>
                        </a:rPr>
                        <a:t>Solute</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Used to a simulate the solute balance within different soil layers for five different solutes.</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Poulton et al. (2005)</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extLst>
                  <a:ext uri="{0D108BD9-81ED-4DB2-BD59-A6C34878D82A}">
                    <a16:rowId xmlns:a16="http://schemas.microsoft.com/office/drawing/2014/main" val="1259014276"/>
                  </a:ext>
                </a:extLst>
              </a:tr>
              <a:tr h="736285">
                <a:tc>
                  <a:txBody>
                    <a:bodyPr/>
                    <a:lstStyle/>
                    <a:p>
                      <a:pPr algn="just">
                        <a:lnSpc>
                          <a:spcPct val="150000"/>
                        </a:lnSpc>
                      </a:pPr>
                      <a:r>
                        <a:rPr lang="en-IN" sz="1100">
                          <a:effectLst/>
                        </a:rPr>
                        <a:t>SWIM3</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a:effectLst/>
                        </a:rPr>
                        <a:t>The SWIM3 (module is the latest release under SWIM family Soil Water Infiltration and Movement) to simulate the water and solute movement within soil profile</a:t>
                      </a:r>
                      <a:endParaRPr lang="en-IN" sz="120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tc>
                  <a:txBody>
                    <a:bodyPr/>
                    <a:lstStyle/>
                    <a:p>
                      <a:pPr algn="just">
                        <a:lnSpc>
                          <a:spcPct val="150000"/>
                        </a:lnSpc>
                      </a:pPr>
                      <a:r>
                        <a:rPr lang="en-IN" sz="1100" dirty="0">
                          <a:effectLst/>
                        </a:rPr>
                        <a:t>Connolly et al. (2002); </a:t>
                      </a:r>
                      <a:endParaRPr lang="en-IN" sz="1200" dirty="0">
                        <a:effectLst/>
                      </a:endParaRPr>
                    </a:p>
                    <a:p>
                      <a:pPr algn="just">
                        <a:lnSpc>
                          <a:spcPct val="150000"/>
                        </a:lnSpc>
                      </a:pPr>
                      <a:r>
                        <a:rPr lang="en-IN" sz="1100" dirty="0" err="1">
                          <a:effectLst/>
                        </a:rPr>
                        <a:t>Huth</a:t>
                      </a:r>
                      <a:r>
                        <a:rPr lang="en-IN" sz="1100" dirty="0">
                          <a:effectLst/>
                        </a:rPr>
                        <a:t> et al. (2012)</a:t>
                      </a:r>
                      <a:endParaRPr lang="en-IN" sz="1200" dirty="0">
                        <a:effectLst/>
                        <a:latin typeface="Times New Roman" panose="02020603050405020304" pitchFamily="18" charset="0"/>
                        <a:ea typeface="Times New Roman" panose="02020603050405020304" pitchFamily="18" charset="0"/>
                        <a:cs typeface="Vrinda" panose="020B0502040204020203" pitchFamily="34" charset="0"/>
                      </a:endParaRPr>
                    </a:p>
                  </a:txBody>
                  <a:tcPr marL="66382" marR="66382" marT="0" marB="0"/>
                </a:tc>
                <a:extLst>
                  <a:ext uri="{0D108BD9-81ED-4DB2-BD59-A6C34878D82A}">
                    <a16:rowId xmlns:a16="http://schemas.microsoft.com/office/drawing/2014/main" val="1500684838"/>
                  </a:ext>
                </a:extLst>
              </a:tr>
            </a:tbl>
          </a:graphicData>
        </a:graphic>
      </p:graphicFrame>
    </p:spTree>
    <p:extLst>
      <p:ext uri="{BB962C8B-B14F-4D97-AF65-F5344CB8AC3E}">
        <p14:creationId xmlns:p14="http://schemas.microsoft.com/office/powerpoint/2010/main" val="327859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527179-CAA5-4D73-A2DC-0A89AB8A6B54}"/>
              </a:ext>
            </a:extLst>
          </p:cNvPr>
          <p:cNvSpPr>
            <a:spLocks noGrp="1"/>
          </p:cNvSpPr>
          <p:nvPr>
            <p:ph type="title"/>
          </p:nvPr>
        </p:nvSpPr>
        <p:spPr>
          <a:xfrm>
            <a:off x="965030" y="963997"/>
            <a:ext cx="3254691" cy="4938361"/>
          </a:xfrm>
        </p:spPr>
        <p:txBody>
          <a:bodyPr anchor="ctr">
            <a:normAutofit/>
          </a:bodyPr>
          <a:lstStyle/>
          <a:p>
            <a:pPr algn="r"/>
            <a:r>
              <a:rPr lang="en-IN" sz="4400" b="1">
                <a:effectLst/>
                <a:latin typeface="Times New Roman" panose="02020603050405020304" pitchFamily="18" charset="0"/>
                <a:ea typeface="Times New Roman" panose="02020603050405020304" pitchFamily="18" charset="0"/>
                <a:cs typeface="Vrinda" panose="020B0502040204020203" pitchFamily="34" charset="0"/>
              </a:rPr>
              <a:t>APSIM model for assessing the complexities of rice-based cropping systems </a:t>
            </a:r>
            <a:endParaRPr lang="en-IN" sz="4400"/>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91BD53-E3E9-4A84-B531-5AF8C910037C}"/>
              </a:ext>
            </a:extLst>
          </p:cNvPr>
          <p:cNvSpPr>
            <a:spLocks noGrp="1"/>
          </p:cNvSpPr>
          <p:nvPr>
            <p:ph idx="1"/>
          </p:nvPr>
        </p:nvSpPr>
        <p:spPr>
          <a:xfrm>
            <a:off x="5134882" y="963507"/>
            <a:ext cx="6135097" cy="4938851"/>
          </a:xfrm>
        </p:spPr>
        <p:txBody>
          <a:bodyPr anchor="ctr">
            <a:normAutofit/>
          </a:bodyPr>
          <a:lstStyle/>
          <a:p>
            <a:pPr marL="358775" indent="-358775" algn="just">
              <a:buFont typeface="Wingdings" panose="05000000000000000000" pitchFamily="2" charset="2"/>
              <a:buChar char="q"/>
              <a:tabLst>
                <a:tab pos="2144713" algn="l"/>
              </a:tabLst>
            </a:pPr>
            <a:r>
              <a:rPr lang="en-IN" sz="1800" dirty="0">
                <a:effectLst/>
                <a:latin typeface="Times New Roman" panose="02020603050405020304" pitchFamily="18" charset="0"/>
                <a:ea typeface="Times New Roman" panose="02020603050405020304" pitchFamily="18" charset="0"/>
                <a:cs typeface="Vrinda" panose="020B0502040204020203" pitchFamily="34" charset="0"/>
              </a:rPr>
              <a:t>APSIM has recently been enhanced to simulate different research questions and management practices of rice-based cropping systems and environmental dynamics (</a:t>
            </a:r>
            <a:r>
              <a:rPr lang="en-IN" sz="1800" dirty="0" err="1">
                <a:effectLst/>
                <a:latin typeface="Times New Roman" panose="02020603050405020304" pitchFamily="18" charset="0"/>
                <a:ea typeface="Times New Roman" panose="02020603050405020304" pitchFamily="18" charset="0"/>
                <a:cs typeface="Vrinda" panose="020B0502040204020203" pitchFamily="34" charset="0"/>
              </a:rPr>
              <a:t>Amarasingha</a:t>
            </a:r>
            <a:r>
              <a:rPr lang="en-IN" sz="1800" dirty="0">
                <a:effectLst/>
                <a:latin typeface="Times New Roman" panose="02020603050405020304" pitchFamily="18" charset="0"/>
                <a:ea typeface="Times New Roman" panose="02020603050405020304" pitchFamily="18" charset="0"/>
                <a:cs typeface="Vrinda" panose="020B0502040204020203" pitchFamily="34" charset="0"/>
              </a:rPr>
              <a:t> et al., 2015; </a:t>
            </a:r>
            <a:r>
              <a:rPr lang="en-IN" sz="1800" dirty="0" err="1">
                <a:effectLst/>
                <a:latin typeface="Times New Roman" panose="02020603050405020304" pitchFamily="18" charset="0"/>
                <a:ea typeface="Times New Roman" panose="02020603050405020304" pitchFamily="18" charset="0"/>
                <a:cs typeface="Vrinda" panose="020B0502040204020203" pitchFamily="34" charset="0"/>
              </a:rPr>
              <a:t>Balwinder</a:t>
            </a:r>
            <a:r>
              <a:rPr lang="en-IN" sz="1800" dirty="0">
                <a:effectLst/>
                <a:latin typeface="Times New Roman" panose="02020603050405020304" pitchFamily="18" charset="0"/>
                <a:ea typeface="Times New Roman" panose="02020603050405020304" pitchFamily="18" charset="0"/>
                <a:cs typeface="Vrinda" panose="020B0502040204020203" pitchFamily="34" charset="0"/>
              </a:rPr>
              <a:t>-Singh et al., 2015a; Gaydon et al., 2017). </a:t>
            </a:r>
          </a:p>
          <a:p>
            <a:pPr marL="358775" indent="-358775" algn="just">
              <a:buFont typeface="Wingdings" panose="05000000000000000000" pitchFamily="2" charset="2"/>
              <a:buChar char="q"/>
              <a:tabLst>
                <a:tab pos="2144713" algn="l"/>
              </a:tabLst>
            </a:pPr>
            <a:r>
              <a:rPr lang="en-IN" sz="1800" dirty="0">
                <a:latin typeface="Times New Roman" panose="02020603050405020304" pitchFamily="18" charset="0"/>
                <a:ea typeface="Times New Roman" panose="02020603050405020304" pitchFamily="18" charset="0"/>
                <a:cs typeface="Vrinda" panose="020B0502040204020203" pitchFamily="34" charset="0"/>
              </a:rPr>
              <a:t>APSIM’s capability for assessing different </a:t>
            </a:r>
            <a:r>
              <a:rPr lang="en-IN" sz="1800" dirty="0">
                <a:effectLst/>
                <a:latin typeface="Times New Roman" panose="02020603050405020304" pitchFamily="18" charset="0"/>
                <a:ea typeface="Times New Roman" panose="02020603050405020304" pitchFamily="18" charset="0"/>
                <a:cs typeface="Vrinda" panose="020B0502040204020203" pitchFamily="34" charset="0"/>
              </a:rPr>
              <a:t>complexities of rice-based cropping systems under South Asian Countries are well </a:t>
            </a:r>
            <a:r>
              <a:rPr lang="en-IN" sz="1800" dirty="0" err="1">
                <a:effectLst/>
                <a:latin typeface="Times New Roman" panose="02020603050405020304" pitchFamily="18" charset="0"/>
                <a:ea typeface="Times New Roman" panose="02020603050405020304" pitchFamily="18" charset="0"/>
                <a:cs typeface="Vrinda" panose="020B0502040204020203" pitchFamily="34" charset="0"/>
              </a:rPr>
              <a:t>docuemted</a:t>
            </a:r>
            <a:r>
              <a:rPr lang="en-IN" sz="1800" dirty="0">
                <a:effectLst/>
                <a:latin typeface="Times New Roman" panose="02020603050405020304" pitchFamily="18" charset="0"/>
                <a:ea typeface="Times New Roman" panose="02020603050405020304" pitchFamily="18" charset="0"/>
                <a:cs typeface="Vrinda" panose="020B0502040204020203" pitchFamily="34" charset="0"/>
              </a:rPr>
              <a:t>. </a:t>
            </a:r>
          </a:p>
          <a:p>
            <a:pPr>
              <a:buFont typeface="Wingdings" panose="05000000000000000000" pitchFamily="2" charset="2"/>
              <a:buChar char="q"/>
              <a:tabLst>
                <a:tab pos="2144713" algn="l"/>
              </a:tabLst>
            </a:pPr>
            <a:endParaRPr lang="en-IN" sz="1800" dirty="0">
              <a:latin typeface="Times New Roman" panose="02020603050405020304" pitchFamily="18" charset="0"/>
              <a:cs typeface="Vrinda" panose="020B0502040204020203" pitchFamily="34" charset="0"/>
            </a:endParaRPr>
          </a:p>
          <a:p>
            <a:endParaRPr lang="en-IN" sz="1800" dirty="0"/>
          </a:p>
        </p:txBody>
      </p:sp>
    </p:spTree>
    <p:extLst>
      <p:ext uri="{BB962C8B-B14F-4D97-AF65-F5344CB8AC3E}">
        <p14:creationId xmlns:p14="http://schemas.microsoft.com/office/powerpoint/2010/main" val="3561081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DAB1-D350-45AC-8CC2-6E4B4C3F7900}"/>
              </a:ext>
            </a:extLst>
          </p:cNvPr>
          <p:cNvSpPr>
            <a:spLocks noGrp="1"/>
          </p:cNvSpPr>
          <p:nvPr>
            <p:ph type="title"/>
          </p:nvPr>
        </p:nvSpPr>
        <p:spPr/>
        <p:txBody>
          <a:bodyPr/>
          <a:lstStyle/>
          <a:p>
            <a:r>
              <a:rPr lang="en-IN" sz="1800" b="1" i="1" dirty="0">
                <a:effectLst/>
                <a:latin typeface="Times New Roman" panose="02020603050405020304" pitchFamily="18" charset="0"/>
                <a:ea typeface="Times New Roman" panose="02020603050405020304" pitchFamily="18" charset="0"/>
                <a:cs typeface="Vrinda" panose="020B0502040204020203" pitchFamily="34" charset="0"/>
              </a:rPr>
              <a:t>Abiotic stress</a:t>
            </a:r>
            <a:endParaRPr lang="en-IN" dirty="0"/>
          </a:p>
        </p:txBody>
      </p:sp>
      <p:sp>
        <p:nvSpPr>
          <p:cNvPr id="3" name="Content Placeholder 2">
            <a:extLst>
              <a:ext uri="{FF2B5EF4-FFF2-40B4-BE49-F238E27FC236}">
                <a16:creationId xmlns:a16="http://schemas.microsoft.com/office/drawing/2014/main" id="{23F2352D-818F-4D36-BAE1-D6EF1D612787}"/>
              </a:ext>
            </a:extLst>
          </p:cNvPr>
          <p:cNvSpPr>
            <a:spLocks noGrp="1"/>
          </p:cNvSpPr>
          <p:nvPr>
            <p:ph idx="1"/>
          </p:nvPr>
        </p:nvSpPr>
        <p:spPr/>
        <p:txBody>
          <a:bodyPr/>
          <a:lstStyle/>
          <a:p>
            <a:r>
              <a:rPr lang="en-IN" sz="1800" dirty="0">
                <a:effectLst/>
                <a:latin typeface="Times New Roman" panose="02020603050405020304" pitchFamily="18" charset="0"/>
                <a:ea typeface="Times New Roman" panose="02020603050405020304" pitchFamily="18" charset="0"/>
                <a:cs typeface="Vrinda" panose="020B0502040204020203" pitchFamily="34" charset="0"/>
              </a:rPr>
              <a:t>APSIM can successfully simulate the crop growth, yield, nutrient transformation, and loss for different rice-based cropping systems under nutrient, moisture and temperature stress condition (Gaydon et al., 2017).</a:t>
            </a:r>
          </a:p>
          <a:p>
            <a:r>
              <a:rPr lang="en-IN" sz="1800" dirty="0">
                <a:effectLst/>
                <a:latin typeface="Times New Roman" panose="02020603050405020304" pitchFamily="18" charset="0"/>
                <a:ea typeface="Times New Roman" panose="02020603050405020304" pitchFamily="18" charset="0"/>
                <a:cs typeface="Vrinda" panose="020B0502040204020203" pitchFamily="34" charset="0"/>
              </a:rPr>
              <a:t>Li et al. (2017) further improved the APSIM-Oryza to simulate the growth and yield of rice under non-stressed, water-stressed, and nitrogen-stressed environments.</a:t>
            </a:r>
          </a:p>
          <a:p>
            <a:r>
              <a:rPr lang="en-IN" sz="1800" dirty="0">
                <a:effectLst/>
                <a:latin typeface="Times New Roman" panose="02020603050405020304" pitchFamily="18" charset="0"/>
                <a:ea typeface="Times New Roman" panose="02020603050405020304" pitchFamily="18" charset="0"/>
                <a:cs typeface="Vrinda" panose="020B0502040204020203" pitchFamily="34" charset="0"/>
              </a:rPr>
              <a:t>In practical field, it is expensive to assess the effects of daily dynamics soil water and salinity and their responses to the associated crops. In some investigations, APSIM-Oryza model were used in more simplistic way to simulate the effect of salinity on crop (focussing on water-availability effects only) (Hochman et al., 2007).</a:t>
            </a:r>
            <a:endParaRPr lang="en-IN" dirty="0"/>
          </a:p>
        </p:txBody>
      </p:sp>
    </p:spTree>
    <p:extLst>
      <p:ext uri="{BB962C8B-B14F-4D97-AF65-F5344CB8AC3E}">
        <p14:creationId xmlns:p14="http://schemas.microsoft.com/office/powerpoint/2010/main" val="620961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7119F8-C750-4B16-8EA9-562AECDA605B}"/>
              </a:ext>
            </a:extLst>
          </p:cNvPr>
          <p:cNvPicPr>
            <a:picLocks noChangeAspect="1"/>
          </p:cNvPicPr>
          <p:nvPr/>
        </p:nvPicPr>
        <p:blipFill>
          <a:blip r:embed="rId2"/>
          <a:stretch>
            <a:fillRect/>
          </a:stretch>
        </p:blipFill>
        <p:spPr>
          <a:xfrm>
            <a:off x="0" y="114610"/>
            <a:ext cx="5863051" cy="2831345"/>
          </a:xfrm>
          <a:prstGeom prst="rect">
            <a:avLst/>
          </a:prstGeom>
        </p:spPr>
      </p:pic>
      <p:pic>
        <p:nvPicPr>
          <p:cNvPr id="15" name="Picture 14">
            <a:extLst>
              <a:ext uri="{FF2B5EF4-FFF2-40B4-BE49-F238E27FC236}">
                <a16:creationId xmlns:a16="http://schemas.microsoft.com/office/drawing/2014/main" id="{AF9C9AF2-DD1A-4E68-ADEA-CC81E72D1903}"/>
              </a:ext>
            </a:extLst>
          </p:cNvPr>
          <p:cNvPicPr>
            <a:picLocks noChangeAspect="1"/>
          </p:cNvPicPr>
          <p:nvPr/>
        </p:nvPicPr>
        <p:blipFill>
          <a:blip r:embed="rId3"/>
          <a:stretch>
            <a:fillRect/>
          </a:stretch>
        </p:blipFill>
        <p:spPr>
          <a:xfrm>
            <a:off x="5784781" y="114610"/>
            <a:ext cx="6270349" cy="2831345"/>
          </a:xfrm>
          <a:prstGeom prst="rect">
            <a:avLst/>
          </a:prstGeom>
        </p:spPr>
      </p:pic>
      <p:pic>
        <p:nvPicPr>
          <p:cNvPr id="16" name="Picture 15">
            <a:extLst>
              <a:ext uri="{FF2B5EF4-FFF2-40B4-BE49-F238E27FC236}">
                <a16:creationId xmlns:a16="http://schemas.microsoft.com/office/drawing/2014/main" id="{629CB568-42D5-4954-9671-0A474D46B1B1}"/>
              </a:ext>
            </a:extLst>
          </p:cNvPr>
          <p:cNvPicPr>
            <a:picLocks noChangeAspect="1"/>
          </p:cNvPicPr>
          <p:nvPr/>
        </p:nvPicPr>
        <p:blipFill>
          <a:blip r:embed="rId4"/>
          <a:stretch>
            <a:fillRect/>
          </a:stretch>
        </p:blipFill>
        <p:spPr>
          <a:xfrm>
            <a:off x="0" y="3034100"/>
            <a:ext cx="5863051" cy="2741541"/>
          </a:xfrm>
          <a:prstGeom prst="rect">
            <a:avLst/>
          </a:prstGeom>
        </p:spPr>
      </p:pic>
      <p:pic>
        <p:nvPicPr>
          <p:cNvPr id="18" name="Picture 17">
            <a:extLst>
              <a:ext uri="{FF2B5EF4-FFF2-40B4-BE49-F238E27FC236}">
                <a16:creationId xmlns:a16="http://schemas.microsoft.com/office/drawing/2014/main" id="{A60FA42B-A540-4C53-A3DA-87938018D229}"/>
              </a:ext>
            </a:extLst>
          </p:cNvPr>
          <p:cNvPicPr>
            <a:picLocks noChangeAspect="1"/>
          </p:cNvPicPr>
          <p:nvPr/>
        </p:nvPicPr>
        <p:blipFill>
          <a:blip r:embed="rId5"/>
          <a:stretch>
            <a:fillRect/>
          </a:stretch>
        </p:blipFill>
        <p:spPr>
          <a:xfrm>
            <a:off x="5863051" y="3034101"/>
            <a:ext cx="6192079" cy="2741542"/>
          </a:xfrm>
          <a:prstGeom prst="rect">
            <a:avLst/>
          </a:prstGeom>
        </p:spPr>
      </p:pic>
      <p:sp>
        <p:nvSpPr>
          <p:cNvPr id="3" name="TextBox 2">
            <a:extLst>
              <a:ext uri="{FF2B5EF4-FFF2-40B4-BE49-F238E27FC236}">
                <a16:creationId xmlns:a16="http://schemas.microsoft.com/office/drawing/2014/main" id="{438E463C-976F-4561-A65E-2670D853E4DE}"/>
              </a:ext>
            </a:extLst>
          </p:cNvPr>
          <p:cNvSpPr txBox="1"/>
          <p:nvPr/>
        </p:nvSpPr>
        <p:spPr>
          <a:xfrm>
            <a:off x="158620" y="5863786"/>
            <a:ext cx="11734944"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Seasonal Dynamics of Chloride deposition (simulated and observed) in different soil layer of the experimental site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309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700-000004000000}"/>
              </a:ext>
            </a:extLst>
          </p:cNvPr>
          <p:cNvGraphicFramePr>
            <a:graphicFrameLocks/>
          </p:cNvGraphicFramePr>
          <p:nvPr/>
        </p:nvGraphicFramePr>
        <p:xfrm>
          <a:off x="316321" y="717593"/>
          <a:ext cx="5932080" cy="4494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00000000-0008-0000-0700-000005000000}"/>
              </a:ext>
            </a:extLst>
          </p:cNvPr>
          <p:cNvGraphicFramePr>
            <a:graphicFrameLocks/>
          </p:cNvGraphicFramePr>
          <p:nvPr/>
        </p:nvGraphicFramePr>
        <p:xfrm>
          <a:off x="5943599" y="717592"/>
          <a:ext cx="5932080" cy="449448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6BE59201-0E90-42D4-9130-8083D6816A58}"/>
              </a:ext>
            </a:extLst>
          </p:cNvPr>
          <p:cNvSpPr/>
          <p:nvPr/>
        </p:nvSpPr>
        <p:spPr>
          <a:xfrm>
            <a:off x="713130" y="5351836"/>
            <a:ext cx="10914926"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Simulated Chloride Deposition (kg ha</a:t>
            </a:r>
            <a:r>
              <a:rPr kumimoji="0" lang="en-IN"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versus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Observed Chloride Deposition (kg ha</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across the 0-120 cm soil layer of the experimental site (</a:t>
            </a:r>
            <a:r>
              <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Lines present the linear relationship between simulated and observed values with intercept at 0)</a:t>
            </a:r>
          </a:p>
        </p:txBody>
      </p:sp>
      <p:sp>
        <p:nvSpPr>
          <p:cNvPr id="5" name="TextBox 4">
            <a:extLst>
              <a:ext uri="{FF2B5EF4-FFF2-40B4-BE49-F238E27FC236}">
                <a16:creationId xmlns:a16="http://schemas.microsoft.com/office/drawing/2014/main" id="{6AB0F919-2C20-43B7-B2C2-FC7739A9A6CB}"/>
              </a:ext>
            </a:extLst>
          </p:cNvPr>
          <p:cNvSpPr txBox="1"/>
          <p:nvPr/>
        </p:nvSpPr>
        <p:spPr>
          <a:xfrm>
            <a:off x="2641600" y="375920"/>
            <a:ext cx="1454244" cy="369332"/>
          </a:xfrm>
          <a:prstGeom prst="rect">
            <a:avLst/>
          </a:prstGeom>
          <a:solidFill>
            <a:schemeClr val="accent3">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Calibration </a:t>
            </a:r>
          </a:p>
        </p:txBody>
      </p:sp>
      <p:sp>
        <p:nvSpPr>
          <p:cNvPr id="6" name="TextBox 5">
            <a:extLst>
              <a:ext uri="{FF2B5EF4-FFF2-40B4-BE49-F238E27FC236}">
                <a16:creationId xmlns:a16="http://schemas.microsoft.com/office/drawing/2014/main" id="{FDCEC3C1-213C-4BA9-8B1D-8802CA4843CF}"/>
              </a:ext>
            </a:extLst>
          </p:cNvPr>
          <p:cNvSpPr txBox="1"/>
          <p:nvPr/>
        </p:nvSpPr>
        <p:spPr>
          <a:xfrm>
            <a:off x="8909639" y="348259"/>
            <a:ext cx="1338893" cy="369332"/>
          </a:xfrm>
          <a:prstGeom prst="rect">
            <a:avLst/>
          </a:prstGeom>
          <a:solidFill>
            <a:schemeClr val="accent3">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Validation </a:t>
            </a:r>
          </a:p>
        </p:txBody>
      </p:sp>
    </p:spTree>
    <p:extLst>
      <p:ext uri="{BB962C8B-B14F-4D97-AF65-F5344CB8AC3E}">
        <p14:creationId xmlns:p14="http://schemas.microsoft.com/office/powerpoint/2010/main" val="1802585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2749AF-07C5-4018-861E-583D32A3F3CF}"/>
              </a:ext>
            </a:extLst>
          </p:cNvPr>
          <p:cNvSpPr>
            <a:spLocks noGrp="1"/>
          </p:cNvSpPr>
          <p:nvPr>
            <p:ph type="title"/>
          </p:nvPr>
        </p:nvSpPr>
        <p:spPr>
          <a:xfrm>
            <a:off x="5181601" y="634946"/>
            <a:ext cx="6368142" cy="1450757"/>
          </a:xfrm>
        </p:spPr>
        <p:txBody>
          <a:bodyPr>
            <a:normAutofit/>
          </a:bodyPr>
          <a:lstStyle/>
          <a:p>
            <a:r>
              <a:rPr lang="en-IN" sz="3700" b="1" i="1">
                <a:effectLst/>
                <a:latin typeface="Times New Roman" panose="02020603050405020304" pitchFamily="18" charset="0"/>
                <a:ea typeface="Times New Roman" panose="02020603050405020304" pitchFamily="18" charset="0"/>
                <a:cs typeface="Vrinda" panose="020B0502040204020203" pitchFamily="34" charset="0"/>
              </a:rPr>
              <a:t>Increasing CO</a:t>
            </a:r>
            <a:r>
              <a:rPr lang="en-IN" sz="3700" b="1" i="1" baseline="-25000">
                <a:effectLst/>
                <a:latin typeface="Times New Roman" panose="02020603050405020304" pitchFamily="18" charset="0"/>
                <a:ea typeface="Times New Roman" panose="02020603050405020304" pitchFamily="18" charset="0"/>
                <a:cs typeface="Vrinda" panose="020B0502040204020203" pitchFamily="34" charset="0"/>
              </a:rPr>
              <a:t>2</a:t>
            </a:r>
            <a:r>
              <a:rPr lang="en-IN" sz="3700" b="1" i="1">
                <a:effectLst/>
                <a:latin typeface="Times New Roman" panose="02020603050405020304" pitchFamily="18" charset="0"/>
                <a:ea typeface="Times New Roman" panose="02020603050405020304" pitchFamily="18" charset="0"/>
                <a:cs typeface="Vrinda" panose="020B0502040204020203" pitchFamily="34" charset="0"/>
              </a:rPr>
              <a:t> concentration and climate change</a:t>
            </a:r>
            <a:endParaRPr lang="en-IN" sz="3700"/>
          </a:p>
        </p:txBody>
      </p:sp>
      <p:pic>
        <p:nvPicPr>
          <p:cNvPr id="5" name="Picture 4" descr="A picture containing sky, grass, outdoor, city&#10;&#10;Description automatically generated">
            <a:extLst>
              <a:ext uri="{FF2B5EF4-FFF2-40B4-BE49-F238E27FC236}">
                <a16:creationId xmlns:a16="http://schemas.microsoft.com/office/drawing/2014/main" id="{7FC13884-AC80-48CE-B9AD-4F6B072B710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332" r="31447" b="1"/>
          <a:stretch/>
        </p:blipFill>
        <p:spPr>
          <a:xfrm>
            <a:off x="20" y="-12128"/>
            <a:ext cx="4654276" cy="6870127"/>
          </a:xfrm>
          <a:prstGeom prst="rect">
            <a:avLst/>
          </a:prstGeom>
        </p:spPr>
      </p:pic>
      <p:cxnSp>
        <p:nvCxnSpPr>
          <p:cNvPr id="15"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55DD7AF-3E7B-42F9-A6EF-8B7599661C2C}"/>
              </a:ext>
            </a:extLst>
          </p:cNvPr>
          <p:cNvSpPr>
            <a:spLocks noGrp="1"/>
          </p:cNvSpPr>
          <p:nvPr>
            <p:ph idx="1"/>
          </p:nvPr>
        </p:nvSpPr>
        <p:spPr>
          <a:xfrm>
            <a:off x="5181601" y="2198914"/>
            <a:ext cx="6368142" cy="3670180"/>
          </a:xfrm>
        </p:spPr>
        <p:txBody>
          <a:bodyPr>
            <a:normAutofit/>
          </a:bodyPr>
          <a:lstStyle/>
          <a:p>
            <a:pPr marL="354013" indent="-354013" algn="just">
              <a:buFont typeface="Wingdings" panose="05000000000000000000" pitchFamily="2" charset="2"/>
              <a:buChar char="q"/>
            </a:pPr>
            <a:r>
              <a:rPr lang="en-IN" dirty="0">
                <a:effectLst/>
                <a:latin typeface="Times New Roman" panose="02020603050405020304" pitchFamily="18" charset="0"/>
                <a:ea typeface="Times New Roman" panose="02020603050405020304" pitchFamily="18" charset="0"/>
                <a:cs typeface="Vrinda" panose="020B0502040204020203" pitchFamily="34" charset="0"/>
              </a:rPr>
              <a:t>Climate change followed by increasing CO</a:t>
            </a:r>
            <a:r>
              <a:rPr lang="en-IN" baseline="-25000" dirty="0">
                <a:effectLst/>
                <a:latin typeface="Times New Roman" panose="02020603050405020304" pitchFamily="18" charset="0"/>
                <a:ea typeface="Times New Roman" panose="02020603050405020304" pitchFamily="18" charset="0"/>
                <a:cs typeface="Vrinda" panose="020B0502040204020203" pitchFamily="34" charset="0"/>
              </a:rPr>
              <a:t>2</a:t>
            </a:r>
            <a:r>
              <a:rPr lang="en-IN" dirty="0">
                <a:effectLst/>
                <a:latin typeface="Times New Roman" panose="02020603050405020304" pitchFamily="18" charset="0"/>
                <a:ea typeface="Times New Roman" panose="02020603050405020304" pitchFamily="18" charset="0"/>
                <a:cs typeface="Vrinda" panose="020B0502040204020203" pitchFamily="34" charset="0"/>
              </a:rPr>
              <a:t> concentration in atmosphere significantly influenced the growth and yield of rice under different growing ecologies</a:t>
            </a:r>
          </a:p>
          <a:p>
            <a:pPr marL="354013" indent="-354013" algn="just">
              <a:buFont typeface="Wingdings" panose="05000000000000000000" pitchFamily="2" charset="2"/>
              <a:buChar char="q"/>
            </a:pPr>
            <a:r>
              <a:rPr lang="en-IN" dirty="0">
                <a:effectLst/>
                <a:latin typeface="Times New Roman" panose="02020603050405020304" pitchFamily="18" charset="0"/>
                <a:ea typeface="Times New Roman" panose="02020603050405020304" pitchFamily="18" charset="0"/>
                <a:cs typeface="Vrinda" panose="020B0502040204020203" pitchFamily="34" charset="0"/>
              </a:rPr>
              <a:t>ASPIM cropping system model provides an insight to mitigate the negative impact of climate change by selection of sowing window, cultivars, and management practices like supplementary irrigation and improved agronomic practice etc. (</a:t>
            </a:r>
            <a:r>
              <a:rPr lang="en-IN" dirty="0" err="1">
                <a:effectLst/>
                <a:latin typeface="Times New Roman" panose="02020603050405020304" pitchFamily="18" charset="0"/>
                <a:ea typeface="Times New Roman" panose="02020603050405020304" pitchFamily="18" charset="0"/>
                <a:cs typeface="Vrinda" panose="020B0502040204020203" pitchFamily="34" charset="0"/>
              </a:rPr>
              <a:t>Dalgliesh</a:t>
            </a:r>
            <a:r>
              <a:rPr lang="en-IN" dirty="0">
                <a:effectLst/>
                <a:latin typeface="Times New Roman" panose="02020603050405020304" pitchFamily="18" charset="0"/>
                <a:ea typeface="Times New Roman" panose="02020603050405020304" pitchFamily="18" charset="0"/>
                <a:cs typeface="Vrinda" panose="020B0502040204020203" pitchFamily="34" charset="0"/>
              </a:rPr>
              <a:t> et al., 2016).</a:t>
            </a:r>
            <a:endParaRPr lang="en-IN" dirty="0"/>
          </a:p>
        </p:txBody>
      </p:sp>
      <p:sp>
        <p:nvSpPr>
          <p:cNvPr id="6" name="TextBox 5">
            <a:extLst>
              <a:ext uri="{FF2B5EF4-FFF2-40B4-BE49-F238E27FC236}">
                <a16:creationId xmlns:a16="http://schemas.microsoft.com/office/drawing/2014/main" id="{BDDBF7C2-AD3E-4653-B747-FE996EC67AF1}"/>
              </a:ext>
            </a:extLst>
          </p:cNvPr>
          <p:cNvSpPr txBox="1"/>
          <p:nvPr/>
        </p:nvSpPr>
        <p:spPr>
          <a:xfrm>
            <a:off x="2334430" y="6657944"/>
            <a:ext cx="2319866"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IN"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s://rowlandpasaribu.wordpress.com/2020/11/07/climate-change-adaptation-coffee-and-corporate-social-responsbility-challenges-and-opportunities/trackback/">
                  <a:extLst>
                    <a:ext uri="{A12FA001-AC4F-418D-AE19-62706E023703}">
                      <ahyp:hlinkClr xmlns:ahyp="http://schemas.microsoft.com/office/drawing/2018/hyperlinkcolor" val="tx"/>
                    </a:ext>
                  </a:extLst>
                </a:hlinkClick>
              </a:rPr>
              <a:t>This Photo</a:t>
            </a:r>
            <a:r>
              <a:rPr kumimoji="0" lang="en-IN"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IN"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creativecommons.org/licenses/by-nc/3.0/">
                  <a:extLst>
                    <a:ext uri="{A12FA001-AC4F-418D-AE19-62706E023703}">
                      <ahyp:hlinkClr xmlns:ahyp="http://schemas.microsoft.com/office/drawing/2018/hyperlinkcolor" val="tx"/>
                    </a:ext>
                  </a:extLst>
                </a:hlinkClick>
              </a:rPr>
              <a:t>CC BY-NC</a:t>
            </a:r>
            <a:endParaRPr kumimoji="0" lang="en-IN"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32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9A4344-9DE1-414F-B57F-FCB2335DEB41}"/>
              </a:ext>
            </a:extLst>
          </p:cNvPr>
          <p:cNvSpPr txBox="1"/>
          <p:nvPr/>
        </p:nvSpPr>
        <p:spPr>
          <a:xfrm>
            <a:off x="190500" y="152400"/>
            <a:ext cx="11658600" cy="307776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Arial" charset="0"/>
                <a:ea typeface="+mn-ea"/>
                <a:cs typeface="+mn-cs"/>
              </a:rPr>
              <a:t>Climate Change studies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charset="0"/>
                <a:ea typeface="+mn-ea"/>
                <a:cs typeface="+mn-cs"/>
              </a:rPr>
              <a:t>Adaptation options are being examined that have the potential to help farmers better manage current climate variability and risk, as well as providing immediate livelihood benefits to them (in each country).  Overlaid on top of these are three climate scenarios: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a:ln>
                  <a:noFill/>
                </a:ln>
                <a:solidFill>
                  <a:prstClr val="black"/>
                </a:solidFill>
                <a:effectLst/>
                <a:uLnTx/>
                <a:uFillTx/>
                <a:latin typeface="Arial" charset="0"/>
                <a:ea typeface="+mn-ea"/>
                <a:cs typeface="+mn-cs"/>
              </a:rPr>
              <a:t>Historical climate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a:ln>
                  <a:noFill/>
                </a:ln>
                <a:solidFill>
                  <a:prstClr val="black"/>
                </a:solidFill>
                <a:effectLst/>
                <a:uLnTx/>
                <a:uFillTx/>
                <a:latin typeface="Arial" charset="0"/>
                <a:ea typeface="+mn-ea"/>
                <a:cs typeface="+mn-cs"/>
              </a:rPr>
              <a:t>Project future climate 2021-2040 (Echam5) </a:t>
            </a:r>
            <a:r>
              <a:rPr kumimoji="0" lang="en-AU" sz="1400" b="0" i="0" u="none" strike="noStrike" kern="1200" cap="none" spc="0" normalizeH="0" baseline="0" noProof="0" dirty="0">
                <a:ln>
                  <a:noFill/>
                </a:ln>
                <a:solidFill>
                  <a:srgbClr val="51C3F9">
                    <a:lumMod val="60000"/>
                    <a:lumOff val="40000"/>
                  </a:srgbClr>
                </a:solidFill>
                <a:effectLst/>
                <a:uLnTx/>
                <a:uFillTx/>
                <a:latin typeface="Arial" charset="0"/>
                <a:ea typeface="+mn-ea"/>
                <a:cs typeface="+mn-cs"/>
              </a:rPr>
              <a:t>(milder future climate changes)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a:ln>
                  <a:noFill/>
                </a:ln>
                <a:solidFill>
                  <a:prstClr val="black"/>
                </a:solidFill>
                <a:effectLst/>
                <a:uLnTx/>
                <a:uFillTx/>
                <a:latin typeface="Arial" charset="0"/>
                <a:ea typeface="+mn-ea"/>
                <a:cs typeface="+mn-cs"/>
              </a:rPr>
              <a:t>Project future climate 2021-2040 (GFDLCM2.1) </a:t>
            </a:r>
            <a:r>
              <a:rPr kumimoji="0" lang="en-AU" sz="1400" b="0" i="0" u="none" strike="noStrike" kern="1200" cap="none" spc="0" normalizeH="0" baseline="0" noProof="0" dirty="0">
                <a:ln>
                  <a:noFill/>
                </a:ln>
                <a:solidFill>
                  <a:srgbClr val="51C3F9">
                    <a:lumMod val="60000"/>
                    <a:lumOff val="40000"/>
                  </a:srgbClr>
                </a:solidFill>
                <a:effectLst/>
                <a:uLnTx/>
                <a:uFillTx/>
                <a:latin typeface="Arial" charset="0"/>
                <a:ea typeface="+mn-ea"/>
                <a:cs typeface="+mn-cs"/>
              </a:rPr>
              <a:t>(more extreme, harsher future climate)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AU" sz="18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D5BCB193-077F-4F8A-ABC3-B58FBDA68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850" y="3240088"/>
            <a:ext cx="297815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2E6E00D5-8FF1-4551-8F89-9BB8AAA32A5A}"/>
              </a:ext>
            </a:extLst>
          </p:cNvPr>
          <p:cNvSpPr>
            <a:spLocks noChangeArrowheads="1"/>
          </p:cNvSpPr>
          <p:nvPr/>
        </p:nvSpPr>
        <p:spPr bwMode="auto">
          <a:xfrm>
            <a:off x="723900" y="5538789"/>
            <a:ext cx="5454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Figure 3.12: </a:t>
            </a:r>
            <a:r>
              <a:rPr kumimoji="0" lang="en-AU"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Annual rainfall distributions in Khulna, Bangladesh, predicted for a present day climate and for 2030 climates described by the ECHAM5 and GFDLCM2.1 GCMs</a:t>
            </a:r>
          </a:p>
        </p:txBody>
      </p:sp>
      <p:pic>
        <p:nvPicPr>
          <p:cNvPr id="5" name="Picture 3">
            <a:extLst>
              <a:ext uri="{FF2B5EF4-FFF2-40B4-BE49-F238E27FC236}">
                <a16:creationId xmlns:a16="http://schemas.microsoft.com/office/drawing/2014/main" id="{1ADA1A24-EAF0-4197-A69C-A380FC1B5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3249614"/>
            <a:ext cx="34861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CD2506EC-9774-4597-BA51-BE9628E36E85}"/>
              </a:ext>
            </a:extLst>
          </p:cNvPr>
          <p:cNvSpPr>
            <a:spLocks noChangeArrowheads="1"/>
          </p:cNvSpPr>
          <p:nvPr/>
        </p:nvSpPr>
        <p:spPr bwMode="auto">
          <a:xfrm>
            <a:off x="6343650" y="5538789"/>
            <a:ext cx="391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Figure 3.13</a:t>
            </a:r>
            <a:r>
              <a:rPr kumimoji="0" lang="en-AU"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Annual temperature distributions in Khulna, Bangladesh</a:t>
            </a:r>
          </a:p>
        </p:txBody>
      </p:sp>
    </p:spTree>
    <p:extLst>
      <p:ext uri="{BB962C8B-B14F-4D97-AF65-F5344CB8AC3E}">
        <p14:creationId xmlns:p14="http://schemas.microsoft.com/office/powerpoint/2010/main" val="355134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6774-0F0C-4CEB-A636-0670D7DBF93C}"/>
              </a:ext>
            </a:extLst>
          </p:cNvPr>
          <p:cNvSpPr>
            <a:spLocks noGrp="1"/>
          </p:cNvSpPr>
          <p:nvPr>
            <p:ph type="title"/>
          </p:nvPr>
        </p:nvSpPr>
        <p:spPr/>
        <p:txBody>
          <a:bodyPr/>
          <a:lstStyle/>
          <a:p>
            <a:pPr algn="ctr"/>
            <a:r>
              <a:rPr lang="en-IN" dirty="0"/>
              <a:t>Models </a:t>
            </a:r>
          </a:p>
        </p:txBody>
      </p:sp>
      <p:sp>
        <p:nvSpPr>
          <p:cNvPr id="3" name="Content Placeholder 2">
            <a:extLst>
              <a:ext uri="{FF2B5EF4-FFF2-40B4-BE49-F238E27FC236}">
                <a16:creationId xmlns:a16="http://schemas.microsoft.com/office/drawing/2014/main" id="{B765AD5A-17D8-4E19-B582-E4099F55A690}"/>
              </a:ext>
            </a:extLst>
          </p:cNvPr>
          <p:cNvSpPr>
            <a:spLocks noGrp="1"/>
          </p:cNvSpPr>
          <p:nvPr>
            <p:ph idx="1"/>
          </p:nvPr>
        </p:nvSpPr>
        <p:spPr>
          <a:xfrm>
            <a:off x="838200" y="1553592"/>
            <a:ext cx="10515600" cy="4623371"/>
          </a:xfrm>
        </p:spPr>
        <p:txBody>
          <a:bodyPr>
            <a:normAutofit fontScale="92500" lnSpcReduction="10000"/>
          </a:bodyPr>
          <a:lstStyle/>
          <a:p>
            <a:pPr algn="just">
              <a:lnSpc>
                <a:spcPct val="160000"/>
              </a:lnSpc>
            </a:pPr>
            <a:r>
              <a:rPr lang="en-IN" dirty="0"/>
              <a:t>To </a:t>
            </a:r>
            <a:r>
              <a:rPr lang="en-IN" b="1" dirty="0"/>
              <a:t>an extension personal </a:t>
            </a:r>
            <a:r>
              <a:rPr lang="en-IN" dirty="0"/>
              <a:t>a model describes the strategy for extending new idea to recipients </a:t>
            </a:r>
          </a:p>
          <a:p>
            <a:r>
              <a:rPr lang="en-IN" dirty="0"/>
              <a:t>A plant growth model….</a:t>
            </a:r>
          </a:p>
          <a:p>
            <a:r>
              <a:rPr lang="en-IN" dirty="0"/>
              <a:t>Thus…a model can be presented ..form of chart/ diagram/ portrait / mathematical equation and so on</a:t>
            </a:r>
          </a:p>
          <a:p>
            <a:r>
              <a:rPr lang="en-IN" dirty="0"/>
              <a:t>A model can be described as a means or ways of presenting a process</a:t>
            </a:r>
          </a:p>
          <a:p>
            <a:r>
              <a:rPr lang="en-IN" dirty="0"/>
              <a:t>A model can be either deterministic or statistical.</a:t>
            </a:r>
          </a:p>
          <a:p>
            <a:pPr marL="0" indent="0">
              <a:buNone/>
            </a:pPr>
            <a:r>
              <a:rPr lang="en-IN" dirty="0"/>
              <a:t>Ex. Y= f(x) deterministic  while Y= f(x,</a:t>
            </a:r>
            <a:r>
              <a:rPr lang="el-GR" dirty="0"/>
              <a:t>ε</a:t>
            </a:r>
            <a:r>
              <a:rPr lang="en-IN" dirty="0"/>
              <a:t>) statistical which takes care of random component </a:t>
            </a:r>
          </a:p>
          <a:p>
            <a:r>
              <a:rPr lang="en-IN" dirty="0"/>
              <a:t>A set of mathematical </a:t>
            </a:r>
            <a:r>
              <a:rPr lang="en-IN" dirty="0" err="1"/>
              <a:t>eqns</a:t>
            </a:r>
            <a:r>
              <a:rPr lang="en-IN" dirty="0"/>
              <a:t> describing behaviour of a system</a:t>
            </a:r>
          </a:p>
        </p:txBody>
      </p:sp>
    </p:spTree>
    <p:extLst>
      <p:ext uri="{BB962C8B-B14F-4D97-AF65-F5344CB8AC3E}">
        <p14:creationId xmlns:p14="http://schemas.microsoft.com/office/powerpoint/2010/main" val="8759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71CC24-234F-4687-B8BA-88FAF9724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00" y="3761582"/>
            <a:ext cx="334803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16E7B961-2C42-40A6-A6F3-D341C6540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313" y="3807621"/>
            <a:ext cx="331946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1C3E1F99-A18F-4483-8DFB-AD789F6D4BD9}"/>
              </a:ext>
            </a:extLst>
          </p:cNvPr>
          <p:cNvSpPr txBox="1">
            <a:spLocks noChangeArrowheads="1"/>
          </p:cNvSpPr>
          <p:nvPr/>
        </p:nvSpPr>
        <p:spPr bwMode="auto">
          <a:xfrm>
            <a:off x="2387600" y="3556447"/>
            <a:ext cx="3671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Boro – conventional sowing</a:t>
            </a:r>
          </a:p>
        </p:txBody>
      </p:sp>
      <p:sp>
        <p:nvSpPr>
          <p:cNvPr id="5" name="TextBox 9">
            <a:extLst>
              <a:ext uri="{FF2B5EF4-FFF2-40B4-BE49-F238E27FC236}">
                <a16:creationId xmlns:a16="http://schemas.microsoft.com/office/drawing/2014/main" id="{7F263BA8-2BEB-45E6-92AF-F58C8877B6F5}"/>
              </a:ext>
            </a:extLst>
          </p:cNvPr>
          <p:cNvSpPr txBox="1">
            <a:spLocks noChangeArrowheads="1"/>
          </p:cNvSpPr>
          <p:nvPr/>
        </p:nvSpPr>
        <p:spPr bwMode="auto">
          <a:xfrm>
            <a:off x="3216275" y="5661026"/>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Historical</a:t>
            </a:r>
          </a:p>
        </p:txBody>
      </p:sp>
      <p:sp>
        <p:nvSpPr>
          <p:cNvPr id="6" name="TextBox 10">
            <a:extLst>
              <a:ext uri="{FF2B5EF4-FFF2-40B4-BE49-F238E27FC236}">
                <a16:creationId xmlns:a16="http://schemas.microsoft.com/office/drawing/2014/main" id="{DE005F48-9FC7-429D-82BF-60034CEA2D7C}"/>
              </a:ext>
            </a:extLst>
          </p:cNvPr>
          <p:cNvSpPr txBox="1">
            <a:spLocks noChangeArrowheads="1"/>
          </p:cNvSpPr>
          <p:nvPr/>
        </p:nvSpPr>
        <p:spPr bwMode="auto">
          <a:xfrm>
            <a:off x="4341813" y="5661026"/>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2030 </a:t>
            </a:r>
          </a:p>
        </p:txBody>
      </p:sp>
      <p:sp>
        <p:nvSpPr>
          <p:cNvPr id="7" name="TextBox 6">
            <a:extLst>
              <a:ext uri="{FF2B5EF4-FFF2-40B4-BE49-F238E27FC236}">
                <a16:creationId xmlns:a16="http://schemas.microsoft.com/office/drawing/2014/main" id="{BF236322-E959-41D5-B3D1-72068B52A5B0}"/>
              </a:ext>
            </a:extLst>
          </p:cNvPr>
          <p:cNvSpPr txBox="1">
            <a:spLocks noChangeArrowheads="1"/>
          </p:cNvSpPr>
          <p:nvPr/>
        </p:nvSpPr>
        <p:spPr bwMode="auto">
          <a:xfrm>
            <a:off x="6460332" y="3518696"/>
            <a:ext cx="360044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Tx/>
              <a:buFontTx/>
              <a:buNone/>
              <a:tabLst/>
              <a:defRPr/>
            </a:pPr>
            <a:r>
              <a:rPr kumimoji="0" lang="en-AU" alt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Boro</a:t>
            </a: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 early sowing</a:t>
            </a:r>
          </a:p>
        </p:txBody>
      </p:sp>
      <p:pic>
        <p:nvPicPr>
          <p:cNvPr id="8" name="Picture 6">
            <a:extLst>
              <a:ext uri="{FF2B5EF4-FFF2-40B4-BE49-F238E27FC236}">
                <a16:creationId xmlns:a16="http://schemas.microsoft.com/office/drawing/2014/main" id="{FAEDC5CF-FEBD-4BC2-AA9C-BD765DA4F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9" y="1027114"/>
            <a:ext cx="3324225"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ED9A5B7D-0BAC-4D26-B19D-375237CB5A20}"/>
              </a:ext>
            </a:extLst>
          </p:cNvPr>
          <p:cNvSpPr txBox="1">
            <a:spLocks noChangeArrowheads="1"/>
          </p:cNvSpPr>
          <p:nvPr/>
        </p:nvSpPr>
        <p:spPr bwMode="auto">
          <a:xfrm>
            <a:off x="2711450" y="476251"/>
            <a:ext cx="3024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TAman – conventional sowing</a:t>
            </a:r>
          </a:p>
        </p:txBody>
      </p:sp>
      <p:pic>
        <p:nvPicPr>
          <p:cNvPr id="10" name="Picture 8">
            <a:extLst>
              <a:ext uri="{FF2B5EF4-FFF2-40B4-BE49-F238E27FC236}">
                <a16:creationId xmlns:a16="http://schemas.microsoft.com/office/drawing/2014/main" id="{1935F24B-F316-48A9-A17E-9B984B76F4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739776"/>
            <a:ext cx="37195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9E1333B6-0710-4798-957D-11C2A5532CC7}"/>
              </a:ext>
            </a:extLst>
          </p:cNvPr>
          <p:cNvSpPr txBox="1">
            <a:spLocks noChangeArrowheads="1"/>
          </p:cNvSpPr>
          <p:nvPr/>
        </p:nvSpPr>
        <p:spPr bwMode="auto">
          <a:xfrm>
            <a:off x="6816725" y="404814"/>
            <a:ext cx="302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TAman – early sowing</a:t>
            </a:r>
          </a:p>
        </p:txBody>
      </p:sp>
      <p:sp>
        <p:nvSpPr>
          <p:cNvPr id="12" name="TextBox 11">
            <a:extLst>
              <a:ext uri="{FF2B5EF4-FFF2-40B4-BE49-F238E27FC236}">
                <a16:creationId xmlns:a16="http://schemas.microsoft.com/office/drawing/2014/main" id="{3FAA5752-E29D-4F99-8412-12B9F8EA18F2}"/>
              </a:ext>
            </a:extLst>
          </p:cNvPr>
          <p:cNvSpPr txBox="1">
            <a:spLocks noChangeArrowheads="1"/>
          </p:cNvSpPr>
          <p:nvPr/>
        </p:nvSpPr>
        <p:spPr bwMode="auto">
          <a:xfrm>
            <a:off x="7535864" y="5732464"/>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Historical</a:t>
            </a:r>
          </a:p>
        </p:txBody>
      </p:sp>
      <p:sp>
        <p:nvSpPr>
          <p:cNvPr id="13" name="TextBox 12">
            <a:extLst>
              <a:ext uri="{FF2B5EF4-FFF2-40B4-BE49-F238E27FC236}">
                <a16:creationId xmlns:a16="http://schemas.microsoft.com/office/drawing/2014/main" id="{90E03F91-2C17-4881-8764-A10B211DA482}"/>
              </a:ext>
            </a:extLst>
          </p:cNvPr>
          <p:cNvSpPr txBox="1">
            <a:spLocks noChangeArrowheads="1"/>
          </p:cNvSpPr>
          <p:nvPr/>
        </p:nvSpPr>
        <p:spPr bwMode="auto">
          <a:xfrm>
            <a:off x="7248526" y="2565401"/>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Historical</a:t>
            </a:r>
          </a:p>
        </p:txBody>
      </p:sp>
      <p:sp>
        <p:nvSpPr>
          <p:cNvPr id="14" name="TextBox 19">
            <a:extLst>
              <a:ext uri="{FF2B5EF4-FFF2-40B4-BE49-F238E27FC236}">
                <a16:creationId xmlns:a16="http://schemas.microsoft.com/office/drawing/2014/main" id="{481DDB3D-82FA-4E31-90BD-FFEB5517005D}"/>
              </a:ext>
            </a:extLst>
          </p:cNvPr>
          <p:cNvSpPr txBox="1">
            <a:spLocks noChangeArrowheads="1"/>
          </p:cNvSpPr>
          <p:nvPr/>
        </p:nvSpPr>
        <p:spPr bwMode="auto">
          <a:xfrm>
            <a:off x="3306764" y="2565401"/>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Historical</a:t>
            </a:r>
          </a:p>
        </p:txBody>
      </p:sp>
      <p:sp>
        <p:nvSpPr>
          <p:cNvPr id="15" name="TextBox 14">
            <a:extLst>
              <a:ext uri="{FF2B5EF4-FFF2-40B4-BE49-F238E27FC236}">
                <a16:creationId xmlns:a16="http://schemas.microsoft.com/office/drawing/2014/main" id="{5DA7851A-D9AD-4A6A-91E5-D8EF43597C43}"/>
              </a:ext>
            </a:extLst>
          </p:cNvPr>
          <p:cNvSpPr txBox="1">
            <a:spLocks noChangeArrowheads="1"/>
          </p:cNvSpPr>
          <p:nvPr/>
        </p:nvSpPr>
        <p:spPr bwMode="auto">
          <a:xfrm>
            <a:off x="8597900" y="2565401"/>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2030 </a:t>
            </a:r>
          </a:p>
        </p:txBody>
      </p:sp>
      <p:sp>
        <p:nvSpPr>
          <p:cNvPr id="16" name="TextBox 15">
            <a:extLst>
              <a:ext uri="{FF2B5EF4-FFF2-40B4-BE49-F238E27FC236}">
                <a16:creationId xmlns:a16="http://schemas.microsoft.com/office/drawing/2014/main" id="{9AC0C786-8107-4A32-9639-468519CA8E2E}"/>
              </a:ext>
            </a:extLst>
          </p:cNvPr>
          <p:cNvSpPr txBox="1">
            <a:spLocks noChangeArrowheads="1"/>
          </p:cNvSpPr>
          <p:nvPr/>
        </p:nvSpPr>
        <p:spPr bwMode="auto">
          <a:xfrm>
            <a:off x="8661400" y="5732464"/>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2030 </a:t>
            </a:r>
          </a:p>
        </p:txBody>
      </p:sp>
      <p:sp>
        <p:nvSpPr>
          <p:cNvPr id="17" name="TextBox 22">
            <a:extLst>
              <a:ext uri="{FF2B5EF4-FFF2-40B4-BE49-F238E27FC236}">
                <a16:creationId xmlns:a16="http://schemas.microsoft.com/office/drawing/2014/main" id="{39D7B206-F956-4304-8232-BD732AC8909D}"/>
              </a:ext>
            </a:extLst>
          </p:cNvPr>
          <p:cNvSpPr txBox="1">
            <a:spLocks noChangeArrowheads="1"/>
          </p:cNvSpPr>
          <p:nvPr/>
        </p:nvSpPr>
        <p:spPr bwMode="auto">
          <a:xfrm>
            <a:off x="4435475" y="2565401"/>
            <a:ext cx="865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2030 </a:t>
            </a:r>
          </a:p>
        </p:txBody>
      </p:sp>
      <p:sp>
        <p:nvSpPr>
          <p:cNvPr id="18" name="TextBox 17">
            <a:extLst>
              <a:ext uri="{FF2B5EF4-FFF2-40B4-BE49-F238E27FC236}">
                <a16:creationId xmlns:a16="http://schemas.microsoft.com/office/drawing/2014/main" id="{0C7DE8F8-FDBE-4EC4-A364-907193051E63}"/>
              </a:ext>
            </a:extLst>
          </p:cNvPr>
          <p:cNvSpPr txBox="1">
            <a:spLocks noChangeArrowheads="1"/>
          </p:cNvSpPr>
          <p:nvPr/>
        </p:nvSpPr>
        <p:spPr bwMode="auto">
          <a:xfrm>
            <a:off x="9336089" y="1052513"/>
            <a:ext cx="16462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T.Aman</a:t>
            </a: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not greatly affected by earlier sowing</a:t>
            </a:r>
          </a:p>
        </p:txBody>
      </p:sp>
      <p:sp>
        <p:nvSpPr>
          <p:cNvPr id="19" name="TextBox 18">
            <a:extLst>
              <a:ext uri="{FF2B5EF4-FFF2-40B4-BE49-F238E27FC236}">
                <a16:creationId xmlns:a16="http://schemas.microsoft.com/office/drawing/2014/main" id="{D66C9C07-421F-4B31-A1CB-6167D06109D6}"/>
              </a:ext>
            </a:extLst>
          </p:cNvPr>
          <p:cNvSpPr txBox="1">
            <a:spLocks noChangeArrowheads="1"/>
          </p:cNvSpPr>
          <p:nvPr/>
        </p:nvSpPr>
        <p:spPr bwMode="auto">
          <a:xfrm>
            <a:off x="9409113" y="4076700"/>
            <a:ext cx="18589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But, earlier sowing of the </a:t>
            </a:r>
            <a:r>
              <a:rPr kumimoji="0" lang="en-AU"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T.Aman</a:t>
            </a: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crop is an effective future adaptation for the following </a:t>
            </a:r>
            <a:r>
              <a:rPr kumimoji="0" lang="en-AU"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Boro</a:t>
            </a: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Rice crop</a:t>
            </a:r>
          </a:p>
        </p:txBody>
      </p:sp>
      <p:cxnSp>
        <p:nvCxnSpPr>
          <p:cNvPr id="20" name="Straight Arrow Connector 19">
            <a:extLst>
              <a:ext uri="{FF2B5EF4-FFF2-40B4-BE49-F238E27FC236}">
                <a16:creationId xmlns:a16="http://schemas.microsoft.com/office/drawing/2014/main" id="{E9A449B9-76BC-432F-8BD9-0A053B46D469}"/>
              </a:ext>
            </a:extLst>
          </p:cNvPr>
          <p:cNvCxnSpPr/>
          <p:nvPr/>
        </p:nvCxnSpPr>
        <p:spPr>
          <a:xfrm flipH="1" flipV="1">
            <a:off x="9048751" y="4508501"/>
            <a:ext cx="360363" cy="2889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7">
            <a:extLst>
              <a:ext uri="{FF2B5EF4-FFF2-40B4-BE49-F238E27FC236}">
                <a16:creationId xmlns:a16="http://schemas.microsoft.com/office/drawing/2014/main" id="{6BE4454A-1208-4FF1-A860-831B5C7C66D0}"/>
              </a:ext>
            </a:extLst>
          </p:cNvPr>
          <p:cNvSpPr txBox="1">
            <a:spLocks noChangeArrowheads="1"/>
          </p:cNvSpPr>
          <p:nvPr/>
        </p:nvSpPr>
        <p:spPr bwMode="auto">
          <a:xfrm>
            <a:off x="1943101" y="0"/>
            <a:ext cx="7897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EXAMPLE 1 – Dacope, Khulna, Bangladesh (20 years of simulated data</a:t>
            </a:r>
          </a:p>
        </p:txBody>
      </p:sp>
    </p:spTree>
    <p:extLst>
      <p:ext uri="{BB962C8B-B14F-4D97-AF65-F5344CB8AC3E}">
        <p14:creationId xmlns:p14="http://schemas.microsoft.com/office/powerpoint/2010/main" val="28739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5" grpId="0"/>
      <p:bldP spid="16"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8">
            <a:extLst>
              <a:ext uri="{FF2B5EF4-FFF2-40B4-BE49-F238E27FC236}">
                <a16:creationId xmlns:a16="http://schemas.microsoft.com/office/drawing/2014/main" id="{D258536F-182C-4831-87D7-3E9C291CBFAF}"/>
              </a:ext>
            </a:extLst>
          </p:cNvPr>
          <p:cNvSpPr txBox="1">
            <a:spLocks noChangeArrowheads="1"/>
          </p:cNvSpPr>
          <p:nvPr/>
        </p:nvSpPr>
        <p:spPr bwMode="auto">
          <a:xfrm>
            <a:off x="2362200" y="188914"/>
            <a:ext cx="79819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Example 2: Dacope, Khulna, Bangladesh – boro rice</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146" name="Picture 2">
            <a:extLst>
              <a:ext uri="{FF2B5EF4-FFF2-40B4-BE49-F238E27FC236}">
                <a16:creationId xmlns:a16="http://schemas.microsoft.com/office/drawing/2014/main" id="{669E9EE1-728F-4DE5-B36D-0BDED0E8B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768351"/>
            <a:ext cx="38735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CEF2AC03-29D6-4CA8-8F50-1079311F7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65164"/>
            <a:ext cx="4013200"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BBF88E4-AC8C-421B-B30F-0B1EC2E3A35E}"/>
              </a:ext>
            </a:extLst>
          </p:cNvPr>
          <p:cNvSpPr txBox="1">
            <a:spLocks noChangeArrowheads="1"/>
          </p:cNvSpPr>
          <p:nvPr/>
        </p:nvSpPr>
        <p:spPr bwMode="auto">
          <a:xfrm>
            <a:off x="2800351" y="3605213"/>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Historical</a:t>
            </a:r>
          </a:p>
        </p:txBody>
      </p:sp>
      <p:sp>
        <p:nvSpPr>
          <p:cNvPr id="8" name="TextBox 7">
            <a:extLst>
              <a:ext uri="{FF2B5EF4-FFF2-40B4-BE49-F238E27FC236}">
                <a16:creationId xmlns:a16="http://schemas.microsoft.com/office/drawing/2014/main" id="{E63E65E8-DA64-4B5E-8336-A4E342A88B19}"/>
              </a:ext>
            </a:extLst>
          </p:cNvPr>
          <p:cNvSpPr txBox="1">
            <a:spLocks noChangeArrowheads="1"/>
          </p:cNvSpPr>
          <p:nvPr/>
        </p:nvSpPr>
        <p:spPr bwMode="auto">
          <a:xfrm>
            <a:off x="457200" y="4005263"/>
            <a:ext cx="1133474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Key Points:</a:t>
            </a:r>
          </a:p>
          <a:p>
            <a:pPr marL="0" marR="0" lvl="0" indent="0" algn="l" defTabSz="4572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Penalty for sowing </a:t>
            </a:r>
            <a:r>
              <a:rPr kumimoji="0" lang="en-AU" alt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boro</a:t>
            </a: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rice earlier is removed (warmer conditions now overcome the low temperature sterility problems associated with earlier historical sowings)</a:t>
            </a:r>
          </a:p>
          <a:p>
            <a:pPr marL="0" marR="0" lvl="0" indent="0" algn="l" defTabSz="4572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optimum </a:t>
            </a:r>
            <a:r>
              <a:rPr kumimoji="0" lang="en-AU" alt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boro</a:t>
            </a: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rice sowing date is clearly changed in future, with earlier sowings likely to give advantages.  The high variability in yields of later sowings are due to increase high temperature floret sterility. </a:t>
            </a:r>
          </a:p>
        </p:txBody>
      </p:sp>
      <p:cxnSp>
        <p:nvCxnSpPr>
          <p:cNvPr id="13" name="Straight Arrow Connector 12">
            <a:extLst>
              <a:ext uri="{FF2B5EF4-FFF2-40B4-BE49-F238E27FC236}">
                <a16:creationId xmlns:a16="http://schemas.microsoft.com/office/drawing/2014/main" id="{1C8EACC8-5474-4500-8457-B8841C22111E}"/>
              </a:ext>
            </a:extLst>
          </p:cNvPr>
          <p:cNvCxnSpPr>
            <a:cxnSpLocks noChangeShapeType="1"/>
            <a:endCxn id="14" idx="3"/>
          </p:cNvCxnSpPr>
          <p:nvPr/>
        </p:nvCxnSpPr>
        <p:spPr bwMode="auto">
          <a:xfrm flipV="1">
            <a:off x="3073400" y="2509839"/>
            <a:ext cx="3633788" cy="2390775"/>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4" name="Oval 13">
            <a:extLst>
              <a:ext uri="{FF2B5EF4-FFF2-40B4-BE49-F238E27FC236}">
                <a16:creationId xmlns:a16="http://schemas.microsoft.com/office/drawing/2014/main" id="{335FEBFB-9EE1-4CE8-B33F-179E827808DD}"/>
              </a:ext>
            </a:extLst>
          </p:cNvPr>
          <p:cNvSpPr>
            <a:spLocks noChangeArrowheads="1"/>
          </p:cNvSpPr>
          <p:nvPr/>
        </p:nvSpPr>
        <p:spPr bwMode="auto">
          <a:xfrm>
            <a:off x="6464301" y="1587500"/>
            <a:ext cx="1655763" cy="1079500"/>
          </a:xfrm>
          <a:prstGeom prst="ellipse">
            <a:avLst/>
          </a:prstGeom>
          <a:solidFill>
            <a:schemeClr val="bg1">
              <a:alpha val="0"/>
            </a:schemeClr>
          </a:solidFill>
          <a:ln w="9525" algn="ctr">
            <a:solidFill>
              <a:srgbClr val="FF0000"/>
            </a:solidFill>
            <a:round/>
            <a:headEnd/>
            <a:tailEnd/>
          </a:ln>
        </p:spPr>
        <p:txBody>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AU"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5" name="TextBox 14">
            <a:extLst>
              <a:ext uri="{FF2B5EF4-FFF2-40B4-BE49-F238E27FC236}">
                <a16:creationId xmlns:a16="http://schemas.microsoft.com/office/drawing/2014/main" id="{C3406DA0-FA32-4614-B0AA-00773C6A28A0}"/>
              </a:ext>
            </a:extLst>
          </p:cNvPr>
          <p:cNvSpPr txBox="1">
            <a:spLocks noChangeArrowheads="1"/>
          </p:cNvSpPr>
          <p:nvPr/>
        </p:nvSpPr>
        <p:spPr bwMode="auto">
          <a:xfrm>
            <a:off x="7004051" y="3605213"/>
            <a:ext cx="3097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spcAft>
                <a:spcPts val="563"/>
              </a:spcAft>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Aft>
                <a:spcPts val="563"/>
              </a:spcAft>
              <a:buFont typeface="Symbol" panose="05050102010706020507" pitchFamily="18" charset="2"/>
              <a:buChar char=""/>
              <a:defRPr sz="2000">
                <a:solidFill>
                  <a:schemeClr val="tx1"/>
                </a:solidFill>
                <a:latin typeface="Arial" panose="020B0604020202020204" pitchFamily="34" charset="0"/>
              </a:defRPr>
            </a:lvl2pPr>
            <a:lvl3pPr marL="11430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Aft>
                <a:spcPts val="563"/>
              </a:spcAft>
              <a:buClr>
                <a:srgbClr val="484647"/>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5pPr>
            <a:lvl6pPr marL="25146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6pPr>
            <a:lvl7pPr marL="29718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7pPr>
            <a:lvl8pPr marL="34290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8pPr>
            <a:lvl9pPr marL="3886200" indent="-228600" defTabSz="457200" eaLnBrk="0" fontAlgn="base" hangingPunct="0">
              <a:lnSpc>
                <a:spcPct val="90000"/>
              </a:lnSpc>
              <a:spcBef>
                <a:spcPct val="0"/>
              </a:spcBef>
              <a:spcAft>
                <a:spcPts val="563"/>
              </a:spcAft>
              <a:buClr>
                <a:schemeClr val="accent2"/>
              </a:buClr>
              <a:buFont typeface="Arial" panose="020B0604020202020204" pitchFamily="34" charset="0"/>
              <a:buChar char="•"/>
              <a:defRPr>
                <a:solidFill>
                  <a:schemeClr val="accent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AU" altLang="en-US"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Future Climate (2030)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45575FF-2886-425B-8696-52F65E4AC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A19D827-5064-4AED-A82C-87E1F1CD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AA4080-E19E-4134-B98C-A79E2B87062A}"/>
              </a:ext>
            </a:extLst>
          </p:cNvPr>
          <p:cNvSpPr>
            <a:spLocks noGrp="1"/>
          </p:cNvSpPr>
          <p:nvPr>
            <p:ph type="title"/>
          </p:nvPr>
        </p:nvSpPr>
        <p:spPr>
          <a:xfrm>
            <a:off x="1097280" y="516835"/>
            <a:ext cx="5977937" cy="1666501"/>
          </a:xfrm>
        </p:spPr>
        <p:txBody>
          <a:bodyPr>
            <a:normAutofit/>
          </a:bodyPr>
          <a:lstStyle/>
          <a:p>
            <a:r>
              <a:rPr lang="en-IN" sz="4000" b="1" i="1">
                <a:solidFill>
                  <a:srgbClr val="FFFFFF"/>
                </a:solidFill>
                <a:effectLst/>
                <a:latin typeface="Times New Roman" panose="02020603050405020304" pitchFamily="18" charset="0"/>
                <a:ea typeface="Times New Roman" panose="02020603050405020304" pitchFamily="18" charset="0"/>
                <a:cs typeface="Vrinda" panose="020B0502040204020203" pitchFamily="34" charset="0"/>
              </a:rPr>
              <a:t>Adaptation of Conservation agriculture</a:t>
            </a:r>
            <a:endParaRPr lang="en-IN" sz="4000">
              <a:solidFill>
                <a:srgbClr val="FFFFFF"/>
              </a:solidFill>
            </a:endParaRPr>
          </a:p>
        </p:txBody>
      </p:sp>
      <p:sp>
        <p:nvSpPr>
          <p:cNvPr id="3" name="Content Placeholder 2">
            <a:extLst>
              <a:ext uri="{FF2B5EF4-FFF2-40B4-BE49-F238E27FC236}">
                <a16:creationId xmlns:a16="http://schemas.microsoft.com/office/drawing/2014/main" id="{1D92DDAD-5032-42C3-875D-9AAE3492E7A1}"/>
              </a:ext>
            </a:extLst>
          </p:cNvPr>
          <p:cNvSpPr>
            <a:spLocks noGrp="1"/>
          </p:cNvSpPr>
          <p:nvPr>
            <p:ph idx="1"/>
          </p:nvPr>
        </p:nvSpPr>
        <p:spPr>
          <a:xfrm>
            <a:off x="1097279" y="2236304"/>
            <a:ext cx="5977938" cy="3652667"/>
          </a:xfrm>
        </p:spPr>
        <p:txBody>
          <a:bodyPr>
            <a:normAutofit/>
          </a:bodyPr>
          <a:lstStyle/>
          <a:p>
            <a:pPr marL="354013" indent="-354013">
              <a:buFont typeface="Wingdings" panose="05000000000000000000" pitchFamily="2" charset="2"/>
              <a:buChar char="ü"/>
            </a:pPr>
            <a:r>
              <a:rPr lang="en-IN" sz="1800" dirty="0">
                <a:solidFill>
                  <a:srgbClr val="FFFFFF"/>
                </a:solidFill>
                <a:effectLst/>
                <a:latin typeface="Times New Roman" panose="02020603050405020304" pitchFamily="18" charset="0"/>
                <a:ea typeface="Times New Roman" panose="02020603050405020304" pitchFamily="18" charset="0"/>
                <a:cs typeface="Vrinda" panose="020B0502040204020203" pitchFamily="34" charset="0"/>
              </a:rPr>
              <a:t>Conservation agriculture (CA) includes stable soil cover, low disturbance of soil and crop diversification are following the principal of sustainable agriculture.</a:t>
            </a:r>
          </a:p>
          <a:p>
            <a:pPr marL="354013" indent="-354013">
              <a:buFont typeface="Wingdings" panose="05000000000000000000" pitchFamily="2" charset="2"/>
              <a:buChar char="ü"/>
            </a:pPr>
            <a:r>
              <a:rPr lang="en-IN" sz="1800" dirty="0">
                <a:solidFill>
                  <a:srgbClr val="FFFFFF"/>
                </a:solidFill>
                <a:effectLst/>
                <a:latin typeface="Times New Roman" panose="02020603050405020304" pitchFamily="18" charset="0"/>
                <a:ea typeface="Times New Roman" panose="02020603050405020304" pitchFamily="18" charset="0"/>
                <a:cs typeface="Vrinda" panose="020B0502040204020203" pitchFamily="34" charset="0"/>
              </a:rPr>
              <a:t>CA is one of the potential solutions for rice -wheat cropping system like adoption of dry seeding rice, (DSR), zero tillage (ZT) of wheat with surface residue retention of rice etc.</a:t>
            </a:r>
            <a:endParaRPr lang="en-IN" sz="1800" dirty="0">
              <a:solidFill>
                <a:srgbClr val="FFFFFF"/>
              </a:solidFill>
              <a:latin typeface="Times New Roman" panose="02020603050405020304" pitchFamily="18" charset="0"/>
              <a:ea typeface="Times New Roman" panose="02020603050405020304" pitchFamily="18" charset="0"/>
              <a:cs typeface="Vrinda" panose="020B0502040204020203" pitchFamily="34" charset="0"/>
            </a:endParaRPr>
          </a:p>
          <a:p>
            <a:pPr marL="354013" indent="-354013">
              <a:buFont typeface="Wingdings" panose="05000000000000000000" pitchFamily="2" charset="2"/>
              <a:buChar char="ü"/>
            </a:pPr>
            <a:r>
              <a:rPr lang="en-IN" sz="1800" dirty="0">
                <a:solidFill>
                  <a:srgbClr val="FFFFFF"/>
                </a:solidFill>
                <a:effectLst/>
                <a:latin typeface="Times New Roman" panose="02020603050405020304" pitchFamily="18" charset="0"/>
                <a:ea typeface="Times New Roman" panose="02020603050405020304" pitchFamily="18" charset="0"/>
                <a:cs typeface="Vrinda" panose="020B0502040204020203" pitchFamily="34" charset="0"/>
              </a:rPr>
              <a:t>The benefit of the CA can further explore with successful application of APSIM model by understanding different complex research questions like: application mulching, residue amount of residue retention, best tillage methods finally impact of climate changes (Naveen-Gupta et al., 2016; </a:t>
            </a:r>
            <a:r>
              <a:rPr lang="en-IN" sz="1800" dirty="0" err="1">
                <a:solidFill>
                  <a:srgbClr val="FFFFFF"/>
                </a:solidFill>
                <a:effectLst/>
                <a:latin typeface="Times New Roman" panose="02020603050405020304" pitchFamily="18" charset="0"/>
                <a:ea typeface="Times New Roman" panose="02020603050405020304" pitchFamily="18" charset="0"/>
                <a:cs typeface="Vrinda" panose="020B0502040204020203" pitchFamily="34" charset="0"/>
              </a:rPr>
              <a:t>Chaki</a:t>
            </a:r>
            <a:r>
              <a:rPr lang="en-IN" sz="1800" dirty="0">
                <a:solidFill>
                  <a:srgbClr val="FFFFFF"/>
                </a:solidFill>
                <a:effectLst/>
                <a:latin typeface="Times New Roman" panose="02020603050405020304" pitchFamily="18" charset="0"/>
                <a:ea typeface="Times New Roman" panose="02020603050405020304" pitchFamily="18" charset="0"/>
                <a:cs typeface="Vrinda" panose="020B0502040204020203" pitchFamily="34" charset="0"/>
              </a:rPr>
              <a:t> et al., 2021). </a:t>
            </a:r>
            <a:endParaRPr lang="en-IN" sz="1800" dirty="0">
              <a:solidFill>
                <a:srgbClr val="FFFFFF"/>
              </a:solidFill>
            </a:endParaRPr>
          </a:p>
        </p:txBody>
      </p:sp>
      <p:sp>
        <p:nvSpPr>
          <p:cNvPr id="18" name="Rectangle 17">
            <a:extLst>
              <a:ext uri="{FF2B5EF4-FFF2-40B4-BE49-F238E27FC236}">
                <a16:creationId xmlns:a16="http://schemas.microsoft.com/office/drawing/2014/main" id="{DD4EC777-E2FE-4797-A0AD-339411237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Rows of green plants&#10;&#10;Description automatically generated with low confidence">
            <a:extLst>
              <a:ext uri="{FF2B5EF4-FFF2-40B4-BE49-F238E27FC236}">
                <a16:creationId xmlns:a16="http://schemas.microsoft.com/office/drawing/2014/main" id="{C32915EC-951D-4586-9223-1D73A1DF9C2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403" r="4290" b="-3"/>
          <a:stretch/>
        </p:blipFill>
        <p:spPr>
          <a:xfrm>
            <a:off x="7611902" y="10"/>
            <a:ext cx="4578557" cy="3396985"/>
          </a:xfrm>
          <a:prstGeom prst="rect">
            <a:avLst/>
          </a:prstGeom>
        </p:spPr>
      </p:pic>
      <p:sp>
        <p:nvSpPr>
          <p:cNvPr id="20" name="Rectangle 19">
            <a:extLst>
              <a:ext uri="{FF2B5EF4-FFF2-40B4-BE49-F238E27FC236}">
                <a16:creationId xmlns:a16="http://schemas.microsoft.com/office/drawing/2014/main" id="{DB388CFB-034C-496E-B8F5-26E73E772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dirt road in a field&#10;&#10;Description automatically generated with low confidence">
            <a:extLst>
              <a:ext uri="{FF2B5EF4-FFF2-40B4-BE49-F238E27FC236}">
                <a16:creationId xmlns:a16="http://schemas.microsoft.com/office/drawing/2014/main" id="{559C836C-C1BF-405F-A48C-20ED4E3F46B6}"/>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168" r="8495" b="-3"/>
          <a:stretch/>
        </p:blipFill>
        <p:spPr>
          <a:xfrm>
            <a:off x="7611902" y="3461004"/>
            <a:ext cx="4580097" cy="3396995"/>
          </a:xfrm>
          <a:prstGeom prst="rect">
            <a:avLst/>
          </a:prstGeom>
        </p:spPr>
      </p:pic>
      <p:sp>
        <p:nvSpPr>
          <p:cNvPr id="6" name="TextBox 5">
            <a:extLst>
              <a:ext uri="{FF2B5EF4-FFF2-40B4-BE49-F238E27FC236}">
                <a16:creationId xmlns:a16="http://schemas.microsoft.com/office/drawing/2014/main" id="{A4859A2E-3430-47B4-99D7-DD3F0C930516}"/>
              </a:ext>
            </a:extLst>
          </p:cNvPr>
          <p:cNvSpPr txBox="1"/>
          <p:nvPr/>
        </p:nvSpPr>
        <p:spPr>
          <a:xfrm>
            <a:off x="9750368" y="3196940"/>
            <a:ext cx="2440091"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IN"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s://www.flickr.com/photos/cimmyt/6277931449">
                  <a:extLst>
                    <a:ext uri="{A12FA001-AC4F-418D-AE19-62706E023703}">
                      <ahyp:hlinkClr xmlns:ahyp="http://schemas.microsoft.com/office/drawing/2018/hyperlinkcolor" val="tx"/>
                    </a:ext>
                  </a:extLst>
                </a:hlinkClick>
              </a:rPr>
              <a:t>This Photo</a:t>
            </a:r>
            <a:r>
              <a:rPr kumimoji="0" lang="en-IN"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IN" sz="700" b="0" i="0" u="none" strike="noStrike" kern="1200" cap="none" spc="0" normalizeH="0" baseline="0" noProof="0">
                <a:ln>
                  <a:noFill/>
                </a:ln>
                <a:solidFill>
                  <a:srgbClr val="FFFFFF"/>
                </a:solidFill>
                <a:effectLst/>
                <a:uLnTx/>
                <a:uFillTx/>
                <a:latin typeface="Calibri" panose="020F0502020204030204"/>
                <a:ea typeface="+mn-ea"/>
                <a:cs typeface="+mn-cs"/>
                <a:hlinkClick r:id="rId6" tooltip="https://creativecommons.org/licenses/by-nc-sa/3.0/">
                  <a:extLst>
                    <a:ext uri="{A12FA001-AC4F-418D-AE19-62706E023703}">
                      <ahyp:hlinkClr xmlns:ahyp="http://schemas.microsoft.com/office/drawing/2018/hyperlinkcolor" val="tx"/>
                    </a:ext>
                  </a:extLst>
                </a:hlinkClick>
              </a:rPr>
              <a:t>CC BY-SA-NC</a:t>
            </a:r>
            <a:endParaRPr kumimoji="0" lang="en-IN"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C884566-9B51-4989-AA8B-B713F3A2C460}"/>
              </a:ext>
            </a:extLst>
          </p:cNvPr>
          <p:cNvSpPr txBox="1"/>
          <p:nvPr/>
        </p:nvSpPr>
        <p:spPr>
          <a:xfrm>
            <a:off x="9751908" y="6657944"/>
            <a:ext cx="2440091"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IN"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www.flickr.com/photos/cimmyt/4864234446/">
                  <a:extLst>
                    <a:ext uri="{A12FA001-AC4F-418D-AE19-62706E023703}">
                      <ahyp:hlinkClr xmlns:ahyp="http://schemas.microsoft.com/office/drawing/2018/hyperlinkcolor" val="tx"/>
                    </a:ext>
                  </a:extLst>
                </a:hlinkClick>
              </a:rPr>
              <a:t>This Photo</a:t>
            </a:r>
            <a:r>
              <a:rPr kumimoji="0" lang="en-IN"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IN" sz="700" b="0" i="0" u="none" strike="noStrike" kern="1200" cap="none" spc="0" normalizeH="0" baseline="0" noProof="0">
                <a:ln>
                  <a:noFill/>
                </a:ln>
                <a:solidFill>
                  <a:srgbClr val="FFFFFF"/>
                </a:solidFill>
                <a:effectLst/>
                <a:uLnTx/>
                <a:uFillTx/>
                <a:latin typeface="Calibri" panose="020F0502020204030204"/>
                <a:ea typeface="+mn-ea"/>
                <a:cs typeface="+mn-cs"/>
                <a:hlinkClick r:id="rId6" tooltip="https://creativecommons.org/licenses/by-nc-sa/3.0/">
                  <a:extLst>
                    <a:ext uri="{A12FA001-AC4F-418D-AE19-62706E023703}">
                      <ahyp:hlinkClr xmlns:ahyp="http://schemas.microsoft.com/office/drawing/2018/hyperlinkcolor" val="tx"/>
                    </a:ext>
                  </a:extLst>
                </a:hlinkClick>
              </a:rPr>
              <a:t>CC BY-SA-NC</a:t>
            </a:r>
            <a:endParaRPr kumimoji="0" lang="en-IN"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264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82CB-941B-4843-A948-3F570F13105F}"/>
              </a:ext>
            </a:extLst>
          </p:cNvPr>
          <p:cNvSpPr>
            <a:spLocks noGrp="1"/>
          </p:cNvSpPr>
          <p:nvPr>
            <p:ph type="title"/>
          </p:nvPr>
        </p:nvSpPr>
        <p:spPr>
          <a:xfrm>
            <a:off x="1097280" y="286603"/>
            <a:ext cx="10058400" cy="1450757"/>
          </a:xfrm>
        </p:spPr>
        <p:txBody>
          <a:bodyPr>
            <a:normAutofit/>
          </a:bodyPr>
          <a:lstStyle/>
          <a:p>
            <a:r>
              <a:rPr lang="en-IN" b="1" i="1">
                <a:effectLst/>
                <a:latin typeface="Times New Roman" panose="02020603050405020304" pitchFamily="18" charset="0"/>
                <a:ea typeface="Times New Roman" panose="02020603050405020304" pitchFamily="18" charset="0"/>
                <a:cs typeface="Vrinda" panose="020B0502040204020203" pitchFamily="34" charset="0"/>
              </a:rPr>
              <a:t>Selection of suitable rice-based cropping system </a:t>
            </a:r>
            <a:endParaRPr lang="en-IN" dirty="0"/>
          </a:p>
        </p:txBody>
      </p:sp>
      <p:sp>
        <p:nvSpPr>
          <p:cNvPr id="3" name="Content Placeholder 2">
            <a:extLst>
              <a:ext uri="{FF2B5EF4-FFF2-40B4-BE49-F238E27FC236}">
                <a16:creationId xmlns:a16="http://schemas.microsoft.com/office/drawing/2014/main" id="{758119E6-056D-420E-BF68-EFA4CEB673D9}"/>
              </a:ext>
            </a:extLst>
          </p:cNvPr>
          <p:cNvSpPr>
            <a:spLocks noGrp="1"/>
          </p:cNvSpPr>
          <p:nvPr>
            <p:ph idx="1"/>
          </p:nvPr>
        </p:nvSpPr>
        <p:spPr>
          <a:xfrm>
            <a:off x="1097279" y="1845734"/>
            <a:ext cx="6454987" cy="4023360"/>
          </a:xfrm>
        </p:spPr>
        <p:txBody>
          <a:bodyPr>
            <a:normAutofit/>
          </a:bodyPr>
          <a:lstStyle/>
          <a:p>
            <a:r>
              <a:rPr lang="en-IN">
                <a:effectLst/>
                <a:latin typeface="Times New Roman" panose="02020603050405020304" pitchFamily="18" charset="0"/>
                <a:ea typeface="Times New Roman" panose="02020603050405020304" pitchFamily="18" charset="0"/>
                <a:cs typeface="Vrinda" panose="020B0502040204020203" pitchFamily="34" charset="0"/>
              </a:rPr>
              <a:t>Selection of location specific cropping system is very essential for intensification of different rice-based cropping system is utmost important. </a:t>
            </a:r>
          </a:p>
          <a:p>
            <a:r>
              <a:rPr lang="en-IN">
                <a:effectLst/>
                <a:latin typeface="Times New Roman" panose="02020603050405020304" pitchFamily="18" charset="0"/>
                <a:ea typeface="Times New Roman" panose="02020603050405020304" pitchFamily="18" charset="0"/>
                <a:cs typeface="Vrinda" panose="020B0502040204020203" pitchFamily="34" charset="0"/>
              </a:rPr>
              <a:t>APSIM can be efficiently utilized for selection of suitable sowing window, rice cultivar, irrigation methods and inclusion of grain legumes in rice based cropping systems (</a:t>
            </a:r>
            <a:r>
              <a:rPr lang="en-IN" err="1">
                <a:effectLst/>
                <a:latin typeface="Times New Roman" panose="02020603050405020304" pitchFamily="18" charset="0"/>
                <a:ea typeface="Times New Roman" panose="02020603050405020304" pitchFamily="18" charset="0"/>
                <a:cs typeface="Vrinda" panose="020B0502040204020203" pitchFamily="34" charset="0"/>
              </a:rPr>
              <a:t>Balwinder</a:t>
            </a:r>
            <a:r>
              <a:rPr lang="en-IN">
                <a:effectLst/>
                <a:latin typeface="Times New Roman" panose="02020603050405020304" pitchFamily="18" charset="0"/>
                <a:ea typeface="Times New Roman" panose="02020603050405020304" pitchFamily="18" charset="0"/>
                <a:cs typeface="Vrinda" panose="020B0502040204020203" pitchFamily="34" charset="0"/>
              </a:rPr>
              <a:t>-Singh et al., 2015a). </a:t>
            </a:r>
          </a:p>
          <a:p>
            <a:r>
              <a:rPr lang="en-IN">
                <a:effectLst/>
                <a:latin typeface="Times New Roman" panose="02020603050405020304" pitchFamily="18" charset="0"/>
                <a:ea typeface="Times New Roman" panose="02020603050405020304" pitchFamily="18" charset="0"/>
                <a:cs typeface="Vrinda" panose="020B0502040204020203" pitchFamily="34" charset="0"/>
              </a:rPr>
              <a:t>APSIM could be an potential </a:t>
            </a:r>
            <a:r>
              <a:rPr lang="en-IN" err="1">
                <a:effectLst/>
                <a:latin typeface="Times New Roman" panose="02020603050405020304" pitchFamily="18" charset="0"/>
                <a:ea typeface="Times New Roman" panose="02020603050405020304" pitchFamily="18" charset="0"/>
                <a:cs typeface="Vrinda" panose="020B0502040204020203" pitchFamily="34" charset="0"/>
              </a:rPr>
              <a:t>supoort</a:t>
            </a:r>
            <a:r>
              <a:rPr lang="en-IN">
                <a:effectLst/>
                <a:latin typeface="Times New Roman" panose="02020603050405020304" pitchFamily="18" charset="0"/>
                <a:ea typeface="Times New Roman" panose="02020603050405020304" pitchFamily="18" charset="0"/>
                <a:cs typeface="Vrinda" panose="020B0502040204020203" pitchFamily="34" charset="0"/>
              </a:rPr>
              <a:t> tool for the development of higher-yielding, short duration rice cultivars to reduce groundwater depletion for rice-wheat cropping system of Indo-Gangetic Plains</a:t>
            </a:r>
            <a:r>
              <a:rPr lang="en-IN">
                <a:latin typeface="Times New Roman" panose="02020603050405020304" pitchFamily="18" charset="0"/>
                <a:ea typeface="Times New Roman" panose="02020603050405020304" pitchFamily="18" charset="0"/>
                <a:cs typeface="Vrinda" panose="020B0502040204020203" pitchFamily="34" charset="0"/>
              </a:rPr>
              <a:t>. </a:t>
            </a:r>
            <a:endParaRPr lang="en-IN" dirty="0"/>
          </a:p>
        </p:txBody>
      </p:sp>
      <p:pic>
        <p:nvPicPr>
          <p:cNvPr id="1026" name="Picture 2">
            <a:extLst>
              <a:ext uri="{FF2B5EF4-FFF2-40B4-BE49-F238E27FC236}">
                <a16:creationId xmlns:a16="http://schemas.microsoft.com/office/drawing/2014/main" id="{B98C110A-3DAC-40F7-A87F-D183A7DD82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04260" y="2037725"/>
            <a:ext cx="4029956" cy="3082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29E9A42-9942-4D76-8B12-A78F67CA49BE}"/>
              </a:ext>
            </a:extLst>
          </p:cNvPr>
          <p:cNvSpPr txBox="1"/>
          <p:nvPr/>
        </p:nvSpPr>
        <p:spPr>
          <a:xfrm>
            <a:off x="7804260" y="5120641"/>
            <a:ext cx="3962400"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Vrinda" panose="020B0502040204020203" pitchFamily="34" charset="0"/>
              </a:rPr>
              <a:t>Comparison between observed and simulated grain yields and above-ground biomass (Mg ha</a:t>
            </a:r>
            <a:r>
              <a:rPr kumimoji="0" lang="en-IN" sz="1800" b="0" i="0" u="none" strike="noStrike" kern="1200" cap="none" spc="0" normalizeH="0" baseline="30000" noProof="0" dirty="0">
                <a:ln>
                  <a:noFill/>
                </a:ln>
                <a:solidFill>
                  <a:prstClr val="black"/>
                </a:solidFill>
                <a:effectLst/>
                <a:uLnTx/>
                <a:uFillTx/>
                <a:latin typeface="Times New Roman" panose="02020603050405020304" pitchFamily="18" charset="0"/>
                <a:ea typeface="Times New Roman" panose="02020603050405020304" pitchFamily="18" charset="0"/>
                <a:cs typeface="Vrinda" panose="020B0502040204020203" pitchFamily="34" charset="0"/>
              </a:rPr>
              <a:t>−1</a:t>
            </a: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Vrinda" panose="020B0502040204020203" pitchFamily="34" charset="0"/>
              </a:rPr>
              <a:t>) for 43 rice based field experiment (Gaydon et al., 2017)</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087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3267BA-5DFF-41F9-8787-7AB73E7FDED3}"/>
              </a:ext>
            </a:extLst>
          </p:cNvPr>
          <p:cNvPicPr>
            <a:picLocks noChangeAspect="1"/>
          </p:cNvPicPr>
          <p:nvPr/>
        </p:nvPicPr>
        <p:blipFill>
          <a:blip r:embed="rId2"/>
          <a:stretch>
            <a:fillRect/>
          </a:stretch>
        </p:blipFill>
        <p:spPr>
          <a:xfrm>
            <a:off x="4931229" y="2020787"/>
            <a:ext cx="6952674" cy="3313492"/>
          </a:xfrm>
          <a:prstGeom prst="rect">
            <a:avLst/>
          </a:prstGeom>
        </p:spPr>
      </p:pic>
      <p:sp>
        <p:nvSpPr>
          <p:cNvPr id="5" name="TextBox 4">
            <a:extLst>
              <a:ext uri="{FF2B5EF4-FFF2-40B4-BE49-F238E27FC236}">
                <a16:creationId xmlns:a16="http://schemas.microsoft.com/office/drawing/2014/main" id="{7769A11B-2ADA-4861-B7B1-52BFCE8DCCC2}"/>
              </a:ext>
            </a:extLst>
          </p:cNvPr>
          <p:cNvSpPr txBox="1"/>
          <p:nvPr/>
        </p:nvSpPr>
        <p:spPr>
          <a:xfrm>
            <a:off x="99439" y="3429000"/>
            <a:ext cx="5169877" cy="2308324"/>
          </a:xfrm>
          <a:prstGeom prst="rect">
            <a:avLst/>
          </a:prstGeom>
          <a:noFill/>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000000"/>
                </a:solidFill>
                <a:effectLst/>
                <a:uLnTx/>
                <a:uFillTx/>
                <a:latin typeface="CharisSIL"/>
                <a:ea typeface="+mn-ea"/>
                <a:cs typeface="+mn-cs"/>
              </a:rPr>
              <a:t>The innovation presented in this paper represented as a flow diagram.</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000000"/>
                </a:solidFill>
                <a:effectLst/>
                <a:uLnTx/>
                <a:uFillTx/>
                <a:latin typeface="CharisSIL"/>
                <a:ea typeface="+mn-ea"/>
                <a:cs typeface="+mn-cs"/>
              </a:rPr>
              <a:t>Measured inputs of climate and complex groundwater dynamics were used to simulate</a:t>
            </a:r>
            <a:br>
              <a:rPr kumimoji="0" lang="en-IN" sz="1800" b="0" i="0" u="none" strike="noStrike" kern="1200" cap="none" spc="0" normalizeH="0" baseline="0" noProof="0" dirty="0">
                <a:ln>
                  <a:noFill/>
                </a:ln>
                <a:solidFill>
                  <a:srgbClr val="000000"/>
                </a:solidFill>
                <a:effectLst/>
                <a:uLnTx/>
                <a:uFillTx/>
                <a:latin typeface="CharisSIL"/>
                <a:ea typeface="+mn-ea"/>
                <a:cs typeface="+mn-cs"/>
              </a:rPr>
            </a:br>
            <a:r>
              <a:rPr kumimoji="0" lang="en-IN" sz="1800" b="0" i="0" u="none" strike="noStrike" kern="1200" cap="none" spc="0" normalizeH="0" baseline="0" noProof="0" dirty="0">
                <a:ln>
                  <a:noFill/>
                </a:ln>
                <a:solidFill>
                  <a:srgbClr val="000000"/>
                </a:solidFill>
                <a:effectLst/>
                <a:uLnTx/>
                <a:uFillTx/>
                <a:latin typeface="CharisSIL"/>
                <a:ea typeface="+mn-ea"/>
                <a:cs typeface="+mn-cs"/>
              </a:rPr>
              <a:t>root-zone soil dynamics (moisture and salinity) and this was then used to inform simulation of crop dynamics (biomass and grain yield production).</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0F6A8B1-EFE5-4569-903B-321962C5AC9A}"/>
              </a:ext>
            </a:extLst>
          </p:cNvPr>
          <p:cNvPicPr>
            <a:picLocks noChangeAspect="1"/>
          </p:cNvPicPr>
          <p:nvPr/>
        </p:nvPicPr>
        <p:blipFill>
          <a:blip r:embed="rId3"/>
          <a:stretch>
            <a:fillRect/>
          </a:stretch>
        </p:blipFill>
        <p:spPr>
          <a:xfrm>
            <a:off x="0" y="0"/>
            <a:ext cx="6407302" cy="3313492"/>
          </a:xfrm>
          <a:prstGeom prst="rect">
            <a:avLst/>
          </a:prstGeom>
        </p:spPr>
      </p:pic>
    </p:spTree>
    <p:extLst>
      <p:ext uri="{BB962C8B-B14F-4D97-AF65-F5344CB8AC3E}">
        <p14:creationId xmlns:p14="http://schemas.microsoft.com/office/powerpoint/2010/main" val="693591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97920-FAF9-418D-992B-5BC0809BA274}"/>
              </a:ext>
            </a:extLst>
          </p:cNvPr>
          <p:cNvPicPr>
            <a:picLocks noChangeAspect="1"/>
          </p:cNvPicPr>
          <p:nvPr/>
        </p:nvPicPr>
        <p:blipFill>
          <a:blip r:embed="rId2"/>
          <a:stretch>
            <a:fillRect/>
          </a:stretch>
        </p:blipFill>
        <p:spPr>
          <a:xfrm>
            <a:off x="0" y="0"/>
            <a:ext cx="7140908" cy="2514600"/>
          </a:xfrm>
          <a:prstGeom prst="rect">
            <a:avLst/>
          </a:prstGeom>
        </p:spPr>
      </p:pic>
      <p:sp>
        <p:nvSpPr>
          <p:cNvPr id="5" name="TextBox 4">
            <a:extLst>
              <a:ext uri="{FF2B5EF4-FFF2-40B4-BE49-F238E27FC236}">
                <a16:creationId xmlns:a16="http://schemas.microsoft.com/office/drawing/2014/main" id="{E434AEAD-5750-48BD-86DC-8757301E3D83}"/>
              </a:ext>
            </a:extLst>
          </p:cNvPr>
          <p:cNvSpPr txBox="1"/>
          <p:nvPr/>
        </p:nvSpPr>
        <p:spPr>
          <a:xfrm>
            <a:off x="239738" y="3696629"/>
            <a:ext cx="5856261" cy="2308324"/>
          </a:xfrm>
          <a:prstGeom prst="rect">
            <a:avLst/>
          </a:prstGeom>
          <a:noFill/>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000000"/>
                </a:solidFill>
                <a:effectLst/>
                <a:uLnTx/>
                <a:uFillTx/>
                <a:latin typeface="PalatinoLinotype-Roman"/>
                <a:ea typeface="+mn-ea"/>
                <a:cs typeface="+mn-cs"/>
              </a:rPr>
              <a:t>This preliminary </a:t>
            </a:r>
            <a:r>
              <a:rPr kumimoji="0" lang="en-IN" sz="1800" b="0" i="0" u="none" strike="noStrike" kern="1200" cap="none" spc="0" normalizeH="0" baseline="0" noProof="0" dirty="0" err="1">
                <a:ln>
                  <a:noFill/>
                </a:ln>
                <a:solidFill>
                  <a:srgbClr val="000000"/>
                </a:solidFill>
                <a:effectLst/>
                <a:uLnTx/>
                <a:uFillTx/>
                <a:latin typeface="PalatinoLinotype-Roman"/>
                <a:ea typeface="+mn-ea"/>
                <a:cs typeface="+mn-cs"/>
              </a:rPr>
              <a:t>modeling</a:t>
            </a:r>
            <a:r>
              <a:rPr kumimoji="0" lang="en-IN" sz="1800" b="0" i="0" u="none" strike="noStrike" kern="1200" cap="none" spc="0" normalizeH="0" baseline="0" noProof="0" dirty="0">
                <a:ln>
                  <a:noFill/>
                </a:ln>
                <a:solidFill>
                  <a:srgbClr val="000000"/>
                </a:solidFill>
                <a:effectLst/>
                <a:uLnTx/>
                <a:uFillTx/>
                <a:latin typeface="PalatinoLinotype-Roman"/>
                <a:ea typeface="+mn-ea"/>
                <a:cs typeface="+mn-cs"/>
              </a:rPr>
              <a:t> study shows encouraging results to consider drainage management as to solve the increasing challenge of water logging and salinity management in the deltaic region.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000000"/>
                </a:solidFill>
                <a:effectLst/>
                <a:uLnTx/>
                <a:uFillTx/>
                <a:latin typeface="PalatinoLinotype-Roman"/>
                <a:ea typeface="+mn-ea"/>
                <a:cs typeface="+mn-cs"/>
              </a:rPr>
              <a:t>The insights will be useful for farmers and policymakers in the region for planning various sustainable saline groundwater management.</a:t>
            </a: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D053CAA-3536-4DC7-B40E-E6AFEBAF27A5}"/>
              </a:ext>
            </a:extLst>
          </p:cNvPr>
          <p:cNvPicPr>
            <a:picLocks noChangeAspect="1"/>
          </p:cNvPicPr>
          <p:nvPr/>
        </p:nvPicPr>
        <p:blipFill>
          <a:blip r:embed="rId3"/>
          <a:stretch>
            <a:fillRect/>
          </a:stretch>
        </p:blipFill>
        <p:spPr>
          <a:xfrm>
            <a:off x="6095999" y="2188090"/>
            <a:ext cx="5675938" cy="3816863"/>
          </a:xfrm>
          <a:prstGeom prst="rect">
            <a:avLst/>
          </a:prstGeom>
        </p:spPr>
      </p:pic>
    </p:spTree>
    <p:extLst>
      <p:ext uri="{BB962C8B-B14F-4D97-AF65-F5344CB8AC3E}">
        <p14:creationId xmlns:p14="http://schemas.microsoft.com/office/powerpoint/2010/main" val="98789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CC81B6-F5A4-436F-9DBA-A00A77D4D9F1}"/>
              </a:ext>
            </a:extLst>
          </p:cNvPr>
          <p:cNvPicPr>
            <a:picLocks noChangeAspect="1"/>
          </p:cNvPicPr>
          <p:nvPr/>
        </p:nvPicPr>
        <p:blipFill>
          <a:blip r:embed="rId2"/>
          <a:stretch>
            <a:fillRect/>
          </a:stretch>
        </p:blipFill>
        <p:spPr>
          <a:xfrm>
            <a:off x="0" y="0"/>
            <a:ext cx="6607214" cy="3429000"/>
          </a:xfrm>
          <a:prstGeom prst="rect">
            <a:avLst/>
          </a:prstGeom>
        </p:spPr>
      </p:pic>
      <p:pic>
        <p:nvPicPr>
          <p:cNvPr id="5" name="Picture 4">
            <a:extLst>
              <a:ext uri="{FF2B5EF4-FFF2-40B4-BE49-F238E27FC236}">
                <a16:creationId xmlns:a16="http://schemas.microsoft.com/office/drawing/2014/main" id="{98816F8B-AC0A-40DD-AEB5-5241277F8C05}"/>
              </a:ext>
            </a:extLst>
          </p:cNvPr>
          <p:cNvPicPr>
            <a:picLocks noChangeAspect="1"/>
          </p:cNvPicPr>
          <p:nvPr/>
        </p:nvPicPr>
        <p:blipFill>
          <a:blip r:embed="rId3"/>
          <a:stretch>
            <a:fillRect/>
          </a:stretch>
        </p:blipFill>
        <p:spPr>
          <a:xfrm>
            <a:off x="6607214" y="123092"/>
            <a:ext cx="5385494" cy="6172200"/>
          </a:xfrm>
          <a:prstGeom prst="rect">
            <a:avLst/>
          </a:prstGeom>
        </p:spPr>
      </p:pic>
      <p:sp>
        <p:nvSpPr>
          <p:cNvPr id="7" name="TextBox 6">
            <a:extLst>
              <a:ext uri="{FF2B5EF4-FFF2-40B4-BE49-F238E27FC236}">
                <a16:creationId xmlns:a16="http://schemas.microsoft.com/office/drawing/2014/main" id="{8F928BB6-05E5-4C72-A46E-8C2E5B165271}"/>
              </a:ext>
            </a:extLst>
          </p:cNvPr>
          <p:cNvSpPr txBox="1"/>
          <p:nvPr/>
        </p:nvSpPr>
        <p:spPr>
          <a:xfrm>
            <a:off x="135490" y="3429000"/>
            <a:ext cx="6336234" cy="230832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Comparison of polder salt and water balance model results (blue lines) with those of the APSIM model (orange lines) for </a:t>
            </a:r>
            <a:r>
              <a:rPr kumimoji="0" lang="en-IN"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Amtali</a:t>
            </a:r>
            <a:r>
              <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 shows the full 24 year simulation with the input rain (top left), actual evapotranspiration (top right), runoff (2nd row, left), vertical drainage from the soil (2nd row, right), combined runoff and drainage (3rd row, left), soil moisture content (3rd row, right), water table (4th row left) and soil salt concentration (4th row right). (b) Shows the actual evapotranspiration for the first five years, repeated from the top right of (a)</a:t>
            </a:r>
            <a:r>
              <a:rPr kumimoji="0" lang="en-IN"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960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0A1DEB-D8B2-4267-B1E3-DF9903353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D039821-71E6-4D14-A6A3-00E340040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343B04F-B5E0-41BD-BEEA-A4E6B79F2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 letter&#10;&#10;Description automatically generated">
            <a:extLst>
              <a:ext uri="{FF2B5EF4-FFF2-40B4-BE49-F238E27FC236}">
                <a16:creationId xmlns:a16="http://schemas.microsoft.com/office/drawing/2014/main" id="{77C951EB-206C-4965-8123-3238C53A30BC}"/>
              </a:ext>
            </a:extLst>
          </p:cNvPr>
          <p:cNvPicPr>
            <a:picLocks noChangeAspect="1"/>
          </p:cNvPicPr>
          <p:nvPr/>
        </p:nvPicPr>
        <p:blipFill rotWithShape="1">
          <a:blip r:embed="rId2"/>
          <a:srcRect t="8169" r="1" b="19672"/>
          <a:stretch/>
        </p:blipFill>
        <p:spPr>
          <a:xfrm>
            <a:off x="842772" y="841248"/>
            <a:ext cx="5092361" cy="5175504"/>
          </a:xfrm>
          <a:prstGeom prst="rect">
            <a:avLst/>
          </a:prstGeom>
        </p:spPr>
      </p:pic>
      <p:pic>
        <p:nvPicPr>
          <p:cNvPr id="3" name="Picture 2" descr="Text, letter&#10;&#10;Description automatically generated">
            <a:extLst>
              <a:ext uri="{FF2B5EF4-FFF2-40B4-BE49-F238E27FC236}">
                <a16:creationId xmlns:a16="http://schemas.microsoft.com/office/drawing/2014/main" id="{9B3BC3CE-3595-43E8-BEA5-B29966D429DE}"/>
              </a:ext>
            </a:extLst>
          </p:cNvPr>
          <p:cNvPicPr>
            <a:picLocks noChangeAspect="1"/>
          </p:cNvPicPr>
          <p:nvPr/>
        </p:nvPicPr>
        <p:blipFill rotWithShape="1">
          <a:blip r:embed="rId3"/>
          <a:srcRect t="9587" r="-1" b="18507"/>
          <a:stretch/>
        </p:blipFill>
        <p:spPr>
          <a:xfrm>
            <a:off x="6255173" y="841248"/>
            <a:ext cx="5092361" cy="5175504"/>
          </a:xfrm>
          <a:prstGeom prst="rect">
            <a:avLst/>
          </a:prstGeom>
        </p:spPr>
      </p:pic>
    </p:spTree>
    <p:extLst>
      <p:ext uri="{BB962C8B-B14F-4D97-AF65-F5344CB8AC3E}">
        <p14:creationId xmlns:p14="http://schemas.microsoft.com/office/powerpoint/2010/main" val="3898732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0287E58-BFA2-4780-8829-AAA140F4AF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DFE7C6-0A32-4DD9-8C9E-AAD05D2B4162}"/>
              </a:ext>
            </a:extLst>
          </p:cNvPr>
          <p:cNvSpPr>
            <a:spLocks noGrp="1"/>
          </p:cNvSpPr>
          <p:nvPr>
            <p:ph type="title"/>
          </p:nvPr>
        </p:nvSpPr>
        <p:spPr>
          <a:xfrm>
            <a:off x="1097280" y="286603"/>
            <a:ext cx="10058400" cy="1450757"/>
          </a:xfrm>
        </p:spPr>
        <p:txBody>
          <a:bodyPr>
            <a:normAutofit/>
          </a:bodyPr>
          <a:lstStyle/>
          <a:p>
            <a:r>
              <a:rPr lang="en-IN" b="1" dirty="0">
                <a:effectLst/>
                <a:latin typeface="Times New Roman" panose="02020603050405020304" pitchFamily="18" charset="0"/>
                <a:ea typeface="Times New Roman" panose="02020603050405020304" pitchFamily="18" charset="0"/>
                <a:cs typeface="Vrinda" panose="020B0502040204020203" pitchFamily="34" charset="0"/>
              </a:rPr>
              <a:t>Future thrust</a:t>
            </a:r>
            <a:endParaRPr lang="en-IN" dirty="0"/>
          </a:p>
        </p:txBody>
      </p:sp>
      <p:sp>
        <p:nvSpPr>
          <p:cNvPr id="12" name="Rectangle 11">
            <a:extLst>
              <a:ext uri="{FF2B5EF4-FFF2-40B4-BE49-F238E27FC236}">
                <a16:creationId xmlns:a16="http://schemas.microsoft.com/office/drawing/2014/main" id="{6FA44386-17EF-471B-BBDB-C20ACD5A2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6C4828D-6EB3-42F1-B844-8F3B0D0E1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B4E3446-2082-490D-83A4-7E329F257F71}"/>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274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91BBCF3-5649-457F-A60B-01704C691797}"/>
              </a:ext>
            </a:extLst>
          </p:cNvPr>
          <p:cNvSpPr>
            <a:spLocks noGrp="1"/>
          </p:cNvSpPr>
          <p:nvPr>
            <p:ph type="title"/>
          </p:nvPr>
        </p:nvSpPr>
        <p:spPr>
          <a:xfrm>
            <a:off x="1098468" y="885651"/>
            <a:ext cx="3229803" cy="4624603"/>
          </a:xfrm>
        </p:spPr>
        <p:txBody>
          <a:bodyPr>
            <a:normAutofit/>
          </a:bodyPr>
          <a:lstStyle/>
          <a:p>
            <a:r>
              <a:rPr lang="en-US" b="1" i="0" u="none" strike="noStrike" baseline="0">
                <a:solidFill>
                  <a:srgbClr val="FFFFFF"/>
                </a:solidFill>
                <a:latin typeface="Times-Bold"/>
              </a:rPr>
              <a:t>Decision Support system for Agro Technology Transfer (DSSAT)</a:t>
            </a:r>
            <a:endParaRPr lang="en-IN">
              <a:solidFill>
                <a:srgbClr val="FFFFFF"/>
              </a:solidFill>
            </a:endParaRPr>
          </a:p>
        </p:txBody>
      </p:sp>
      <p:sp>
        <p:nvSpPr>
          <p:cNvPr id="3" name="Content Placeholder 2">
            <a:extLst>
              <a:ext uri="{FF2B5EF4-FFF2-40B4-BE49-F238E27FC236}">
                <a16:creationId xmlns:a16="http://schemas.microsoft.com/office/drawing/2014/main" id="{36D8084B-A0EE-4B9A-8029-0FFB42C6F696}"/>
              </a:ext>
            </a:extLst>
          </p:cNvPr>
          <p:cNvSpPr>
            <a:spLocks noGrp="1"/>
          </p:cNvSpPr>
          <p:nvPr>
            <p:ph idx="1"/>
          </p:nvPr>
        </p:nvSpPr>
        <p:spPr>
          <a:xfrm>
            <a:off x="4978708" y="885651"/>
            <a:ext cx="6525220" cy="4616849"/>
          </a:xfrm>
        </p:spPr>
        <p:txBody>
          <a:bodyPr anchor="ctr">
            <a:normAutofit/>
          </a:bodyPr>
          <a:lstStyle/>
          <a:p>
            <a:r>
              <a:rPr lang="en-US" sz="2000" b="0" i="0" u="none" strike="noStrike" baseline="0">
                <a:latin typeface="Times-Roman"/>
              </a:rPr>
              <a:t>The major product of IBSNAT was the Decision Support System for Agro-Technology Transfer (DSSAT) which is currently being used as a research and teaching tool. As a research tool its role is to derive recommendations concerning crop management and to investigate environmental and sustainability issues.</a:t>
            </a:r>
          </a:p>
          <a:p>
            <a:r>
              <a:rPr lang="en-US" sz="2000" b="0" i="0" u="none" strike="noStrike" baseline="0">
                <a:latin typeface="Times-Roman"/>
              </a:rPr>
              <a:t>The DSSAT products enable users to match the biological requirements of crops to the physical characteristics of land to provide them with management options for improved land </a:t>
            </a:r>
            <a:r>
              <a:rPr lang="en-IN" sz="2000" b="0" i="0" u="none" strike="noStrike" baseline="0">
                <a:latin typeface="Times-Roman"/>
              </a:rPr>
              <a:t>use planning.</a:t>
            </a:r>
          </a:p>
          <a:p>
            <a:r>
              <a:rPr lang="en-US" sz="2000" b="0" i="0" u="none" strike="noStrike" baseline="0">
                <a:latin typeface="Times-Roman"/>
              </a:rPr>
              <a:t>DSSAT is used extensively in addition to the other models such as WOFOST, Info Crop etc. Location and crop specific models are validated using data </a:t>
            </a:r>
            <a:r>
              <a:rPr lang="en-IN" sz="2000" b="0" i="0" u="none" strike="noStrike" baseline="0">
                <a:latin typeface="Times-Roman"/>
              </a:rPr>
              <a:t>generated at respective places.</a:t>
            </a:r>
          </a:p>
        </p:txBody>
      </p:sp>
    </p:spTree>
    <p:extLst>
      <p:ext uri="{BB962C8B-B14F-4D97-AF65-F5344CB8AC3E}">
        <p14:creationId xmlns:p14="http://schemas.microsoft.com/office/powerpoint/2010/main" val="154696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6EB932-75ED-4A44-A566-A51B8FB63087}"/>
              </a:ext>
            </a:extLst>
          </p:cNvPr>
          <p:cNvSpPr txBox="1"/>
          <p:nvPr/>
        </p:nvSpPr>
        <p:spPr>
          <a:xfrm>
            <a:off x="3388310" y="363984"/>
            <a:ext cx="5415380" cy="58907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Simulation vs model </a:t>
            </a:r>
          </a:p>
        </p:txBody>
      </p:sp>
      <p:sp>
        <p:nvSpPr>
          <p:cNvPr id="5" name="TextBox 4">
            <a:extLst>
              <a:ext uri="{FF2B5EF4-FFF2-40B4-BE49-F238E27FC236}">
                <a16:creationId xmlns:a16="http://schemas.microsoft.com/office/drawing/2014/main" id="{755B85E8-8E16-4116-BB05-95E93EE70A8B}"/>
              </a:ext>
            </a:extLst>
          </p:cNvPr>
          <p:cNvSpPr txBox="1"/>
          <p:nvPr/>
        </p:nvSpPr>
        <p:spPr>
          <a:xfrm>
            <a:off x="958788" y="1074198"/>
            <a:ext cx="10839635" cy="502105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N" sz="2400" dirty="0"/>
              <a:t>mimics the operation of an existing (real world) system</a:t>
            </a:r>
          </a:p>
          <a:p>
            <a:pPr marL="285750" indent="-285750" algn="just">
              <a:lnSpc>
                <a:spcPct val="150000"/>
              </a:lnSpc>
              <a:buFont typeface="Arial" panose="020B0604020202020204" pitchFamily="34" charset="0"/>
              <a:buChar char="•"/>
            </a:pPr>
            <a:r>
              <a:rPr lang="en-IN" sz="2400" dirty="0"/>
              <a:t>Process of building models and analysing system </a:t>
            </a:r>
          </a:p>
          <a:p>
            <a:pPr marL="285750" indent="-285750" algn="just">
              <a:lnSpc>
                <a:spcPct val="150000"/>
              </a:lnSpc>
              <a:buFont typeface="Arial" panose="020B0604020202020204" pitchFamily="34" charset="0"/>
              <a:buChar char="•"/>
            </a:pPr>
            <a:r>
              <a:rPr lang="en-IN" sz="2400" dirty="0"/>
              <a:t>It represent the key behaviours and characteristics of the selected process (model)</a:t>
            </a:r>
          </a:p>
          <a:p>
            <a:pPr marL="285750" indent="-285750" algn="just">
              <a:lnSpc>
                <a:spcPct val="150000"/>
              </a:lnSpc>
              <a:buFont typeface="Arial" panose="020B0604020202020204" pitchFamily="34" charset="0"/>
              <a:buChar char="•"/>
            </a:pPr>
            <a:r>
              <a:rPr lang="en-IN" sz="2400" dirty="0"/>
              <a:t>While simulation  represents how the model evolves under different conditions over time</a:t>
            </a:r>
          </a:p>
          <a:p>
            <a:pPr marL="285750" indent="-285750" algn="just">
              <a:lnSpc>
                <a:spcPct val="150000"/>
              </a:lnSpc>
              <a:buFont typeface="Arial" panose="020B0604020202020204" pitchFamily="34" charset="0"/>
              <a:buChar char="•"/>
            </a:pPr>
            <a:r>
              <a:rPr lang="en-IN" sz="2400" dirty="0"/>
              <a:t>Simulations are computer based, using a software- generated model helps in decision making </a:t>
            </a:r>
          </a:p>
          <a:p>
            <a:pPr marL="285750" indent="-285750" algn="just">
              <a:lnSpc>
                <a:spcPct val="150000"/>
              </a:lnSpc>
              <a:buFont typeface="Arial" panose="020B0604020202020204" pitchFamily="34" charset="0"/>
              <a:buChar char="•"/>
            </a:pPr>
            <a:r>
              <a:rPr lang="en-IN" sz="2400" dirty="0"/>
              <a:t>Aids in understanding and experimentation, as the models are both visuals and interactive </a:t>
            </a:r>
          </a:p>
        </p:txBody>
      </p:sp>
    </p:spTree>
    <p:extLst>
      <p:ext uri="{BB962C8B-B14F-4D97-AF65-F5344CB8AC3E}">
        <p14:creationId xmlns:p14="http://schemas.microsoft.com/office/powerpoint/2010/main" val="3091728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4">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Shape 20">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Content Placeholder 2">
            <a:extLst>
              <a:ext uri="{FF2B5EF4-FFF2-40B4-BE49-F238E27FC236}">
                <a16:creationId xmlns:a16="http://schemas.microsoft.com/office/drawing/2014/main" id="{71A38C52-D598-47C2-AB49-8D43DC603953}"/>
              </a:ext>
            </a:extLst>
          </p:cNvPr>
          <p:cNvSpPr>
            <a:spLocks noGrp="1"/>
          </p:cNvSpPr>
          <p:nvPr>
            <p:ph idx="1"/>
          </p:nvPr>
        </p:nvSpPr>
        <p:spPr>
          <a:xfrm>
            <a:off x="5221862" y="1719618"/>
            <a:ext cx="6335517" cy="4334629"/>
          </a:xfrm>
        </p:spPr>
        <p:txBody>
          <a:bodyPr anchor="ctr">
            <a:normAutofit fontScale="77500" lnSpcReduction="20000"/>
          </a:bodyPr>
          <a:lstStyle/>
          <a:p>
            <a:r>
              <a:rPr lang="en-US" sz="2300" b="0" i="0" u="none" strike="noStrike" baseline="0" dirty="0">
                <a:solidFill>
                  <a:srgbClr val="FEFFFF"/>
                </a:solidFill>
                <a:latin typeface="Times-Roman"/>
              </a:rPr>
              <a:t>The package consists of data base management system for soil, weather, genetic coefficients, and management inputs, Crop simulation models, series of utility and weather generation programs and strategy evaluation program to evaluate options including choice of variety, planting date, plant population density, row spacing, soil type, irrigation, fertilizer application, initial conditions on yields, water stress in the vegetative or reproductive stages of development, and net returns.   </a:t>
            </a:r>
          </a:p>
          <a:p>
            <a:r>
              <a:rPr lang="en-US" sz="2300" b="0" i="0" u="none" strike="noStrike" baseline="0" dirty="0">
                <a:solidFill>
                  <a:srgbClr val="FEFFFF"/>
                </a:solidFill>
                <a:latin typeface="Times-Roman"/>
              </a:rPr>
              <a:t>In effect, DSSAT has the potential to reduce substantially the time and cost of field experimentation necessary for adequate evaluation of new cultivars and new management systems.</a:t>
            </a:r>
          </a:p>
          <a:p>
            <a:r>
              <a:rPr lang="en-US" sz="2300" b="0" i="0" u="none" strike="noStrike" baseline="0" dirty="0">
                <a:solidFill>
                  <a:srgbClr val="FEFFFF"/>
                </a:solidFill>
                <a:latin typeface="Times-Roman"/>
              </a:rPr>
              <a:t>The </a:t>
            </a:r>
            <a:r>
              <a:rPr lang="en-US" sz="2300" b="1" i="0" u="none" strike="noStrike" baseline="0" dirty="0">
                <a:solidFill>
                  <a:srgbClr val="FEFFFF"/>
                </a:solidFill>
                <a:latin typeface="Times-Bold"/>
              </a:rPr>
              <a:t>DSSAT </a:t>
            </a:r>
            <a:r>
              <a:rPr lang="en-US" sz="2300" b="0" i="0" u="none" strike="noStrike" baseline="0" dirty="0">
                <a:solidFill>
                  <a:srgbClr val="FEFFFF"/>
                </a:solidFill>
                <a:latin typeface="Times-Roman"/>
              </a:rPr>
              <a:t>is a collection of independent programs that operate together; crop simulation models are at its center (Fig. 1). Databases describe weather, soil, experiment conditions and measurements, and genotype information for applying the models to different situations. Software helps users prepare these databases and compare simulated results with observations to give them confidence in the models or to determine if modifications are needed to improve accuracy (Uehara, 1989; Jones </a:t>
            </a:r>
            <a:r>
              <a:rPr lang="en-US" sz="2300" b="0" i="1" u="none" strike="noStrike" baseline="0" dirty="0">
                <a:solidFill>
                  <a:srgbClr val="FEFFFF"/>
                </a:solidFill>
                <a:latin typeface="Times-Italic"/>
              </a:rPr>
              <a:t>et al</a:t>
            </a:r>
            <a:r>
              <a:rPr lang="en-US" sz="2300" b="0" i="0" u="none" strike="noStrike" baseline="0" dirty="0">
                <a:solidFill>
                  <a:srgbClr val="FEFFFF"/>
                </a:solidFill>
                <a:latin typeface="Times-Roman"/>
              </a:rPr>
              <a:t>., 1998).</a:t>
            </a:r>
          </a:p>
          <a:p>
            <a:endParaRPr lang="en-IN" sz="1500" dirty="0">
              <a:solidFill>
                <a:srgbClr val="FEFFFF"/>
              </a:solidFill>
            </a:endParaRPr>
          </a:p>
        </p:txBody>
      </p:sp>
    </p:spTree>
    <p:extLst>
      <p:ext uri="{BB962C8B-B14F-4D97-AF65-F5344CB8AC3E}">
        <p14:creationId xmlns:p14="http://schemas.microsoft.com/office/powerpoint/2010/main" val="2786180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2DC80C3D-220A-4E61-B2A3-ABDFC622E43B}"/>
              </a:ext>
            </a:extLst>
          </p:cNvPr>
          <p:cNvSpPr txBox="1"/>
          <p:nvPr/>
        </p:nvSpPr>
        <p:spPr>
          <a:xfrm>
            <a:off x="1367624" y="2490436"/>
            <a:ext cx="9708995" cy="356717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b="1" i="0" u="none" strike="noStrike" baseline="0"/>
              <a:t>In addition, programs contained in DSSAT allow users to simulate options for crop management over a number of years to assess the risks associated with each option. DSSAT was first released (v2.1) in 1989; additional releases were made in 1994 (v3.0) (Tsuji </a:t>
            </a:r>
            <a:r>
              <a:rPr lang="en-US" sz="1700" b="1" i="1" u="none" strike="noStrike" baseline="0"/>
              <a:t>et al</a:t>
            </a:r>
            <a:r>
              <a:rPr lang="en-US" sz="1700" b="1" i="0" u="none" strike="noStrike" baseline="0"/>
              <a:t>., 1994) and 1998 (v3.5) (Hoogenboom </a:t>
            </a:r>
            <a:r>
              <a:rPr lang="en-US" sz="1700" b="1" i="1" u="none" strike="noStrike" baseline="0"/>
              <a:t>et al</a:t>
            </a:r>
            <a:r>
              <a:rPr lang="en-US" sz="1700" b="1" i="0" u="none" strike="noStrike" baseline="0"/>
              <a:t>., 1999).</a:t>
            </a:r>
          </a:p>
          <a:p>
            <a:pPr indent="-228600">
              <a:lnSpc>
                <a:spcPct val="90000"/>
              </a:lnSpc>
              <a:spcAft>
                <a:spcPts val="600"/>
              </a:spcAft>
              <a:buFont typeface="Arial" panose="020B0604020202020204" pitchFamily="34" charset="0"/>
              <a:buChar char="•"/>
            </a:pPr>
            <a:r>
              <a:rPr lang="en-US" sz="1700" b="1" i="0" u="none" strike="noStrike" baseline="0"/>
              <a:t>Reasonably precise estimate of yield before the actual harvest of the crop is vital in policy planning. The relatively small cost and speed of assessment makes crop growth stimulation models promising for areas where significant daily weather data are readily available. In this approach, the model is run using actual weather data during the cropping season for the geographical reason of interest. Weather data for typical years viz., normal, deficient,</a:t>
            </a:r>
          </a:p>
          <a:p>
            <a:pPr indent="-228600">
              <a:lnSpc>
                <a:spcPct val="90000"/>
              </a:lnSpc>
              <a:spcAft>
                <a:spcPts val="600"/>
              </a:spcAft>
              <a:buFont typeface="Arial" panose="020B0604020202020204" pitchFamily="34" charset="0"/>
              <a:buChar char="•"/>
            </a:pPr>
            <a:r>
              <a:rPr lang="en-US" sz="1700" b="1" i="0" u="none" strike="noStrike" baseline="0"/>
              <a:t>excess rainfall etc. are used to continue stimulation until harvest. For example crop growth simulation models, regional weather data bases and historical yield data are used to forecast rice yield for different regions of Japan. There is an urgent need to develop such model for early assessment of yield to help in strategic planning and decision-making. It is especially useful in countries where the economy depends on crop harvest.</a:t>
            </a:r>
          </a:p>
        </p:txBody>
      </p:sp>
    </p:spTree>
    <p:extLst>
      <p:ext uri="{BB962C8B-B14F-4D97-AF65-F5344CB8AC3E}">
        <p14:creationId xmlns:p14="http://schemas.microsoft.com/office/powerpoint/2010/main" val="2717100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Plants in a field">
            <a:extLst>
              <a:ext uri="{FF2B5EF4-FFF2-40B4-BE49-F238E27FC236}">
                <a16:creationId xmlns:a16="http://schemas.microsoft.com/office/drawing/2014/main" id="{3DAFA05C-BD54-429F-9573-22879B3B1C9E}"/>
              </a:ext>
            </a:extLst>
          </p:cNvPr>
          <p:cNvPicPr>
            <a:picLocks noChangeAspect="1"/>
          </p:cNvPicPr>
          <p:nvPr/>
        </p:nvPicPr>
        <p:blipFill rotWithShape="1">
          <a:blip r:embed="rId2">
            <a:alphaModFix amt="35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C42C7158-9C04-49CD-947A-D267BF7C9734}"/>
              </a:ext>
            </a:extLst>
          </p:cNvPr>
          <p:cNvSpPr>
            <a:spLocks noGrp="1"/>
          </p:cNvSpPr>
          <p:nvPr>
            <p:ph type="title"/>
          </p:nvPr>
        </p:nvSpPr>
        <p:spPr>
          <a:xfrm>
            <a:off x="838201" y="1065862"/>
            <a:ext cx="3313164" cy="4726276"/>
          </a:xfrm>
        </p:spPr>
        <p:txBody>
          <a:bodyPr>
            <a:normAutofit/>
          </a:bodyPr>
          <a:lstStyle/>
          <a:p>
            <a:pPr algn="r"/>
            <a:r>
              <a:rPr lang="en-US" sz="4000" b="1">
                <a:solidFill>
                  <a:srgbClr val="FFFFFF"/>
                </a:solidFill>
                <a:latin typeface="Times-Bold"/>
              </a:rPr>
              <a:t>Decision Support system for Agro Technology Transfer (DSSAT)</a:t>
            </a:r>
            <a:br>
              <a:rPr lang="en-US" sz="4000" b="1">
                <a:solidFill>
                  <a:srgbClr val="FFFFFF"/>
                </a:solidFill>
                <a:latin typeface="Times-Bold"/>
              </a:rPr>
            </a:br>
            <a:endParaRPr lang="en-IN" sz="4000">
              <a:solidFill>
                <a:srgbClr val="FFFFFF"/>
              </a:solidFill>
            </a:endParaRPr>
          </a:p>
        </p:txBody>
      </p:sp>
      <p:cxnSp>
        <p:nvCxnSpPr>
          <p:cNvPr id="37" name="Straight Connector 3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2A6AF4-811D-4EB4-9F58-A28317491261}"/>
              </a:ext>
            </a:extLst>
          </p:cNvPr>
          <p:cNvSpPr>
            <a:spLocks noGrp="1"/>
          </p:cNvSpPr>
          <p:nvPr>
            <p:ph idx="1"/>
          </p:nvPr>
        </p:nvSpPr>
        <p:spPr>
          <a:xfrm>
            <a:off x="5155379" y="1065862"/>
            <a:ext cx="5744685" cy="4726276"/>
          </a:xfrm>
        </p:spPr>
        <p:txBody>
          <a:bodyPr anchor="ctr">
            <a:normAutofit/>
          </a:bodyPr>
          <a:lstStyle/>
          <a:p>
            <a:r>
              <a:rPr lang="en-US" sz="1600" b="0" i="0" u="none" strike="noStrike" baseline="0">
                <a:solidFill>
                  <a:srgbClr val="FFFFFF"/>
                </a:solidFill>
                <a:latin typeface="Times-Roman"/>
              </a:rPr>
              <a:t>DSSAT is used extensively in addition to the other models such as WOFOST, Info Crop etc. Location and crop specific models are validated using data </a:t>
            </a:r>
            <a:r>
              <a:rPr lang="en-IN" sz="1600" b="0" i="0" u="none" strike="noStrike" baseline="0">
                <a:solidFill>
                  <a:srgbClr val="FFFFFF"/>
                </a:solidFill>
                <a:latin typeface="Times-Roman"/>
              </a:rPr>
              <a:t>generated at respective places.</a:t>
            </a:r>
          </a:p>
          <a:p>
            <a:r>
              <a:rPr lang="en-US" sz="1600" b="0" i="0" u="none" strike="noStrike" baseline="0">
                <a:solidFill>
                  <a:srgbClr val="FFFFFF"/>
                </a:solidFill>
                <a:latin typeface="Times-Roman"/>
              </a:rPr>
              <a:t>DSSAT is a decision support system that is designed to aid farmers in developing long term crop rotational strategies. Fifteen crop stimulation models (CERES: wheat, </a:t>
            </a:r>
            <a:r>
              <a:rPr lang="en-IN" sz="1600" b="0" i="0" u="none" strike="noStrike" baseline="0">
                <a:solidFill>
                  <a:srgbClr val="FFFFFF"/>
                </a:solidFill>
                <a:latin typeface="Times-Roman"/>
              </a:rPr>
              <a:t>maize, rice, sorghum, millet, barley, sunflower, sugarcane, chickpea, tomato and pasture;m</a:t>
            </a:r>
            <a:r>
              <a:rPr lang="en-US" sz="1600" b="0" i="0" u="none" strike="noStrike" baseline="0">
                <a:solidFill>
                  <a:srgbClr val="FFFFFF"/>
                </a:solidFill>
                <a:latin typeface="Times-Roman"/>
              </a:rPr>
              <a:t>SOYGRO, PNUTGRO, BEANGRO, SUBSTOR-potato) are accessible in DSSAT. </a:t>
            </a:r>
          </a:p>
          <a:p>
            <a:r>
              <a:rPr lang="en-US" sz="1600" b="0" i="0" u="none" strike="noStrike" baseline="0">
                <a:solidFill>
                  <a:srgbClr val="FFFFFF"/>
                </a:solidFill>
                <a:latin typeface="Times-Roman"/>
              </a:rPr>
              <a:t>The</a:t>
            </a:r>
            <a:r>
              <a:rPr lang="en-US" sz="1600">
                <a:solidFill>
                  <a:srgbClr val="FFFFFF"/>
                </a:solidFill>
                <a:latin typeface="Times-Roman"/>
              </a:rPr>
              <a:t> </a:t>
            </a:r>
            <a:r>
              <a:rPr lang="en-US" sz="1600" b="0" i="0" u="none" strike="noStrike" baseline="0">
                <a:solidFill>
                  <a:srgbClr val="FFFFFF"/>
                </a:solidFill>
                <a:latin typeface="Times-Roman"/>
              </a:rPr>
              <a:t>crop models are developed to assess the influence of weather and management practices (cultivar selection, sowing time, plant population, initial condition, irrigation water, nitrogen schedule, mulching etc.) on crop growth and development on daily basis.</a:t>
            </a:r>
          </a:p>
          <a:p>
            <a:r>
              <a:rPr lang="en-US" sz="1600" b="0" i="0" u="none" strike="noStrike" baseline="0">
                <a:solidFill>
                  <a:srgbClr val="FFFFFF"/>
                </a:solidFill>
                <a:latin typeface="Times-Roman"/>
              </a:rPr>
              <a:t>Significant feature of DSSAT is the development of standards for data collection and formats for data acquisition and exchange. This allows any crop model of the family to share and access common soils and weather data.</a:t>
            </a:r>
            <a:endParaRPr lang="en-IN" sz="1600">
              <a:solidFill>
                <a:srgbClr val="FFFFFF"/>
              </a:solidFill>
            </a:endParaRPr>
          </a:p>
        </p:txBody>
      </p:sp>
    </p:spTree>
    <p:extLst>
      <p:ext uri="{BB962C8B-B14F-4D97-AF65-F5344CB8AC3E}">
        <p14:creationId xmlns:p14="http://schemas.microsoft.com/office/powerpoint/2010/main" val="1656915216"/>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8BB21-32F6-4708-B630-0DEF8BC318CF}"/>
              </a:ext>
            </a:extLst>
          </p:cNvPr>
          <p:cNvPicPr>
            <a:picLocks noChangeAspect="1"/>
          </p:cNvPicPr>
          <p:nvPr/>
        </p:nvPicPr>
        <p:blipFill rotWithShape="1">
          <a:blip r:embed="rId2"/>
          <a:srcRect r="1044" b="-1"/>
          <a:stretch/>
        </p:blipFill>
        <p:spPr>
          <a:xfrm>
            <a:off x="321733" y="321733"/>
            <a:ext cx="11548534" cy="6214534"/>
          </a:xfrm>
          <a:prstGeom prst="rect">
            <a:avLst/>
          </a:prstGeom>
        </p:spPr>
      </p:pic>
    </p:spTree>
    <p:extLst>
      <p:ext uri="{BB962C8B-B14F-4D97-AF65-F5344CB8AC3E}">
        <p14:creationId xmlns:p14="http://schemas.microsoft.com/office/powerpoint/2010/main" val="424535824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4CDB386-7542-492A-B571-0B06ECE6FD78}"/>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Database </a:t>
            </a:r>
            <a:endParaRPr lang="en-IN" sz="4000"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79680FF-56F8-45F5-B321-E76C5A502D1A}"/>
              </a:ext>
            </a:extLst>
          </p:cNvPr>
          <p:cNvSpPr>
            <a:spLocks noGrp="1"/>
          </p:cNvSpPr>
          <p:nvPr>
            <p:ph idx="1"/>
          </p:nvPr>
        </p:nvSpPr>
        <p:spPr>
          <a:xfrm>
            <a:off x="1367624" y="2490436"/>
            <a:ext cx="9708995" cy="3567173"/>
          </a:xfrm>
        </p:spPr>
        <p:txBody>
          <a:bodyPr anchor="ctr">
            <a:normAutofit/>
          </a:bodyPr>
          <a:lstStyle/>
          <a:p>
            <a:r>
              <a:rPr lang="en-US" sz="2400" b="0" i="0" u="none" strike="noStrike" baseline="0" dirty="0">
                <a:latin typeface="Times-Roman"/>
              </a:rPr>
              <a:t>Applications of system approach using comprehensive models like DSSAT to represent the total agricultural production systems require datasets on the different components, namely: (a) crop; (b) weather; (c) soil; and (d) management.</a:t>
            </a:r>
          </a:p>
          <a:p>
            <a:pPr>
              <a:buFont typeface="Wingdings" panose="05000000000000000000" pitchFamily="2" charset="2"/>
              <a:buChar char="Ø"/>
            </a:pPr>
            <a:r>
              <a:rPr lang="en-IN" sz="2400" b="1" i="0" u="none" strike="noStrike" baseline="0" dirty="0">
                <a:latin typeface="Times-Bold"/>
              </a:rPr>
              <a:t>Crop data</a:t>
            </a:r>
          </a:p>
          <a:p>
            <a:pPr marL="0" indent="0">
              <a:buNone/>
            </a:pPr>
            <a:r>
              <a:rPr lang="en-US" sz="2400" b="0" i="0" u="none" strike="noStrike" baseline="0" dirty="0">
                <a:latin typeface="Times-Roman"/>
              </a:rPr>
              <a:t>Crop data refers to the cultivar’s information or genetic coefficients that characterize the physiological and morphological processes determining crop growth, </a:t>
            </a:r>
            <a:r>
              <a:rPr lang="en-IN" sz="2400" b="0" i="0" u="none" strike="noStrike" baseline="0" dirty="0">
                <a:latin typeface="Times-Roman"/>
              </a:rPr>
              <a:t>development and yield.</a:t>
            </a:r>
            <a:endParaRPr lang="en-IN" sz="2400" dirty="0"/>
          </a:p>
          <a:p>
            <a:endParaRPr lang="en-IN" sz="2400" dirty="0"/>
          </a:p>
        </p:txBody>
      </p:sp>
    </p:spTree>
    <p:extLst>
      <p:ext uri="{BB962C8B-B14F-4D97-AF65-F5344CB8AC3E}">
        <p14:creationId xmlns:p14="http://schemas.microsoft.com/office/powerpoint/2010/main" val="4280167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Rectangle 45">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E9F7009-347C-43A5-8F96-C490E64A70AC}"/>
              </a:ext>
            </a:extLst>
          </p:cNvPr>
          <p:cNvSpPr>
            <a:spLocks noGrp="1"/>
          </p:cNvSpPr>
          <p:nvPr>
            <p:ph type="title"/>
          </p:nvPr>
        </p:nvSpPr>
        <p:spPr>
          <a:xfrm>
            <a:off x="958506" y="800392"/>
            <a:ext cx="10264697" cy="1212102"/>
          </a:xfrm>
        </p:spPr>
        <p:txBody>
          <a:bodyPr>
            <a:normAutofit/>
          </a:bodyPr>
          <a:lstStyle/>
          <a:p>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j-ea"/>
                <a:cs typeface="Times New Roman" panose="02020603050405020304" pitchFamily="18" charset="0"/>
              </a:rPr>
              <a:t>Database</a:t>
            </a:r>
            <a:endParaRPr lang="en-IN" sz="4000">
              <a:solidFill>
                <a:srgbClr val="FFFFFF"/>
              </a:solidFill>
            </a:endParaRPr>
          </a:p>
        </p:txBody>
      </p:sp>
      <p:sp>
        <p:nvSpPr>
          <p:cNvPr id="31" name="Content Placeholder 2">
            <a:extLst>
              <a:ext uri="{FF2B5EF4-FFF2-40B4-BE49-F238E27FC236}">
                <a16:creationId xmlns:a16="http://schemas.microsoft.com/office/drawing/2014/main" id="{266E537F-552D-4449-B159-627376480586}"/>
              </a:ext>
            </a:extLst>
          </p:cNvPr>
          <p:cNvSpPr>
            <a:spLocks noGrp="1"/>
          </p:cNvSpPr>
          <p:nvPr>
            <p:ph idx="1"/>
          </p:nvPr>
        </p:nvSpPr>
        <p:spPr>
          <a:xfrm>
            <a:off x="1367624" y="2490436"/>
            <a:ext cx="9708995" cy="3567173"/>
          </a:xfrm>
        </p:spPr>
        <p:txBody>
          <a:bodyPr anchor="ctr">
            <a:normAutofit/>
          </a:bodyPr>
          <a:lstStyle/>
          <a:p>
            <a:pPr>
              <a:buFont typeface="Wingdings" panose="05000000000000000000" pitchFamily="2" charset="2"/>
              <a:buChar char="Ø"/>
            </a:pPr>
            <a:r>
              <a:rPr lang="en-IN" sz="1900" b="1" i="0" u="none" strike="noStrike" baseline="0" dirty="0">
                <a:latin typeface="Times New Roman" panose="02020603050405020304" pitchFamily="18" charset="0"/>
                <a:cs typeface="Times New Roman" panose="02020603050405020304" pitchFamily="18" charset="0"/>
              </a:rPr>
              <a:t>Weather data</a:t>
            </a:r>
          </a:p>
          <a:p>
            <a:pPr marL="0" indent="0" algn="just">
              <a:buNone/>
            </a:pPr>
            <a:r>
              <a:rPr lang="en-US" sz="1900" b="0" i="0" u="none" strike="noStrike" baseline="0" dirty="0">
                <a:latin typeface="Times New Roman" panose="02020603050405020304" pitchFamily="18" charset="0"/>
                <a:cs typeface="Times New Roman" panose="02020603050405020304" pitchFamily="18" charset="0"/>
              </a:rPr>
              <a:t>Weather data requirement for crop models differ depending on the level of crop production being simulated. When simulating crop growth and development under optimum conditions weather data needed are daily values of solar radiation, maximum temperature, and minimum temperature since light and temperature are the driving variables of plant processes. Rainfall is an important weather variable since it supplies the soil moisture needed by the crop particularly in rainfed areas.</a:t>
            </a:r>
          </a:p>
          <a:p>
            <a:pPr marL="0" indent="0" algn="just">
              <a:buNone/>
            </a:pPr>
            <a:r>
              <a:rPr lang="en-US" sz="1900" b="0" i="0" u="none" strike="noStrike" baseline="0" dirty="0">
                <a:latin typeface="Times New Roman" panose="02020603050405020304" pitchFamily="18" charset="0"/>
                <a:cs typeface="Times New Roman" panose="02020603050405020304" pitchFamily="18" charset="0"/>
              </a:rPr>
              <a:t>Good quality weather data (without missing data) are needed for crop simulation models to calculate dry matter accumulation and to determine the physiological development of the crop. They will be obtained from historical records of agrometeorological stations. When meteorological data are inadequate or missing, statistical techniques are used to augment or generate weather data for crop simulation.</a:t>
            </a:r>
            <a:endParaRPr lang="en-IN"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709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4B0CDBC-2ED9-454B-91D7-368DB94ED84C}"/>
              </a:ext>
            </a:extLst>
          </p:cNvPr>
          <p:cNvSpPr>
            <a:spLocks noGrp="1"/>
          </p:cNvSpPr>
          <p:nvPr>
            <p:ph type="title"/>
          </p:nvPr>
        </p:nvSpPr>
        <p:spPr>
          <a:xfrm>
            <a:off x="958506" y="800392"/>
            <a:ext cx="10264697" cy="1212102"/>
          </a:xfrm>
        </p:spPr>
        <p:txBody>
          <a:bodyPr>
            <a:normAutofit/>
          </a:bodyPr>
          <a:lstStyle/>
          <a:p>
            <a:r>
              <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Database</a:t>
            </a:r>
            <a:endParaRPr lang="en-IN" sz="4000" dirty="0">
              <a:solidFill>
                <a:srgbClr val="FFFFFF"/>
              </a:solidFill>
            </a:endParaRPr>
          </a:p>
        </p:txBody>
      </p:sp>
      <p:sp>
        <p:nvSpPr>
          <p:cNvPr id="20" name="Content Placeholder 2">
            <a:extLst>
              <a:ext uri="{FF2B5EF4-FFF2-40B4-BE49-F238E27FC236}">
                <a16:creationId xmlns:a16="http://schemas.microsoft.com/office/drawing/2014/main" id="{004058E9-DE93-455D-9EF2-B8D5DCAB3677}"/>
              </a:ext>
            </a:extLst>
          </p:cNvPr>
          <p:cNvSpPr>
            <a:spLocks noGrp="1"/>
          </p:cNvSpPr>
          <p:nvPr>
            <p:ph idx="1"/>
          </p:nvPr>
        </p:nvSpPr>
        <p:spPr>
          <a:xfrm>
            <a:off x="1367624" y="2490436"/>
            <a:ext cx="9708995" cy="3567173"/>
          </a:xfrm>
        </p:spPr>
        <p:txBody>
          <a:bodyPr anchor="ctr">
            <a:normAutofit/>
          </a:bodyPr>
          <a:lstStyle/>
          <a:p>
            <a:pPr>
              <a:buFont typeface="Wingdings" panose="05000000000000000000" pitchFamily="2" charset="2"/>
              <a:buChar char="Ø"/>
            </a:pPr>
            <a:r>
              <a:rPr lang="en-IN" sz="2000" b="1" i="0" u="none" strike="noStrike" baseline="0" dirty="0">
                <a:latin typeface="Times-Bold"/>
              </a:rPr>
              <a:t>Soil data</a:t>
            </a:r>
          </a:p>
          <a:p>
            <a:pPr marL="0" indent="0">
              <a:buNone/>
            </a:pPr>
            <a:r>
              <a:rPr lang="en-US" sz="2000" b="0" i="0" u="none" strike="noStrike" baseline="0" dirty="0">
                <a:latin typeface="Times-Roman"/>
              </a:rPr>
              <a:t>Crop models require soil data which characterize the soil texture, structure, depth, profile, level of soil nutrients, and other related variables that describe the soil-water balance and nutrient dynamics during crop growth and development. Soil physical characteristics such as hydraulic conductivity determine the movement of water in the soil. Besides, field capacity, wilting point, thickness of root zone, bulk density, and water table depth are also required.</a:t>
            </a:r>
          </a:p>
          <a:p>
            <a:pPr>
              <a:buFont typeface="Wingdings" panose="05000000000000000000" pitchFamily="2" charset="2"/>
              <a:buChar char="Ø"/>
            </a:pPr>
            <a:r>
              <a:rPr lang="en-IN" sz="2000" b="1" i="0" u="none" strike="noStrike" baseline="0" dirty="0">
                <a:latin typeface="Times-Bold"/>
              </a:rPr>
              <a:t>Management data</a:t>
            </a:r>
          </a:p>
          <a:p>
            <a:pPr marL="0" indent="0">
              <a:buNone/>
            </a:pPr>
            <a:r>
              <a:rPr lang="en-US" sz="2000" b="0" i="0" u="none" strike="noStrike" baseline="0" dirty="0">
                <a:latin typeface="Times-Roman"/>
              </a:rPr>
              <a:t>Management Parameters required in the crop models include data on date of sowing or transplanting, spacing or planting density, timing and dosage of fertilization as well as schedule of irrigation. Data for management inputs to simulation models should consider the prevailing or existing management practices for which crop response is </a:t>
            </a:r>
            <a:r>
              <a:rPr lang="en-IN" sz="2000" b="0" i="0" u="none" strike="noStrike" baseline="0" dirty="0">
                <a:latin typeface="Times-Roman"/>
              </a:rPr>
              <a:t>simulated.</a:t>
            </a:r>
            <a:endParaRPr lang="en-IN" sz="2000" dirty="0"/>
          </a:p>
        </p:txBody>
      </p:sp>
    </p:spTree>
    <p:extLst>
      <p:ext uri="{BB962C8B-B14F-4D97-AF65-F5344CB8AC3E}">
        <p14:creationId xmlns:p14="http://schemas.microsoft.com/office/powerpoint/2010/main" val="289173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FD71117-FE59-4073-9A58-7CD73243E587}"/>
              </a:ext>
            </a:extLst>
          </p:cNvPr>
          <p:cNvSpPr>
            <a:spLocks noGrp="1"/>
          </p:cNvSpPr>
          <p:nvPr>
            <p:ph type="title"/>
          </p:nvPr>
        </p:nvSpPr>
        <p:spPr>
          <a:xfrm>
            <a:off x="958506" y="800392"/>
            <a:ext cx="10264697" cy="1212102"/>
          </a:xfrm>
        </p:spPr>
        <p:txBody>
          <a:bodyPr>
            <a:normAutofit/>
          </a:bodyPr>
          <a:lstStyle/>
          <a:p>
            <a:r>
              <a:rPr lang="en-IN" sz="4000" b="1">
                <a:solidFill>
                  <a:srgbClr val="FFFFFF"/>
                </a:solidFill>
                <a:latin typeface="Times-Bold"/>
              </a:rPr>
              <a:t>Calibration</a:t>
            </a:r>
            <a:br>
              <a:rPr lang="en-IN" sz="4000" b="1">
                <a:solidFill>
                  <a:srgbClr val="FFFFFF"/>
                </a:solidFill>
                <a:latin typeface="Times-Bold"/>
              </a:rPr>
            </a:br>
            <a:endParaRPr lang="en-IN" sz="4000">
              <a:solidFill>
                <a:srgbClr val="FFFFFF"/>
              </a:solidFill>
            </a:endParaRPr>
          </a:p>
        </p:txBody>
      </p:sp>
      <p:sp>
        <p:nvSpPr>
          <p:cNvPr id="3" name="Content Placeholder 2">
            <a:extLst>
              <a:ext uri="{FF2B5EF4-FFF2-40B4-BE49-F238E27FC236}">
                <a16:creationId xmlns:a16="http://schemas.microsoft.com/office/drawing/2014/main" id="{16BA23A1-11A9-48CB-9F4B-0621F64EDB89}"/>
              </a:ext>
            </a:extLst>
          </p:cNvPr>
          <p:cNvSpPr>
            <a:spLocks noGrp="1"/>
          </p:cNvSpPr>
          <p:nvPr>
            <p:ph idx="1"/>
          </p:nvPr>
        </p:nvSpPr>
        <p:spPr>
          <a:xfrm>
            <a:off x="1367624" y="2490436"/>
            <a:ext cx="9708995" cy="3567173"/>
          </a:xfrm>
        </p:spPr>
        <p:txBody>
          <a:bodyPr anchor="ctr">
            <a:normAutofit/>
          </a:bodyPr>
          <a:lstStyle/>
          <a:p>
            <a:pPr>
              <a:buFont typeface="Wingdings" panose="05000000000000000000" pitchFamily="2" charset="2"/>
              <a:buChar char="Ø"/>
            </a:pPr>
            <a:r>
              <a:rPr lang="en-US" sz="1700" b="0" i="0" u="none" strike="noStrike" baseline="0" dirty="0">
                <a:latin typeface="Times-Roman"/>
              </a:rPr>
              <a:t>Calibration means derivation of genetic coefficients of the crop cultivar and soil parameters. </a:t>
            </a:r>
          </a:p>
          <a:p>
            <a:pPr>
              <a:buFont typeface="Wingdings" panose="05000000000000000000" pitchFamily="2" charset="2"/>
              <a:buChar char="Ø"/>
            </a:pPr>
            <a:r>
              <a:rPr lang="en-US" sz="1700" b="0" i="0" u="none" strike="noStrike" baseline="0" dirty="0">
                <a:latin typeface="Times-Roman"/>
              </a:rPr>
              <a:t>This requires the crop and management data set, at least from, 6 field experiments in order to capture the genotype and environmental interaction. This may contain experiments with different dates of sowing (2 or 3) in different years (3 or 2).</a:t>
            </a:r>
            <a:r>
              <a:rPr lang="en-US" sz="1700" b="0" i="0" u="none" strike="noStrike" baseline="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1700" b="0" i="0" u="none" strike="noStrike" baseline="0" dirty="0">
                <a:latin typeface="Times New Roman" panose="02020603050405020304" pitchFamily="18" charset="0"/>
                <a:cs typeface="Times New Roman" panose="02020603050405020304" pitchFamily="18" charset="0"/>
              </a:rPr>
              <a:t>Genetic coefficients are variety specific for a crop. Hence major ruling varieties of a crop in a district need to be selected. </a:t>
            </a:r>
          </a:p>
          <a:p>
            <a:pPr>
              <a:buFont typeface="Wingdings" panose="05000000000000000000" pitchFamily="2" charset="2"/>
              <a:buChar char="Ø"/>
            </a:pPr>
            <a:r>
              <a:rPr lang="en-US" sz="1700" b="0" i="0" u="none" strike="noStrike" baseline="0" dirty="0">
                <a:latin typeface="Times New Roman" panose="02020603050405020304" pitchFamily="18" charset="0"/>
                <a:cs typeface="Times New Roman" panose="02020603050405020304" pitchFamily="18" charset="0"/>
              </a:rPr>
              <a:t>The models will be run separately for the individual variety and finally composite yield forecast for the district will be developed based on the ruling varieties.</a:t>
            </a:r>
          </a:p>
          <a:p>
            <a:pPr>
              <a:buFont typeface="Wingdings" panose="05000000000000000000" pitchFamily="2" charset="2"/>
              <a:buChar char="Ø"/>
            </a:pPr>
            <a:r>
              <a:rPr lang="en-US" sz="1700" b="0" i="0" u="none" strike="noStrike" baseline="0" dirty="0">
                <a:latin typeface="Times New Roman" panose="02020603050405020304" pitchFamily="18" charset="0"/>
                <a:cs typeface="Times New Roman" panose="02020603050405020304" pitchFamily="18" charset="0"/>
              </a:rPr>
              <a:t>Genetic coefficients are nothing but cumulative heat unit and photoperiod requirement of a variety so that the crop will progress to next stage once cumulative heat unit requirement prior to that stage is met out. e.g. if genetic coefficient is 390, that means as soon as the maize crop acquires 390 heat units after silking, the crop will go to maturity. </a:t>
            </a:r>
            <a:endParaRPr lang="en-IN" sz="1700" dirty="0"/>
          </a:p>
        </p:txBody>
      </p:sp>
    </p:spTree>
    <p:extLst>
      <p:ext uri="{BB962C8B-B14F-4D97-AF65-F5344CB8AC3E}">
        <p14:creationId xmlns:p14="http://schemas.microsoft.com/office/powerpoint/2010/main" val="3212964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7ADD4E0-A38E-47E8-835E-6E8E77BCD51D}"/>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Cont..</a:t>
            </a:r>
            <a:endParaRPr lang="en-IN" sz="4000" dirty="0">
              <a:solidFill>
                <a:srgbClr val="FFFFFF"/>
              </a:solidFill>
            </a:endParaRPr>
          </a:p>
        </p:txBody>
      </p:sp>
      <p:sp>
        <p:nvSpPr>
          <p:cNvPr id="3" name="Content Placeholder 2">
            <a:extLst>
              <a:ext uri="{FF2B5EF4-FFF2-40B4-BE49-F238E27FC236}">
                <a16:creationId xmlns:a16="http://schemas.microsoft.com/office/drawing/2014/main" id="{05F795C5-F7A9-422C-8094-A37B8EC4DD7D}"/>
              </a:ext>
            </a:extLst>
          </p:cNvPr>
          <p:cNvSpPr>
            <a:spLocks noGrp="1"/>
          </p:cNvSpPr>
          <p:nvPr>
            <p:ph idx="1"/>
          </p:nvPr>
        </p:nvSpPr>
        <p:spPr>
          <a:xfrm>
            <a:off x="1119322" y="2272682"/>
            <a:ext cx="10193068" cy="3784926"/>
          </a:xfrm>
        </p:spPr>
        <p:txBody>
          <a:bodyPr anchor="ctr">
            <a:normAutofit/>
          </a:bodyPr>
          <a:lstStyle/>
          <a:p>
            <a:pPr>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Hence estimation of precise requirements of heat units and photoperiod would require accurate observations from the field experiments with a condition that crop should not have faced any stress due to weather and input resources. Estimation of genetic coefficients hence is highly sophisticated, which also requires laboratory setup to fix photoperiod requirements.</a:t>
            </a:r>
          </a:p>
          <a:p>
            <a:pPr>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Alternatively, and practically genetic coefficients for a given variety of a crop in a region may be developed if genetic coefficient of a known cultivar of similar duration of the crop are available in the DSSAT software or available with the institute.</a:t>
            </a:r>
            <a:endParaRPr lang="en-IN" sz="2400" dirty="0">
              <a:latin typeface="Times New Roman" panose="02020603050405020304" pitchFamily="18" charset="0"/>
              <a:cs typeface="Times New Roman" panose="02020603050405020304" pitchFamily="18" charset="0"/>
            </a:endParaRPr>
          </a:p>
          <a:p>
            <a:pPr marL="0" indent="0">
              <a:buNone/>
            </a:pPr>
            <a:endParaRPr lang="en-IN" sz="2400" dirty="0"/>
          </a:p>
        </p:txBody>
      </p:sp>
    </p:spTree>
    <p:extLst>
      <p:ext uri="{BB962C8B-B14F-4D97-AF65-F5344CB8AC3E}">
        <p14:creationId xmlns:p14="http://schemas.microsoft.com/office/powerpoint/2010/main" val="2950422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3DA93C-D2F3-4E9A-B48D-F3B7B9E2D4D5}"/>
              </a:ext>
            </a:extLst>
          </p:cNvPr>
          <p:cNvSpPr>
            <a:spLocks noGrp="1"/>
          </p:cNvSpPr>
          <p:nvPr>
            <p:ph idx="1"/>
          </p:nvPr>
        </p:nvSpPr>
        <p:spPr/>
        <p:txBody>
          <a:bodyPr>
            <a:normAutofit/>
          </a:bodyPr>
          <a:lstStyle/>
          <a:p>
            <a:pPr algn="l"/>
            <a:r>
              <a:rPr lang="en-US" sz="1800" b="1" i="0" u="none" strike="noStrike" baseline="0" dirty="0">
                <a:latin typeface="Times-Bold"/>
              </a:rPr>
              <a:t>Soil</a:t>
            </a:r>
            <a:r>
              <a:rPr lang="en-US" sz="1800" b="0" i="0" u="none" strike="noStrike" baseline="0" dirty="0">
                <a:latin typeface="Times-Roman"/>
              </a:rPr>
              <a:t>: To create file in DSSAT format it requires the various types of soil data (depth wise) of our experiment field. Like lower limit moisture (cm³ cm¬³.), Upper limit moisture, drained (cm³ cm¬³.), Upper limit moisture, saturated hydraulic conductivity, </a:t>
            </a:r>
            <a:r>
              <a:rPr lang="en-IN" sz="1800" b="0" i="0" u="none" strike="noStrike" baseline="0" dirty="0">
                <a:latin typeface="Times-Roman"/>
              </a:rPr>
              <a:t>Bulk density (g cm¬³), Clay percentage, Silt percentage, Sand percentage, Soil texture, </a:t>
            </a:r>
            <a:r>
              <a:rPr lang="en-US" sz="1800" b="0" i="0" u="none" strike="noStrike" baseline="0" dirty="0">
                <a:latin typeface="Times-Roman"/>
              </a:rPr>
              <a:t>Soil depth, pH, EC and slope of soil etc.</a:t>
            </a:r>
          </a:p>
          <a:p>
            <a:pPr algn="l">
              <a:lnSpc>
                <a:spcPct val="150000"/>
              </a:lnSpc>
            </a:pPr>
            <a:r>
              <a:rPr lang="en-US" sz="1800" b="1" i="0" u="none" strike="noStrike" baseline="0" dirty="0">
                <a:latin typeface="Times-Bold"/>
              </a:rPr>
              <a:t>Crop Management Data:</a:t>
            </a:r>
            <a:r>
              <a:rPr lang="en-US" sz="1800" i="0" u="none" strike="noStrike" baseline="0" dirty="0">
                <a:latin typeface="Times-Bold"/>
              </a:rPr>
              <a:t> In</a:t>
            </a:r>
            <a:r>
              <a:rPr lang="en-US" sz="1800" i="0" u="none" strike="noStrike" baseline="0" dirty="0">
                <a:latin typeface="Times-Roman"/>
              </a:rPr>
              <a:t> </a:t>
            </a:r>
            <a:r>
              <a:rPr lang="en-US" sz="1800" b="0" i="0" u="none" strike="noStrike" baseline="0" dirty="0">
                <a:latin typeface="Times-Roman"/>
              </a:rPr>
              <a:t>addition to year wise weather and Soil file the crop management data like, Latitude, Longitude, Year of experiment, Location, Crop, Names of variety, Dates of transplanting, Date of emergence, Thermal time requirement to complete physiological stages of crops like: Anthesis, physiological maturity, Harvest stage, yield attributes, Nutrient requirement (N,) and time of application and Irrigation and simulation control information requires.</a:t>
            </a:r>
          </a:p>
          <a:p>
            <a:pPr algn="l"/>
            <a:r>
              <a:rPr lang="en-US" sz="1800" b="1" i="0" u="none" strike="noStrike" baseline="0" dirty="0">
                <a:latin typeface="Times-Bold"/>
              </a:rPr>
              <a:t>Genotype of the crop</a:t>
            </a:r>
            <a:r>
              <a:rPr lang="en-US" sz="1800" b="0" i="0" u="none" strike="noStrike" baseline="0" dirty="0">
                <a:latin typeface="Times-Roman"/>
              </a:rPr>
              <a:t>: The crop, the genetic characteristics of local varieties, information of existing genotypes of specific crop are required to run the model.</a:t>
            </a:r>
            <a:endParaRPr lang="en-IN" dirty="0"/>
          </a:p>
        </p:txBody>
      </p:sp>
    </p:spTree>
    <p:extLst>
      <p:ext uri="{BB962C8B-B14F-4D97-AF65-F5344CB8AC3E}">
        <p14:creationId xmlns:p14="http://schemas.microsoft.com/office/powerpoint/2010/main" val="359726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2FF954-EAD5-462E-A67C-7E81BB3FF504}"/>
              </a:ext>
            </a:extLst>
          </p:cNvPr>
          <p:cNvSpPr txBox="1"/>
          <p:nvPr/>
        </p:nvSpPr>
        <p:spPr>
          <a:xfrm>
            <a:off x="865089" y="900938"/>
            <a:ext cx="10658126" cy="4930645"/>
          </a:xfrm>
          <a:prstGeom prst="rect">
            <a:avLst/>
          </a:prstGeom>
          <a:noFill/>
        </p:spPr>
        <p:txBody>
          <a:bodyPr wrap="square" rtlCol="0">
            <a:spAutoFit/>
          </a:bodyPr>
          <a:lstStyle/>
          <a:p>
            <a:pPr algn="just"/>
            <a:r>
              <a:rPr lang="en-IN" sz="1800" b="1" i="0" u="none" strike="noStrike" baseline="0" dirty="0">
                <a:latin typeface="Times New Roman" panose="02020603050405020304" pitchFamily="18" charset="0"/>
                <a:cs typeface="Times New Roman" panose="02020603050405020304" pitchFamily="18" charset="0"/>
              </a:rPr>
              <a:t>What is Crop Modelling?</a:t>
            </a:r>
          </a:p>
          <a:p>
            <a:pPr marL="285750" indent="-285750" algn="just">
              <a:lnSpc>
                <a:spcPct val="150000"/>
              </a:lnSpc>
              <a:buFont typeface="Arial" panose="020B0604020202020204" pitchFamily="34" charset="0"/>
              <a:buChar char="•"/>
            </a:pPr>
            <a:r>
              <a:rPr lang="en-US" sz="2000" i="0" u="none" strike="noStrike" baseline="0" dirty="0">
                <a:latin typeface="Times New Roman" panose="02020603050405020304" pitchFamily="18" charset="0"/>
                <a:cs typeface="Times New Roman" panose="02020603050405020304" pitchFamily="18" charset="0"/>
              </a:rPr>
              <a:t>Modeling is the use of equations or sets of equations to represent the behavior of a system. In effect crop models are computer programs that mimic the growth and development of crops (USDA, 2007). </a:t>
            </a:r>
          </a:p>
          <a:p>
            <a:pPr marL="285750" indent="-285750" algn="just">
              <a:lnSpc>
                <a:spcPct val="150000"/>
              </a:lnSpc>
              <a:buFont typeface="Arial" panose="020B0604020202020204" pitchFamily="34" charset="0"/>
              <a:buChar char="•"/>
            </a:pPr>
            <a:r>
              <a:rPr lang="en-US" sz="2000" i="0" u="none" strike="noStrike" baseline="0" dirty="0">
                <a:latin typeface="Times New Roman" panose="02020603050405020304" pitchFamily="18" charset="0"/>
                <a:cs typeface="Times New Roman" panose="02020603050405020304" pitchFamily="18" charset="0"/>
              </a:rPr>
              <a:t>Model simulates or imitates the behavior of a real crop by predicting the growth of its components, such as leaves, roots, stems and grains. </a:t>
            </a:r>
          </a:p>
          <a:p>
            <a:pPr marL="285750" indent="-285750" algn="just">
              <a:lnSpc>
                <a:spcPct val="150000"/>
              </a:lnSpc>
              <a:buFont typeface="Arial" panose="020B0604020202020204" pitchFamily="34" charset="0"/>
              <a:buChar char="•"/>
            </a:pPr>
            <a:r>
              <a:rPr lang="en-US" sz="2000" i="0" u="none" strike="noStrike" baseline="0" dirty="0">
                <a:latin typeface="Times New Roman" panose="02020603050405020304" pitchFamily="18" charset="0"/>
                <a:cs typeface="Times New Roman" panose="02020603050405020304" pitchFamily="18" charset="0"/>
              </a:rPr>
              <a:t>Thus, a crop growth simulation model not only predicts the final state of crop production or harvest able yield, but also contains quantitative information about major processes involved in the growth and development of the crop. </a:t>
            </a:r>
          </a:p>
          <a:p>
            <a:pPr marL="285750" indent="-285750" algn="just">
              <a:lnSpc>
                <a:spcPct val="150000"/>
              </a:lnSpc>
              <a:buFont typeface="Arial" panose="020B0604020202020204" pitchFamily="34" charset="0"/>
              <a:buChar char="•"/>
            </a:pPr>
            <a:r>
              <a:rPr lang="en-US" sz="2000" i="0" u="none" strike="noStrike" baseline="0" dirty="0">
                <a:latin typeface="Times New Roman" panose="02020603050405020304" pitchFamily="18" charset="0"/>
                <a:cs typeface="Times New Roman" panose="02020603050405020304" pitchFamily="18" charset="0"/>
              </a:rPr>
              <a:t>Reactions and interactions at the level of tissues and organs are combined to form a picture of the crop’s growth processes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225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7898-4E93-4759-9E2A-13F843A11B24}"/>
              </a:ext>
            </a:extLst>
          </p:cNvPr>
          <p:cNvSpPr>
            <a:spLocks noGrp="1"/>
          </p:cNvSpPr>
          <p:nvPr>
            <p:ph type="title"/>
          </p:nvPr>
        </p:nvSpPr>
        <p:spPr>
          <a:xfrm>
            <a:off x="4965430" y="629268"/>
            <a:ext cx="6586491" cy="1286160"/>
          </a:xfrm>
        </p:spPr>
        <p:txBody>
          <a:bodyPr anchor="b">
            <a:normAutofit/>
          </a:bodyPr>
          <a:lstStyle/>
          <a:p>
            <a:r>
              <a:rPr lang="en-IN"/>
              <a:t>Cont..</a:t>
            </a:r>
            <a:endParaRPr lang="en-IN" dirty="0"/>
          </a:p>
        </p:txBody>
      </p:sp>
      <p:sp>
        <p:nvSpPr>
          <p:cNvPr id="3" name="Content Placeholder 2">
            <a:extLst>
              <a:ext uri="{FF2B5EF4-FFF2-40B4-BE49-F238E27FC236}">
                <a16:creationId xmlns:a16="http://schemas.microsoft.com/office/drawing/2014/main" id="{02310136-6EDE-4A56-9B57-F53A92B13BF9}"/>
              </a:ext>
            </a:extLst>
          </p:cNvPr>
          <p:cNvSpPr>
            <a:spLocks noGrp="1"/>
          </p:cNvSpPr>
          <p:nvPr>
            <p:ph idx="1"/>
          </p:nvPr>
        </p:nvSpPr>
        <p:spPr>
          <a:xfrm>
            <a:off x="4965431" y="2438400"/>
            <a:ext cx="6586489" cy="3785419"/>
          </a:xfrm>
        </p:spPr>
        <p:txBody>
          <a:bodyPr>
            <a:normAutofit fontScale="85000" lnSpcReduction="10000"/>
          </a:bodyPr>
          <a:lstStyle/>
          <a:p>
            <a:r>
              <a:rPr lang="en-US" sz="1700" b="0" i="0" u="none" strike="noStrike" baseline="0" dirty="0">
                <a:latin typeface="Times-Roman"/>
              </a:rPr>
              <a:t>P1 Thermal time from seedling emergence to the end of the juvenile phase (expressed in degree days above a base temperature of 8°C) during which the plant is not responsive to changes in photoperiod.</a:t>
            </a:r>
          </a:p>
          <a:p>
            <a:r>
              <a:rPr lang="en-US" sz="1700" b="0" i="0" u="none" strike="noStrike" baseline="0" dirty="0">
                <a:latin typeface="Times-Roman"/>
              </a:rPr>
              <a:t>P2 </a:t>
            </a:r>
            <a:r>
              <a:rPr lang="en-US" sz="1700" b="0" i="0" u="none" strike="noStrike" baseline="0" dirty="0" err="1">
                <a:latin typeface="Times-Roman"/>
              </a:rPr>
              <a:t>P2</a:t>
            </a:r>
            <a:r>
              <a:rPr lang="en-US" sz="1700" b="0" i="0" u="none" strike="noStrike" baseline="0" dirty="0">
                <a:latin typeface="Times-Roman"/>
              </a:rPr>
              <a:t> extent to which development (expressed as days) is delayed for each hour increase in photoperiod above the longest photoperiod at which development proceeds at a maximum rate (which is considered to be 12.5 hours).</a:t>
            </a:r>
          </a:p>
          <a:p>
            <a:r>
              <a:rPr lang="en-US" sz="1700" b="0" i="0" u="none" strike="noStrike" baseline="0" dirty="0">
                <a:latin typeface="Times-Roman"/>
              </a:rPr>
              <a:t>P5 Thermal time from silking to physiological maturity (expressed in degree days above a base temperature of 8°C).</a:t>
            </a:r>
          </a:p>
          <a:p>
            <a:r>
              <a:rPr lang="en-US" sz="1700" b="0" i="0" u="none" strike="noStrike" baseline="0" dirty="0">
                <a:latin typeface="Times-Roman"/>
              </a:rPr>
              <a:t>G2 Maximum possible number of kernels per plant. G3 Kernel filling rate during the linear grain filling stage and under optimum </a:t>
            </a:r>
            <a:r>
              <a:rPr lang="en-IN" sz="1700" b="0" i="0" u="none" strike="noStrike" baseline="0" dirty="0">
                <a:latin typeface="Times-Roman"/>
              </a:rPr>
              <a:t>conditions (mg/day).</a:t>
            </a:r>
          </a:p>
          <a:p>
            <a:pPr algn="l"/>
            <a:r>
              <a:rPr lang="en-US" sz="2400" b="0" i="0" u="none" strike="noStrike" baseline="0" dirty="0">
                <a:latin typeface="Times-Roman"/>
              </a:rPr>
              <a:t>PHINT </a:t>
            </a:r>
            <a:r>
              <a:rPr lang="en-US" sz="2400" b="0" i="0" u="none" strike="noStrike" baseline="0" dirty="0" err="1">
                <a:latin typeface="Times-Roman"/>
              </a:rPr>
              <a:t>Phylochron</a:t>
            </a:r>
            <a:r>
              <a:rPr lang="en-US" sz="2400" b="0" i="0" u="none" strike="noStrike" baseline="0" dirty="0">
                <a:latin typeface="Times-Roman"/>
              </a:rPr>
              <a:t> interval; the interval in thermal time (degree days) between </a:t>
            </a:r>
            <a:r>
              <a:rPr lang="en-IN" sz="2400" b="0" i="0" u="none" strike="noStrike" baseline="0" dirty="0">
                <a:latin typeface="Times-Roman"/>
              </a:rPr>
              <a:t>successive leaf tip appearances.</a:t>
            </a:r>
          </a:p>
          <a:p>
            <a:pPr algn="l"/>
            <a:r>
              <a:rPr lang="en-US" sz="1600" b="0" i="0" u="none" strike="noStrike" baseline="0" dirty="0">
                <a:latin typeface="Times-Roman"/>
              </a:rPr>
              <a:t>The above genetic coefficient are derived for a variety based on the known variety of similar duration by fine tuning genetic coefficients so that phenology of observed and </a:t>
            </a:r>
            <a:r>
              <a:rPr lang="en-IN" sz="1600" b="0" i="0" u="none" strike="noStrike" baseline="0" dirty="0">
                <a:latin typeface="Calibri" panose="020F0502020204030204" pitchFamily="34" charset="0"/>
              </a:rPr>
              <a:t>17</a:t>
            </a:r>
            <a:r>
              <a:rPr lang="en-IN" sz="1600" dirty="0">
                <a:latin typeface="Calibri" panose="020F0502020204030204" pitchFamily="34" charset="0"/>
              </a:rPr>
              <a:t> </a:t>
            </a:r>
            <a:r>
              <a:rPr lang="en-US" sz="1600" b="0" i="0" u="none" strike="noStrike" baseline="0" dirty="0">
                <a:latin typeface="Times-Roman"/>
              </a:rPr>
              <a:t>predicted days would match perfectly. Similarly, by adjusting growth parameters (G), we may set the model for yield and yield attributes.</a:t>
            </a:r>
            <a:endParaRPr lang="en-IN" sz="1800" dirty="0"/>
          </a:p>
          <a:p>
            <a:endParaRPr lang="en-IN" sz="1700" dirty="0"/>
          </a:p>
          <a:p>
            <a:endParaRPr lang="en-IN" sz="1700" dirty="0"/>
          </a:p>
        </p:txBody>
      </p:sp>
      <p:pic>
        <p:nvPicPr>
          <p:cNvPr id="5" name="Picture 4" descr="Cross section of young plant and roots">
            <a:extLst>
              <a:ext uri="{FF2B5EF4-FFF2-40B4-BE49-F238E27FC236}">
                <a16:creationId xmlns:a16="http://schemas.microsoft.com/office/drawing/2014/main" id="{0B8E6768-5E33-46B4-A676-2B9B797DC526}"/>
              </a:ext>
            </a:extLst>
          </p:cNvPr>
          <p:cNvPicPr>
            <a:picLocks noChangeAspect="1"/>
          </p:cNvPicPr>
          <p:nvPr/>
        </p:nvPicPr>
        <p:blipFill rotWithShape="1">
          <a:blip r:embed="rId2"/>
          <a:srcRect l="47324" r="434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1B3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29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E320A-6AAA-44EB-96B1-F69F6D0C0EA0}"/>
              </a:ext>
            </a:extLst>
          </p:cNvPr>
          <p:cNvSpPr>
            <a:spLocks noGrp="1"/>
          </p:cNvSpPr>
          <p:nvPr>
            <p:ph type="title"/>
          </p:nvPr>
        </p:nvSpPr>
        <p:spPr/>
        <p:txBody>
          <a:bodyPr/>
          <a:lstStyle/>
          <a:p>
            <a:r>
              <a:rPr lang="en-IN" b="1" dirty="0">
                <a:latin typeface="Times-Bold"/>
              </a:rPr>
              <a:t>Validation</a:t>
            </a:r>
            <a:endParaRPr lang="en-IN" dirty="0"/>
          </a:p>
        </p:txBody>
      </p:sp>
      <p:sp>
        <p:nvSpPr>
          <p:cNvPr id="3" name="Content Placeholder 2">
            <a:extLst>
              <a:ext uri="{FF2B5EF4-FFF2-40B4-BE49-F238E27FC236}">
                <a16:creationId xmlns:a16="http://schemas.microsoft.com/office/drawing/2014/main" id="{75033F19-80C2-445E-AF20-FF6A1DA38A6F}"/>
              </a:ext>
            </a:extLst>
          </p:cNvPr>
          <p:cNvSpPr>
            <a:spLocks noGrp="1"/>
          </p:cNvSpPr>
          <p:nvPr>
            <p:ph idx="1"/>
          </p:nvPr>
        </p:nvSpPr>
        <p:spPr>
          <a:xfrm>
            <a:off x="985420" y="1550417"/>
            <a:ext cx="10515599" cy="4351338"/>
          </a:xfrm>
        </p:spPr>
        <p:txBody>
          <a:bodyPr>
            <a:normAutofit/>
          </a:bodyPr>
          <a:lstStyle/>
          <a:p>
            <a:pPr marL="0" indent="0" algn="l">
              <a:buNone/>
            </a:pPr>
            <a:r>
              <a:rPr lang="en-US" sz="2400" b="0" i="0" u="none" strike="noStrike" baseline="0" dirty="0">
                <a:latin typeface="Times-Roman"/>
              </a:rPr>
              <a:t>(</a:t>
            </a:r>
            <a:r>
              <a:rPr lang="en-US" sz="2400" b="0" i="0" u="none" strike="noStrike" baseline="0" dirty="0" err="1">
                <a:latin typeface="Times-Roman"/>
              </a:rPr>
              <a:t>i</a:t>
            </a:r>
            <a:r>
              <a:rPr lang="en-US" sz="2400" b="0" i="0" u="none" strike="noStrike" baseline="0" dirty="0">
                <a:latin typeface="Times-Roman"/>
              </a:rPr>
              <a:t>) Validation of model needs above type of data from another 2 experiments for the</a:t>
            </a:r>
          </a:p>
          <a:p>
            <a:pPr marL="0" indent="0" algn="l">
              <a:buNone/>
            </a:pPr>
            <a:r>
              <a:rPr lang="en-IN" sz="2400" b="0" i="0" u="none" strike="noStrike" baseline="0" dirty="0">
                <a:latin typeface="Times-Roman"/>
              </a:rPr>
              <a:t>same cultivar.</a:t>
            </a:r>
          </a:p>
          <a:p>
            <a:pPr marL="0" indent="0" algn="l">
              <a:buNone/>
            </a:pPr>
            <a:r>
              <a:rPr lang="en-US" sz="2400" b="0" i="0" u="none" strike="noStrike" baseline="0" dirty="0">
                <a:latin typeface="Times-Roman"/>
              </a:rPr>
              <a:t>(ii) Crop yield data only for around 10 years for long term simulation and validation.</a:t>
            </a:r>
          </a:p>
          <a:p>
            <a:pPr marL="0" indent="0" algn="l">
              <a:buNone/>
            </a:pPr>
            <a:r>
              <a:rPr lang="en-US" sz="2400" b="0" i="0" u="none" strike="noStrike" baseline="0" dirty="0">
                <a:latin typeface="Times-Roman"/>
              </a:rPr>
              <a:t>(iii) Time series data required for detailed comparison of model simulations.</a:t>
            </a:r>
          </a:p>
          <a:p>
            <a:pPr marL="0" indent="0" algn="l">
              <a:buNone/>
            </a:pPr>
            <a:r>
              <a:rPr lang="en-US" sz="2400" b="0" i="0" u="none" strike="noStrike" baseline="0" dirty="0">
                <a:latin typeface="Times-Roman"/>
              </a:rPr>
              <a:t>Models require cultivar specific genetic coefficients for better prediction. These coefficients vary among the crop varieties in response to weather, soil and management practices. Estimation of genetic coefficients, hence, is vital in crop yield forecasting models. Field experiments will be conducted for different cultivars and observations will be made to estimate genetic coefficients.</a:t>
            </a:r>
            <a:endParaRPr lang="en-IN" sz="3600" dirty="0"/>
          </a:p>
        </p:txBody>
      </p:sp>
    </p:spTree>
    <p:extLst>
      <p:ext uri="{BB962C8B-B14F-4D97-AF65-F5344CB8AC3E}">
        <p14:creationId xmlns:p14="http://schemas.microsoft.com/office/powerpoint/2010/main" val="3230336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4A05-9A01-4D97-8711-61512637AB3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63E6F07-0962-4050-A89E-67BE347538F5}"/>
              </a:ext>
            </a:extLst>
          </p:cNvPr>
          <p:cNvSpPr>
            <a:spLocks noGrp="1"/>
          </p:cNvSpPr>
          <p:nvPr>
            <p:ph idx="1"/>
          </p:nvPr>
        </p:nvSpPr>
        <p:spPr/>
        <p:txBody>
          <a:bodyPr/>
          <a:lstStyle/>
          <a:p>
            <a:pPr algn="l"/>
            <a:r>
              <a:rPr lang="en-IN" sz="2800" b="1" i="0" u="none" strike="noStrike" baseline="0" dirty="0">
                <a:latin typeface="Times-Bold"/>
              </a:rPr>
              <a:t>Check list</a:t>
            </a:r>
          </a:p>
          <a:p>
            <a:pPr algn="l"/>
            <a:r>
              <a:rPr lang="en-US" sz="2800" b="0" i="0" u="none" strike="noStrike" baseline="0" dirty="0">
                <a:latin typeface="Times-Roman"/>
              </a:rPr>
              <a:t>DSSAT; Minimum Data set for crop model required are- Soil, Weather, Crop Genotype and Crop Management as described below.</a:t>
            </a:r>
          </a:p>
          <a:p>
            <a:pPr algn="l"/>
            <a:r>
              <a:rPr lang="en-US" sz="2800" b="1" i="0" u="none" strike="noStrike" baseline="0" dirty="0">
                <a:latin typeface="Times-Bold"/>
              </a:rPr>
              <a:t>Weather</a:t>
            </a:r>
            <a:r>
              <a:rPr lang="en-US" sz="2800" b="0" i="0" u="none" strike="noStrike" baseline="0" dirty="0">
                <a:latin typeface="Times-Roman"/>
              </a:rPr>
              <a:t>: Long term (25 years) daily meteorology data of major weather parameters viz, Year in Julian data format, </a:t>
            </a:r>
            <a:r>
              <a:rPr lang="en-US" sz="2800" b="0" i="0" u="none" strike="noStrike" baseline="0" dirty="0" err="1">
                <a:latin typeface="Times-Roman"/>
              </a:rPr>
              <a:t>T</a:t>
            </a:r>
            <a:r>
              <a:rPr lang="en-US" sz="1400" b="0" i="0" u="none" strike="noStrike" baseline="0" dirty="0" err="1">
                <a:latin typeface="Times-Roman"/>
              </a:rPr>
              <a:t>max</a:t>
            </a:r>
            <a:r>
              <a:rPr lang="en-US" sz="2800" b="0" i="0" u="none" strike="noStrike" baseline="0" dirty="0">
                <a:latin typeface="Times-Roman"/>
              </a:rPr>
              <a:t>, </a:t>
            </a:r>
            <a:r>
              <a:rPr lang="en-US" sz="2800" b="0" i="0" u="none" strike="noStrike" baseline="0" dirty="0" err="1">
                <a:latin typeface="Times-Roman"/>
              </a:rPr>
              <a:t>T</a:t>
            </a:r>
            <a:r>
              <a:rPr lang="en-US" sz="1400" b="0" i="0" u="none" strike="noStrike" baseline="0" dirty="0" err="1">
                <a:latin typeface="Times-Roman"/>
              </a:rPr>
              <a:t>min</a:t>
            </a:r>
            <a:r>
              <a:rPr lang="en-US" sz="2800" b="0" i="0" u="none" strike="noStrike" baseline="0" dirty="0">
                <a:latin typeface="Times-Roman"/>
              </a:rPr>
              <a:t>, Rainfall and BSSH or Solar radiation etc.</a:t>
            </a:r>
            <a:endParaRPr lang="en-IN" dirty="0"/>
          </a:p>
        </p:txBody>
      </p:sp>
    </p:spTree>
    <p:extLst>
      <p:ext uri="{BB962C8B-B14F-4D97-AF65-F5344CB8AC3E}">
        <p14:creationId xmlns:p14="http://schemas.microsoft.com/office/powerpoint/2010/main" val="390302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476EA9-14DE-4065-93DA-1DAFEBDD03FE}"/>
              </a:ext>
            </a:extLst>
          </p:cNvPr>
          <p:cNvSpPr txBox="1"/>
          <p:nvPr/>
        </p:nvSpPr>
        <p:spPr>
          <a:xfrm>
            <a:off x="1026850" y="328473"/>
            <a:ext cx="10138299" cy="584775"/>
          </a:xfrm>
          <a:prstGeom prst="rect">
            <a:avLst/>
          </a:prstGeom>
          <a:noFill/>
        </p:spPr>
        <p:txBody>
          <a:bodyPr wrap="square" rtlCol="0">
            <a:spAutoFit/>
          </a:bodyPr>
          <a:lstStyle/>
          <a:p>
            <a:pPr algn="just"/>
            <a:r>
              <a:rPr lang="en-IN" sz="3200" dirty="0"/>
              <a:t>Characteristics of Models </a:t>
            </a:r>
          </a:p>
        </p:txBody>
      </p:sp>
      <p:sp>
        <p:nvSpPr>
          <p:cNvPr id="2" name="TextBox 1">
            <a:extLst>
              <a:ext uri="{FF2B5EF4-FFF2-40B4-BE49-F238E27FC236}">
                <a16:creationId xmlns:a16="http://schemas.microsoft.com/office/drawing/2014/main" id="{CAD91C46-D3EF-4D27-8A63-0E0B8A43BFA1}"/>
              </a:ext>
            </a:extLst>
          </p:cNvPr>
          <p:cNvSpPr txBox="1"/>
          <p:nvPr/>
        </p:nvSpPr>
        <p:spPr>
          <a:xfrm>
            <a:off x="1026850" y="982176"/>
            <a:ext cx="7646633" cy="244682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dirty="0"/>
              <a:t>Written in popular computer language </a:t>
            </a:r>
          </a:p>
          <a:p>
            <a:pPr marL="285750" indent="-285750" algn="just">
              <a:lnSpc>
                <a:spcPct val="150000"/>
              </a:lnSpc>
              <a:buFont typeface="Arial" panose="020B0604020202020204" pitchFamily="34" charset="0"/>
              <a:buChar char="•"/>
            </a:pPr>
            <a:r>
              <a:rPr lang="en-US" dirty="0"/>
              <a:t>Minimum time to solve problem</a:t>
            </a:r>
            <a:endParaRPr lang="en-IN" dirty="0"/>
          </a:p>
          <a:p>
            <a:pPr marL="285750" indent="-285750" algn="just">
              <a:lnSpc>
                <a:spcPct val="150000"/>
              </a:lnSpc>
              <a:buFont typeface="Arial" panose="020B0604020202020204" pitchFamily="34" charset="0"/>
              <a:buChar char="•"/>
            </a:pPr>
            <a:r>
              <a:rPr lang="en-IN" dirty="0"/>
              <a:t>Data on weather, soil and genetic coefficient should be available</a:t>
            </a:r>
          </a:p>
          <a:p>
            <a:pPr marL="285750" indent="-285750" algn="just">
              <a:lnSpc>
                <a:spcPct val="150000"/>
              </a:lnSpc>
              <a:buFont typeface="Arial" panose="020B0604020202020204" pitchFamily="34" charset="0"/>
              <a:buChar char="•"/>
            </a:pPr>
            <a:r>
              <a:rPr lang="en-IN" dirty="0"/>
              <a:t>They must predict the chronological occurrence of phenological stages </a:t>
            </a:r>
          </a:p>
          <a:p>
            <a:pPr marL="285750" indent="-285750" algn="just">
              <a:lnSpc>
                <a:spcPct val="150000"/>
              </a:lnSpc>
              <a:buFont typeface="Arial" panose="020B0604020202020204" pitchFamily="34" charset="0"/>
              <a:buChar char="•"/>
            </a:pPr>
            <a:r>
              <a:rPr lang="en-IN" dirty="0"/>
              <a:t>Relatively simple </a:t>
            </a:r>
          </a:p>
          <a:p>
            <a:r>
              <a:rPr lang="en-IN" dirty="0"/>
              <a:t> </a:t>
            </a:r>
            <a:endParaRPr lang="en-US" dirty="0"/>
          </a:p>
        </p:txBody>
      </p:sp>
      <p:sp>
        <p:nvSpPr>
          <p:cNvPr id="3" name="TextBox 2">
            <a:extLst>
              <a:ext uri="{FF2B5EF4-FFF2-40B4-BE49-F238E27FC236}">
                <a16:creationId xmlns:a16="http://schemas.microsoft.com/office/drawing/2014/main" id="{611A61CB-B5CC-439B-AC9D-1F85BDF8C86D}"/>
              </a:ext>
            </a:extLst>
          </p:cNvPr>
          <p:cNvSpPr txBox="1"/>
          <p:nvPr/>
        </p:nvSpPr>
        <p:spPr>
          <a:xfrm>
            <a:off x="1026849" y="3289170"/>
            <a:ext cx="8744505" cy="369332"/>
          </a:xfrm>
          <a:prstGeom prst="rect">
            <a:avLst/>
          </a:prstGeom>
          <a:noFill/>
        </p:spPr>
        <p:txBody>
          <a:bodyPr wrap="square" rtlCol="0">
            <a:spAutoFit/>
          </a:bodyPr>
          <a:lstStyle/>
          <a:p>
            <a:r>
              <a:rPr lang="en-US" b="1" dirty="0"/>
              <a:t>Use of Model </a:t>
            </a:r>
            <a:endParaRPr lang="en-IN" b="1" dirty="0"/>
          </a:p>
        </p:txBody>
      </p:sp>
      <p:sp>
        <p:nvSpPr>
          <p:cNvPr id="5" name="TextBox 4">
            <a:extLst>
              <a:ext uri="{FF2B5EF4-FFF2-40B4-BE49-F238E27FC236}">
                <a16:creationId xmlns:a16="http://schemas.microsoft.com/office/drawing/2014/main" id="{36BE3225-8DDC-43CF-A808-9C11218988A5}"/>
              </a:ext>
            </a:extLst>
          </p:cNvPr>
          <p:cNvSpPr txBox="1"/>
          <p:nvPr/>
        </p:nvSpPr>
        <p:spPr>
          <a:xfrm>
            <a:off x="1026849" y="3654903"/>
            <a:ext cx="6643456" cy="923330"/>
          </a:xfrm>
          <a:prstGeom prst="rect">
            <a:avLst/>
          </a:prstGeom>
          <a:noFill/>
        </p:spPr>
        <p:txBody>
          <a:bodyPr wrap="square" rtlCol="0">
            <a:spAutoFit/>
          </a:bodyPr>
          <a:lstStyle/>
          <a:p>
            <a:pPr marL="285750" indent="-285750">
              <a:buFont typeface="Arial" panose="020B0604020202020204" pitchFamily="34" charset="0"/>
              <a:buChar char="•"/>
            </a:pPr>
            <a:r>
              <a:rPr lang="en-US" dirty="0"/>
              <a:t>Act as a tool for research</a:t>
            </a:r>
          </a:p>
          <a:p>
            <a:pPr marL="285750" indent="-285750">
              <a:buFont typeface="Arial" panose="020B0604020202020204" pitchFamily="34" charset="0"/>
              <a:buChar char="•"/>
            </a:pPr>
            <a:r>
              <a:rPr lang="en-US" dirty="0"/>
              <a:t>Act a system of crop management (water and fertilizer input)</a:t>
            </a:r>
          </a:p>
          <a:p>
            <a:pPr marL="285750" indent="-285750">
              <a:buFont typeface="Arial" panose="020B0604020202020204" pitchFamily="34" charset="0"/>
              <a:buChar char="•"/>
            </a:pPr>
            <a:r>
              <a:rPr lang="en-US" dirty="0"/>
              <a:t>Act as tool for  policy analyst (prediction and forecasting)</a:t>
            </a:r>
          </a:p>
        </p:txBody>
      </p:sp>
      <p:sp>
        <p:nvSpPr>
          <p:cNvPr id="6" name="TextBox 5">
            <a:extLst>
              <a:ext uri="{FF2B5EF4-FFF2-40B4-BE49-F238E27FC236}">
                <a16:creationId xmlns:a16="http://schemas.microsoft.com/office/drawing/2014/main" id="{469F4A26-EF6B-442A-B90F-9F7F92B0C51C}"/>
              </a:ext>
            </a:extLst>
          </p:cNvPr>
          <p:cNvSpPr txBox="1"/>
          <p:nvPr/>
        </p:nvSpPr>
        <p:spPr>
          <a:xfrm>
            <a:off x="941033" y="4804136"/>
            <a:ext cx="10067278" cy="369332"/>
          </a:xfrm>
          <a:prstGeom prst="rect">
            <a:avLst/>
          </a:prstGeom>
          <a:noFill/>
        </p:spPr>
        <p:txBody>
          <a:bodyPr wrap="square" rtlCol="0">
            <a:spAutoFit/>
          </a:bodyPr>
          <a:lstStyle/>
          <a:p>
            <a:r>
              <a:rPr lang="en-US" b="1" dirty="0"/>
              <a:t>Advantages of Crop model</a:t>
            </a:r>
            <a:endParaRPr lang="en-IN" b="1" dirty="0"/>
          </a:p>
        </p:txBody>
      </p:sp>
      <p:sp>
        <p:nvSpPr>
          <p:cNvPr id="7" name="TextBox 6">
            <a:extLst>
              <a:ext uri="{FF2B5EF4-FFF2-40B4-BE49-F238E27FC236}">
                <a16:creationId xmlns:a16="http://schemas.microsoft.com/office/drawing/2014/main" id="{EC6FA5A6-FF31-43E3-85DC-40DB4574A434}"/>
              </a:ext>
            </a:extLst>
          </p:cNvPr>
          <p:cNvSpPr txBox="1"/>
          <p:nvPr/>
        </p:nvSpPr>
        <p:spPr>
          <a:xfrm>
            <a:off x="918837" y="5204757"/>
            <a:ext cx="1035432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Helps in prediction and forecasting</a:t>
            </a:r>
          </a:p>
          <a:p>
            <a:pPr marL="285750" indent="-285750">
              <a:buFont typeface="Arial" panose="020B0604020202020204" pitchFamily="34" charset="0"/>
              <a:buChar char="•"/>
            </a:pPr>
            <a:r>
              <a:rPr lang="en-US" dirty="0"/>
              <a:t>DM</a:t>
            </a:r>
          </a:p>
          <a:p>
            <a:pPr marL="285750" indent="-285750">
              <a:buFont typeface="Arial" panose="020B0604020202020204" pitchFamily="34" charset="0"/>
              <a:buChar char="•"/>
            </a:pPr>
            <a:r>
              <a:rPr lang="en-US" dirty="0"/>
              <a:t>Hypothesis formulation</a:t>
            </a:r>
          </a:p>
          <a:p>
            <a:pPr marL="285750" indent="-285750">
              <a:buFont typeface="Arial" panose="020B0604020202020204" pitchFamily="34" charset="0"/>
              <a:buChar char="•"/>
            </a:pPr>
            <a:r>
              <a:rPr lang="en-US" dirty="0"/>
              <a:t>Knowledge about the importance of systems  </a:t>
            </a:r>
            <a:endParaRPr lang="en-IN" dirty="0"/>
          </a:p>
        </p:txBody>
      </p:sp>
      <p:sp>
        <p:nvSpPr>
          <p:cNvPr id="8" name="TextBox 7">
            <a:extLst>
              <a:ext uri="{FF2B5EF4-FFF2-40B4-BE49-F238E27FC236}">
                <a16:creationId xmlns:a16="http://schemas.microsoft.com/office/drawing/2014/main" id="{8FE119AC-72BB-48C3-AEA6-7967CD75A0F9}"/>
              </a:ext>
            </a:extLst>
          </p:cNvPr>
          <p:cNvSpPr txBox="1"/>
          <p:nvPr/>
        </p:nvSpPr>
        <p:spPr>
          <a:xfrm>
            <a:off x="7128769" y="3808520"/>
            <a:ext cx="5063231" cy="2585323"/>
          </a:xfrm>
          <a:prstGeom prst="rect">
            <a:avLst/>
          </a:prstGeom>
          <a:noFill/>
        </p:spPr>
        <p:txBody>
          <a:bodyPr wrap="square" rtlCol="0">
            <a:spAutoFit/>
          </a:bodyPr>
          <a:lstStyle/>
          <a:p>
            <a:pPr marL="285750" indent="-285750">
              <a:buFont typeface="Wingdings" panose="05000000000000000000" pitchFamily="2" charset="2"/>
              <a:buChar char="§"/>
            </a:pPr>
            <a:r>
              <a:rPr lang="en-IN" b="1" dirty="0"/>
              <a:t>Limitations of modelling</a:t>
            </a:r>
          </a:p>
          <a:p>
            <a:pPr marL="285750" indent="-285750">
              <a:buFont typeface="Arial" panose="020B0604020202020204" pitchFamily="34" charset="0"/>
              <a:buChar char="•"/>
            </a:pPr>
            <a:r>
              <a:rPr lang="en-IN" dirty="0">
                <a:latin typeface="+mj-lt"/>
              </a:rPr>
              <a:t>Require large amount of data </a:t>
            </a:r>
          </a:p>
          <a:p>
            <a:pPr marL="285750" indent="-285750">
              <a:buFont typeface="Arial" panose="020B0604020202020204" pitchFamily="34" charset="0"/>
              <a:buChar char="•"/>
            </a:pPr>
            <a:r>
              <a:rPr lang="en-IN" dirty="0">
                <a:latin typeface="+mj-lt"/>
              </a:rPr>
              <a:t>Skilled manpower with good computer knowledge </a:t>
            </a:r>
          </a:p>
          <a:p>
            <a:pPr marL="285750" indent="-285750">
              <a:buFont typeface="Arial" panose="020B0604020202020204" pitchFamily="34" charset="0"/>
              <a:buChar char="•"/>
            </a:pPr>
            <a:r>
              <a:rPr lang="en-IN" dirty="0">
                <a:latin typeface="+mj-lt"/>
              </a:rPr>
              <a:t>Required multidisciplinary knowledge</a:t>
            </a:r>
          </a:p>
          <a:p>
            <a:pPr marL="285750" indent="-285750">
              <a:buFont typeface="Arial" panose="020B0604020202020204" pitchFamily="34" charset="0"/>
              <a:buChar char="•"/>
            </a:pPr>
            <a:r>
              <a:rPr lang="en-IN" dirty="0">
                <a:latin typeface="+mj-lt"/>
              </a:rPr>
              <a:t>Simulation results may error also</a:t>
            </a:r>
          </a:p>
          <a:p>
            <a:pPr marL="285750" indent="-285750">
              <a:buFont typeface="Arial" panose="020B0604020202020204" pitchFamily="34" charset="0"/>
              <a:buChar char="•"/>
            </a:pPr>
            <a:r>
              <a:rPr lang="en-IN" dirty="0">
                <a:latin typeface="+mj-lt"/>
              </a:rPr>
              <a:t>Model develop for specific region can not be used as such for other regions </a:t>
            </a:r>
            <a:br>
              <a:rPr lang="en-IN" b="1" dirty="0"/>
            </a:br>
            <a:r>
              <a:rPr lang="en-IN" b="1" dirty="0"/>
              <a:t> </a:t>
            </a:r>
          </a:p>
        </p:txBody>
      </p:sp>
    </p:spTree>
    <p:extLst>
      <p:ext uri="{BB962C8B-B14F-4D97-AF65-F5344CB8AC3E}">
        <p14:creationId xmlns:p14="http://schemas.microsoft.com/office/powerpoint/2010/main" val="243050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Shape 7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B6077D-9880-4F78-A97A-D29B06A056BA}"/>
              </a:ext>
            </a:extLst>
          </p:cNvPr>
          <p:cNvSpPr>
            <a:spLocks noGrp="1"/>
          </p:cNvSpPr>
          <p:nvPr>
            <p:ph type="title"/>
          </p:nvPr>
        </p:nvSpPr>
        <p:spPr>
          <a:xfrm>
            <a:off x="1137034" y="609597"/>
            <a:ext cx="9392421" cy="1330841"/>
          </a:xfrm>
        </p:spPr>
        <p:txBody>
          <a:bodyPr>
            <a:normAutofit/>
          </a:bodyPr>
          <a:lstStyle/>
          <a:p>
            <a:r>
              <a:rPr lang="en-IN" dirty="0"/>
              <a:t>Crop simulation model (CSM)</a:t>
            </a:r>
          </a:p>
        </p:txBody>
      </p:sp>
      <p:sp>
        <p:nvSpPr>
          <p:cNvPr id="3" name="Content Placeholder 2">
            <a:extLst>
              <a:ext uri="{FF2B5EF4-FFF2-40B4-BE49-F238E27FC236}">
                <a16:creationId xmlns:a16="http://schemas.microsoft.com/office/drawing/2014/main" id="{C1C57F41-D95D-4B69-96D4-E28CDFB1DB0D}"/>
              </a:ext>
            </a:extLst>
          </p:cNvPr>
          <p:cNvSpPr>
            <a:spLocks noGrp="1"/>
          </p:cNvSpPr>
          <p:nvPr>
            <p:ph idx="1"/>
          </p:nvPr>
        </p:nvSpPr>
        <p:spPr>
          <a:xfrm>
            <a:off x="1137034" y="2198363"/>
            <a:ext cx="5041824" cy="2204962"/>
          </a:xfrm>
        </p:spPr>
        <p:txBody>
          <a:bodyPr>
            <a:normAutofit/>
          </a:bodyPr>
          <a:lstStyle/>
          <a:p>
            <a:r>
              <a:rPr lang="en-IN" sz="1400" dirty="0"/>
              <a:t>Describes processes of crop growth and development as function of weather condition, soil, and crop management </a:t>
            </a:r>
          </a:p>
          <a:p>
            <a:r>
              <a:rPr lang="en-IN" sz="1400" dirty="0"/>
              <a:t>Estimates times that specific growth stages are attained, biomass of crop component (e.g., leaves, stems, roots, and harvestable products) as they changed over times. Similarly changes in soil moisture and nutrient status. </a:t>
            </a:r>
          </a:p>
          <a:p>
            <a:pPr marL="0" indent="0" algn="just">
              <a:buNone/>
            </a:pPr>
            <a:endParaRPr lang="en-US" sz="1600" b="0" i="0" dirty="0">
              <a:solidFill>
                <a:srgbClr val="333333"/>
              </a:solidFill>
              <a:effectLst/>
              <a:latin typeface="Roboto" panose="02000000000000000000" pitchFamily="2" charset="0"/>
            </a:endParaRPr>
          </a:p>
          <a:p>
            <a:pPr marL="0" indent="0" algn="just">
              <a:buNone/>
            </a:pPr>
            <a:r>
              <a:rPr lang="en-US" sz="1600" b="0" i="0" dirty="0">
                <a:solidFill>
                  <a:srgbClr val="333333"/>
                </a:solidFill>
                <a:effectLst/>
                <a:latin typeface="Roboto" panose="02000000000000000000" pitchFamily="2" charset="0"/>
              </a:rPr>
              <a:t>Crop simulation software helps to find better crops</a:t>
            </a:r>
          </a:p>
          <a:p>
            <a:pPr marL="0" indent="0" algn="just">
              <a:buNone/>
            </a:pPr>
            <a:endParaRPr lang="en-IN" sz="2400" b="1" dirty="0"/>
          </a:p>
          <a:p>
            <a:pPr marL="1714500" lvl="3" indent="-342900">
              <a:buFont typeface="+mj-lt"/>
              <a:buAutoNum type="arabicPeriod"/>
            </a:pPr>
            <a:endParaRPr lang="en-IN" sz="1400" dirty="0"/>
          </a:p>
        </p:txBody>
      </p:sp>
      <p:pic>
        <p:nvPicPr>
          <p:cNvPr id="1026" name="Picture 2" descr="Figure: 1 Crop simulation models in predicting crop growth and yield These models serve as a research tool for evaluating optimum management of cultural practices, e.g fertilizer use, and water use. Modeling crop yield response to management options and prevailing environmental conditions can be done through empirical and process-based (simulation) models and each approach have its merits and limitations (Park et al., 2005).">
            <a:extLst>
              <a:ext uri="{FF2B5EF4-FFF2-40B4-BE49-F238E27FC236}">
                <a16:creationId xmlns:a16="http://schemas.microsoft.com/office/drawing/2014/main" id="{D4BA0C08-E631-4088-AAC0-5DA20EFA98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752018"/>
            <a:ext cx="4788505" cy="2621706"/>
          </a:xfrm>
          <a:prstGeom prst="rect">
            <a:avLst/>
          </a:prstGeom>
          <a:noFill/>
          <a:extLst>
            <a:ext uri="{909E8E84-426E-40DD-AFC4-6F175D3DCCD1}">
              <a14:hiddenFill xmlns:a14="http://schemas.microsoft.com/office/drawing/2010/main">
                <a:solidFill>
                  <a:srgbClr val="FFFFFF"/>
                </a:solidFill>
              </a14:hiddenFill>
            </a:ext>
          </a:extLst>
        </p:spPr>
      </p:pic>
      <p:sp>
        <p:nvSpPr>
          <p:cNvPr id="1030" name="Freeform: Shape 7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5D82E66E-3C17-46BA-A3AC-43818B6D9B94}"/>
              </a:ext>
            </a:extLst>
          </p:cNvPr>
          <p:cNvSpPr txBox="1"/>
          <p:nvPr/>
        </p:nvSpPr>
        <p:spPr>
          <a:xfrm>
            <a:off x="684128" y="5062891"/>
            <a:ext cx="5814874" cy="1815882"/>
          </a:xfrm>
          <a:prstGeom prst="rect">
            <a:avLst/>
          </a:prstGeom>
          <a:noFill/>
        </p:spPr>
        <p:txBody>
          <a:bodyPr wrap="square" rtlCol="0">
            <a:spAutoFit/>
          </a:bodyPr>
          <a:lstStyle/>
          <a:p>
            <a:r>
              <a:rPr lang="en-IN" sz="1400" dirty="0"/>
              <a:t>Classification </a:t>
            </a:r>
          </a:p>
          <a:p>
            <a:pPr marL="1714500" lvl="3" indent="-342900">
              <a:buFont typeface="+mj-lt"/>
              <a:buAutoNum type="arabicPeriod"/>
            </a:pPr>
            <a:r>
              <a:rPr lang="en-IN" sz="1400" b="1" dirty="0"/>
              <a:t>Statistical models (yield prediction over time based on weather conditions)</a:t>
            </a:r>
          </a:p>
          <a:p>
            <a:pPr marL="1714500" lvl="3" indent="-342900">
              <a:buFont typeface="+mj-lt"/>
              <a:buAutoNum type="arabicPeriod"/>
            </a:pPr>
            <a:r>
              <a:rPr lang="en-IN" sz="1400" b="1" dirty="0"/>
              <a:t>Mechanistic models (plant and soil process simulation for optimum outcome)</a:t>
            </a:r>
          </a:p>
          <a:p>
            <a:pPr marL="1714500" lvl="3" indent="-342900">
              <a:buFont typeface="+mj-lt"/>
              <a:buAutoNum type="arabicPeriod"/>
            </a:pPr>
            <a:r>
              <a:rPr lang="en-IN" sz="1400" b="1" dirty="0"/>
              <a:t> Functional models (the Penman equation) usually runs using a daily time step and data is updated daily.</a:t>
            </a:r>
          </a:p>
        </p:txBody>
      </p:sp>
    </p:spTree>
    <p:extLst>
      <p:ext uri="{BB962C8B-B14F-4D97-AF65-F5344CB8AC3E}">
        <p14:creationId xmlns:p14="http://schemas.microsoft.com/office/powerpoint/2010/main" val="144342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anim calcmode="lin" valueType="num">
                                      <p:cBhvr>
                                        <p:cTn id="61" dur="1000" fill="hold"/>
                                        <p:tgtEl>
                                          <p:spTgt spid="1026"/>
                                        </p:tgtEl>
                                        <p:attrNameLst>
                                          <p:attrName>ppt_w</p:attrName>
                                        </p:attrNameLst>
                                      </p:cBhvr>
                                      <p:tavLst>
                                        <p:tav tm="0">
                                          <p:val>
                                            <p:fltVal val="0"/>
                                          </p:val>
                                        </p:tav>
                                        <p:tav tm="100000">
                                          <p:val>
                                            <p:strVal val="#ppt_w"/>
                                          </p:val>
                                        </p:tav>
                                      </p:tavLst>
                                    </p:anim>
                                    <p:anim calcmode="lin" valueType="num">
                                      <p:cBhvr>
                                        <p:cTn id="62" dur="1000" fill="hold"/>
                                        <p:tgtEl>
                                          <p:spTgt spid="1026"/>
                                        </p:tgtEl>
                                        <p:attrNameLst>
                                          <p:attrName>ppt_h</p:attrName>
                                        </p:attrNameLst>
                                      </p:cBhvr>
                                      <p:tavLst>
                                        <p:tav tm="0">
                                          <p:val>
                                            <p:fltVal val="0"/>
                                          </p:val>
                                        </p:tav>
                                        <p:tav tm="100000">
                                          <p:val>
                                            <p:strVal val="#ppt_h"/>
                                          </p:val>
                                        </p:tav>
                                      </p:tavLst>
                                    </p:anim>
                                    <p:anim calcmode="lin" valueType="num">
                                      <p:cBhvr>
                                        <p:cTn id="63" dur="1000" fill="hold"/>
                                        <p:tgtEl>
                                          <p:spTgt spid="1026"/>
                                        </p:tgtEl>
                                        <p:attrNameLst>
                                          <p:attrName>style.rotation</p:attrName>
                                        </p:attrNameLst>
                                      </p:cBhvr>
                                      <p:tavLst>
                                        <p:tav tm="0">
                                          <p:val>
                                            <p:fltVal val="90"/>
                                          </p:val>
                                        </p:tav>
                                        <p:tav tm="100000">
                                          <p:val>
                                            <p:fltVal val="0"/>
                                          </p:val>
                                        </p:tav>
                                      </p:tavLst>
                                    </p:anim>
                                    <p:animEffect transition="in" filter="fade">
                                      <p:cBhvr>
                                        <p:cTn id="64" dur="1000"/>
                                        <p:tgtEl>
                                          <p:spTgt spid="102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26" descr="A growing plant">
            <a:extLst>
              <a:ext uri="{FF2B5EF4-FFF2-40B4-BE49-F238E27FC236}">
                <a16:creationId xmlns:a16="http://schemas.microsoft.com/office/drawing/2014/main" id="{FCC22BB2-B3EF-4862-8068-B8A74C9ABF34}"/>
              </a:ext>
            </a:extLst>
          </p:cNvPr>
          <p:cNvPicPr>
            <a:picLocks noChangeAspect="1"/>
          </p:cNvPicPr>
          <p:nvPr/>
        </p:nvPicPr>
        <p:blipFill rotWithShape="1">
          <a:blip r:embed="rId2"/>
          <a:srcRect l="31184" r="24247" b="-1"/>
          <a:stretch/>
        </p:blipFill>
        <p:spPr>
          <a:xfrm>
            <a:off x="20" y="10"/>
            <a:ext cx="4578952" cy="6857990"/>
          </a:xfrm>
          <a:prstGeom prst="rect">
            <a:avLst/>
          </a:prstGeom>
        </p:spPr>
      </p:pic>
      <p:sp>
        <p:nvSpPr>
          <p:cNvPr id="31" name="Rectangle 30">
            <a:extLst>
              <a:ext uri="{FF2B5EF4-FFF2-40B4-BE49-F238E27FC236}">
                <a16:creationId xmlns:a16="http://schemas.microsoft.com/office/drawing/2014/main" id="{4AAB5859-0C3B-4536-9743-0CAF111ED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066C9E70-E5BB-44F9-A15B-83330F4E8E8A}"/>
              </a:ext>
            </a:extLst>
          </p:cNvPr>
          <p:cNvSpPr>
            <a:spLocks noGrp="1"/>
          </p:cNvSpPr>
          <p:nvPr>
            <p:ph type="title"/>
          </p:nvPr>
        </p:nvSpPr>
        <p:spPr>
          <a:xfrm>
            <a:off x="5124206" y="516835"/>
            <a:ext cx="6339840" cy="1666501"/>
          </a:xfrm>
        </p:spPr>
        <p:txBody>
          <a:bodyPr>
            <a:normAutofit/>
          </a:bodyPr>
          <a:lstStyle/>
          <a:p>
            <a:r>
              <a:rPr lang="en-US" sz="4000" b="1">
                <a:solidFill>
                  <a:srgbClr val="FFFFFF"/>
                </a:solidFill>
                <a:latin typeface="Arial" panose="020B0604020202020204" pitchFamily="34" charset="0"/>
                <a:cs typeface="Arial" panose="020B0604020202020204" pitchFamily="34" charset="0"/>
              </a:rPr>
              <a:t>The steps of the APSIM modeling</a:t>
            </a:r>
            <a:endParaRPr lang="en-IN" sz="4000">
              <a:solidFill>
                <a:srgbClr val="FFFFFF"/>
              </a:solidFill>
            </a:endParaRPr>
          </a:p>
        </p:txBody>
      </p:sp>
      <p:sp>
        <p:nvSpPr>
          <p:cNvPr id="33" name="Rectangle 32">
            <a:extLst>
              <a:ext uri="{FF2B5EF4-FFF2-40B4-BE49-F238E27FC236}">
                <a16:creationId xmlns:a16="http://schemas.microsoft.com/office/drawing/2014/main" id="{81A51F47-81C5-43A3-98C0-DB7B15721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Content Placeholder 4">
            <a:extLst>
              <a:ext uri="{FF2B5EF4-FFF2-40B4-BE49-F238E27FC236}">
                <a16:creationId xmlns:a16="http://schemas.microsoft.com/office/drawing/2014/main" id="{9E603C0D-D627-4F16-B1F7-607F4E812011}"/>
              </a:ext>
            </a:extLst>
          </p:cNvPr>
          <p:cNvSpPr>
            <a:spLocks noGrp="1"/>
          </p:cNvSpPr>
          <p:nvPr>
            <p:ph idx="1"/>
          </p:nvPr>
        </p:nvSpPr>
        <p:spPr>
          <a:xfrm>
            <a:off x="5124206" y="2236304"/>
            <a:ext cx="6339840" cy="3652667"/>
          </a:xfrm>
        </p:spPr>
        <p:txBody>
          <a:bodyPr>
            <a:normAutofit/>
          </a:bodyPr>
          <a:lstStyle/>
          <a:p>
            <a:r>
              <a:rPr lang="en-IN" sz="1800" b="1">
                <a:solidFill>
                  <a:srgbClr val="FFFFFF"/>
                </a:solidFill>
                <a:latin typeface="Arial" panose="020B0604020202020204" pitchFamily="34" charset="0"/>
                <a:cs typeface="Arial" panose="020B0604020202020204" pitchFamily="34" charset="0"/>
              </a:rPr>
              <a:t>1. Parameterisation</a:t>
            </a:r>
            <a:r>
              <a:rPr lang="en-IN" sz="1800">
                <a:solidFill>
                  <a:srgbClr val="FFFFFF"/>
                </a:solidFill>
                <a:latin typeface="Arial" panose="020B0604020202020204" pitchFamily="34" charset="0"/>
                <a:cs typeface="Arial" panose="020B0604020202020204" pitchFamily="34" charset="0"/>
              </a:rPr>
              <a:t>: measure and collect data (soil, climate, and crop management) to adjust APSIM to local conditions. </a:t>
            </a:r>
          </a:p>
          <a:p>
            <a:r>
              <a:rPr lang="en-IN" sz="1800" b="1">
                <a:solidFill>
                  <a:srgbClr val="FFFFFF"/>
                </a:solidFill>
                <a:latin typeface="Arial" panose="020B0604020202020204" pitchFamily="34" charset="0"/>
                <a:cs typeface="Arial" panose="020B0604020202020204" pitchFamily="34" charset="0"/>
              </a:rPr>
              <a:t>2. Calibration</a:t>
            </a:r>
            <a:r>
              <a:rPr lang="en-IN" sz="1800">
                <a:solidFill>
                  <a:srgbClr val="FFFFFF"/>
                </a:solidFill>
                <a:latin typeface="Arial" panose="020B0604020202020204" pitchFamily="34" charset="0"/>
                <a:cs typeface="Arial" panose="020B0604020202020204" pitchFamily="34" charset="0"/>
              </a:rPr>
              <a:t>: APSIM will be set up as for experimental trials: simulated and observed results will be compared. Empirical (estimated) model input parameters (phenology, soil) adjusted until observed and simulated results are similar.</a:t>
            </a:r>
          </a:p>
          <a:p>
            <a:r>
              <a:rPr lang="en-IN" sz="1800" b="1">
                <a:solidFill>
                  <a:srgbClr val="FFFFFF"/>
                </a:solidFill>
                <a:latin typeface="Arial" panose="020B0604020202020204" pitchFamily="34" charset="0"/>
                <a:cs typeface="Arial" panose="020B0604020202020204" pitchFamily="34" charset="0"/>
              </a:rPr>
              <a:t>3. Validation: </a:t>
            </a:r>
            <a:r>
              <a:rPr lang="en-IN" sz="1800">
                <a:solidFill>
                  <a:srgbClr val="FFFFFF"/>
                </a:solidFill>
                <a:latin typeface="Arial" panose="020B0604020202020204" pitchFamily="34" charset="0"/>
                <a:cs typeface="Arial" panose="020B0604020202020204" pitchFamily="34" charset="0"/>
              </a:rPr>
              <a:t>APSIM will be run against independent data (second season data at same site): simulated and observed results compared.  </a:t>
            </a:r>
          </a:p>
          <a:p>
            <a:r>
              <a:rPr lang="en-IN" sz="1800" b="1">
                <a:solidFill>
                  <a:srgbClr val="FFFFFF"/>
                </a:solidFill>
                <a:latin typeface="Arial" panose="020B0604020202020204" pitchFamily="34" charset="0"/>
                <a:cs typeface="Arial" panose="020B0604020202020204" pitchFamily="34" charset="0"/>
              </a:rPr>
              <a:t>4. Scenario analysis: </a:t>
            </a:r>
            <a:r>
              <a:rPr lang="en-IN" sz="1800">
                <a:solidFill>
                  <a:srgbClr val="FFFFFF"/>
                </a:solidFill>
                <a:latin typeface="Arial" panose="020B0604020202020204" pitchFamily="34" charset="0"/>
                <a:cs typeface="Arial" panose="020B0604020202020204" pitchFamily="34" charset="0"/>
              </a:rPr>
              <a:t>APSIM as a research tool to gain insight into long term average production and risk under different management options.</a:t>
            </a:r>
          </a:p>
          <a:p>
            <a:endParaRPr lang="en-IN" sz="18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8" name="Title 4">
            <a:extLst>
              <a:ext uri="{FF2B5EF4-FFF2-40B4-BE49-F238E27FC236}">
                <a16:creationId xmlns:a16="http://schemas.microsoft.com/office/drawing/2014/main" id="{2BE5DF0A-6B0C-4250-B48D-1A6FDB26DFA4}"/>
              </a:ext>
            </a:extLst>
          </p:cNvPr>
          <p:cNvSpPr>
            <a:spLocks noGrp="1"/>
          </p:cNvSpPr>
          <p:nvPr>
            <p:ph type="title"/>
          </p:nvPr>
        </p:nvSpPr>
        <p:spPr>
          <a:xfrm>
            <a:off x="990932" y="286603"/>
            <a:ext cx="6750987" cy="1450757"/>
          </a:xfrm>
        </p:spPr>
        <p:txBody>
          <a:bodyPr>
            <a:normAutofit/>
          </a:bodyPr>
          <a:lstStyle/>
          <a:p>
            <a:r>
              <a:rPr lang="en-AU" altLang="en-US" dirty="0">
                <a:solidFill>
                  <a:schemeClr val="accent2"/>
                </a:solidFill>
                <a:latin typeface="Arial" panose="020B0604020202020204" pitchFamily="34" charset="0"/>
              </a:rPr>
              <a:t>Using APSIM </a:t>
            </a:r>
          </a:p>
        </p:txBody>
      </p:sp>
      <p:sp>
        <p:nvSpPr>
          <p:cNvPr id="6" name="Content Placeholder 5">
            <a:extLst>
              <a:ext uri="{FF2B5EF4-FFF2-40B4-BE49-F238E27FC236}">
                <a16:creationId xmlns:a16="http://schemas.microsoft.com/office/drawing/2014/main" id="{C9B93B53-372F-4518-A39D-9E429D601F62}"/>
              </a:ext>
            </a:extLst>
          </p:cNvPr>
          <p:cNvSpPr>
            <a:spLocks noGrp="1"/>
          </p:cNvSpPr>
          <p:nvPr>
            <p:ph idx="1"/>
          </p:nvPr>
        </p:nvSpPr>
        <p:spPr>
          <a:xfrm>
            <a:off x="1044204" y="2023962"/>
            <a:ext cx="6697715" cy="4431267"/>
          </a:xfrm>
        </p:spPr>
        <p:txBody>
          <a:bodyPr>
            <a:normAutofit lnSpcReduction="10000"/>
          </a:bodyPr>
          <a:lstStyle/>
          <a:p>
            <a:pPr>
              <a:buFont typeface="Arial" charset="0"/>
              <a:buNone/>
              <a:defRPr/>
            </a:pPr>
            <a:r>
              <a:rPr lang="en-AU" sz="1800" dirty="0"/>
              <a:t>Rigorous process before scenario analysis</a:t>
            </a:r>
          </a:p>
          <a:p>
            <a:pPr>
              <a:buFont typeface="Arial" charset="0"/>
              <a:buNone/>
              <a:defRPr/>
            </a:pPr>
            <a:endParaRPr lang="en-AU" sz="1800" dirty="0"/>
          </a:p>
          <a:p>
            <a:pPr marL="457200" indent="-457200">
              <a:spcAft>
                <a:spcPts val="0"/>
              </a:spcAft>
              <a:buNone/>
              <a:defRPr/>
            </a:pPr>
            <a:r>
              <a:rPr lang="en-AU" sz="1800" b="1" dirty="0"/>
              <a:t>1. 	Parameterisation (Year 1)</a:t>
            </a:r>
          </a:p>
          <a:p>
            <a:pPr marL="457200" indent="-457200">
              <a:spcBef>
                <a:spcPts val="0"/>
              </a:spcBef>
              <a:buNone/>
              <a:defRPr/>
            </a:pPr>
            <a:r>
              <a:rPr lang="en-AU" sz="1800" b="1" dirty="0"/>
              <a:t>	</a:t>
            </a:r>
            <a:r>
              <a:rPr lang="en-AU" sz="1800" dirty="0"/>
              <a:t>Collect and, if necessary, measure data to inform APSIM of local conditions.  </a:t>
            </a:r>
          </a:p>
          <a:p>
            <a:pPr marL="457200" indent="-457200">
              <a:spcBef>
                <a:spcPts val="0"/>
              </a:spcBef>
              <a:buNone/>
              <a:defRPr/>
            </a:pPr>
            <a:r>
              <a:rPr lang="en-AU" sz="1800" dirty="0"/>
              <a:t>	</a:t>
            </a:r>
          </a:p>
          <a:p>
            <a:pPr marL="457200" indent="-457200">
              <a:spcBef>
                <a:spcPts val="0"/>
              </a:spcBef>
              <a:buNone/>
              <a:defRPr/>
            </a:pPr>
            <a:r>
              <a:rPr lang="en-AU" sz="1800" dirty="0"/>
              <a:t>	Data are required for: </a:t>
            </a:r>
          </a:p>
          <a:p>
            <a:pPr marL="627063" lvl="2" indent="-123825">
              <a:spcBef>
                <a:spcPts val="0"/>
              </a:spcBef>
              <a:buFont typeface="Arial" panose="020B0604020202020204" pitchFamily="34" charset="0"/>
              <a:buChar char="•"/>
              <a:defRPr/>
            </a:pPr>
            <a:r>
              <a:rPr lang="en-AU" sz="1800" dirty="0"/>
              <a:t>Soils (chemical and physical properties)</a:t>
            </a:r>
          </a:p>
          <a:p>
            <a:pPr marL="627063" lvl="2" indent="-123825">
              <a:spcBef>
                <a:spcPts val="0"/>
              </a:spcBef>
              <a:buFont typeface="Arial" panose="020B0604020202020204" pitchFamily="34" charset="0"/>
              <a:buChar char="•"/>
              <a:defRPr/>
            </a:pPr>
            <a:r>
              <a:rPr lang="en-AU" sz="1800" dirty="0"/>
              <a:t>Weather (daily temperature, rainfall, sunshine hours/radiation)</a:t>
            </a:r>
          </a:p>
          <a:p>
            <a:pPr marL="627063" lvl="2" indent="-123825">
              <a:spcBef>
                <a:spcPts val="0"/>
              </a:spcBef>
              <a:buFont typeface="Arial" panose="020B0604020202020204" pitchFamily="34" charset="0"/>
              <a:buChar char="•"/>
              <a:defRPr/>
            </a:pPr>
            <a:r>
              <a:rPr lang="en-AU" sz="1800" dirty="0"/>
              <a:t>Cropping systems management (tillage, fertiliser timing &amp; amount, irrigation timing and amount, weed and pest controls)</a:t>
            </a:r>
          </a:p>
          <a:p>
            <a:pPr marL="450850" lvl="2" indent="0">
              <a:spcBef>
                <a:spcPts val="0"/>
              </a:spcBef>
              <a:buNone/>
              <a:defRPr/>
            </a:pPr>
            <a:endParaRPr lang="en-AU" sz="1800" dirty="0"/>
          </a:p>
          <a:p>
            <a:pPr marL="450850" lvl="2" indent="0">
              <a:spcBef>
                <a:spcPts val="0"/>
              </a:spcBef>
              <a:buNone/>
              <a:defRPr/>
            </a:pPr>
            <a:r>
              <a:rPr lang="en-AU" sz="1800" dirty="0"/>
              <a:t>Any data which are used by the project will only be done so with the owners’ consent and they will be included on any publications arising</a:t>
            </a:r>
          </a:p>
          <a:p>
            <a:pPr marL="457200" indent="-457200">
              <a:spcAft>
                <a:spcPts val="0"/>
              </a:spcAft>
              <a:buNone/>
              <a:defRPr/>
            </a:pPr>
            <a:endParaRPr lang="en-AU" sz="1500" b="1" dirty="0"/>
          </a:p>
          <a:p>
            <a:pPr marL="457200" indent="-457200">
              <a:spcAft>
                <a:spcPts val="0"/>
              </a:spcAft>
              <a:buNone/>
              <a:defRPr/>
            </a:pPr>
            <a:endParaRPr lang="en-AU" sz="1500" dirty="0"/>
          </a:p>
        </p:txBody>
      </p:sp>
      <p:sp>
        <p:nvSpPr>
          <p:cNvPr id="73" name="Rectangle 72">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3BE6CD78-CACF-474F-93DB-6DE8CAFFCCEF}"/>
              </a:ext>
            </a:extLst>
          </p:cNvPr>
          <p:cNvSpPr txBox="1">
            <a:spLocks/>
          </p:cNvSpPr>
          <p:nvPr/>
        </p:nvSpPr>
        <p:spPr>
          <a:xfrm>
            <a:off x="808039" y="93664"/>
            <a:ext cx="8459787" cy="470852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0" indent="-457200" algn="l" defTabSz="914400" rtl="0" eaLnBrk="1" fontAlgn="auto" latinLnBrk="0" hangingPunct="1">
              <a:lnSpc>
                <a:spcPct val="90000"/>
              </a:lnSpc>
              <a:spcBef>
                <a:spcPts val="1200"/>
              </a:spcBef>
              <a:spcAft>
                <a:spcPct val="0"/>
              </a:spcAft>
              <a:buClr>
                <a:srgbClr val="99CB38"/>
              </a:buClr>
              <a:buSzPct val="100000"/>
              <a:buFont typeface="Calibri" panose="020F0502020204030204" pitchFamily="34" charset="0"/>
              <a:buChar char=" "/>
              <a:tabLst/>
              <a:defRPr/>
            </a:pPr>
            <a:endParaRPr kumimoji="0" lang="en-AU" altLang="en-US" sz="2000" b="1" i="0" u="none" strike="noStrike" kern="1200" cap="none" spc="0" normalizeH="0" baseline="0" noProof="0">
              <a:ln>
                <a:noFill/>
              </a:ln>
              <a:solidFill>
                <a:srgbClr val="99CB38"/>
              </a:solidFill>
              <a:effectLst/>
              <a:uLnTx/>
              <a:uFillTx/>
              <a:latin typeface="Arial" panose="020B0604020202020204" pitchFamily="34" charset="0"/>
              <a:ea typeface="+mn-ea"/>
              <a:cs typeface="+mn-cs"/>
            </a:endParaRPr>
          </a:p>
          <a:p>
            <a:pPr marL="457200" marR="0" lvl="0" indent="-457200" algn="l" defTabSz="914400" rtl="0" eaLnBrk="1" fontAlgn="auto" latinLnBrk="0" hangingPunct="1">
              <a:lnSpc>
                <a:spcPct val="90000"/>
              </a:lnSpc>
              <a:spcBef>
                <a:spcPts val="1200"/>
              </a:spcBef>
              <a:spcAft>
                <a:spcPct val="0"/>
              </a:spcAft>
              <a:buClr>
                <a:srgbClr val="99CB38"/>
              </a:buClr>
              <a:buSzPct val="100000"/>
              <a:buFont typeface="Arial" panose="020B0604020202020204" pitchFamily="34" charset="0"/>
              <a:buAutoNum type="arabicPeriod" startAt="2"/>
              <a:tabLst/>
              <a:defRPr/>
            </a:pPr>
            <a:r>
              <a:rPr kumimoji="0" lang="en-AU" altLang="en-US" sz="2000" b="1" i="0" u="none" strike="noStrike" kern="1200" cap="none" spc="0" normalizeH="0" baseline="0" noProof="0">
                <a:ln>
                  <a:noFill/>
                </a:ln>
                <a:solidFill>
                  <a:srgbClr val="99CB38"/>
                </a:solidFill>
                <a:effectLst/>
                <a:uLnTx/>
                <a:uFillTx/>
                <a:latin typeface="Arial" panose="020B0604020202020204" pitchFamily="34" charset="0"/>
                <a:ea typeface="+mn-ea"/>
                <a:cs typeface="+mn-cs"/>
              </a:rPr>
              <a:t>Calibration (Year 1) </a:t>
            </a:r>
          </a:p>
          <a:p>
            <a:pPr marL="457200" marR="0" lvl="0" indent="-457200" algn="l" defTabSz="914400" rtl="0" eaLnBrk="1" fontAlgn="auto" latinLnBrk="0" hangingPunct="1">
              <a:lnSpc>
                <a:spcPct val="90000"/>
              </a:lnSpc>
              <a:spcBef>
                <a:spcPts val="1200"/>
              </a:spcBef>
              <a:spcAft>
                <a:spcPct val="0"/>
              </a:spcAft>
              <a:buClr>
                <a:srgbClr val="99CB38"/>
              </a:buClr>
              <a:buSzPct val="100000"/>
              <a:buFont typeface="Calibri" panose="020F0502020204030204" pitchFamily="34" charset="0"/>
              <a:buChar char=" "/>
              <a:tabLst/>
              <a:defRPr/>
            </a:pPr>
            <a:endParaRPr kumimoji="0" lang="en-AU" altLang="en-US" sz="2000" b="1" i="0" u="none" strike="noStrike" kern="1200" cap="none" spc="0" normalizeH="0" baseline="0" noProof="0">
              <a:ln>
                <a:noFill/>
              </a:ln>
              <a:solidFill>
                <a:srgbClr val="99CB38"/>
              </a:solidFill>
              <a:effectLst/>
              <a:uLnTx/>
              <a:uFillTx/>
              <a:latin typeface="Arial" panose="020B0604020202020204" pitchFamily="34" charset="0"/>
              <a:ea typeface="+mn-ea"/>
              <a:cs typeface="+mn-cs"/>
            </a:endParaRPr>
          </a:p>
          <a:p>
            <a:pPr marL="457200" marR="0" lvl="0" indent="-457200" algn="l" defTabSz="914400" rtl="0" eaLnBrk="1" fontAlgn="auto" latinLnBrk="0" hangingPunct="1">
              <a:lnSpc>
                <a:spcPct val="90000"/>
              </a:lnSpc>
              <a:spcBef>
                <a:spcPct val="0"/>
              </a:spcBef>
              <a:spcAft>
                <a:spcPts val="200"/>
              </a:spcAft>
              <a:buClr>
                <a:srgbClr val="99CB38"/>
              </a:buClr>
              <a:buSzPct val="100000"/>
              <a:buFont typeface="Calibri" panose="020F0502020204030204" pitchFamily="34" charset="0"/>
              <a:buChar char=" "/>
              <a:tabLst/>
              <a:defRPr/>
            </a:pPr>
            <a:r>
              <a:rPr kumimoji="0" lang="en-AU" altLang="en-US" sz="2000" b="1" i="0" u="none" strike="noStrike" kern="1200" cap="none" spc="0" normalizeH="0" baseline="0" noProof="0">
                <a:ln>
                  <a:noFill/>
                </a:ln>
                <a:solidFill>
                  <a:srgbClr val="99CB38"/>
                </a:solidFill>
                <a:effectLst/>
                <a:uLnTx/>
                <a:uFillTx/>
                <a:latin typeface="Arial" panose="020B0604020202020204" pitchFamily="34" charset="0"/>
                <a:ea typeface="+mn-ea"/>
                <a:cs typeface="+mn-cs"/>
              </a:rPr>
              <a:t>	</a:t>
            </a:r>
            <a:r>
              <a:rPr kumimoji="0" lang="en-AU" altLang="en-US" sz="2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mn-cs"/>
              </a:rPr>
              <a:t>APSIM set up as for field trials: simulated and observed results compared. </a:t>
            </a:r>
          </a:p>
          <a:p>
            <a:pPr marL="1212850" marR="0" lvl="3" indent="-457200" algn="l" defTabSz="914400" rtl="0" eaLnBrk="1" fontAlgn="auto" latinLnBrk="0" hangingPunct="1">
              <a:lnSpc>
                <a:spcPct val="90000"/>
              </a:lnSpc>
              <a:spcBef>
                <a:spcPts val="200"/>
              </a:spcBef>
              <a:spcAft>
                <a:spcPts val="400"/>
              </a:spcAft>
              <a:buClr>
                <a:srgbClr val="99CB38"/>
              </a:buClr>
              <a:buSzTx/>
              <a:buFont typeface="Arial" panose="020B0604020202020204" pitchFamily="34" charset="0"/>
              <a:buChar char="•"/>
              <a:tabLst/>
              <a:defRPr/>
            </a:pPr>
            <a:r>
              <a:rPr kumimoji="0" lang="en-AU" altLang="en-US" sz="1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mn-cs"/>
              </a:rPr>
              <a:t>Crop yields and biomass</a:t>
            </a:r>
          </a:p>
          <a:p>
            <a:pPr marL="1212850" marR="0" lvl="3" indent="-457200" algn="l" defTabSz="914400" rtl="0" eaLnBrk="1" fontAlgn="auto" latinLnBrk="0" hangingPunct="1">
              <a:lnSpc>
                <a:spcPct val="90000"/>
              </a:lnSpc>
              <a:spcBef>
                <a:spcPts val="200"/>
              </a:spcBef>
              <a:spcAft>
                <a:spcPts val="400"/>
              </a:spcAft>
              <a:buClr>
                <a:srgbClr val="99CB38"/>
              </a:buClr>
              <a:buSzTx/>
              <a:buFont typeface="Arial" panose="020B0604020202020204" pitchFamily="34" charset="0"/>
              <a:buChar char="•"/>
              <a:tabLst/>
              <a:defRPr/>
            </a:pPr>
            <a:r>
              <a:rPr kumimoji="0" lang="en-AU" altLang="en-US" sz="1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mn-cs"/>
              </a:rPr>
              <a:t>Crop phenology</a:t>
            </a:r>
          </a:p>
          <a:p>
            <a:pPr marL="1212850" marR="0" lvl="3" indent="-457200" algn="l" defTabSz="914400" rtl="0" eaLnBrk="1" fontAlgn="auto" latinLnBrk="0" hangingPunct="1">
              <a:lnSpc>
                <a:spcPct val="90000"/>
              </a:lnSpc>
              <a:spcBef>
                <a:spcPts val="200"/>
              </a:spcBef>
              <a:spcAft>
                <a:spcPts val="400"/>
              </a:spcAft>
              <a:buClr>
                <a:srgbClr val="99CB38"/>
              </a:buClr>
              <a:buSzTx/>
              <a:buFont typeface="Arial" panose="020B0604020202020204" pitchFamily="34" charset="0"/>
              <a:buChar char="•"/>
              <a:tabLst/>
              <a:defRPr/>
            </a:pPr>
            <a:r>
              <a:rPr kumimoji="0" lang="en-AU" altLang="en-US" sz="1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mn-cs"/>
              </a:rPr>
              <a:t>Soil dynamics (water, N, salinity)</a:t>
            </a:r>
          </a:p>
          <a:p>
            <a:pPr marL="457200" marR="0" lvl="0" indent="-457200" algn="l" defTabSz="914400" rtl="0" eaLnBrk="1" fontAlgn="auto" latinLnBrk="0" hangingPunct="1">
              <a:lnSpc>
                <a:spcPct val="90000"/>
              </a:lnSpc>
              <a:spcBef>
                <a:spcPct val="0"/>
              </a:spcBef>
              <a:spcAft>
                <a:spcPts val="200"/>
              </a:spcAft>
              <a:buClr>
                <a:srgbClr val="99CB38"/>
              </a:buClr>
              <a:buSzPct val="100000"/>
              <a:buFont typeface="Calibri" panose="020F0502020204030204" pitchFamily="34" charset="0"/>
              <a:buChar char=" "/>
              <a:tabLst/>
              <a:defRPr/>
            </a:pPr>
            <a:endParaRPr kumimoji="0" lang="en-AU" altLang="en-US" sz="2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mn-cs"/>
            </a:endParaRPr>
          </a:p>
          <a:p>
            <a:pPr marL="457200" marR="0" lvl="0" indent="-457200" algn="l" defTabSz="914400" rtl="0" eaLnBrk="1" fontAlgn="auto" latinLnBrk="0" hangingPunct="1">
              <a:lnSpc>
                <a:spcPct val="90000"/>
              </a:lnSpc>
              <a:spcBef>
                <a:spcPct val="0"/>
              </a:spcBef>
              <a:spcAft>
                <a:spcPts val="200"/>
              </a:spcAft>
              <a:buClr>
                <a:srgbClr val="99CB38"/>
              </a:buClr>
              <a:buSzPct val="100000"/>
              <a:buFont typeface="Calibri" panose="020F0502020204030204" pitchFamily="34" charset="0"/>
              <a:buChar char=" "/>
              <a:tabLst/>
              <a:defRPr/>
            </a:pPr>
            <a:endParaRPr kumimoji="0" lang="en-AU" altLang="en-US" sz="2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mn-cs"/>
            </a:endParaRPr>
          </a:p>
          <a:p>
            <a:pPr marL="457200" marR="0" lvl="0" indent="-457200" algn="l" defTabSz="914400" rtl="0" eaLnBrk="1" fontAlgn="auto" latinLnBrk="0" hangingPunct="1">
              <a:lnSpc>
                <a:spcPct val="90000"/>
              </a:lnSpc>
              <a:spcBef>
                <a:spcPct val="0"/>
              </a:spcBef>
              <a:spcAft>
                <a:spcPts val="200"/>
              </a:spcAft>
              <a:buClr>
                <a:srgbClr val="99CB38"/>
              </a:buClr>
              <a:buSzPct val="100000"/>
              <a:buFont typeface="Calibri" panose="020F0502020204030204" pitchFamily="34" charset="0"/>
              <a:buChar char=" "/>
              <a:tabLst/>
              <a:defRPr/>
            </a:pPr>
            <a:r>
              <a:rPr kumimoji="0" lang="en-AU" altLang="en-US" sz="1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mn-cs"/>
              </a:rPr>
              <a:t>	</a:t>
            </a:r>
          </a:p>
          <a:p>
            <a:pPr marL="1212850" marR="0" lvl="3" indent="-457200" algn="l" defTabSz="914400" rtl="0" eaLnBrk="1" fontAlgn="auto" latinLnBrk="0" hangingPunct="1">
              <a:lnSpc>
                <a:spcPct val="90000"/>
              </a:lnSpc>
              <a:spcBef>
                <a:spcPts val="200"/>
              </a:spcBef>
              <a:spcAft>
                <a:spcPts val="400"/>
              </a:spcAft>
              <a:buClr>
                <a:srgbClr val="99CB38"/>
              </a:buClr>
              <a:buSzTx/>
              <a:buFont typeface="Calibri" pitchFamily="34" charset="0"/>
              <a:buNone/>
              <a:tabLst/>
              <a:defRPr/>
            </a:pPr>
            <a:endParaRPr kumimoji="0" lang="en-AU" alt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669913FF-9F49-4F50-A6E2-029E7C603640}"/>
              </a:ext>
            </a:extLst>
          </p:cNvPr>
          <p:cNvSpPr txBox="1">
            <a:spLocks noChangeArrowheads="1"/>
          </p:cNvSpPr>
          <p:nvPr/>
        </p:nvSpPr>
        <p:spPr bwMode="auto">
          <a:xfrm>
            <a:off x="803275" y="5175644"/>
            <a:ext cx="41163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Adjustments made to coefficients and parameters until observed and simulated values match closely</a:t>
            </a:r>
          </a:p>
        </p:txBody>
      </p:sp>
      <p:grpSp>
        <p:nvGrpSpPr>
          <p:cNvPr id="4" name="Group 30">
            <a:extLst>
              <a:ext uri="{FF2B5EF4-FFF2-40B4-BE49-F238E27FC236}">
                <a16:creationId xmlns:a16="http://schemas.microsoft.com/office/drawing/2014/main" id="{4C9380DB-29BB-4609-91B2-02A274D837F5}"/>
              </a:ext>
            </a:extLst>
          </p:cNvPr>
          <p:cNvGrpSpPr>
            <a:grpSpLocks/>
          </p:cNvGrpSpPr>
          <p:nvPr/>
        </p:nvGrpSpPr>
        <p:grpSpPr bwMode="auto">
          <a:xfrm>
            <a:off x="5106988" y="2011363"/>
            <a:ext cx="4214812" cy="3848100"/>
            <a:chOff x="4658843" y="2134968"/>
            <a:chExt cx="4214536" cy="3847656"/>
          </a:xfrm>
        </p:grpSpPr>
        <p:pic>
          <p:nvPicPr>
            <p:cNvPr id="5" name="Picture 2">
              <a:extLst>
                <a:ext uri="{FF2B5EF4-FFF2-40B4-BE49-F238E27FC236}">
                  <a16:creationId xmlns:a16="http://schemas.microsoft.com/office/drawing/2014/main" id="{3FBD714A-E984-4C01-BBD4-2D0E8285A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843" y="2134968"/>
              <a:ext cx="4062136" cy="384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E18BDF3-C56B-4900-97E1-FCBF12DD0D27}"/>
                </a:ext>
              </a:extLst>
            </p:cNvPr>
            <p:cNvSpPr/>
            <p:nvPr/>
          </p:nvSpPr>
          <p:spPr>
            <a:xfrm>
              <a:off x="7209788" y="2495288"/>
              <a:ext cx="1161974" cy="12142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0C2BF85-C138-4D5E-BCFF-0CF4E7FCCD27}"/>
                </a:ext>
              </a:extLst>
            </p:cNvPr>
            <p:cNvSpPr/>
            <p:nvPr/>
          </p:nvSpPr>
          <p:spPr>
            <a:xfrm>
              <a:off x="7338368" y="4433403"/>
              <a:ext cx="1161974" cy="121588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19">
              <a:extLst>
                <a:ext uri="{FF2B5EF4-FFF2-40B4-BE49-F238E27FC236}">
                  <a16:creationId xmlns:a16="http://schemas.microsoft.com/office/drawing/2014/main" id="{A67B2957-0BA7-481B-A485-1172D4FD59AE}"/>
                </a:ext>
              </a:extLst>
            </p:cNvPr>
            <p:cNvSpPr txBox="1">
              <a:spLocks noChangeArrowheads="1"/>
            </p:cNvSpPr>
            <p:nvPr/>
          </p:nvSpPr>
          <p:spPr bwMode="auto">
            <a:xfrm>
              <a:off x="6892119" y="4434075"/>
              <a:ext cx="18288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Rice crop yields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biomass</a:t>
              </a:r>
            </a:p>
          </p:txBody>
        </p:sp>
        <p:sp>
          <p:nvSpPr>
            <p:cNvPr id="9" name="TextBox 20">
              <a:extLst>
                <a:ext uri="{FF2B5EF4-FFF2-40B4-BE49-F238E27FC236}">
                  <a16:creationId xmlns:a16="http://schemas.microsoft.com/office/drawing/2014/main" id="{235078FE-D3BB-48EF-93A9-D49FE880AFD9}"/>
                </a:ext>
              </a:extLst>
            </p:cNvPr>
            <p:cNvSpPr txBox="1">
              <a:spLocks noChangeArrowheads="1"/>
            </p:cNvSpPr>
            <p:nvPr/>
          </p:nvSpPr>
          <p:spPr bwMode="auto">
            <a:xfrm>
              <a:off x="7044519" y="2498331"/>
              <a:ext cx="1828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Soil Salinity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(0-15cm)</a:t>
              </a:r>
            </a:p>
          </p:txBody>
        </p:sp>
      </p:grpSp>
      <p:grpSp>
        <p:nvGrpSpPr>
          <p:cNvPr id="10" name="Group 29">
            <a:extLst>
              <a:ext uri="{FF2B5EF4-FFF2-40B4-BE49-F238E27FC236}">
                <a16:creationId xmlns:a16="http://schemas.microsoft.com/office/drawing/2014/main" id="{5D74962A-A4AF-4CF5-960E-CF07E6BAF617}"/>
              </a:ext>
            </a:extLst>
          </p:cNvPr>
          <p:cNvGrpSpPr>
            <a:grpSpLocks/>
          </p:cNvGrpSpPr>
          <p:nvPr/>
        </p:nvGrpSpPr>
        <p:grpSpPr bwMode="auto">
          <a:xfrm>
            <a:off x="803275" y="2919414"/>
            <a:ext cx="3671888" cy="2154237"/>
            <a:chOff x="163773" y="3493830"/>
            <a:chExt cx="3672713" cy="2154683"/>
          </a:xfrm>
        </p:grpSpPr>
        <p:pic>
          <p:nvPicPr>
            <p:cNvPr id="11" name="Picture 3">
              <a:extLst>
                <a:ext uri="{FF2B5EF4-FFF2-40B4-BE49-F238E27FC236}">
                  <a16:creationId xmlns:a16="http://schemas.microsoft.com/office/drawing/2014/main" id="{5937BFD5-89D9-4A5D-A489-C6D080490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41" y="3985146"/>
              <a:ext cx="2912845" cy="166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8E573138-8AB7-485C-9404-D6CFA7EF8555}"/>
                </a:ext>
              </a:extLst>
            </p:cNvPr>
            <p:cNvCxnSpPr/>
            <p:nvPr/>
          </p:nvCxnSpPr>
          <p:spPr>
            <a:xfrm>
              <a:off x="1992984" y="4244872"/>
              <a:ext cx="695481" cy="0"/>
            </a:xfrm>
            <a:prstGeom prst="straightConnector1">
              <a:avLst/>
            </a:prstGeom>
            <a:ln w="25400">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 name="TextBox 24">
              <a:extLst>
                <a:ext uri="{FF2B5EF4-FFF2-40B4-BE49-F238E27FC236}">
                  <a16:creationId xmlns:a16="http://schemas.microsoft.com/office/drawing/2014/main" id="{567D2547-8747-455B-8054-83F0B3EC9DE1}"/>
                </a:ext>
              </a:extLst>
            </p:cNvPr>
            <p:cNvSpPr txBox="1">
              <a:spLocks noChangeArrowheads="1"/>
            </p:cNvSpPr>
            <p:nvPr/>
          </p:nvSpPr>
          <p:spPr bwMode="auto">
            <a:xfrm>
              <a:off x="1364773" y="3493830"/>
              <a:ext cx="2266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adjust varietal phenology parameters as required</a:t>
              </a:r>
            </a:p>
          </p:txBody>
        </p:sp>
        <p:sp>
          <p:nvSpPr>
            <p:cNvPr id="14" name="TextBox 25">
              <a:extLst>
                <a:ext uri="{FF2B5EF4-FFF2-40B4-BE49-F238E27FC236}">
                  <a16:creationId xmlns:a16="http://schemas.microsoft.com/office/drawing/2014/main" id="{CB86F6A6-1E0B-4B1E-9EE9-B3235AB02A0C}"/>
                </a:ext>
              </a:extLst>
            </p:cNvPr>
            <p:cNvSpPr txBox="1">
              <a:spLocks noChangeArrowheads="1"/>
            </p:cNvSpPr>
            <p:nvPr/>
          </p:nvSpPr>
          <p:spPr bwMode="auto">
            <a:xfrm>
              <a:off x="163773" y="4244454"/>
              <a:ext cx="9689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maturity</a:t>
              </a:r>
            </a:p>
          </p:txBody>
        </p:sp>
        <p:sp>
          <p:nvSpPr>
            <p:cNvPr id="15" name="TextBox 26">
              <a:extLst>
                <a:ext uri="{FF2B5EF4-FFF2-40B4-BE49-F238E27FC236}">
                  <a16:creationId xmlns:a16="http://schemas.microsoft.com/office/drawing/2014/main" id="{01618D20-A56C-4FE5-BBF5-C7038526CC88}"/>
                </a:ext>
              </a:extLst>
            </p:cNvPr>
            <p:cNvSpPr txBox="1">
              <a:spLocks noChangeArrowheads="1"/>
            </p:cNvSpPr>
            <p:nvPr/>
          </p:nvSpPr>
          <p:spPr bwMode="auto">
            <a:xfrm>
              <a:off x="166045" y="4615222"/>
              <a:ext cx="9689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anthesis</a:t>
              </a:r>
            </a:p>
          </p:txBody>
        </p:sp>
        <p:sp>
          <p:nvSpPr>
            <p:cNvPr id="16" name="TextBox 27">
              <a:extLst>
                <a:ext uri="{FF2B5EF4-FFF2-40B4-BE49-F238E27FC236}">
                  <a16:creationId xmlns:a16="http://schemas.microsoft.com/office/drawing/2014/main" id="{AD86C6A2-8BFC-4B38-8826-3A1F8FEA8A62}"/>
                </a:ext>
              </a:extLst>
            </p:cNvPr>
            <p:cNvSpPr txBox="1">
              <a:spLocks noChangeArrowheads="1"/>
            </p:cNvSpPr>
            <p:nvPr/>
          </p:nvSpPr>
          <p:spPr bwMode="auto">
            <a:xfrm>
              <a:off x="370765" y="4819942"/>
              <a:ext cx="9689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PI</a:t>
              </a:r>
            </a:p>
          </p:txBody>
        </p:sp>
        <p:sp>
          <p:nvSpPr>
            <p:cNvPr id="17" name="TextBox 28">
              <a:extLst>
                <a:ext uri="{FF2B5EF4-FFF2-40B4-BE49-F238E27FC236}">
                  <a16:creationId xmlns:a16="http://schemas.microsoft.com/office/drawing/2014/main" id="{78C7BCC2-C727-4338-AACF-28CC30EA8799}"/>
                </a:ext>
              </a:extLst>
            </p:cNvPr>
            <p:cNvSpPr txBox="1">
              <a:spLocks noChangeArrowheads="1"/>
            </p:cNvSpPr>
            <p:nvPr/>
          </p:nvSpPr>
          <p:spPr bwMode="auto">
            <a:xfrm>
              <a:off x="193341" y="5106550"/>
              <a:ext cx="9689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emergence</a:t>
              </a:r>
            </a:p>
          </p:txBody>
        </p:sp>
      </p:grpSp>
    </p:spTree>
    <p:extLst>
      <p:ext uri="{BB962C8B-B14F-4D97-AF65-F5344CB8AC3E}">
        <p14:creationId xmlns:p14="http://schemas.microsoft.com/office/powerpoint/2010/main" val="43871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4407</Words>
  <Application>Microsoft Office PowerPoint</Application>
  <PresentationFormat>Widescreen</PresentationFormat>
  <Paragraphs>275</Paragraphs>
  <Slides>42</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Meiryo</vt:lpstr>
      <vt:lpstr>Arial</vt:lpstr>
      <vt:lpstr>Calibri</vt:lpstr>
      <vt:lpstr>Calibri Light</vt:lpstr>
      <vt:lpstr>CharisSIL</vt:lpstr>
      <vt:lpstr>PalatinoLinotype-Roman</vt:lpstr>
      <vt:lpstr>Roboto</vt:lpstr>
      <vt:lpstr>Times New Roman</vt:lpstr>
      <vt:lpstr>Times-Bold</vt:lpstr>
      <vt:lpstr>Times-Italic</vt:lpstr>
      <vt:lpstr>Times-Roman</vt:lpstr>
      <vt:lpstr>Wingdings</vt:lpstr>
      <vt:lpstr>Office Theme</vt:lpstr>
      <vt:lpstr>Retrospect</vt:lpstr>
      <vt:lpstr>Computer models in Agriculture </vt:lpstr>
      <vt:lpstr>Models </vt:lpstr>
      <vt:lpstr>PowerPoint Presentation</vt:lpstr>
      <vt:lpstr>PowerPoint Presentation</vt:lpstr>
      <vt:lpstr>PowerPoint Presentation</vt:lpstr>
      <vt:lpstr>Crop simulation model (CSM)</vt:lpstr>
      <vt:lpstr>The steps of the APSIM modeling</vt:lpstr>
      <vt:lpstr>Using APSIM </vt:lpstr>
      <vt:lpstr>PowerPoint Presentation</vt:lpstr>
      <vt:lpstr>PowerPoint Presentation</vt:lpstr>
      <vt:lpstr>APSIM model calibration and validation  </vt:lpstr>
      <vt:lpstr>PowerPoint Presentation</vt:lpstr>
      <vt:lpstr>APSIM Plug and Play Modules generally used for simulation of rice based cropping system </vt:lpstr>
      <vt:lpstr>APSIM model for assessing the complexities of rice-based cropping systems </vt:lpstr>
      <vt:lpstr>Abiotic stress</vt:lpstr>
      <vt:lpstr>PowerPoint Presentation</vt:lpstr>
      <vt:lpstr>PowerPoint Presentation</vt:lpstr>
      <vt:lpstr>Increasing CO2 concentration and climate change</vt:lpstr>
      <vt:lpstr>PowerPoint Presentation</vt:lpstr>
      <vt:lpstr>PowerPoint Presentation</vt:lpstr>
      <vt:lpstr>PowerPoint Presentation</vt:lpstr>
      <vt:lpstr>Adaptation of Conservation agriculture</vt:lpstr>
      <vt:lpstr>Selection of suitable rice-based cropping system </vt:lpstr>
      <vt:lpstr>PowerPoint Presentation</vt:lpstr>
      <vt:lpstr>PowerPoint Presentation</vt:lpstr>
      <vt:lpstr>PowerPoint Presentation</vt:lpstr>
      <vt:lpstr>PowerPoint Presentation</vt:lpstr>
      <vt:lpstr>Future thrust</vt:lpstr>
      <vt:lpstr>Decision Support system for Agro Technology Transfer (DSSAT)</vt:lpstr>
      <vt:lpstr>PowerPoint Presentation</vt:lpstr>
      <vt:lpstr>PowerPoint Presentation</vt:lpstr>
      <vt:lpstr>Decision Support system for Agro Technology Transfer (DSSAT) </vt:lpstr>
      <vt:lpstr>PowerPoint Presentation</vt:lpstr>
      <vt:lpstr>Database </vt:lpstr>
      <vt:lpstr>Database</vt:lpstr>
      <vt:lpstr>Database</vt:lpstr>
      <vt:lpstr>Calibration </vt:lpstr>
      <vt:lpstr>Cont..</vt:lpstr>
      <vt:lpstr>PowerPoint Presentation</vt:lpstr>
      <vt:lpstr>Cont..</vt:lpstr>
      <vt:lpstr>Validation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models in Agriculture </dc:title>
  <dc:creator>TUFLEUDDIN BISWAS</dc:creator>
  <cp:lastModifiedBy>TUFLEUDDIN BISWAS</cp:lastModifiedBy>
  <cp:revision>13</cp:revision>
  <cp:lastPrinted>2022-10-13T05:50:42Z</cp:lastPrinted>
  <dcterms:created xsi:type="dcterms:W3CDTF">2022-02-14T15:12:04Z</dcterms:created>
  <dcterms:modified xsi:type="dcterms:W3CDTF">2022-10-13T08:52:18Z</dcterms:modified>
</cp:coreProperties>
</file>