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5" r:id="rId5"/>
    <p:sldId id="264" r:id="rId6"/>
    <p:sldId id="266" r:id="rId7"/>
    <p:sldId id="262" r:id="rId8"/>
    <p:sldId id="259" r:id="rId9"/>
    <p:sldId id="260" r:id="rId10"/>
    <p:sldId id="261"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2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8D16AD-6977-4ACB-A1BC-82F4151884B3}" type="datetimeFigureOut">
              <a:rPr lang="en-IN" smtClean="0"/>
              <a:t>06-01-2023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647A30-503D-458B-AA18-570E92542287}" type="slidenum">
              <a:rPr lang="en-IN" smtClean="0"/>
              <a:t>‹#›</a:t>
            </a:fld>
            <a:endParaRPr lang="en-IN"/>
          </a:p>
        </p:txBody>
      </p:sp>
    </p:spTree>
    <p:extLst>
      <p:ext uri="{BB962C8B-B14F-4D97-AF65-F5344CB8AC3E}">
        <p14:creationId xmlns:p14="http://schemas.microsoft.com/office/powerpoint/2010/main" val="351243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galservicesindia.com/article/1583/Experts-Opinion-and-its-admissibility-and-relevancy---Law-of-Evidence.html#:~:text=Admissibility%20of%20expert%20opinion%3A%2D,examination%20by%20the%20adverse%20part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hlinkClick r:id="rId3"/>
              </a:rPr>
              <a:t>http://www.legalservicesindia.com/article/1583/Experts-Opinion-and-its-admissibility-and-relevancy---Law-of-Evidence.html#:~:text=Admissibility%20of%20expert%20opinion%3A%2D,examination%20by%20the%20adverse%20party.</a:t>
            </a:r>
            <a:endParaRPr lang="en-IN" dirty="0"/>
          </a:p>
        </p:txBody>
      </p:sp>
      <p:sp>
        <p:nvSpPr>
          <p:cNvPr id="4" name="Slide Number Placeholder 3"/>
          <p:cNvSpPr>
            <a:spLocks noGrp="1"/>
          </p:cNvSpPr>
          <p:nvPr>
            <p:ph type="sldNum" sz="quarter" idx="5"/>
          </p:nvPr>
        </p:nvSpPr>
        <p:spPr/>
        <p:txBody>
          <a:bodyPr/>
          <a:lstStyle/>
          <a:p>
            <a:fld id="{67647A30-503D-458B-AA18-570E92542287}" type="slidenum">
              <a:rPr lang="en-IN" smtClean="0"/>
              <a:t>2</a:t>
            </a:fld>
            <a:endParaRPr lang="en-IN"/>
          </a:p>
        </p:txBody>
      </p:sp>
    </p:spTree>
    <p:extLst>
      <p:ext uri="{BB962C8B-B14F-4D97-AF65-F5344CB8AC3E}">
        <p14:creationId xmlns:p14="http://schemas.microsoft.com/office/powerpoint/2010/main" val="264404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EE673-4F50-1964-63C3-486447CB72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9A2FF1B-DE0D-91EA-8512-2749BA543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F8D6932-AF79-4A5E-8B9A-0D99F6D9925A}"/>
              </a:ext>
            </a:extLst>
          </p:cNvPr>
          <p:cNvSpPr>
            <a:spLocks noGrp="1"/>
          </p:cNvSpPr>
          <p:nvPr>
            <p:ph type="dt" sz="half" idx="10"/>
          </p:nvPr>
        </p:nvSpPr>
        <p:spPr/>
        <p:txBody>
          <a:bodyPr/>
          <a:lstStyle/>
          <a:p>
            <a:fld id="{0FDC46FF-2DC6-42B7-852F-0CCF73B59186}" type="datetime1">
              <a:rPr lang="en-IN" smtClean="0"/>
              <a:t>06-01-2023</a:t>
            </a:fld>
            <a:endParaRPr lang="en-IN"/>
          </a:p>
        </p:txBody>
      </p:sp>
      <p:sp>
        <p:nvSpPr>
          <p:cNvPr id="5" name="Footer Placeholder 4">
            <a:extLst>
              <a:ext uri="{FF2B5EF4-FFF2-40B4-BE49-F238E27FC236}">
                <a16:creationId xmlns:a16="http://schemas.microsoft.com/office/drawing/2014/main" id="{27E5F463-8396-2203-689F-86E3BCDC0C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55EEF2-C844-00DC-3792-BCD099A4ACE2}"/>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117765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31C8-E7AA-5045-3EEA-C613DC8B5AB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0C728F0-EA7A-2C3D-34D8-D18B748693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7B03C3-C56A-2BF2-BF1D-D77EF4BD8911}"/>
              </a:ext>
            </a:extLst>
          </p:cNvPr>
          <p:cNvSpPr>
            <a:spLocks noGrp="1"/>
          </p:cNvSpPr>
          <p:nvPr>
            <p:ph type="dt" sz="half" idx="10"/>
          </p:nvPr>
        </p:nvSpPr>
        <p:spPr/>
        <p:txBody>
          <a:bodyPr/>
          <a:lstStyle/>
          <a:p>
            <a:fld id="{E626258E-4960-4C8D-9CC4-9757952E2122}" type="datetime1">
              <a:rPr lang="en-IN" smtClean="0"/>
              <a:t>06-01-2023</a:t>
            </a:fld>
            <a:endParaRPr lang="en-IN"/>
          </a:p>
        </p:txBody>
      </p:sp>
      <p:sp>
        <p:nvSpPr>
          <p:cNvPr id="5" name="Footer Placeholder 4">
            <a:extLst>
              <a:ext uri="{FF2B5EF4-FFF2-40B4-BE49-F238E27FC236}">
                <a16:creationId xmlns:a16="http://schemas.microsoft.com/office/drawing/2014/main" id="{C3884A54-E671-5F30-0710-96CC20A99E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51623B-E540-A10F-B96D-8C4536D061CB}"/>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383833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0538CD-B6E4-1A89-E80D-E64B2151E2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8D3A5F9-A155-8026-1B31-5073CF1F4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1D7C90-C62D-47A9-D20A-32DC312C7D7E}"/>
              </a:ext>
            </a:extLst>
          </p:cNvPr>
          <p:cNvSpPr>
            <a:spLocks noGrp="1"/>
          </p:cNvSpPr>
          <p:nvPr>
            <p:ph type="dt" sz="half" idx="10"/>
          </p:nvPr>
        </p:nvSpPr>
        <p:spPr/>
        <p:txBody>
          <a:bodyPr/>
          <a:lstStyle/>
          <a:p>
            <a:fld id="{B8843D70-6685-4768-94EB-65E3792AE54D}" type="datetime1">
              <a:rPr lang="en-IN" smtClean="0"/>
              <a:t>06-01-2023</a:t>
            </a:fld>
            <a:endParaRPr lang="en-IN"/>
          </a:p>
        </p:txBody>
      </p:sp>
      <p:sp>
        <p:nvSpPr>
          <p:cNvPr id="5" name="Footer Placeholder 4">
            <a:extLst>
              <a:ext uri="{FF2B5EF4-FFF2-40B4-BE49-F238E27FC236}">
                <a16:creationId xmlns:a16="http://schemas.microsoft.com/office/drawing/2014/main" id="{0E68404D-F168-610B-54F1-F7806799CC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56D6066-73A6-06C3-A78F-2B91235E3AD9}"/>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225724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8F5E-5433-5344-1671-35184B3D205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EAFAE3-B501-7587-A4B5-880F8539F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AF460D-10AD-58A1-AA7B-4FD43998734C}"/>
              </a:ext>
            </a:extLst>
          </p:cNvPr>
          <p:cNvSpPr>
            <a:spLocks noGrp="1"/>
          </p:cNvSpPr>
          <p:nvPr>
            <p:ph type="dt" sz="half" idx="10"/>
          </p:nvPr>
        </p:nvSpPr>
        <p:spPr/>
        <p:txBody>
          <a:bodyPr/>
          <a:lstStyle/>
          <a:p>
            <a:fld id="{A24DED38-63CE-4B19-ADA6-24AF2C8F7DDA}" type="datetime1">
              <a:rPr lang="en-IN" smtClean="0"/>
              <a:t>06-01-2023</a:t>
            </a:fld>
            <a:endParaRPr lang="en-IN"/>
          </a:p>
        </p:txBody>
      </p:sp>
      <p:sp>
        <p:nvSpPr>
          <p:cNvPr id="5" name="Footer Placeholder 4">
            <a:extLst>
              <a:ext uri="{FF2B5EF4-FFF2-40B4-BE49-F238E27FC236}">
                <a16:creationId xmlns:a16="http://schemas.microsoft.com/office/drawing/2014/main" id="{55FD7630-1886-9F9B-ECA5-CD9B4226FD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87BA263-1E0E-805E-52D8-0CA3BD172397}"/>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2143223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E540-0F94-C4EB-EA51-719FD0F745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B42A880-72FC-8E6C-1CDC-5C000133AF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6ABE92-DB8A-67C6-CD35-748EE94E9297}"/>
              </a:ext>
            </a:extLst>
          </p:cNvPr>
          <p:cNvSpPr>
            <a:spLocks noGrp="1"/>
          </p:cNvSpPr>
          <p:nvPr>
            <p:ph type="dt" sz="half" idx="10"/>
          </p:nvPr>
        </p:nvSpPr>
        <p:spPr/>
        <p:txBody>
          <a:bodyPr/>
          <a:lstStyle/>
          <a:p>
            <a:fld id="{D503EC48-2330-4793-AEE3-E8EA630CDB34}" type="datetime1">
              <a:rPr lang="en-IN" smtClean="0"/>
              <a:t>06-01-2023</a:t>
            </a:fld>
            <a:endParaRPr lang="en-IN"/>
          </a:p>
        </p:txBody>
      </p:sp>
      <p:sp>
        <p:nvSpPr>
          <p:cNvPr id="5" name="Footer Placeholder 4">
            <a:extLst>
              <a:ext uri="{FF2B5EF4-FFF2-40B4-BE49-F238E27FC236}">
                <a16:creationId xmlns:a16="http://schemas.microsoft.com/office/drawing/2014/main" id="{C912FC1A-DBAB-AA12-0D79-6CC6EAC09B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83250E-3300-1C09-78CD-ED74673CF399}"/>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128793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E7F14-4F38-D3C8-1B40-8FD8386F59C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3A109A3-803E-4A9E-1354-8E9DE44F68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EEFDA02-9142-24F5-6F60-0E0D1A750E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E86575C-80F5-A251-FBFA-83C3825274A1}"/>
              </a:ext>
            </a:extLst>
          </p:cNvPr>
          <p:cNvSpPr>
            <a:spLocks noGrp="1"/>
          </p:cNvSpPr>
          <p:nvPr>
            <p:ph type="dt" sz="half" idx="10"/>
          </p:nvPr>
        </p:nvSpPr>
        <p:spPr/>
        <p:txBody>
          <a:bodyPr/>
          <a:lstStyle/>
          <a:p>
            <a:fld id="{FF9E9B85-C0C2-487D-961A-E932D262069E}" type="datetime1">
              <a:rPr lang="en-IN" smtClean="0"/>
              <a:t>06-01-2023</a:t>
            </a:fld>
            <a:endParaRPr lang="en-IN"/>
          </a:p>
        </p:txBody>
      </p:sp>
      <p:sp>
        <p:nvSpPr>
          <p:cNvPr id="6" name="Footer Placeholder 5">
            <a:extLst>
              <a:ext uri="{FF2B5EF4-FFF2-40B4-BE49-F238E27FC236}">
                <a16:creationId xmlns:a16="http://schemas.microsoft.com/office/drawing/2014/main" id="{A95D5988-7782-D5B8-A2AA-64B0BA62EBE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5587E6-C27D-1080-53B2-B83734360305}"/>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58814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CC40E-9435-9A79-1646-51F1F8FF8C8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41282C-81D6-2606-E870-75DFFB114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9F8343-95D8-6310-A198-BBCEC472EF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E343FD-04D3-6844-BB6E-FF5A714FB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03ED5F-9781-6B6A-0E58-BACCD175BB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571B7B5-8CB4-1195-3447-D3797C58D5A6}"/>
              </a:ext>
            </a:extLst>
          </p:cNvPr>
          <p:cNvSpPr>
            <a:spLocks noGrp="1"/>
          </p:cNvSpPr>
          <p:nvPr>
            <p:ph type="dt" sz="half" idx="10"/>
          </p:nvPr>
        </p:nvSpPr>
        <p:spPr/>
        <p:txBody>
          <a:bodyPr/>
          <a:lstStyle/>
          <a:p>
            <a:fld id="{487AF904-06F4-4B90-B090-9E4BB2EFB2B9}" type="datetime1">
              <a:rPr lang="en-IN" smtClean="0"/>
              <a:t>06-01-2023</a:t>
            </a:fld>
            <a:endParaRPr lang="en-IN"/>
          </a:p>
        </p:txBody>
      </p:sp>
      <p:sp>
        <p:nvSpPr>
          <p:cNvPr id="8" name="Footer Placeholder 7">
            <a:extLst>
              <a:ext uri="{FF2B5EF4-FFF2-40B4-BE49-F238E27FC236}">
                <a16:creationId xmlns:a16="http://schemas.microsoft.com/office/drawing/2014/main" id="{4437C5B5-1BB8-177F-138A-00ED931C8D5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573A1A9-0851-2D23-9A6F-DE7455DF5A18}"/>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362884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43666-6CD8-FBE8-2B16-4C6AE37D259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7980F54-26A7-AA05-50DC-2394112B9F56}"/>
              </a:ext>
            </a:extLst>
          </p:cNvPr>
          <p:cNvSpPr>
            <a:spLocks noGrp="1"/>
          </p:cNvSpPr>
          <p:nvPr>
            <p:ph type="dt" sz="half" idx="10"/>
          </p:nvPr>
        </p:nvSpPr>
        <p:spPr/>
        <p:txBody>
          <a:bodyPr/>
          <a:lstStyle/>
          <a:p>
            <a:fld id="{1CA94960-3C78-4F3E-8F8F-4614ACBF6F0F}" type="datetime1">
              <a:rPr lang="en-IN" smtClean="0"/>
              <a:t>06-01-2023</a:t>
            </a:fld>
            <a:endParaRPr lang="en-IN"/>
          </a:p>
        </p:txBody>
      </p:sp>
      <p:sp>
        <p:nvSpPr>
          <p:cNvPr id="4" name="Footer Placeholder 3">
            <a:extLst>
              <a:ext uri="{FF2B5EF4-FFF2-40B4-BE49-F238E27FC236}">
                <a16:creationId xmlns:a16="http://schemas.microsoft.com/office/drawing/2014/main" id="{A657A610-B457-99DC-19F7-3389DF254F8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F3AAE47-A561-4B6D-7791-38E15FF94AC3}"/>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270887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E97168-75FA-6E6D-6122-AFDE9CC1C26F}"/>
              </a:ext>
            </a:extLst>
          </p:cNvPr>
          <p:cNvSpPr>
            <a:spLocks noGrp="1"/>
          </p:cNvSpPr>
          <p:nvPr>
            <p:ph type="dt" sz="half" idx="10"/>
          </p:nvPr>
        </p:nvSpPr>
        <p:spPr/>
        <p:txBody>
          <a:bodyPr/>
          <a:lstStyle/>
          <a:p>
            <a:fld id="{AC42B0EC-544C-4F7D-A39F-DF7084F1FA85}" type="datetime1">
              <a:rPr lang="en-IN" smtClean="0"/>
              <a:t>06-01-2023</a:t>
            </a:fld>
            <a:endParaRPr lang="en-IN"/>
          </a:p>
        </p:txBody>
      </p:sp>
      <p:sp>
        <p:nvSpPr>
          <p:cNvPr id="3" name="Footer Placeholder 2">
            <a:extLst>
              <a:ext uri="{FF2B5EF4-FFF2-40B4-BE49-F238E27FC236}">
                <a16:creationId xmlns:a16="http://schemas.microsoft.com/office/drawing/2014/main" id="{29CD2947-3CD8-26AF-2367-E77542891FF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3B7310-54D3-E039-29B9-EF1FAF9891E7}"/>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155201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C612-013D-4128-2629-636CB27421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BB467FE-5633-C3C6-4060-58DC451D1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3E4493D-E4A8-0593-DE01-A311FED59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29E02-319C-929C-E633-38CF6BB42BC9}"/>
              </a:ext>
            </a:extLst>
          </p:cNvPr>
          <p:cNvSpPr>
            <a:spLocks noGrp="1"/>
          </p:cNvSpPr>
          <p:nvPr>
            <p:ph type="dt" sz="half" idx="10"/>
          </p:nvPr>
        </p:nvSpPr>
        <p:spPr/>
        <p:txBody>
          <a:bodyPr/>
          <a:lstStyle/>
          <a:p>
            <a:fld id="{AA5FF19D-4DEB-4DD7-8E79-10A5BEC3EC5B}" type="datetime1">
              <a:rPr lang="en-IN" smtClean="0"/>
              <a:t>06-01-2023</a:t>
            </a:fld>
            <a:endParaRPr lang="en-IN"/>
          </a:p>
        </p:txBody>
      </p:sp>
      <p:sp>
        <p:nvSpPr>
          <p:cNvPr id="6" name="Footer Placeholder 5">
            <a:extLst>
              <a:ext uri="{FF2B5EF4-FFF2-40B4-BE49-F238E27FC236}">
                <a16:creationId xmlns:a16="http://schemas.microsoft.com/office/drawing/2014/main" id="{648F06A5-62B2-FB6E-88AD-E74B99B06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17348DF-DD76-7A55-CD24-2D0219BB706A}"/>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255330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2485-F82C-A15A-3A3D-B8FB953E3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E5527B4-8067-A524-4193-61ADFC01ED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67F5D2B-EF4E-C3C1-26EC-DCC898783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8D4A-F2D2-6500-B27A-711FE2C0B83C}"/>
              </a:ext>
            </a:extLst>
          </p:cNvPr>
          <p:cNvSpPr>
            <a:spLocks noGrp="1"/>
          </p:cNvSpPr>
          <p:nvPr>
            <p:ph type="dt" sz="half" idx="10"/>
          </p:nvPr>
        </p:nvSpPr>
        <p:spPr/>
        <p:txBody>
          <a:bodyPr/>
          <a:lstStyle/>
          <a:p>
            <a:fld id="{208D3D75-ED6A-4813-B640-8944A975058A}" type="datetime1">
              <a:rPr lang="en-IN" smtClean="0"/>
              <a:t>06-01-2023</a:t>
            </a:fld>
            <a:endParaRPr lang="en-IN"/>
          </a:p>
        </p:txBody>
      </p:sp>
      <p:sp>
        <p:nvSpPr>
          <p:cNvPr id="6" name="Footer Placeholder 5">
            <a:extLst>
              <a:ext uri="{FF2B5EF4-FFF2-40B4-BE49-F238E27FC236}">
                <a16:creationId xmlns:a16="http://schemas.microsoft.com/office/drawing/2014/main" id="{07FA8470-BE89-EB9D-5359-C3424DDCF0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FF6F14F-5870-9615-579A-6C54A235C06A}"/>
              </a:ext>
            </a:extLst>
          </p:cNvPr>
          <p:cNvSpPr>
            <a:spLocks noGrp="1"/>
          </p:cNvSpPr>
          <p:nvPr>
            <p:ph type="sldNum" sz="quarter" idx="12"/>
          </p:nvPr>
        </p:nvSpPr>
        <p:spPr/>
        <p:txBody>
          <a:bodyPr/>
          <a:lstStyle/>
          <a:p>
            <a:fld id="{B7F08C06-E8D5-4F03-BB78-EA032F41D8E5}" type="slidenum">
              <a:rPr lang="en-IN" smtClean="0"/>
              <a:t>‹#›</a:t>
            </a:fld>
            <a:endParaRPr lang="en-IN"/>
          </a:p>
        </p:txBody>
      </p:sp>
    </p:spTree>
    <p:extLst>
      <p:ext uri="{BB962C8B-B14F-4D97-AF65-F5344CB8AC3E}">
        <p14:creationId xmlns:p14="http://schemas.microsoft.com/office/powerpoint/2010/main" val="224560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0BAD3EA-5413-CE6E-1BEE-85270278C757}"/>
              </a:ext>
            </a:extLst>
          </p:cNvPr>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10707041" y="5352920"/>
            <a:ext cx="1293518" cy="1365380"/>
          </a:xfrm>
          <a:prstGeom prst="rect">
            <a:avLst/>
          </a:prstGeom>
        </p:spPr>
      </p:pic>
      <p:sp>
        <p:nvSpPr>
          <p:cNvPr id="2" name="Title Placeholder 1">
            <a:extLst>
              <a:ext uri="{FF2B5EF4-FFF2-40B4-BE49-F238E27FC236}">
                <a16:creationId xmlns:a16="http://schemas.microsoft.com/office/drawing/2014/main" id="{9937CD46-008B-63E7-011A-0A16876A6B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D6CC11-4ED4-157E-F410-B30A6147C2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363EDC-1869-51EA-1575-DF818CB04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60E7B-C78A-4674-A029-7A1C54265CEE}" type="datetime1">
              <a:rPr lang="en-IN" smtClean="0"/>
              <a:t>06-01-2023</a:t>
            </a:fld>
            <a:endParaRPr lang="en-IN"/>
          </a:p>
        </p:txBody>
      </p:sp>
      <p:sp>
        <p:nvSpPr>
          <p:cNvPr id="5" name="Footer Placeholder 4">
            <a:extLst>
              <a:ext uri="{FF2B5EF4-FFF2-40B4-BE49-F238E27FC236}">
                <a16:creationId xmlns:a16="http://schemas.microsoft.com/office/drawing/2014/main" id="{9CEFAE6A-64DC-985B-12C2-25E1297BA0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838D592F-E7A6-B2DA-8C28-ABF7A0D9C7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08C06-E8D5-4F03-BB78-EA032F41D8E5}" type="slidenum">
              <a:rPr lang="en-IN" smtClean="0"/>
              <a:t>‹#›</a:t>
            </a:fld>
            <a:endParaRPr lang="en-IN" dirty="0"/>
          </a:p>
        </p:txBody>
      </p:sp>
    </p:spTree>
    <p:extLst>
      <p:ext uri="{BB962C8B-B14F-4D97-AF65-F5344CB8AC3E}">
        <p14:creationId xmlns:p14="http://schemas.microsoft.com/office/powerpoint/2010/main" val="23667727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68F1-7B5E-EE3D-F5A5-B6630606266C}"/>
              </a:ext>
            </a:extLst>
          </p:cNvPr>
          <p:cNvSpPr>
            <a:spLocks noGrp="1"/>
          </p:cNvSpPr>
          <p:nvPr>
            <p:ph type="ctrTitle"/>
          </p:nvPr>
        </p:nvSpPr>
        <p:spPr/>
        <p:txBody>
          <a:bodyPr>
            <a:normAutofit/>
          </a:bodyPr>
          <a:lstStyle/>
          <a:p>
            <a:r>
              <a:rPr lang="en-US" dirty="0"/>
              <a:t>COURT TESTIMONY</a:t>
            </a:r>
            <a:endParaRPr lang="en-IN" dirty="0"/>
          </a:p>
        </p:txBody>
      </p:sp>
      <p:sp>
        <p:nvSpPr>
          <p:cNvPr id="4" name="Slide Number Placeholder 3">
            <a:extLst>
              <a:ext uri="{FF2B5EF4-FFF2-40B4-BE49-F238E27FC236}">
                <a16:creationId xmlns:a16="http://schemas.microsoft.com/office/drawing/2014/main" id="{6A20F37B-B0C4-8351-7751-6648123B9E2B}"/>
              </a:ext>
            </a:extLst>
          </p:cNvPr>
          <p:cNvSpPr>
            <a:spLocks noGrp="1"/>
          </p:cNvSpPr>
          <p:nvPr>
            <p:ph type="sldNum" sz="quarter" idx="12"/>
          </p:nvPr>
        </p:nvSpPr>
        <p:spPr/>
        <p:txBody>
          <a:bodyPr/>
          <a:lstStyle/>
          <a:p>
            <a:fld id="{B7F08C06-E8D5-4F03-BB78-EA032F41D8E5}" type="slidenum">
              <a:rPr lang="en-IN" smtClean="0"/>
              <a:t>1</a:t>
            </a:fld>
            <a:endParaRPr lang="en-IN"/>
          </a:p>
        </p:txBody>
      </p:sp>
      <p:sp>
        <p:nvSpPr>
          <p:cNvPr id="6" name="Subtitle 5">
            <a:extLst>
              <a:ext uri="{FF2B5EF4-FFF2-40B4-BE49-F238E27FC236}">
                <a16:creationId xmlns:a16="http://schemas.microsoft.com/office/drawing/2014/main" id="{02D2AAFD-3E9F-179A-7CF6-9CD05EEA7518}"/>
              </a:ext>
            </a:extLst>
          </p:cNvPr>
          <p:cNvSpPr>
            <a:spLocks noGrp="1"/>
          </p:cNvSpPr>
          <p:nvPr>
            <p:ph type="subTitle" idx="1"/>
          </p:nvPr>
        </p:nvSpPr>
        <p:spPr>
          <a:xfrm>
            <a:off x="452284" y="5659130"/>
            <a:ext cx="9144000" cy="948608"/>
          </a:xfrm>
        </p:spPr>
        <p:txBody>
          <a:bodyPr>
            <a:normAutofit fontScale="70000" lnSpcReduction="20000"/>
          </a:bodyPr>
          <a:lstStyle/>
          <a:p>
            <a:pPr algn="l"/>
            <a:r>
              <a:rPr lang="en-US" dirty="0"/>
              <a:t>Prepared by : Ms. Shruti Rajwar</a:t>
            </a:r>
          </a:p>
          <a:p>
            <a:pPr algn="l"/>
            <a:r>
              <a:rPr lang="en-US" dirty="0"/>
              <a:t>Assistant Professor</a:t>
            </a:r>
          </a:p>
          <a:p>
            <a:pPr algn="l"/>
            <a:r>
              <a:rPr lang="en-US" dirty="0"/>
              <a:t>For Course : Introduction to Forensics, Psychology, Law &amp; Statistics</a:t>
            </a:r>
            <a:endParaRPr lang="en-IN" dirty="0"/>
          </a:p>
        </p:txBody>
      </p:sp>
    </p:spTree>
    <p:extLst>
      <p:ext uri="{BB962C8B-B14F-4D97-AF65-F5344CB8AC3E}">
        <p14:creationId xmlns:p14="http://schemas.microsoft.com/office/powerpoint/2010/main" val="1293986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49C6-386A-4BE2-D375-FB7FB0AC1B7A}"/>
              </a:ext>
            </a:extLst>
          </p:cNvPr>
          <p:cNvSpPr>
            <a:spLocks noGrp="1"/>
          </p:cNvSpPr>
          <p:nvPr>
            <p:ph type="title"/>
          </p:nvPr>
        </p:nvSpPr>
        <p:spPr/>
        <p:txBody>
          <a:bodyPr/>
          <a:lstStyle/>
          <a:p>
            <a:r>
              <a:rPr lang="en-US" dirty="0"/>
              <a:t>Re-examination</a:t>
            </a:r>
            <a:endParaRPr lang="en-IN" dirty="0"/>
          </a:p>
        </p:txBody>
      </p:sp>
      <p:sp>
        <p:nvSpPr>
          <p:cNvPr id="3" name="Content Placeholder 2">
            <a:extLst>
              <a:ext uri="{FF2B5EF4-FFF2-40B4-BE49-F238E27FC236}">
                <a16:creationId xmlns:a16="http://schemas.microsoft.com/office/drawing/2014/main" id="{A15F127B-873E-F7FF-307D-3CCFF76A9A40}"/>
              </a:ext>
            </a:extLst>
          </p:cNvPr>
          <p:cNvSpPr>
            <a:spLocks noGrp="1"/>
          </p:cNvSpPr>
          <p:nvPr>
            <p:ph idx="1"/>
          </p:nvPr>
        </p:nvSpPr>
        <p:spPr/>
        <p:txBody>
          <a:bodyPr/>
          <a:lstStyle/>
          <a:p>
            <a:r>
              <a:rPr lang="en-US" dirty="0"/>
              <a:t>The examination of a witness, subsequent to the cross-examination by the party who called him, shall be called his re-examination.</a:t>
            </a:r>
          </a:p>
          <a:p>
            <a:r>
              <a:rPr lang="en-US" dirty="0"/>
              <a:t>re-examination must be directed by the Court for explaining matters referred to in cross-examination (section 138)</a:t>
            </a:r>
          </a:p>
          <a:p>
            <a:r>
              <a:rPr lang="en-US" dirty="0"/>
              <a:t> if any new fact or issue arises during re-examination, the opposite party can further cross-examine the witness on that fact or issue (section 138).</a:t>
            </a:r>
            <a:endParaRPr lang="en-IN" dirty="0"/>
          </a:p>
        </p:txBody>
      </p:sp>
      <p:sp>
        <p:nvSpPr>
          <p:cNvPr id="4" name="Slide Number Placeholder 3">
            <a:extLst>
              <a:ext uri="{FF2B5EF4-FFF2-40B4-BE49-F238E27FC236}">
                <a16:creationId xmlns:a16="http://schemas.microsoft.com/office/drawing/2014/main" id="{50ABC8C9-4D31-3074-5E5F-5364AE8F7DB3}"/>
              </a:ext>
            </a:extLst>
          </p:cNvPr>
          <p:cNvSpPr>
            <a:spLocks noGrp="1"/>
          </p:cNvSpPr>
          <p:nvPr>
            <p:ph type="sldNum" sz="quarter" idx="12"/>
          </p:nvPr>
        </p:nvSpPr>
        <p:spPr/>
        <p:txBody>
          <a:bodyPr/>
          <a:lstStyle/>
          <a:p>
            <a:fld id="{B7F08C06-E8D5-4F03-BB78-EA032F41D8E5}" type="slidenum">
              <a:rPr lang="en-IN" smtClean="0"/>
              <a:t>10</a:t>
            </a:fld>
            <a:endParaRPr lang="en-IN"/>
          </a:p>
        </p:txBody>
      </p:sp>
    </p:spTree>
    <p:extLst>
      <p:ext uri="{BB962C8B-B14F-4D97-AF65-F5344CB8AC3E}">
        <p14:creationId xmlns:p14="http://schemas.microsoft.com/office/powerpoint/2010/main" val="256853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458EC-4CAC-35BE-D4D0-9491FC4E9FB5}"/>
              </a:ext>
            </a:extLst>
          </p:cNvPr>
          <p:cNvSpPr>
            <a:spLocks noGrp="1"/>
          </p:cNvSpPr>
          <p:nvPr>
            <p:ph type="title"/>
          </p:nvPr>
        </p:nvSpPr>
        <p:spPr/>
        <p:txBody>
          <a:bodyPr/>
          <a:lstStyle/>
          <a:p>
            <a:r>
              <a:rPr lang="en-US" dirty="0"/>
              <a:t>Leading Questions</a:t>
            </a:r>
            <a:endParaRPr lang="en-IN" dirty="0"/>
          </a:p>
        </p:txBody>
      </p:sp>
      <p:sp>
        <p:nvSpPr>
          <p:cNvPr id="3" name="Content Placeholder 2">
            <a:extLst>
              <a:ext uri="{FF2B5EF4-FFF2-40B4-BE49-F238E27FC236}">
                <a16:creationId xmlns:a16="http://schemas.microsoft.com/office/drawing/2014/main" id="{F564B141-4DE8-3CAD-0883-AC77B162F505}"/>
              </a:ext>
            </a:extLst>
          </p:cNvPr>
          <p:cNvSpPr>
            <a:spLocks noGrp="1"/>
          </p:cNvSpPr>
          <p:nvPr>
            <p:ph idx="1"/>
          </p:nvPr>
        </p:nvSpPr>
        <p:spPr/>
        <p:txBody>
          <a:bodyPr>
            <a:normAutofit fontScale="92500" lnSpcReduction="10000"/>
          </a:bodyPr>
          <a:lstStyle/>
          <a:p>
            <a:r>
              <a:rPr lang="en-US" dirty="0"/>
              <a:t>While examining, cross-examining, or re-examining a witness, the parties must refrain from asking leading questions. Leading questions have been described in Section 141 of the Act as- any question that suggests the answer which the person questioning expects to receive.</a:t>
            </a:r>
          </a:p>
          <a:p>
            <a:r>
              <a:rPr lang="en-US" dirty="0"/>
              <a:t>Even though asking leading questions is prohibited by Section 141 as it feeds the witness with responses and must be objected by the opposite party when asked to a witness. However, Section 142 says that leading questions can be asked in an examination-in-chief, or in a re-examination if the Court permits</a:t>
            </a:r>
          </a:p>
          <a:p>
            <a:r>
              <a:rPr lang="en-US" dirty="0"/>
              <a:t>The section further states that leading questions can be permitted by the Court in cases where the facts are introductory or undisputed or those in the opinion of the Court have already been sufficiently proved.</a:t>
            </a:r>
          </a:p>
          <a:p>
            <a:endParaRPr lang="en-US" dirty="0"/>
          </a:p>
          <a:p>
            <a:endParaRPr lang="en-IN" dirty="0"/>
          </a:p>
        </p:txBody>
      </p:sp>
      <p:sp>
        <p:nvSpPr>
          <p:cNvPr id="4" name="Slide Number Placeholder 3">
            <a:extLst>
              <a:ext uri="{FF2B5EF4-FFF2-40B4-BE49-F238E27FC236}">
                <a16:creationId xmlns:a16="http://schemas.microsoft.com/office/drawing/2014/main" id="{C09FBBBE-8110-4C41-E389-0F19594183B7}"/>
              </a:ext>
            </a:extLst>
          </p:cNvPr>
          <p:cNvSpPr>
            <a:spLocks noGrp="1"/>
          </p:cNvSpPr>
          <p:nvPr>
            <p:ph type="sldNum" sz="quarter" idx="12"/>
          </p:nvPr>
        </p:nvSpPr>
        <p:spPr/>
        <p:txBody>
          <a:bodyPr/>
          <a:lstStyle/>
          <a:p>
            <a:fld id="{B7F08C06-E8D5-4F03-BB78-EA032F41D8E5}" type="slidenum">
              <a:rPr lang="en-IN" smtClean="0"/>
              <a:t>11</a:t>
            </a:fld>
            <a:endParaRPr lang="en-IN"/>
          </a:p>
        </p:txBody>
      </p:sp>
    </p:spTree>
    <p:extLst>
      <p:ext uri="{BB962C8B-B14F-4D97-AF65-F5344CB8AC3E}">
        <p14:creationId xmlns:p14="http://schemas.microsoft.com/office/powerpoint/2010/main" val="65719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026BE-D6ED-B44E-F87C-F1C395E94240}"/>
              </a:ext>
            </a:extLst>
          </p:cNvPr>
          <p:cNvSpPr>
            <a:spLocks noGrp="1"/>
          </p:cNvSpPr>
          <p:nvPr>
            <p:ph type="title"/>
          </p:nvPr>
        </p:nvSpPr>
        <p:spPr/>
        <p:txBody>
          <a:bodyPr/>
          <a:lstStyle/>
          <a:p>
            <a:r>
              <a:rPr lang="en-US" dirty="0"/>
              <a:t>Topics to be covered-</a:t>
            </a:r>
            <a:endParaRPr lang="en-IN" dirty="0"/>
          </a:p>
        </p:txBody>
      </p:sp>
      <p:sp>
        <p:nvSpPr>
          <p:cNvPr id="4" name="Slide Number Placeholder 3">
            <a:extLst>
              <a:ext uri="{FF2B5EF4-FFF2-40B4-BE49-F238E27FC236}">
                <a16:creationId xmlns:a16="http://schemas.microsoft.com/office/drawing/2014/main" id="{61FEBC47-5D3E-3098-C3FF-A64BC522A924}"/>
              </a:ext>
            </a:extLst>
          </p:cNvPr>
          <p:cNvSpPr>
            <a:spLocks noGrp="1"/>
          </p:cNvSpPr>
          <p:nvPr>
            <p:ph type="sldNum" sz="quarter" idx="12"/>
          </p:nvPr>
        </p:nvSpPr>
        <p:spPr/>
        <p:txBody>
          <a:bodyPr/>
          <a:lstStyle/>
          <a:p>
            <a:fld id="{B7F08C06-E8D5-4F03-BB78-EA032F41D8E5}" type="slidenum">
              <a:rPr lang="en-IN" smtClean="0"/>
              <a:t>2</a:t>
            </a:fld>
            <a:endParaRPr lang="en-IN"/>
          </a:p>
        </p:txBody>
      </p:sp>
      <p:sp>
        <p:nvSpPr>
          <p:cNvPr id="5" name="Subtitle 2">
            <a:extLst>
              <a:ext uri="{FF2B5EF4-FFF2-40B4-BE49-F238E27FC236}">
                <a16:creationId xmlns:a16="http://schemas.microsoft.com/office/drawing/2014/main" id="{09B9BB55-9C80-0A98-C27A-02563155E811}"/>
              </a:ext>
            </a:extLst>
          </p:cNvPr>
          <p:cNvSpPr>
            <a:spLocks noGrp="1"/>
          </p:cNvSpPr>
          <p:nvPr>
            <p:ph idx="1"/>
          </p:nvPr>
        </p:nvSpPr>
        <p:spPr>
          <a:xfrm>
            <a:off x="838200" y="1825625"/>
            <a:ext cx="10515600" cy="4351338"/>
          </a:xfrm>
        </p:spPr>
        <p:txBody>
          <a:bodyPr>
            <a:normAutofit/>
          </a:bodyPr>
          <a:lstStyle/>
          <a:p>
            <a:pPr marL="342900" indent="-342900">
              <a:buFont typeface="Courier New" panose="02070309020205020404" pitchFamily="49" charset="0"/>
              <a:buChar char="o"/>
            </a:pPr>
            <a:r>
              <a:rPr lang="en-US" dirty="0"/>
              <a:t>Expert Testimony</a:t>
            </a:r>
          </a:p>
          <a:p>
            <a:pPr marL="342900" indent="-342900">
              <a:buFont typeface="Courier New" panose="02070309020205020404" pitchFamily="49" charset="0"/>
              <a:buChar char="o"/>
            </a:pPr>
            <a:r>
              <a:rPr lang="en-US" dirty="0"/>
              <a:t>Admissibility Of Expert Testimony</a:t>
            </a:r>
          </a:p>
          <a:p>
            <a:pPr marL="342900" indent="-342900">
              <a:buFont typeface="Courier New" panose="02070309020205020404" pitchFamily="49" charset="0"/>
              <a:buChar char="o"/>
            </a:pPr>
            <a:r>
              <a:rPr lang="en-US" dirty="0"/>
              <a:t>Procedure of forwarding exhibits to experts</a:t>
            </a:r>
          </a:p>
          <a:p>
            <a:pPr marL="342900" indent="-342900">
              <a:buFont typeface="Courier New" panose="02070309020205020404" pitchFamily="49" charset="0"/>
              <a:buChar char="o"/>
            </a:pPr>
            <a:r>
              <a:rPr lang="en-US" dirty="0"/>
              <a:t>Pre Court Preparation And Court Appearance</a:t>
            </a:r>
          </a:p>
          <a:p>
            <a:pPr marL="342900" indent="-342900">
              <a:buFont typeface="Courier New" panose="02070309020205020404" pitchFamily="49" charset="0"/>
              <a:buChar char="o"/>
            </a:pPr>
            <a:r>
              <a:rPr lang="en-US" dirty="0"/>
              <a:t>Examination In Chief</a:t>
            </a:r>
          </a:p>
          <a:p>
            <a:pPr marL="342900" indent="-342900">
              <a:buFont typeface="Courier New" panose="02070309020205020404" pitchFamily="49" charset="0"/>
              <a:buChar char="o"/>
            </a:pPr>
            <a:r>
              <a:rPr lang="en-US" dirty="0"/>
              <a:t>Cross Examination </a:t>
            </a:r>
          </a:p>
          <a:p>
            <a:pPr marL="342900" indent="-342900">
              <a:buFont typeface="Courier New" panose="02070309020205020404" pitchFamily="49" charset="0"/>
              <a:buChar char="o"/>
            </a:pPr>
            <a:r>
              <a:rPr lang="en-US" dirty="0"/>
              <a:t>Re- Examination</a:t>
            </a:r>
          </a:p>
          <a:p>
            <a:pPr marL="342900" indent="-342900">
              <a:buFont typeface="Courier New" panose="02070309020205020404" pitchFamily="49" charset="0"/>
              <a:buChar char="o"/>
            </a:pPr>
            <a:r>
              <a:rPr lang="en-US" dirty="0"/>
              <a:t>Ethics In Forensic Science</a:t>
            </a:r>
          </a:p>
          <a:p>
            <a:pPr marL="800100" lvl="1" indent="-342900">
              <a:buFont typeface="Courier New" panose="02070309020205020404" pitchFamily="49" charset="0"/>
              <a:buChar char="o"/>
            </a:pPr>
            <a:endParaRPr lang="en-IN" dirty="0"/>
          </a:p>
        </p:txBody>
      </p:sp>
    </p:spTree>
    <p:extLst>
      <p:ext uri="{BB962C8B-B14F-4D97-AF65-F5344CB8AC3E}">
        <p14:creationId xmlns:p14="http://schemas.microsoft.com/office/powerpoint/2010/main" val="261526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107B-3616-7323-7006-E76DC6D40119}"/>
              </a:ext>
            </a:extLst>
          </p:cNvPr>
          <p:cNvSpPr>
            <a:spLocks noGrp="1"/>
          </p:cNvSpPr>
          <p:nvPr>
            <p:ph type="title"/>
          </p:nvPr>
        </p:nvSpPr>
        <p:spPr/>
        <p:txBody>
          <a:bodyPr/>
          <a:lstStyle/>
          <a:p>
            <a:r>
              <a:rPr lang="en-US" dirty="0"/>
              <a:t>Expert Testimony</a:t>
            </a:r>
            <a:endParaRPr lang="en-IN" dirty="0"/>
          </a:p>
        </p:txBody>
      </p:sp>
      <p:sp>
        <p:nvSpPr>
          <p:cNvPr id="3" name="Content Placeholder 2">
            <a:extLst>
              <a:ext uri="{FF2B5EF4-FFF2-40B4-BE49-F238E27FC236}">
                <a16:creationId xmlns:a16="http://schemas.microsoft.com/office/drawing/2014/main" id="{2ED49751-A4DD-50AA-2978-3D81BACBB87E}"/>
              </a:ext>
            </a:extLst>
          </p:cNvPr>
          <p:cNvSpPr>
            <a:spLocks noGrp="1"/>
          </p:cNvSpPr>
          <p:nvPr>
            <p:ph idx="1"/>
          </p:nvPr>
        </p:nvSpPr>
        <p:spPr/>
        <p:txBody>
          <a:bodyPr/>
          <a:lstStyle/>
          <a:p>
            <a:r>
              <a:rPr lang="en-US" dirty="0"/>
              <a:t>Testimony about a scientific, technical, or professional issue given by a person qualified to testify because of familiarity with the subject or special training in the field.</a:t>
            </a:r>
          </a:p>
          <a:p>
            <a:r>
              <a:rPr lang="en-US"/>
              <a:t>Expert evidence in Indian courts is admissible under Section 45 of the Indian Evidence Act, 1872</a:t>
            </a:r>
            <a:endParaRPr lang="en-US" dirty="0"/>
          </a:p>
          <a:p>
            <a:r>
              <a:rPr lang="en-US" dirty="0"/>
              <a:t>Sec.46:- Facts bearing upon the opinion of experts :</a:t>
            </a:r>
          </a:p>
          <a:p>
            <a:pPr lvl="1"/>
            <a:r>
              <a:rPr lang="en-US" dirty="0"/>
              <a:t>Facts not otherwise relevant, are relevant if they support or are inconsistent with the opinion of experts, when such opinions are relevant.</a:t>
            </a:r>
          </a:p>
          <a:p>
            <a:endParaRPr lang="en-IN" dirty="0"/>
          </a:p>
        </p:txBody>
      </p:sp>
      <p:sp>
        <p:nvSpPr>
          <p:cNvPr id="4" name="Slide Number Placeholder 3">
            <a:extLst>
              <a:ext uri="{FF2B5EF4-FFF2-40B4-BE49-F238E27FC236}">
                <a16:creationId xmlns:a16="http://schemas.microsoft.com/office/drawing/2014/main" id="{810E9B58-A194-293A-A5A0-84C0059CFE7B}"/>
              </a:ext>
            </a:extLst>
          </p:cNvPr>
          <p:cNvSpPr>
            <a:spLocks noGrp="1"/>
          </p:cNvSpPr>
          <p:nvPr>
            <p:ph type="sldNum" sz="quarter" idx="12"/>
          </p:nvPr>
        </p:nvSpPr>
        <p:spPr/>
        <p:txBody>
          <a:bodyPr/>
          <a:lstStyle/>
          <a:p>
            <a:fld id="{B7F08C06-E8D5-4F03-BB78-EA032F41D8E5}" type="slidenum">
              <a:rPr lang="en-IN" smtClean="0"/>
              <a:t>3</a:t>
            </a:fld>
            <a:endParaRPr lang="en-IN"/>
          </a:p>
        </p:txBody>
      </p:sp>
    </p:spTree>
    <p:extLst>
      <p:ext uri="{BB962C8B-B14F-4D97-AF65-F5344CB8AC3E}">
        <p14:creationId xmlns:p14="http://schemas.microsoft.com/office/powerpoint/2010/main" val="228070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1933-9F52-065D-590D-0E38C1242822}"/>
              </a:ext>
            </a:extLst>
          </p:cNvPr>
          <p:cNvSpPr>
            <a:spLocks noGrp="1"/>
          </p:cNvSpPr>
          <p:nvPr>
            <p:ph type="title"/>
          </p:nvPr>
        </p:nvSpPr>
        <p:spPr/>
        <p:txBody>
          <a:bodyPr/>
          <a:lstStyle/>
          <a:p>
            <a:r>
              <a:rPr lang="en-US" dirty="0"/>
              <a:t>Procedure of forwarding exhibits to experts</a:t>
            </a:r>
            <a:endParaRPr lang="en-IN" dirty="0"/>
          </a:p>
        </p:txBody>
      </p:sp>
      <p:sp>
        <p:nvSpPr>
          <p:cNvPr id="3" name="Content Placeholder 2">
            <a:extLst>
              <a:ext uri="{FF2B5EF4-FFF2-40B4-BE49-F238E27FC236}">
                <a16:creationId xmlns:a16="http://schemas.microsoft.com/office/drawing/2014/main" id="{BFDEABF1-5160-C1C0-58E4-95E9EAF77659}"/>
              </a:ext>
            </a:extLst>
          </p:cNvPr>
          <p:cNvSpPr>
            <a:spLocks noGrp="1"/>
          </p:cNvSpPr>
          <p:nvPr>
            <p:ph idx="1"/>
          </p:nvPr>
        </p:nvSpPr>
        <p:spPr/>
        <p:txBody>
          <a:bodyPr>
            <a:normAutofit fontScale="70000" lnSpcReduction="20000"/>
          </a:bodyPr>
          <a:lstStyle/>
          <a:p>
            <a:r>
              <a:rPr lang="en-US" dirty="0"/>
              <a:t>When forwarding the exhibits to the experts certain procedure and formalities must be followed by the I.O. to dispatch packed exhibits or physical evidence to experts. It ensures identity and continuity and above all question of integrity of such exhibits. The I.O. shall follow the following procedure for forwarding the exhibits to the experts:-</a:t>
            </a:r>
          </a:p>
          <a:p>
            <a:pPr lvl="1"/>
            <a:r>
              <a:rPr lang="en-US" dirty="0"/>
              <a:t>Exhibits are sent to experts through the concerned court. A forwarding report shall be prepared by the I.O. in the prescribed format where available.</a:t>
            </a:r>
          </a:p>
          <a:p>
            <a:pPr lvl="1"/>
            <a:r>
              <a:rPr lang="en-US" dirty="0"/>
              <a:t>A certificate from the competent authority concern (C.M.M./C.J.M./A.C.J.M. as the case may be) has to be received in the line that “Certified that the Director, Forensic Science Laboratory, has the authority to examine the exhibits sent to him in connection with the case of State vs. …………..(name of the accused) U/s-………(provision of I.P.C. or any other law) and if necessary, to make them to pieces or remove portions for the purpose of the said examination.”</a:t>
            </a:r>
          </a:p>
          <a:p>
            <a:pPr lvl="1"/>
            <a:r>
              <a:rPr lang="en-US" dirty="0"/>
              <a:t>The same seal (wax) shall be used by the I.O. on the forwarding report as affixed on the forwarding exhibits.</a:t>
            </a:r>
          </a:p>
          <a:p>
            <a:pPr lvl="1"/>
            <a:r>
              <a:rPr lang="en-US" dirty="0"/>
              <a:t>The specimen seal shall be on sealing wax and not in the ink.</a:t>
            </a:r>
          </a:p>
          <a:p>
            <a:pPr lvl="1"/>
            <a:r>
              <a:rPr lang="en-US" dirty="0"/>
              <a:t>A copy of label (carbon copy) of each exhibit shall accompany the report.</a:t>
            </a:r>
          </a:p>
          <a:p>
            <a:pPr lvl="1"/>
            <a:r>
              <a:rPr lang="en-US" dirty="0"/>
              <a:t>The forwarding report shall be prepared in quadruplicate (two for expert, one for case diary and one for the court’s record) and shall be sent to the expert separately in a sealed cover.</a:t>
            </a:r>
          </a:p>
          <a:p>
            <a:pPr lvl="1"/>
            <a:r>
              <a:rPr lang="en-US" dirty="0"/>
              <a:t>The exhibit should always be sent to the expert through police messenger.</a:t>
            </a:r>
          </a:p>
          <a:p>
            <a:pPr lvl="1"/>
            <a:r>
              <a:rPr lang="en-US" dirty="0"/>
              <a:t>The IO. should make specific question that may establish the links between crime, victim and criminals. The questions should be formulated with some objectivity towards establishing such links between one another.</a:t>
            </a:r>
            <a:endParaRPr lang="en-IN" dirty="0"/>
          </a:p>
        </p:txBody>
      </p:sp>
      <p:sp>
        <p:nvSpPr>
          <p:cNvPr id="4" name="Slide Number Placeholder 3">
            <a:extLst>
              <a:ext uri="{FF2B5EF4-FFF2-40B4-BE49-F238E27FC236}">
                <a16:creationId xmlns:a16="http://schemas.microsoft.com/office/drawing/2014/main" id="{CD41F002-9D5F-DC37-9222-5D9412904946}"/>
              </a:ext>
            </a:extLst>
          </p:cNvPr>
          <p:cNvSpPr>
            <a:spLocks noGrp="1"/>
          </p:cNvSpPr>
          <p:nvPr>
            <p:ph type="sldNum" sz="quarter" idx="12"/>
          </p:nvPr>
        </p:nvSpPr>
        <p:spPr/>
        <p:txBody>
          <a:bodyPr/>
          <a:lstStyle/>
          <a:p>
            <a:fld id="{B7F08C06-E8D5-4F03-BB78-EA032F41D8E5}" type="slidenum">
              <a:rPr lang="en-IN" smtClean="0"/>
              <a:t>4</a:t>
            </a:fld>
            <a:endParaRPr lang="en-IN"/>
          </a:p>
        </p:txBody>
      </p:sp>
    </p:spTree>
    <p:extLst>
      <p:ext uri="{BB962C8B-B14F-4D97-AF65-F5344CB8AC3E}">
        <p14:creationId xmlns:p14="http://schemas.microsoft.com/office/powerpoint/2010/main" val="418807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DE62-A263-60BF-7786-8AA979A0CCBE}"/>
              </a:ext>
            </a:extLst>
          </p:cNvPr>
          <p:cNvSpPr>
            <a:spLocks noGrp="1"/>
          </p:cNvSpPr>
          <p:nvPr>
            <p:ph type="title"/>
          </p:nvPr>
        </p:nvSpPr>
        <p:spPr/>
        <p:txBody>
          <a:bodyPr/>
          <a:lstStyle/>
          <a:p>
            <a:r>
              <a:rPr lang="en-US" dirty="0"/>
              <a:t>Admissibility of Expert opinion</a:t>
            </a:r>
            <a:endParaRPr lang="en-IN" dirty="0"/>
          </a:p>
        </p:txBody>
      </p:sp>
      <p:sp>
        <p:nvSpPr>
          <p:cNvPr id="3" name="Content Placeholder 2">
            <a:extLst>
              <a:ext uri="{FF2B5EF4-FFF2-40B4-BE49-F238E27FC236}">
                <a16:creationId xmlns:a16="http://schemas.microsoft.com/office/drawing/2014/main" id="{F134B3CB-9225-224D-93E5-D120950392D4}"/>
              </a:ext>
            </a:extLst>
          </p:cNvPr>
          <p:cNvSpPr>
            <a:spLocks noGrp="1"/>
          </p:cNvSpPr>
          <p:nvPr>
            <p:ph idx="1"/>
          </p:nvPr>
        </p:nvSpPr>
        <p:spPr/>
        <p:txBody>
          <a:bodyPr>
            <a:normAutofit fontScale="62500" lnSpcReduction="20000"/>
          </a:bodyPr>
          <a:lstStyle/>
          <a:p>
            <a:r>
              <a:rPr lang="en-US" dirty="0"/>
              <a:t>becomes admissible only when the expert is examined as a witness in the court. The report of an expert is not admissible unless the expert gives reasons for forming the opinion and his evidence is tested by cross-examination by the adverse party. </a:t>
            </a:r>
          </a:p>
          <a:p>
            <a:r>
              <a:rPr lang="en-US" dirty="0"/>
              <a:t>In order to curtail the delay and expenses involved in securing assistance of experts, the law has dispensed with examination of some scientific experts.</a:t>
            </a:r>
          </a:p>
          <a:p>
            <a:r>
              <a:rPr lang="en-US" dirty="0"/>
              <a:t>For example, Sec.293 </a:t>
            </a:r>
            <a:r>
              <a:rPr lang="en-US" dirty="0" err="1"/>
              <a:t>Cr.P.C</a:t>
            </a:r>
            <a:r>
              <a:rPr lang="en-US" dirty="0"/>
              <a:t>. provides a list of some Govt. Scientific Experts as following:-</a:t>
            </a:r>
          </a:p>
          <a:p>
            <a:pPr lvl="1"/>
            <a:r>
              <a:rPr lang="en-US" dirty="0"/>
              <a:t>Any Chemical Examiner / </a:t>
            </a:r>
            <a:r>
              <a:rPr lang="en-US" dirty="0" err="1"/>
              <a:t>Asstt</a:t>
            </a:r>
            <a:r>
              <a:rPr lang="en-US" dirty="0"/>
              <a:t>. Chemical examiner to the Govt.</a:t>
            </a:r>
          </a:p>
          <a:p>
            <a:pPr lvl="1"/>
            <a:r>
              <a:rPr lang="en-US" dirty="0"/>
              <a:t>The Chief Controller of explosives</a:t>
            </a:r>
          </a:p>
          <a:p>
            <a:pPr lvl="1"/>
            <a:r>
              <a:rPr lang="en-US" dirty="0"/>
              <a:t>The Director of Fingerprint Bureau</a:t>
            </a:r>
          </a:p>
          <a:p>
            <a:pPr lvl="1"/>
            <a:r>
              <a:rPr lang="en-US" dirty="0"/>
              <a:t>The Director of </a:t>
            </a:r>
            <a:r>
              <a:rPr lang="en-US" dirty="0" err="1"/>
              <a:t>Haffkein</a:t>
            </a:r>
            <a:r>
              <a:rPr lang="en-US" dirty="0"/>
              <a:t> Institute, Bombay</a:t>
            </a:r>
          </a:p>
          <a:p>
            <a:pPr lvl="1"/>
            <a:r>
              <a:rPr lang="en-US" dirty="0"/>
              <a:t>The Director, Dy. Director or </a:t>
            </a:r>
            <a:r>
              <a:rPr lang="en-US" dirty="0" err="1"/>
              <a:t>Asstt</a:t>
            </a:r>
            <a:r>
              <a:rPr lang="en-US" dirty="0"/>
              <a:t>. Director of Central and State Forensic Science Laboratory.</a:t>
            </a:r>
          </a:p>
          <a:p>
            <a:pPr lvl="1"/>
            <a:r>
              <a:rPr lang="en-US" dirty="0"/>
              <a:t>The Serologist to the Govt.</a:t>
            </a:r>
          </a:p>
          <a:p>
            <a:pPr lvl="1"/>
            <a:r>
              <a:rPr lang="en-US" dirty="0"/>
              <a:t>Any other Govt. Scientific Experts specified by notification of the Central Govt.</a:t>
            </a:r>
          </a:p>
          <a:p>
            <a:r>
              <a:rPr lang="en-US" dirty="0"/>
              <a:t>The report of any of the above Govt. Scientific Experts is admissible in evidence in any inquiry, trial or other proceeding and the court may, if it thinks fit, summon and examine any of these experts. But his personal appearance in the court for examination as witnesses may be exempted unless the court expressly directs him to appear personally. He may depute any responsible officer to attend the court who is working with him and conversant with the facts of the case and can depose in the court satisfactorily on his behalf.</a:t>
            </a:r>
            <a:endParaRPr lang="en-IN" dirty="0"/>
          </a:p>
        </p:txBody>
      </p:sp>
      <p:sp>
        <p:nvSpPr>
          <p:cNvPr id="4" name="Slide Number Placeholder 3">
            <a:extLst>
              <a:ext uri="{FF2B5EF4-FFF2-40B4-BE49-F238E27FC236}">
                <a16:creationId xmlns:a16="http://schemas.microsoft.com/office/drawing/2014/main" id="{8D702791-98D1-7473-4825-D108A86AB85D}"/>
              </a:ext>
            </a:extLst>
          </p:cNvPr>
          <p:cNvSpPr>
            <a:spLocks noGrp="1"/>
          </p:cNvSpPr>
          <p:nvPr>
            <p:ph type="sldNum" sz="quarter" idx="12"/>
          </p:nvPr>
        </p:nvSpPr>
        <p:spPr/>
        <p:txBody>
          <a:bodyPr/>
          <a:lstStyle/>
          <a:p>
            <a:fld id="{B7F08C06-E8D5-4F03-BB78-EA032F41D8E5}" type="slidenum">
              <a:rPr lang="en-IN" smtClean="0"/>
              <a:t>5</a:t>
            </a:fld>
            <a:endParaRPr lang="en-IN"/>
          </a:p>
        </p:txBody>
      </p:sp>
    </p:spTree>
    <p:extLst>
      <p:ext uri="{BB962C8B-B14F-4D97-AF65-F5344CB8AC3E}">
        <p14:creationId xmlns:p14="http://schemas.microsoft.com/office/powerpoint/2010/main" val="54398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09CA-3086-ADF1-CC91-A68C1517DF3E}"/>
              </a:ext>
            </a:extLst>
          </p:cNvPr>
          <p:cNvSpPr>
            <a:spLocks noGrp="1"/>
          </p:cNvSpPr>
          <p:nvPr>
            <p:ph type="title"/>
          </p:nvPr>
        </p:nvSpPr>
        <p:spPr/>
        <p:txBody>
          <a:bodyPr>
            <a:normAutofit fontScale="90000"/>
          </a:bodyPr>
          <a:lstStyle/>
          <a:p>
            <a:r>
              <a:rPr lang="en-US" dirty="0"/>
              <a:t>Format for forwarding the physical evidence to C.F.S.L/F.S.L.:-</a:t>
            </a:r>
            <a:br>
              <a:rPr lang="en-US" dirty="0"/>
            </a:br>
            <a:endParaRPr lang="en-IN" dirty="0"/>
          </a:p>
        </p:txBody>
      </p:sp>
      <p:sp>
        <p:nvSpPr>
          <p:cNvPr id="3" name="Content Placeholder 2">
            <a:extLst>
              <a:ext uri="{FF2B5EF4-FFF2-40B4-BE49-F238E27FC236}">
                <a16:creationId xmlns:a16="http://schemas.microsoft.com/office/drawing/2014/main" id="{41533AE1-1B10-6EDF-5D77-81312F4CE950}"/>
              </a:ext>
            </a:extLst>
          </p:cNvPr>
          <p:cNvSpPr>
            <a:spLocks noGrp="1"/>
          </p:cNvSpPr>
          <p:nvPr>
            <p:ph idx="1"/>
          </p:nvPr>
        </p:nvSpPr>
        <p:spPr>
          <a:xfrm>
            <a:off x="838200" y="1406013"/>
            <a:ext cx="10515600" cy="4770950"/>
          </a:xfrm>
        </p:spPr>
        <p:txBody>
          <a:bodyPr>
            <a:normAutofit fontScale="40000" lnSpcReduction="20000"/>
          </a:bodyPr>
          <a:lstStyle/>
          <a:p>
            <a:pPr marL="0" indent="0">
              <a:buNone/>
            </a:pPr>
            <a:r>
              <a:rPr lang="en-US" dirty="0"/>
              <a:t>Forwarding note</a:t>
            </a:r>
          </a:p>
          <a:p>
            <a:pPr marL="0" indent="0">
              <a:buNone/>
            </a:pPr>
            <a:r>
              <a:rPr lang="en-US" dirty="0"/>
              <a:t> Case No.:-</a:t>
            </a:r>
          </a:p>
          <a:p>
            <a:pPr marL="0" indent="0">
              <a:buNone/>
            </a:pPr>
            <a:r>
              <a:rPr lang="en-US" dirty="0"/>
              <a:t>State vs. …………….(name of the accused)</a:t>
            </a:r>
          </a:p>
          <a:p>
            <a:pPr marL="0" indent="0">
              <a:buNone/>
            </a:pPr>
            <a:r>
              <a:rPr lang="en-US" dirty="0"/>
              <a:t>Under section— </a:t>
            </a:r>
          </a:p>
          <a:p>
            <a:pPr marL="0" indent="0">
              <a:buNone/>
            </a:pPr>
            <a:r>
              <a:rPr lang="en-US" dirty="0"/>
              <a:t>Nature of crime:--  ……………………………………………………………………….</a:t>
            </a:r>
          </a:p>
          <a:p>
            <a:pPr marL="0" indent="0">
              <a:buNone/>
            </a:pPr>
            <a:r>
              <a:rPr lang="en-US" dirty="0"/>
              <a:t>(this should cover nature of the charge, brief history and relevant details) </a:t>
            </a:r>
          </a:p>
          <a:p>
            <a:pPr marL="0" indent="0">
              <a:buNone/>
            </a:pPr>
            <a:r>
              <a:rPr lang="en-US" dirty="0"/>
              <a:t>List of exhibits sent for examination:-- ………………………………………………………………………….</a:t>
            </a:r>
          </a:p>
          <a:p>
            <a:pPr marL="0" indent="0">
              <a:buNone/>
            </a:pPr>
            <a:r>
              <a:rPr lang="en-US" dirty="0"/>
              <a:t>(exact place from where the exhibits were collected)</a:t>
            </a:r>
          </a:p>
          <a:p>
            <a:pPr marL="0" indent="0">
              <a:buNone/>
            </a:pPr>
            <a:r>
              <a:rPr lang="en-US" dirty="0"/>
              <a:t> Nature of examination required:-- …………………………………………………………………………..</a:t>
            </a:r>
          </a:p>
          <a:p>
            <a:pPr marL="0" indent="0">
              <a:buNone/>
            </a:pPr>
            <a:r>
              <a:rPr lang="en-US" dirty="0"/>
              <a:t>(including any information which will assist the examination) </a:t>
            </a:r>
          </a:p>
          <a:p>
            <a:pPr marL="0" indent="0">
              <a:buNone/>
            </a:pPr>
            <a:r>
              <a:rPr lang="en-US" dirty="0"/>
              <a:t>Particulars of person in custody, if any :-- …………………………………………………………………………. </a:t>
            </a:r>
          </a:p>
          <a:p>
            <a:pPr marL="0" indent="0">
              <a:buNone/>
            </a:pPr>
            <a:r>
              <a:rPr lang="en-US" dirty="0"/>
              <a:t>……………………………………….</a:t>
            </a:r>
          </a:p>
          <a:p>
            <a:pPr marL="0" indent="0">
              <a:buNone/>
            </a:pPr>
            <a:r>
              <a:rPr lang="en-US" dirty="0"/>
              <a:t>Signature of the Investigating Officer</a:t>
            </a:r>
          </a:p>
          <a:p>
            <a:pPr marL="0" indent="0">
              <a:buNone/>
            </a:pPr>
            <a:r>
              <a:rPr lang="en-US" dirty="0"/>
              <a:t>Specimen seal impression</a:t>
            </a:r>
          </a:p>
          <a:p>
            <a:pPr marL="0" indent="0">
              <a:buNone/>
            </a:pPr>
            <a:r>
              <a:rPr lang="en-US" dirty="0"/>
              <a:t>Memo No………………</a:t>
            </a:r>
          </a:p>
          <a:p>
            <a:pPr marL="0" indent="0">
              <a:buNone/>
            </a:pPr>
            <a:r>
              <a:rPr lang="en-US" dirty="0"/>
              <a:t> Forwarded to the Director, Central Forensic Science Laboratory/State Forensic Science Laboratory at……………….</a:t>
            </a:r>
          </a:p>
          <a:p>
            <a:pPr marL="0" indent="0">
              <a:buNone/>
            </a:pPr>
            <a:r>
              <a:rPr lang="en-US" dirty="0"/>
              <a:t> </a:t>
            </a:r>
          </a:p>
          <a:p>
            <a:pPr marL="0" indent="0">
              <a:buNone/>
            </a:pPr>
            <a:r>
              <a:rPr lang="en-US" dirty="0"/>
              <a:t>                                                                        ………………………………………………..</a:t>
            </a:r>
          </a:p>
          <a:p>
            <a:pPr marL="0" indent="0">
              <a:buNone/>
            </a:pPr>
            <a:r>
              <a:rPr lang="en-US" dirty="0"/>
              <a:t>                                                                        Signature &amp; designation of the forwarding officer</a:t>
            </a:r>
            <a:endParaRPr lang="en-IN" dirty="0"/>
          </a:p>
        </p:txBody>
      </p:sp>
      <p:sp>
        <p:nvSpPr>
          <p:cNvPr id="4" name="Slide Number Placeholder 3">
            <a:extLst>
              <a:ext uri="{FF2B5EF4-FFF2-40B4-BE49-F238E27FC236}">
                <a16:creationId xmlns:a16="http://schemas.microsoft.com/office/drawing/2014/main" id="{053E59DC-370B-0E44-C52C-B8528A1164BA}"/>
              </a:ext>
            </a:extLst>
          </p:cNvPr>
          <p:cNvSpPr>
            <a:spLocks noGrp="1"/>
          </p:cNvSpPr>
          <p:nvPr>
            <p:ph type="sldNum" sz="quarter" idx="12"/>
          </p:nvPr>
        </p:nvSpPr>
        <p:spPr/>
        <p:txBody>
          <a:bodyPr/>
          <a:lstStyle/>
          <a:p>
            <a:fld id="{B7F08C06-E8D5-4F03-BB78-EA032F41D8E5}" type="slidenum">
              <a:rPr lang="en-IN" smtClean="0"/>
              <a:t>6</a:t>
            </a:fld>
            <a:endParaRPr lang="en-IN"/>
          </a:p>
        </p:txBody>
      </p:sp>
    </p:spTree>
    <p:extLst>
      <p:ext uri="{BB962C8B-B14F-4D97-AF65-F5344CB8AC3E}">
        <p14:creationId xmlns:p14="http://schemas.microsoft.com/office/powerpoint/2010/main" val="338847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B3C9EB-879A-44D2-64A2-B5EF8BDE0DB0}"/>
              </a:ext>
            </a:extLst>
          </p:cNvPr>
          <p:cNvSpPr>
            <a:spLocks noGrp="1"/>
          </p:cNvSpPr>
          <p:nvPr>
            <p:ph type="title"/>
          </p:nvPr>
        </p:nvSpPr>
        <p:spPr>
          <a:xfrm>
            <a:off x="753192" y="254564"/>
            <a:ext cx="10515600" cy="2852737"/>
          </a:xfrm>
        </p:spPr>
        <p:txBody>
          <a:bodyPr/>
          <a:lstStyle/>
          <a:p>
            <a:r>
              <a:rPr lang="en-US" dirty="0"/>
              <a:t>Examination of Witness</a:t>
            </a:r>
            <a:endParaRPr lang="en-IN" dirty="0"/>
          </a:p>
        </p:txBody>
      </p:sp>
      <p:sp>
        <p:nvSpPr>
          <p:cNvPr id="6" name="Text Placeholder 5">
            <a:extLst>
              <a:ext uri="{FF2B5EF4-FFF2-40B4-BE49-F238E27FC236}">
                <a16:creationId xmlns:a16="http://schemas.microsoft.com/office/drawing/2014/main" id="{817991E6-384F-81A4-DA61-BC46969AAAE5}"/>
              </a:ext>
            </a:extLst>
          </p:cNvPr>
          <p:cNvSpPr>
            <a:spLocks noGrp="1"/>
          </p:cNvSpPr>
          <p:nvPr>
            <p:ph type="body" idx="1"/>
          </p:nvPr>
        </p:nvSpPr>
        <p:spPr>
          <a:xfrm>
            <a:off x="753192" y="3429000"/>
            <a:ext cx="10515600" cy="1500187"/>
          </a:xfrm>
        </p:spPr>
        <p:txBody>
          <a:bodyPr>
            <a:normAutofit fontScale="92500"/>
          </a:bodyPr>
          <a:lstStyle/>
          <a:p>
            <a:r>
              <a:rPr lang="en-US" dirty="0"/>
              <a:t>Witnesses are required to answer the relevant questions presented to them. A question asked to a witness must be relevant to a fact in issue, and must help establish the same. Their answers when recorded are called testimonies of witnesses. </a:t>
            </a:r>
          </a:p>
          <a:p>
            <a:r>
              <a:rPr lang="en-US" dirty="0"/>
              <a:t>This questioning of the witness and recording their answers is called witness examination</a:t>
            </a:r>
            <a:r>
              <a:rPr lang="en-US"/>
              <a:t>. </a:t>
            </a:r>
            <a:endParaRPr lang="en-US" dirty="0"/>
          </a:p>
          <a:p>
            <a:endParaRPr lang="en-IN" dirty="0"/>
          </a:p>
        </p:txBody>
      </p:sp>
      <p:sp>
        <p:nvSpPr>
          <p:cNvPr id="4" name="Slide Number Placeholder 3">
            <a:extLst>
              <a:ext uri="{FF2B5EF4-FFF2-40B4-BE49-F238E27FC236}">
                <a16:creationId xmlns:a16="http://schemas.microsoft.com/office/drawing/2014/main" id="{F1E69603-8E41-1B0F-1ADA-7D524120A7A8}"/>
              </a:ext>
            </a:extLst>
          </p:cNvPr>
          <p:cNvSpPr>
            <a:spLocks noGrp="1"/>
          </p:cNvSpPr>
          <p:nvPr>
            <p:ph type="sldNum" sz="quarter" idx="12"/>
          </p:nvPr>
        </p:nvSpPr>
        <p:spPr/>
        <p:txBody>
          <a:bodyPr/>
          <a:lstStyle/>
          <a:p>
            <a:fld id="{B7F08C06-E8D5-4F03-BB78-EA032F41D8E5}" type="slidenum">
              <a:rPr lang="en-IN" smtClean="0"/>
              <a:t>7</a:t>
            </a:fld>
            <a:endParaRPr lang="en-IN"/>
          </a:p>
        </p:txBody>
      </p:sp>
    </p:spTree>
    <p:extLst>
      <p:ext uri="{BB962C8B-B14F-4D97-AF65-F5344CB8AC3E}">
        <p14:creationId xmlns:p14="http://schemas.microsoft.com/office/powerpoint/2010/main" val="73270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B36B-BD2A-8200-38A3-8744CD7642BB}"/>
              </a:ext>
            </a:extLst>
          </p:cNvPr>
          <p:cNvSpPr>
            <a:spLocks noGrp="1"/>
          </p:cNvSpPr>
          <p:nvPr>
            <p:ph type="title"/>
          </p:nvPr>
        </p:nvSpPr>
        <p:spPr/>
        <p:txBody>
          <a:bodyPr/>
          <a:lstStyle/>
          <a:p>
            <a:r>
              <a:rPr lang="en-US" dirty="0"/>
              <a:t>Examination-in-chief</a:t>
            </a:r>
            <a:endParaRPr lang="en-IN" dirty="0"/>
          </a:p>
        </p:txBody>
      </p:sp>
      <p:sp>
        <p:nvSpPr>
          <p:cNvPr id="3" name="Content Placeholder 2">
            <a:extLst>
              <a:ext uri="{FF2B5EF4-FFF2-40B4-BE49-F238E27FC236}">
                <a16:creationId xmlns:a16="http://schemas.microsoft.com/office/drawing/2014/main" id="{E531467B-6060-15DF-F76A-651D98B647E5}"/>
              </a:ext>
            </a:extLst>
          </p:cNvPr>
          <p:cNvSpPr>
            <a:spLocks noGrp="1"/>
          </p:cNvSpPr>
          <p:nvPr>
            <p:ph idx="1"/>
          </p:nvPr>
        </p:nvSpPr>
        <p:spPr/>
        <p:txBody>
          <a:bodyPr/>
          <a:lstStyle/>
          <a:p>
            <a:r>
              <a:rPr lang="en-US" dirty="0"/>
              <a:t>Section 137 in The Indian Evidence Act, 1872</a:t>
            </a:r>
          </a:p>
          <a:p>
            <a:r>
              <a:rPr lang="en-US" dirty="0"/>
              <a:t>The examination of a witness by the party who calls him shall be called his examination-in-chief. </a:t>
            </a:r>
          </a:p>
          <a:p>
            <a:r>
              <a:rPr lang="en-US" dirty="0"/>
              <a:t>if no relevant facts are answered by the witness or there is no credibility to his statements, his testimony can be rejected and there is no need for cross-examination in that case.</a:t>
            </a:r>
            <a:endParaRPr lang="en-IN" dirty="0"/>
          </a:p>
        </p:txBody>
      </p:sp>
      <p:sp>
        <p:nvSpPr>
          <p:cNvPr id="4" name="Slide Number Placeholder 3">
            <a:extLst>
              <a:ext uri="{FF2B5EF4-FFF2-40B4-BE49-F238E27FC236}">
                <a16:creationId xmlns:a16="http://schemas.microsoft.com/office/drawing/2014/main" id="{F30E72F4-8504-9879-E0FD-97C5896B6071}"/>
              </a:ext>
            </a:extLst>
          </p:cNvPr>
          <p:cNvSpPr>
            <a:spLocks noGrp="1"/>
          </p:cNvSpPr>
          <p:nvPr>
            <p:ph type="sldNum" sz="quarter" idx="12"/>
          </p:nvPr>
        </p:nvSpPr>
        <p:spPr/>
        <p:txBody>
          <a:bodyPr/>
          <a:lstStyle/>
          <a:p>
            <a:fld id="{B7F08C06-E8D5-4F03-BB78-EA032F41D8E5}" type="slidenum">
              <a:rPr lang="en-IN" smtClean="0"/>
              <a:t>8</a:t>
            </a:fld>
            <a:endParaRPr lang="en-IN"/>
          </a:p>
        </p:txBody>
      </p:sp>
    </p:spTree>
    <p:extLst>
      <p:ext uri="{BB962C8B-B14F-4D97-AF65-F5344CB8AC3E}">
        <p14:creationId xmlns:p14="http://schemas.microsoft.com/office/powerpoint/2010/main" val="113146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55D2-5135-9CDE-53A3-DA3948575DC3}"/>
              </a:ext>
            </a:extLst>
          </p:cNvPr>
          <p:cNvSpPr>
            <a:spLocks noGrp="1"/>
          </p:cNvSpPr>
          <p:nvPr>
            <p:ph type="title"/>
          </p:nvPr>
        </p:nvSpPr>
        <p:spPr/>
        <p:txBody>
          <a:bodyPr/>
          <a:lstStyle/>
          <a:p>
            <a:r>
              <a:rPr lang="en-US" dirty="0"/>
              <a:t>Cross-examination</a:t>
            </a:r>
            <a:endParaRPr lang="en-IN" dirty="0"/>
          </a:p>
        </p:txBody>
      </p:sp>
      <p:sp>
        <p:nvSpPr>
          <p:cNvPr id="3" name="Content Placeholder 2">
            <a:extLst>
              <a:ext uri="{FF2B5EF4-FFF2-40B4-BE49-F238E27FC236}">
                <a16:creationId xmlns:a16="http://schemas.microsoft.com/office/drawing/2014/main" id="{1C88CD0A-0B05-654A-6389-915A6305387F}"/>
              </a:ext>
            </a:extLst>
          </p:cNvPr>
          <p:cNvSpPr>
            <a:spLocks noGrp="1"/>
          </p:cNvSpPr>
          <p:nvPr>
            <p:ph idx="1"/>
          </p:nvPr>
        </p:nvSpPr>
        <p:spPr/>
        <p:txBody>
          <a:bodyPr>
            <a:normAutofit fontScale="85000" lnSpcReduction="20000"/>
          </a:bodyPr>
          <a:lstStyle/>
          <a:p>
            <a:r>
              <a:rPr lang="en-US" dirty="0"/>
              <a:t>The examination of a witness by the adverse party shall be called his cross-examination. </a:t>
            </a:r>
          </a:p>
          <a:p>
            <a:r>
              <a:rPr lang="en-US" dirty="0"/>
              <a:t>The opposite party may ask him any question regarding all the relevant facts and not merely the facts discussed during the examination-in-chief.</a:t>
            </a:r>
          </a:p>
          <a:p>
            <a:r>
              <a:rPr lang="en-US" dirty="0"/>
              <a:t>The scope of cross-examination is checking or discrediting the witness's testimony, knowledge, or credibility.</a:t>
            </a:r>
          </a:p>
          <a:p>
            <a:r>
              <a:rPr lang="en-US" dirty="0"/>
              <a:t>Cross-examination complements the witness statement with information that has not been provided, allows to amend vagueness or falsehood in the declaration, to check facts are set in their proper contexts, and to reveal contradictions.</a:t>
            </a:r>
          </a:p>
          <a:p>
            <a:r>
              <a:rPr lang="en-US" dirty="0"/>
              <a:t>Cross-examination has a persuasive function, giving counsel a chance, through the choice of questions, to focus the arbitral tribunal's attention on relevant issues of the case, as well as to events or key evidence to support that party's case.</a:t>
            </a:r>
            <a:endParaRPr lang="en-IN" dirty="0"/>
          </a:p>
        </p:txBody>
      </p:sp>
      <p:sp>
        <p:nvSpPr>
          <p:cNvPr id="4" name="Slide Number Placeholder 3">
            <a:extLst>
              <a:ext uri="{FF2B5EF4-FFF2-40B4-BE49-F238E27FC236}">
                <a16:creationId xmlns:a16="http://schemas.microsoft.com/office/drawing/2014/main" id="{B85DA1A7-5D64-2381-24E6-153D9C15666A}"/>
              </a:ext>
            </a:extLst>
          </p:cNvPr>
          <p:cNvSpPr>
            <a:spLocks noGrp="1"/>
          </p:cNvSpPr>
          <p:nvPr>
            <p:ph type="sldNum" sz="quarter" idx="12"/>
          </p:nvPr>
        </p:nvSpPr>
        <p:spPr/>
        <p:txBody>
          <a:bodyPr/>
          <a:lstStyle/>
          <a:p>
            <a:fld id="{B7F08C06-E8D5-4F03-BB78-EA032F41D8E5}" type="slidenum">
              <a:rPr lang="en-IN" smtClean="0"/>
              <a:t>9</a:t>
            </a:fld>
            <a:endParaRPr lang="en-IN"/>
          </a:p>
        </p:txBody>
      </p:sp>
    </p:spTree>
    <p:extLst>
      <p:ext uri="{BB962C8B-B14F-4D97-AF65-F5344CB8AC3E}">
        <p14:creationId xmlns:p14="http://schemas.microsoft.com/office/powerpoint/2010/main" val="362810898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1425</Words>
  <Application>Microsoft Office PowerPoint</Application>
  <PresentationFormat>Widescreen</PresentationFormat>
  <Paragraphs>94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COURT TESTIMONY</vt:lpstr>
      <vt:lpstr>Topics to be covered-</vt:lpstr>
      <vt:lpstr>Expert Testimony</vt:lpstr>
      <vt:lpstr>Procedure of forwarding exhibits to experts</vt:lpstr>
      <vt:lpstr>Admissibility of Expert opinion</vt:lpstr>
      <vt:lpstr>Format for forwarding the physical evidence to C.F.S.L/F.S.L.:- </vt:lpstr>
      <vt:lpstr>Examination of Witness</vt:lpstr>
      <vt:lpstr>Examination-in-chief</vt:lpstr>
      <vt:lpstr>Cross-examination</vt:lpstr>
      <vt:lpstr>Re-examination</vt:lpstr>
      <vt:lpstr>Leading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TESTIMONY</dc:title>
  <dc:creator>Shruti Rajwar</dc:creator>
  <cp:lastModifiedBy>Shruti Rajwar</cp:lastModifiedBy>
  <cp:revision>3</cp:revision>
  <dcterms:created xsi:type="dcterms:W3CDTF">2023-01-05T16:28:46Z</dcterms:created>
  <dcterms:modified xsi:type="dcterms:W3CDTF">2023-01-06T08:57:20Z</dcterms:modified>
</cp:coreProperties>
</file>