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257" r:id="rId5"/>
    <p:sldId id="262" r:id="rId6"/>
    <p:sldId id="260" r:id="rId7"/>
    <p:sldId id="261" r:id="rId8"/>
    <p:sldId id="2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hyperlink" Target="https://www.sciencedirect.com/science/article/pii/S0168169919316497"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sciencedirect.com/science/article/pii/S0168169919316497"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6F4D60-44C3-4118-9A40-7D9BE9687442}"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2826887D-B854-4245-82B7-D4D65650288A}">
      <dgm:prSet/>
      <dgm:spPr/>
      <dgm:t>
        <a:bodyPr/>
        <a:lstStyle/>
        <a:p>
          <a:r>
            <a:rPr lang="en-US" b="0" i="0" dirty="0">
              <a:latin typeface="Times New Roman" panose="02020603050405020304" pitchFamily="18" charset="0"/>
              <a:cs typeface="Times New Roman" panose="02020603050405020304" pitchFamily="18" charset="0"/>
            </a:rPr>
            <a:t>“decision support system” as “a computer-based support system for decision makers who deal with semi-structured problems to improve the quality of decisions” (</a:t>
          </a:r>
          <a:r>
            <a:rPr lang="en-IN" b="0" i="0" dirty="0">
              <a:latin typeface="Times New Roman" panose="02020603050405020304" pitchFamily="18" charset="0"/>
              <a:cs typeface="Times New Roman" panose="02020603050405020304" pitchFamily="18" charset="0"/>
            </a:rPr>
            <a:t> </a:t>
          </a:r>
          <a:r>
            <a:rPr lang="en-IN" b="0" i="0" dirty="0">
              <a:latin typeface="Times New Roman" panose="02020603050405020304" pitchFamily="18" charset="0"/>
              <a:cs typeface="Times New Roman" panose="02020603050405020304" pitchFamily="18" charset="0"/>
              <a:hlinkClick xmlns:r="http://schemas.openxmlformats.org/officeDocument/2006/relationships" r:id="rId1"/>
            </a:rPr>
            <a:t>Jones (1980)</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dgm:t>
    </dgm:pt>
    <dgm:pt modelId="{4A872BD4-5BD7-44B3-8365-FF4960EFE9B7}" type="parTrans" cxnId="{B6C4BCF0-6229-4ACF-A2B6-38C3AFE5377E}">
      <dgm:prSet/>
      <dgm:spPr/>
      <dgm:t>
        <a:bodyPr/>
        <a:lstStyle/>
        <a:p>
          <a:endParaRPr lang="en-US"/>
        </a:p>
      </dgm:t>
    </dgm:pt>
    <dgm:pt modelId="{C70F7A44-AFEA-41AD-93B7-DE48681CBE59}" type="sibTrans" cxnId="{B6C4BCF0-6229-4ACF-A2B6-38C3AFE5377E}">
      <dgm:prSet/>
      <dgm:spPr/>
      <dgm:t>
        <a:bodyPr/>
        <a:lstStyle/>
        <a:p>
          <a:endParaRPr lang="en-US"/>
        </a:p>
      </dgm:t>
    </dgm:pt>
    <dgm:pt modelId="{8FFB3991-9594-4C62-8916-D42215698084}">
      <dgm:prSet/>
      <dgm:spPr/>
      <dgm:t>
        <a:bodyPr/>
        <a:lstStyle/>
        <a:p>
          <a:r>
            <a:rPr lang="en-US" b="0" i="0">
              <a:latin typeface="Times New Roman" panose="02020603050405020304" pitchFamily="18" charset="0"/>
              <a:cs typeface="Times New Roman" panose="02020603050405020304" pitchFamily="18" charset="0"/>
            </a:rPr>
            <a:t>“a human-computer system which is able to collect, process, and provide information based on computers” </a:t>
          </a:r>
          <a:r>
            <a:rPr lang="en-IN" b="0" i="0">
              <a:latin typeface="Times New Roman" panose="02020603050405020304" pitchFamily="18" charset="0"/>
              <a:cs typeface="Times New Roman" panose="02020603050405020304" pitchFamily="18" charset="0"/>
            </a:rPr>
            <a:t> (</a:t>
          </a:r>
          <a:r>
            <a:rPr lang="en-IN" b="0" i="0" u="sng">
              <a:latin typeface="Times New Roman" panose="02020603050405020304" pitchFamily="18" charset="0"/>
              <a:cs typeface="Times New Roman" panose="02020603050405020304" pitchFamily="18" charset="0"/>
              <a:hlinkClick xmlns:r="http://schemas.openxmlformats.org/officeDocument/2006/relationships" r:id="rId1"/>
            </a:rPr>
            <a:t>Sheng and Zhang (2009)</a:t>
          </a:r>
          <a:r>
            <a:rPr lang="en-IN" b="0" i="0" u="sng">
              <a:latin typeface="Times New Roman" panose="02020603050405020304" pitchFamily="18" charset="0"/>
              <a:cs typeface="Times New Roman" panose="02020603050405020304" pitchFamily="18" charset="0"/>
            </a:rPr>
            <a:t>)</a:t>
          </a:r>
          <a:r>
            <a:rPr lang="en-US" b="0" i="0">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dgm:t>
    </dgm:pt>
    <dgm:pt modelId="{5E99DD6F-ACBE-4F3D-8E16-329DC59DA32C}" type="parTrans" cxnId="{D23B1BBE-5B64-4774-9622-FB594DCCC933}">
      <dgm:prSet/>
      <dgm:spPr/>
      <dgm:t>
        <a:bodyPr/>
        <a:lstStyle/>
        <a:p>
          <a:endParaRPr lang="en-US"/>
        </a:p>
      </dgm:t>
    </dgm:pt>
    <dgm:pt modelId="{4CF7026A-3D3A-4916-A61D-69A2B136A7B7}" type="sibTrans" cxnId="{D23B1BBE-5B64-4774-9622-FB594DCCC933}">
      <dgm:prSet/>
      <dgm:spPr/>
      <dgm:t>
        <a:bodyPr/>
        <a:lstStyle/>
        <a:p>
          <a:endParaRPr lang="en-US"/>
        </a:p>
      </dgm:t>
    </dgm:pt>
    <dgm:pt modelId="{16C36250-668A-4B3F-AD91-710C6C7B5AC5}">
      <dgm:prSet/>
      <dgm:spPr/>
      <dgm:t>
        <a:bodyPr/>
        <a:lstStyle/>
        <a:p>
          <a:r>
            <a:rPr lang="en-US" b="0" i="0">
              <a:latin typeface="Times New Roman" panose="02020603050405020304" pitchFamily="18" charset="0"/>
              <a:cs typeface="Times New Roman" panose="02020603050405020304" pitchFamily="18" charset="0"/>
            </a:rPr>
            <a:t>“a specific class of computerized information system, enabling to manage decision-making activities” (</a:t>
          </a:r>
          <a:r>
            <a:rPr lang="en-IN" b="0" i="0" u="sng">
              <a:latin typeface="Times New Roman" panose="02020603050405020304" pitchFamily="18" charset="0"/>
              <a:cs typeface="Times New Roman" panose="02020603050405020304" pitchFamily="18" charset="0"/>
              <a:hlinkClick xmlns:r="http://schemas.openxmlformats.org/officeDocument/2006/relationships" r:id="rId1"/>
            </a:rPr>
            <a:t>Yazdani et al. (2017) </a:t>
          </a:r>
          <a:r>
            <a:rPr lang="en-IN" b="0" i="0" u="sng">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dgm:t>
    </dgm:pt>
    <dgm:pt modelId="{9892B021-69D2-4AAC-AC97-427850CF1A0E}" type="parTrans" cxnId="{183FFDE0-148E-4CD3-9A0E-4B07AF378FEF}">
      <dgm:prSet/>
      <dgm:spPr/>
      <dgm:t>
        <a:bodyPr/>
        <a:lstStyle/>
        <a:p>
          <a:endParaRPr lang="en-US"/>
        </a:p>
      </dgm:t>
    </dgm:pt>
    <dgm:pt modelId="{BECDAE6F-2CBE-4E43-8BF8-65B28BD85E94}" type="sibTrans" cxnId="{183FFDE0-148E-4CD3-9A0E-4B07AF378FEF}">
      <dgm:prSet/>
      <dgm:spPr/>
      <dgm:t>
        <a:bodyPr/>
        <a:lstStyle/>
        <a:p>
          <a:endParaRPr lang="en-US"/>
        </a:p>
      </dgm:t>
    </dgm:pt>
    <dgm:pt modelId="{599478D2-24D0-4388-8D3E-7D74FB6011B9}">
      <dgm:prSet/>
      <dgm:spPr/>
      <dgm:t>
        <a:bodyPr/>
        <a:lstStyle/>
        <a:p>
          <a:r>
            <a:rPr lang="en-US" b="0" i="0" dirty="0">
              <a:latin typeface="Times New Roman" panose="02020603050405020304" pitchFamily="18" charset="0"/>
              <a:cs typeface="Times New Roman" panose="02020603050405020304" pitchFamily="18" charset="0"/>
            </a:rPr>
            <a:t>a smart system that </a:t>
          </a:r>
          <a:r>
            <a:rPr lang="en-US" b="1" i="0" dirty="0">
              <a:latin typeface="Times New Roman" panose="02020603050405020304" pitchFamily="18" charset="0"/>
              <a:cs typeface="Times New Roman" panose="02020603050405020304" pitchFamily="18" charset="0"/>
            </a:rPr>
            <a:t>provides operational answers </a:t>
          </a:r>
          <a:r>
            <a:rPr lang="en-US" b="0" i="0" dirty="0">
              <a:latin typeface="Times New Roman" panose="02020603050405020304" pitchFamily="18" charset="0"/>
              <a:cs typeface="Times New Roman" panose="02020603050405020304" pitchFamily="18" charset="0"/>
            </a:rPr>
            <a:t>and supports decision-making to specific demands and problems based on collected data </a:t>
          </a:r>
          <a:r>
            <a:rPr lang="en-IN" b="0" i="0" dirty="0">
              <a:latin typeface="Times New Roman" panose="02020603050405020304" pitchFamily="18" charset="0"/>
              <a:cs typeface="Times New Roman" panose="02020603050405020304" pitchFamily="18" charset="0"/>
            </a:rPr>
            <a:t> (</a:t>
          </a:r>
          <a:r>
            <a:rPr lang="en-IN" b="0" i="0" u="sng" dirty="0" err="1">
              <a:latin typeface="Times New Roman" panose="02020603050405020304" pitchFamily="18" charset="0"/>
              <a:cs typeface="Times New Roman" panose="02020603050405020304" pitchFamily="18" charset="0"/>
              <a:hlinkClick xmlns:r="http://schemas.openxmlformats.org/officeDocument/2006/relationships" r:id="rId1"/>
            </a:rPr>
            <a:t>Terribile</a:t>
          </a:r>
          <a:r>
            <a:rPr lang="en-IN" b="0" i="0" u="sng" dirty="0">
              <a:latin typeface="Times New Roman" panose="02020603050405020304" pitchFamily="18" charset="0"/>
              <a:cs typeface="Times New Roman" panose="02020603050405020304" pitchFamily="18" charset="0"/>
              <a:hlinkClick xmlns:r="http://schemas.openxmlformats.org/officeDocument/2006/relationships" r:id="rId1"/>
            </a:rPr>
            <a:t> et al. (2015)</a:t>
          </a:r>
          <a:r>
            <a:rPr lang="en-IN" b="0" i="0" u="sng" dirty="0">
              <a:latin typeface="Times New Roman" panose="02020603050405020304" pitchFamily="18" charset="0"/>
              <a:cs typeface="Times New Roman" panose="02020603050405020304" pitchFamily="18" charset="0"/>
            </a:rPr>
            <a:t>)</a:t>
          </a:r>
          <a:r>
            <a:rPr lang="en-US" b="0" i="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dgm:t>
    </dgm:pt>
    <dgm:pt modelId="{87763F96-5B70-4979-803D-EF173D5B115A}" type="parTrans" cxnId="{AAA2CDC7-FA48-4DBB-AF1F-9DF3EBA5F703}">
      <dgm:prSet/>
      <dgm:spPr/>
      <dgm:t>
        <a:bodyPr/>
        <a:lstStyle/>
        <a:p>
          <a:endParaRPr lang="en-US"/>
        </a:p>
      </dgm:t>
    </dgm:pt>
    <dgm:pt modelId="{77D74222-0C5F-4689-ACF4-E26FA1378F04}" type="sibTrans" cxnId="{AAA2CDC7-FA48-4DBB-AF1F-9DF3EBA5F703}">
      <dgm:prSet/>
      <dgm:spPr/>
      <dgm:t>
        <a:bodyPr/>
        <a:lstStyle/>
        <a:p>
          <a:endParaRPr lang="en-US"/>
        </a:p>
      </dgm:t>
    </dgm:pt>
    <dgm:pt modelId="{6CE8AAEF-14F6-49D0-BEF1-AC3F77667393}" type="pres">
      <dgm:prSet presAssocID="{536F4D60-44C3-4118-9A40-7D9BE9687442}" presName="vert0" presStyleCnt="0">
        <dgm:presLayoutVars>
          <dgm:dir/>
          <dgm:animOne val="branch"/>
          <dgm:animLvl val="lvl"/>
        </dgm:presLayoutVars>
      </dgm:prSet>
      <dgm:spPr/>
    </dgm:pt>
    <dgm:pt modelId="{1B29B976-F26B-4AB0-9736-D67B23D7A825}" type="pres">
      <dgm:prSet presAssocID="{2826887D-B854-4245-82B7-D4D65650288A}" presName="thickLine" presStyleLbl="alignNode1" presStyleIdx="0" presStyleCnt="4"/>
      <dgm:spPr/>
    </dgm:pt>
    <dgm:pt modelId="{7025D0BA-E6F4-447C-9C33-622A0AFB1E17}" type="pres">
      <dgm:prSet presAssocID="{2826887D-B854-4245-82B7-D4D65650288A}" presName="horz1" presStyleCnt="0"/>
      <dgm:spPr/>
    </dgm:pt>
    <dgm:pt modelId="{71B2883B-EAA1-41A8-A216-C30925498D75}" type="pres">
      <dgm:prSet presAssocID="{2826887D-B854-4245-82B7-D4D65650288A}" presName="tx1" presStyleLbl="revTx" presStyleIdx="0" presStyleCnt="4"/>
      <dgm:spPr/>
    </dgm:pt>
    <dgm:pt modelId="{CC325A5F-8762-48B9-9E07-20CB78EE9C7A}" type="pres">
      <dgm:prSet presAssocID="{2826887D-B854-4245-82B7-D4D65650288A}" presName="vert1" presStyleCnt="0"/>
      <dgm:spPr/>
    </dgm:pt>
    <dgm:pt modelId="{B1BFEC13-F3CD-4089-A244-A9A6420330E1}" type="pres">
      <dgm:prSet presAssocID="{8FFB3991-9594-4C62-8916-D42215698084}" presName="thickLine" presStyleLbl="alignNode1" presStyleIdx="1" presStyleCnt="4"/>
      <dgm:spPr/>
    </dgm:pt>
    <dgm:pt modelId="{A7FBC30E-F830-4D0A-A2D3-1C2240E1F8C6}" type="pres">
      <dgm:prSet presAssocID="{8FFB3991-9594-4C62-8916-D42215698084}" presName="horz1" presStyleCnt="0"/>
      <dgm:spPr/>
    </dgm:pt>
    <dgm:pt modelId="{7C62E342-0252-444F-AB1F-17F16549FA49}" type="pres">
      <dgm:prSet presAssocID="{8FFB3991-9594-4C62-8916-D42215698084}" presName="tx1" presStyleLbl="revTx" presStyleIdx="1" presStyleCnt="4"/>
      <dgm:spPr/>
    </dgm:pt>
    <dgm:pt modelId="{DA1947CD-1BF8-4B9A-8BF2-E12DE31FE006}" type="pres">
      <dgm:prSet presAssocID="{8FFB3991-9594-4C62-8916-D42215698084}" presName="vert1" presStyleCnt="0"/>
      <dgm:spPr/>
    </dgm:pt>
    <dgm:pt modelId="{7383732E-8B9E-4B81-AD88-F884D20C1F9E}" type="pres">
      <dgm:prSet presAssocID="{16C36250-668A-4B3F-AD91-710C6C7B5AC5}" presName="thickLine" presStyleLbl="alignNode1" presStyleIdx="2" presStyleCnt="4"/>
      <dgm:spPr/>
    </dgm:pt>
    <dgm:pt modelId="{A0BBBEE0-A862-404D-88D4-BE21B9B4A388}" type="pres">
      <dgm:prSet presAssocID="{16C36250-668A-4B3F-AD91-710C6C7B5AC5}" presName="horz1" presStyleCnt="0"/>
      <dgm:spPr/>
    </dgm:pt>
    <dgm:pt modelId="{2B41C61D-7A11-4A8C-B98C-D815092BCE35}" type="pres">
      <dgm:prSet presAssocID="{16C36250-668A-4B3F-AD91-710C6C7B5AC5}" presName="tx1" presStyleLbl="revTx" presStyleIdx="2" presStyleCnt="4"/>
      <dgm:spPr/>
    </dgm:pt>
    <dgm:pt modelId="{501FA7FC-5B61-44B2-B2BF-16BE88B2CA44}" type="pres">
      <dgm:prSet presAssocID="{16C36250-668A-4B3F-AD91-710C6C7B5AC5}" presName="vert1" presStyleCnt="0"/>
      <dgm:spPr/>
    </dgm:pt>
    <dgm:pt modelId="{A9E983DB-FCA8-4CCE-A0DD-215D7FFAE99C}" type="pres">
      <dgm:prSet presAssocID="{599478D2-24D0-4388-8D3E-7D74FB6011B9}" presName="thickLine" presStyleLbl="alignNode1" presStyleIdx="3" presStyleCnt="4"/>
      <dgm:spPr/>
    </dgm:pt>
    <dgm:pt modelId="{55E6EDB5-B1B9-4696-A88A-2C3992BA950D}" type="pres">
      <dgm:prSet presAssocID="{599478D2-24D0-4388-8D3E-7D74FB6011B9}" presName="horz1" presStyleCnt="0"/>
      <dgm:spPr/>
    </dgm:pt>
    <dgm:pt modelId="{E8AA27D5-7267-4B0C-88D0-3D9C0831115F}" type="pres">
      <dgm:prSet presAssocID="{599478D2-24D0-4388-8D3E-7D74FB6011B9}" presName="tx1" presStyleLbl="revTx" presStyleIdx="3" presStyleCnt="4"/>
      <dgm:spPr/>
    </dgm:pt>
    <dgm:pt modelId="{AEEE9B70-4565-4C0F-A14E-7C9A6443DE98}" type="pres">
      <dgm:prSet presAssocID="{599478D2-24D0-4388-8D3E-7D74FB6011B9}" presName="vert1" presStyleCnt="0"/>
      <dgm:spPr/>
    </dgm:pt>
  </dgm:ptLst>
  <dgm:cxnLst>
    <dgm:cxn modelId="{1558010E-7616-4FE6-A917-EF21717C3BDD}" type="presOf" srcId="{599478D2-24D0-4388-8D3E-7D74FB6011B9}" destId="{E8AA27D5-7267-4B0C-88D0-3D9C0831115F}" srcOrd="0" destOrd="0" presId="urn:microsoft.com/office/officeart/2008/layout/LinedList"/>
    <dgm:cxn modelId="{1E135016-5462-4A4F-87B3-2CD34A530217}" type="presOf" srcId="{2826887D-B854-4245-82B7-D4D65650288A}" destId="{71B2883B-EAA1-41A8-A216-C30925498D75}" srcOrd="0" destOrd="0" presId="urn:microsoft.com/office/officeart/2008/layout/LinedList"/>
    <dgm:cxn modelId="{C2A19F56-5352-4592-8D14-574B8F128C58}" type="presOf" srcId="{8FFB3991-9594-4C62-8916-D42215698084}" destId="{7C62E342-0252-444F-AB1F-17F16549FA49}" srcOrd="0" destOrd="0" presId="urn:microsoft.com/office/officeart/2008/layout/LinedList"/>
    <dgm:cxn modelId="{6943139E-A6B4-44AB-BA85-D73BBDB9098E}" type="presOf" srcId="{16C36250-668A-4B3F-AD91-710C6C7B5AC5}" destId="{2B41C61D-7A11-4A8C-B98C-D815092BCE35}" srcOrd="0" destOrd="0" presId="urn:microsoft.com/office/officeart/2008/layout/LinedList"/>
    <dgm:cxn modelId="{D23B1BBE-5B64-4774-9622-FB594DCCC933}" srcId="{536F4D60-44C3-4118-9A40-7D9BE9687442}" destId="{8FFB3991-9594-4C62-8916-D42215698084}" srcOrd="1" destOrd="0" parTransId="{5E99DD6F-ACBE-4F3D-8E16-329DC59DA32C}" sibTransId="{4CF7026A-3D3A-4916-A61D-69A2B136A7B7}"/>
    <dgm:cxn modelId="{AAA2CDC7-FA48-4DBB-AF1F-9DF3EBA5F703}" srcId="{536F4D60-44C3-4118-9A40-7D9BE9687442}" destId="{599478D2-24D0-4388-8D3E-7D74FB6011B9}" srcOrd="3" destOrd="0" parTransId="{87763F96-5B70-4979-803D-EF173D5B115A}" sibTransId="{77D74222-0C5F-4689-ACF4-E26FA1378F04}"/>
    <dgm:cxn modelId="{4719D9D6-C39A-4EE5-857E-60D1C2AFF814}" type="presOf" srcId="{536F4D60-44C3-4118-9A40-7D9BE9687442}" destId="{6CE8AAEF-14F6-49D0-BEF1-AC3F77667393}" srcOrd="0" destOrd="0" presId="urn:microsoft.com/office/officeart/2008/layout/LinedList"/>
    <dgm:cxn modelId="{183FFDE0-148E-4CD3-9A0E-4B07AF378FEF}" srcId="{536F4D60-44C3-4118-9A40-7D9BE9687442}" destId="{16C36250-668A-4B3F-AD91-710C6C7B5AC5}" srcOrd="2" destOrd="0" parTransId="{9892B021-69D2-4AAC-AC97-427850CF1A0E}" sibTransId="{BECDAE6F-2CBE-4E43-8BF8-65B28BD85E94}"/>
    <dgm:cxn modelId="{B6C4BCF0-6229-4ACF-A2B6-38C3AFE5377E}" srcId="{536F4D60-44C3-4118-9A40-7D9BE9687442}" destId="{2826887D-B854-4245-82B7-D4D65650288A}" srcOrd="0" destOrd="0" parTransId="{4A872BD4-5BD7-44B3-8365-FF4960EFE9B7}" sibTransId="{C70F7A44-AFEA-41AD-93B7-DE48681CBE59}"/>
    <dgm:cxn modelId="{EBA21817-2169-41AE-A170-2534A662C184}" type="presParOf" srcId="{6CE8AAEF-14F6-49D0-BEF1-AC3F77667393}" destId="{1B29B976-F26B-4AB0-9736-D67B23D7A825}" srcOrd="0" destOrd="0" presId="urn:microsoft.com/office/officeart/2008/layout/LinedList"/>
    <dgm:cxn modelId="{8399B097-4582-4B67-BCBD-F2DD09E2E950}" type="presParOf" srcId="{6CE8AAEF-14F6-49D0-BEF1-AC3F77667393}" destId="{7025D0BA-E6F4-447C-9C33-622A0AFB1E17}" srcOrd="1" destOrd="0" presId="urn:microsoft.com/office/officeart/2008/layout/LinedList"/>
    <dgm:cxn modelId="{CC2E5D24-F497-4D97-BE1A-D078F536C7C8}" type="presParOf" srcId="{7025D0BA-E6F4-447C-9C33-622A0AFB1E17}" destId="{71B2883B-EAA1-41A8-A216-C30925498D75}" srcOrd="0" destOrd="0" presId="urn:microsoft.com/office/officeart/2008/layout/LinedList"/>
    <dgm:cxn modelId="{CFFF05D6-8E8D-435A-B799-18F0FCE2297E}" type="presParOf" srcId="{7025D0BA-E6F4-447C-9C33-622A0AFB1E17}" destId="{CC325A5F-8762-48B9-9E07-20CB78EE9C7A}" srcOrd="1" destOrd="0" presId="urn:microsoft.com/office/officeart/2008/layout/LinedList"/>
    <dgm:cxn modelId="{26AE183B-D88F-458F-91C2-17DB2598B846}" type="presParOf" srcId="{6CE8AAEF-14F6-49D0-BEF1-AC3F77667393}" destId="{B1BFEC13-F3CD-4089-A244-A9A6420330E1}" srcOrd="2" destOrd="0" presId="urn:microsoft.com/office/officeart/2008/layout/LinedList"/>
    <dgm:cxn modelId="{AC08A72F-5C8E-4E09-AA0A-4C110AB5952D}" type="presParOf" srcId="{6CE8AAEF-14F6-49D0-BEF1-AC3F77667393}" destId="{A7FBC30E-F830-4D0A-A2D3-1C2240E1F8C6}" srcOrd="3" destOrd="0" presId="urn:microsoft.com/office/officeart/2008/layout/LinedList"/>
    <dgm:cxn modelId="{7687F6F3-BBF1-47E9-9D83-CD09641433DF}" type="presParOf" srcId="{A7FBC30E-F830-4D0A-A2D3-1C2240E1F8C6}" destId="{7C62E342-0252-444F-AB1F-17F16549FA49}" srcOrd="0" destOrd="0" presId="urn:microsoft.com/office/officeart/2008/layout/LinedList"/>
    <dgm:cxn modelId="{8A730E52-6E69-4F5D-88DE-FA53F98F0C79}" type="presParOf" srcId="{A7FBC30E-F830-4D0A-A2D3-1C2240E1F8C6}" destId="{DA1947CD-1BF8-4B9A-8BF2-E12DE31FE006}" srcOrd="1" destOrd="0" presId="urn:microsoft.com/office/officeart/2008/layout/LinedList"/>
    <dgm:cxn modelId="{0CA78B5A-80F3-4A3A-A5E8-1C5C596F076B}" type="presParOf" srcId="{6CE8AAEF-14F6-49D0-BEF1-AC3F77667393}" destId="{7383732E-8B9E-4B81-AD88-F884D20C1F9E}" srcOrd="4" destOrd="0" presId="urn:microsoft.com/office/officeart/2008/layout/LinedList"/>
    <dgm:cxn modelId="{8BCAC26F-B03B-4B62-AD72-EE3247BF2789}" type="presParOf" srcId="{6CE8AAEF-14F6-49D0-BEF1-AC3F77667393}" destId="{A0BBBEE0-A862-404D-88D4-BE21B9B4A388}" srcOrd="5" destOrd="0" presId="urn:microsoft.com/office/officeart/2008/layout/LinedList"/>
    <dgm:cxn modelId="{682C7CD7-6335-4017-B233-F72AFD2BB5CE}" type="presParOf" srcId="{A0BBBEE0-A862-404D-88D4-BE21B9B4A388}" destId="{2B41C61D-7A11-4A8C-B98C-D815092BCE35}" srcOrd="0" destOrd="0" presId="urn:microsoft.com/office/officeart/2008/layout/LinedList"/>
    <dgm:cxn modelId="{7CFDCE76-9532-4325-9968-2E35A9179519}" type="presParOf" srcId="{A0BBBEE0-A862-404D-88D4-BE21B9B4A388}" destId="{501FA7FC-5B61-44B2-B2BF-16BE88B2CA44}" srcOrd="1" destOrd="0" presId="urn:microsoft.com/office/officeart/2008/layout/LinedList"/>
    <dgm:cxn modelId="{A8C1C8CC-36FF-4D76-9924-3040BC1E97F5}" type="presParOf" srcId="{6CE8AAEF-14F6-49D0-BEF1-AC3F77667393}" destId="{A9E983DB-FCA8-4CCE-A0DD-215D7FFAE99C}" srcOrd="6" destOrd="0" presId="urn:microsoft.com/office/officeart/2008/layout/LinedList"/>
    <dgm:cxn modelId="{C390D382-7B8C-47D8-BBB8-DE935D4AC2BB}" type="presParOf" srcId="{6CE8AAEF-14F6-49D0-BEF1-AC3F77667393}" destId="{55E6EDB5-B1B9-4696-A88A-2C3992BA950D}" srcOrd="7" destOrd="0" presId="urn:microsoft.com/office/officeart/2008/layout/LinedList"/>
    <dgm:cxn modelId="{37DFAA2E-C08A-44FE-8654-57630E73CB2B}" type="presParOf" srcId="{55E6EDB5-B1B9-4696-A88A-2C3992BA950D}" destId="{E8AA27D5-7267-4B0C-88D0-3D9C0831115F}" srcOrd="0" destOrd="0" presId="urn:microsoft.com/office/officeart/2008/layout/LinedList"/>
    <dgm:cxn modelId="{F7A7DC26-32CB-4CDE-B348-4F7A208C9660}" type="presParOf" srcId="{55E6EDB5-B1B9-4696-A88A-2C3992BA950D}" destId="{AEEE9B70-4565-4C0F-A14E-7C9A6443DE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9B976-F26B-4AB0-9736-D67B23D7A825}">
      <dsp:nvSpPr>
        <dsp:cNvPr id="0" name=""/>
        <dsp:cNvSpPr/>
      </dsp:nvSpPr>
      <dsp:spPr>
        <a:xfrm>
          <a:off x="0" y="0"/>
          <a:ext cx="784660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2883B-EAA1-41A8-A216-C30925498D75}">
      <dsp:nvSpPr>
        <dsp:cNvPr id="0" name=""/>
        <dsp:cNvSpPr/>
      </dsp:nvSpPr>
      <dsp:spPr>
        <a:xfrm>
          <a:off x="0" y="0"/>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dirty="0">
              <a:latin typeface="Times New Roman" panose="02020603050405020304" pitchFamily="18" charset="0"/>
              <a:cs typeface="Times New Roman" panose="02020603050405020304" pitchFamily="18" charset="0"/>
            </a:rPr>
            <a:t>“decision support system” as “a computer-based support system for decision makers who deal with semi-structured problems to improve the quality of decisions” (</a:t>
          </a:r>
          <a:r>
            <a:rPr lang="en-IN" sz="2500" b="0" i="0" kern="1200" dirty="0">
              <a:latin typeface="Times New Roman" panose="02020603050405020304" pitchFamily="18" charset="0"/>
              <a:cs typeface="Times New Roman" panose="02020603050405020304" pitchFamily="18" charset="0"/>
            </a:rPr>
            <a:t> </a:t>
          </a:r>
          <a:r>
            <a:rPr lang="en-IN" sz="2500" b="0" i="0" kern="1200" dirty="0">
              <a:latin typeface="Times New Roman" panose="02020603050405020304" pitchFamily="18" charset="0"/>
              <a:cs typeface="Times New Roman" panose="02020603050405020304" pitchFamily="18" charset="0"/>
              <a:hlinkClick xmlns:r="http://schemas.openxmlformats.org/officeDocument/2006/relationships" r:id="rId1"/>
            </a:rPr>
            <a:t>Jones (1980)</a:t>
          </a:r>
          <a:r>
            <a:rPr lang="en-IN" sz="2500" kern="1200" dirty="0">
              <a:latin typeface="Times New Roman" panose="02020603050405020304" pitchFamily="18" charset="0"/>
              <a:cs typeface="Times New Roman" panose="02020603050405020304" pitchFamily="18" charset="0"/>
            </a:rPr>
            <a:t>)</a:t>
          </a:r>
          <a:endParaRPr lang="en-US" sz="2500" kern="1200" dirty="0">
            <a:latin typeface="Times New Roman" panose="02020603050405020304" pitchFamily="18" charset="0"/>
            <a:cs typeface="Times New Roman" panose="02020603050405020304" pitchFamily="18" charset="0"/>
          </a:endParaRPr>
        </a:p>
      </dsp:txBody>
      <dsp:txXfrm>
        <a:off x="0" y="0"/>
        <a:ext cx="7846605" cy="1556323"/>
      </dsp:txXfrm>
    </dsp:sp>
    <dsp:sp modelId="{B1BFEC13-F3CD-4089-A244-A9A6420330E1}">
      <dsp:nvSpPr>
        <dsp:cNvPr id="0" name=""/>
        <dsp:cNvSpPr/>
      </dsp:nvSpPr>
      <dsp:spPr>
        <a:xfrm>
          <a:off x="0" y="1556323"/>
          <a:ext cx="7846605" cy="0"/>
        </a:xfrm>
        <a:prstGeom prst="line">
          <a:avLst/>
        </a:prstGeom>
        <a:solidFill>
          <a:schemeClr val="accent5">
            <a:hueOff val="505229"/>
            <a:satOff val="2612"/>
            <a:lumOff val="-327"/>
            <a:alphaOff val="0"/>
          </a:schemeClr>
        </a:solidFill>
        <a:ln w="12700" cap="flat" cmpd="sng" algn="ctr">
          <a:solidFill>
            <a:schemeClr val="accent5">
              <a:hueOff val="505229"/>
              <a:satOff val="2612"/>
              <a:lumOff val="-3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2E342-0252-444F-AB1F-17F16549FA49}">
      <dsp:nvSpPr>
        <dsp:cNvPr id="0" name=""/>
        <dsp:cNvSpPr/>
      </dsp:nvSpPr>
      <dsp:spPr>
        <a:xfrm>
          <a:off x="0" y="1556323"/>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latin typeface="Times New Roman" panose="02020603050405020304" pitchFamily="18" charset="0"/>
              <a:cs typeface="Times New Roman" panose="02020603050405020304" pitchFamily="18" charset="0"/>
            </a:rPr>
            <a:t>“a human-computer system which is able to collect, process, and provide information based on computers” </a:t>
          </a:r>
          <a:r>
            <a:rPr lang="en-IN" sz="2500" b="0" i="0" kern="1200">
              <a:latin typeface="Times New Roman" panose="02020603050405020304" pitchFamily="18" charset="0"/>
              <a:cs typeface="Times New Roman" panose="02020603050405020304" pitchFamily="18" charset="0"/>
            </a:rPr>
            <a:t> (</a:t>
          </a:r>
          <a:r>
            <a:rPr lang="en-IN" sz="2500" b="0" i="0" u="sng" kern="1200">
              <a:latin typeface="Times New Roman" panose="02020603050405020304" pitchFamily="18" charset="0"/>
              <a:cs typeface="Times New Roman" panose="02020603050405020304" pitchFamily="18" charset="0"/>
              <a:hlinkClick xmlns:r="http://schemas.openxmlformats.org/officeDocument/2006/relationships" r:id="rId1"/>
            </a:rPr>
            <a:t>Sheng and Zhang (2009)</a:t>
          </a:r>
          <a:r>
            <a:rPr lang="en-IN" sz="2500" b="0" i="0" u="sng" kern="1200">
              <a:latin typeface="Times New Roman" panose="02020603050405020304" pitchFamily="18" charset="0"/>
              <a:cs typeface="Times New Roman" panose="02020603050405020304" pitchFamily="18" charset="0"/>
            </a:rPr>
            <a:t>)</a:t>
          </a:r>
          <a:r>
            <a:rPr lang="en-US" sz="2500" b="0" i="0" kern="1200">
              <a:latin typeface="Times New Roman" panose="02020603050405020304" pitchFamily="18" charset="0"/>
              <a:cs typeface="Times New Roman" panose="02020603050405020304" pitchFamily="18" charset="0"/>
            </a:rPr>
            <a:t>.</a:t>
          </a:r>
          <a:endParaRPr lang="en-US" sz="2500" kern="1200">
            <a:latin typeface="Times New Roman" panose="02020603050405020304" pitchFamily="18" charset="0"/>
            <a:cs typeface="Times New Roman" panose="02020603050405020304" pitchFamily="18" charset="0"/>
          </a:endParaRPr>
        </a:p>
      </dsp:txBody>
      <dsp:txXfrm>
        <a:off x="0" y="1556323"/>
        <a:ext cx="7846605" cy="1556323"/>
      </dsp:txXfrm>
    </dsp:sp>
    <dsp:sp modelId="{7383732E-8B9E-4B81-AD88-F884D20C1F9E}">
      <dsp:nvSpPr>
        <dsp:cNvPr id="0" name=""/>
        <dsp:cNvSpPr/>
      </dsp:nvSpPr>
      <dsp:spPr>
        <a:xfrm>
          <a:off x="0" y="3112646"/>
          <a:ext cx="7846605" cy="0"/>
        </a:xfrm>
        <a:prstGeom prst="line">
          <a:avLst/>
        </a:prstGeom>
        <a:solidFill>
          <a:schemeClr val="accent5">
            <a:hueOff val="1010457"/>
            <a:satOff val="5224"/>
            <a:lumOff val="-654"/>
            <a:alphaOff val="0"/>
          </a:schemeClr>
        </a:solidFill>
        <a:ln w="12700" cap="flat" cmpd="sng" algn="ctr">
          <a:solidFill>
            <a:schemeClr val="accent5">
              <a:hueOff val="1010457"/>
              <a:satOff val="5224"/>
              <a:lumOff val="-6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41C61D-7A11-4A8C-B98C-D815092BCE35}">
      <dsp:nvSpPr>
        <dsp:cNvPr id="0" name=""/>
        <dsp:cNvSpPr/>
      </dsp:nvSpPr>
      <dsp:spPr>
        <a:xfrm>
          <a:off x="0" y="3112646"/>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latin typeface="Times New Roman" panose="02020603050405020304" pitchFamily="18" charset="0"/>
              <a:cs typeface="Times New Roman" panose="02020603050405020304" pitchFamily="18" charset="0"/>
            </a:rPr>
            <a:t>“a specific class of computerized information system, enabling to manage decision-making activities” (</a:t>
          </a:r>
          <a:r>
            <a:rPr lang="en-IN" sz="2500" b="0" i="0" u="sng" kern="1200">
              <a:latin typeface="Times New Roman" panose="02020603050405020304" pitchFamily="18" charset="0"/>
              <a:cs typeface="Times New Roman" panose="02020603050405020304" pitchFamily="18" charset="0"/>
              <a:hlinkClick xmlns:r="http://schemas.openxmlformats.org/officeDocument/2006/relationships" r:id="rId1"/>
            </a:rPr>
            <a:t>Yazdani et al. (2017) </a:t>
          </a:r>
          <a:r>
            <a:rPr lang="en-IN" sz="2500" b="0" i="0" u="sng" kern="1200">
              <a:latin typeface="Times New Roman" panose="02020603050405020304" pitchFamily="18" charset="0"/>
              <a:cs typeface="Times New Roman" panose="02020603050405020304" pitchFamily="18" charset="0"/>
            </a:rPr>
            <a:t>).</a:t>
          </a:r>
          <a:endParaRPr lang="en-US" sz="2500" kern="1200">
            <a:latin typeface="Times New Roman" panose="02020603050405020304" pitchFamily="18" charset="0"/>
            <a:cs typeface="Times New Roman" panose="02020603050405020304" pitchFamily="18" charset="0"/>
          </a:endParaRPr>
        </a:p>
      </dsp:txBody>
      <dsp:txXfrm>
        <a:off x="0" y="3112646"/>
        <a:ext cx="7846605" cy="1556323"/>
      </dsp:txXfrm>
    </dsp:sp>
    <dsp:sp modelId="{A9E983DB-FCA8-4CCE-A0DD-215D7FFAE99C}">
      <dsp:nvSpPr>
        <dsp:cNvPr id="0" name=""/>
        <dsp:cNvSpPr/>
      </dsp:nvSpPr>
      <dsp:spPr>
        <a:xfrm>
          <a:off x="0" y="4668970"/>
          <a:ext cx="7846605" cy="0"/>
        </a:xfrm>
        <a:prstGeom prst="line">
          <a:avLst/>
        </a:prstGeom>
        <a:solidFill>
          <a:schemeClr val="accent5">
            <a:hueOff val="1515686"/>
            <a:satOff val="7836"/>
            <a:lumOff val="-981"/>
            <a:alphaOff val="0"/>
          </a:schemeClr>
        </a:solidFill>
        <a:ln w="12700" cap="flat" cmpd="sng" algn="ctr">
          <a:solidFill>
            <a:schemeClr val="accent5">
              <a:hueOff val="1515686"/>
              <a:satOff val="7836"/>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AA27D5-7267-4B0C-88D0-3D9C0831115F}">
      <dsp:nvSpPr>
        <dsp:cNvPr id="0" name=""/>
        <dsp:cNvSpPr/>
      </dsp:nvSpPr>
      <dsp:spPr>
        <a:xfrm>
          <a:off x="0" y="4668970"/>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dirty="0">
              <a:latin typeface="Times New Roman" panose="02020603050405020304" pitchFamily="18" charset="0"/>
              <a:cs typeface="Times New Roman" panose="02020603050405020304" pitchFamily="18" charset="0"/>
            </a:rPr>
            <a:t>a smart system that </a:t>
          </a:r>
          <a:r>
            <a:rPr lang="en-US" sz="2500" b="1" i="0" kern="1200" dirty="0">
              <a:latin typeface="Times New Roman" panose="02020603050405020304" pitchFamily="18" charset="0"/>
              <a:cs typeface="Times New Roman" panose="02020603050405020304" pitchFamily="18" charset="0"/>
            </a:rPr>
            <a:t>provides operational answers </a:t>
          </a:r>
          <a:r>
            <a:rPr lang="en-US" sz="2500" b="0" i="0" kern="1200" dirty="0">
              <a:latin typeface="Times New Roman" panose="02020603050405020304" pitchFamily="18" charset="0"/>
              <a:cs typeface="Times New Roman" panose="02020603050405020304" pitchFamily="18" charset="0"/>
            </a:rPr>
            <a:t>and supports decision-making to specific demands and problems based on collected data </a:t>
          </a:r>
          <a:r>
            <a:rPr lang="en-IN" sz="2500" b="0" i="0" kern="1200" dirty="0">
              <a:latin typeface="Times New Roman" panose="02020603050405020304" pitchFamily="18" charset="0"/>
              <a:cs typeface="Times New Roman" panose="02020603050405020304" pitchFamily="18" charset="0"/>
            </a:rPr>
            <a:t> (</a:t>
          </a:r>
          <a:r>
            <a:rPr lang="en-IN" sz="2500" b="0" i="0" u="sng" kern="1200" dirty="0" err="1">
              <a:latin typeface="Times New Roman" panose="02020603050405020304" pitchFamily="18" charset="0"/>
              <a:cs typeface="Times New Roman" panose="02020603050405020304" pitchFamily="18" charset="0"/>
              <a:hlinkClick xmlns:r="http://schemas.openxmlformats.org/officeDocument/2006/relationships" r:id="rId1"/>
            </a:rPr>
            <a:t>Terribile</a:t>
          </a:r>
          <a:r>
            <a:rPr lang="en-IN" sz="2500" b="0" i="0" u="sng" kern="1200" dirty="0">
              <a:latin typeface="Times New Roman" panose="02020603050405020304" pitchFamily="18" charset="0"/>
              <a:cs typeface="Times New Roman" panose="02020603050405020304" pitchFamily="18" charset="0"/>
              <a:hlinkClick xmlns:r="http://schemas.openxmlformats.org/officeDocument/2006/relationships" r:id="rId1"/>
            </a:rPr>
            <a:t> et al. (2015)</a:t>
          </a:r>
          <a:r>
            <a:rPr lang="en-IN" sz="2500" b="0" i="0" u="sng" kern="1200" dirty="0">
              <a:latin typeface="Times New Roman" panose="02020603050405020304" pitchFamily="18" charset="0"/>
              <a:cs typeface="Times New Roman" panose="02020603050405020304" pitchFamily="18" charset="0"/>
            </a:rPr>
            <a:t>)</a:t>
          </a:r>
          <a:r>
            <a:rPr lang="en-US" sz="2500" b="0" i="0" kern="1200" dirty="0">
              <a:latin typeface="Times New Roman" panose="02020603050405020304" pitchFamily="18" charset="0"/>
              <a:cs typeface="Times New Roman" panose="02020603050405020304" pitchFamily="18" charset="0"/>
            </a:rPr>
            <a:t>.   </a:t>
          </a:r>
          <a:endParaRPr lang="en-US" sz="2500" kern="1200" dirty="0">
            <a:latin typeface="Times New Roman" panose="02020603050405020304" pitchFamily="18" charset="0"/>
            <a:cs typeface="Times New Roman" panose="02020603050405020304" pitchFamily="18" charset="0"/>
          </a:endParaRPr>
        </a:p>
      </dsp:txBody>
      <dsp:txXfrm>
        <a:off x="0" y="4668970"/>
        <a:ext cx="7846605" cy="15563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4B38-C739-4181-AEF4-F2EDBE4FE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F87391F-7332-45D8-8242-D7D054E9C7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0B2F6D9-0F0B-4EDF-97F4-C07A61B5EACA}"/>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5" name="Footer Placeholder 4">
            <a:extLst>
              <a:ext uri="{FF2B5EF4-FFF2-40B4-BE49-F238E27FC236}">
                <a16:creationId xmlns:a16="http://schemas.microsoft.com/office/drawing/2014/main" id="{F3630132-6BB5-428A-9EAA-EAF5E1B5D6A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3C569CA-947D-4C89-8B76-A1DD099C09B8}"/>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2649926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7B53-9BB7-4092-8A60-BC6CFFB77D3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DC606B6-6F3F-49CF-ABE8-D7EA5B941E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64A592-FA0A-48C8-B25A-55CBFA8D7734}"/>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5" name="Footer Placeholder 4">
            <a:extLst>
              <a:ext uri="{FF2B5EF4-FFF2-40B4-BE49-F238E27FC236}">
                <a16:creationId xmlns:a16="http://schemas.microsoft.com/office/drawing/2014/main" id="{4F87B33B-31AA-42C8-AA32-0DB4B8E6F4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401545-5524-43AB-A748-A3C2955AF34A}"/>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35204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8CF7B3-E748-4052-9E8C-F9A7ADC56D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654570D-6067-4180-8EC1-7ED78261DD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DF30E2A-C384-4BF2-A566-BDC5597F3C2B}"/>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5" name="Footer Placeholder 4">
            <a:extLst>
              <a:ext uri="{FF2B5EF4-FFF2-40B4-BE49-F238E27FC236}">
                <a16:creationId xmlns:a16="http://schemas.microsoft.com/office/drawing/2014/main" id="{3B08A14F-1335-4771-A3EA-0266C5B0D9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D1A944-5D48-4574-B714-3483980CF670}"/>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3401905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65B910DF-B555-4D30-B35E-2297D59E32D0}" type="datetime1">
              <a:rPr lang="en-US" smtClean="0"/>
              <a:t>3/3/2022</a:t>
            </a:fld>
            <a:endParaRPr lang="en-US" dirty="0"/>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206459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2pPr marL="685800" indent="-228600">
              <a:buFont typeface="Courier New" panose="02070309020205020404" pitchFamily="49" charset="0"/>
              <a:buChar char="o"/>
              <a:defRPr/>
            </a:lvl2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0DF2F1F9-9322-493A-A9EE-BB75692CE5F5}" type="datetime1">
              <a:rPr lang="en-US" smtClean="0"/>
              <a:t>3/3/2022</a:t>
            </a:fld>
            <a:endParaRPr lang="en-US" dirty="0"/>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47407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7858DE51-4D5E-4D23-8181-86A5B05D5351}" type="datetime1">
              <a:rPr lang="en-US" smtClean="0"/>
              <a:t>3/3/2022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271794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9C399FCA-87F3-427A-B1A2-15346103C68A}" type="datetime1">
              <a:rPr lang="en-US" smtClean="0"/>
              <a:t>3/3/2022</a:t>
            </a:fld>
            <a:endParaRPr lang="en-US" dirty="0"/>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048940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693DF709-7E2D-49E6-A629-D8E3363D194F}" type="datetime1">
              <a:rPr lang="en-US" smtClean="0"/>
              <a:t>3/3/2022</a:t>
            </a:fld>
            <a:endParaRPr lang="en-US" dirty="0"/>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573710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85D0A921-9375-4BAA-A7C2-7975528669FA}" type="datetime1">
              <a:rPr lang="en-US" smtClean="0"/>
              <a:t>3/3/2022</a:t>
            </a:fld>
            <a:endParaRPr lang="en-US" dirty="0"/>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51632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5D25425-F285-48AE-A409-A618E3EEA628}" type="datetime1">
              <a:rPr lang="en-US" smtClean="0"/>
              <a:t>3/3/2022</a:t>
            </a:fld>
            <a:endParaRPr lang="en-US" dirty="0"/>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endParaRPr lang="en-US" dirty="0"/>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832946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EB56A94D-7D6A-4378-93F6-A3A33186E34B}" type="datetime1">
              <a:rPr lang="en-US" smtClean="0"/>
              <a:t>3/3/2022</a:t>
            </a:fld>
            <a:endParaRPr lang="en-US" dirty="0"/>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10037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7F33B-B1D6-47B9-A26F-86397760D58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2DB9CA-94AC-465E-9DAB-3A1CC6E414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1EA8F3-E932-48EC-8C2B-DB70A0AB7F32}"/>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5" name="Footer Placeholder 4">
            <a:extLst>
              <a:ext uri="{FF2B5EF4-FFF2-40B4-BE49-F238E27FC236}">
                <a16:creationId xmlns:a16="http://schemas.microsoft.com/office/drawing/2014/main" id="{9B96A03D-F12B-4845-A7AB-901D7A862B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8582AA-3BAF-4EAE-A053-E39FF45D3239}"/>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2603604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285FC0F9-687B-4417-9D77-CE2D7AD8C321}" type="datetime1">
              <a:rPr lang="en-US" smtClean="0"/>
              <a:t>3/3/2022</a:t>
            </a:fld>
            <a:endParaRPr lang="en-US" dirty="0"/>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571905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29D1D79F-E600-4AC1-A639-0B9FB8286C38}" type="datetime1">
              <a:rPr lang="en-US" smtClean="0"/>
              <a:t>3/3/2022</a:t>
            </a:fld>
            <a:endParaRPr lang="en-US" dirty="0"/>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898737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390F5D60-A842-4D08-9D7D-A7A57AB501A2}" type="datetime1">
              <a:rPr lang="en-US" smtClean="0"/>
              <a:t>3/3/2022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4484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77837-87BD-4DC4-A5AA-1466C6E367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5CC8092-BEB5-4C21-8746-0102DD2D9B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833F85-6E1C-4B86-98DE-B1620D058502}"/>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5" name="Footer Placeholder 4">
            <a:extLst>
              <a:ext uri="{FF2B5EF4-FFF2-40B4-BE49-F238E27FC236}">
                <a16:creationId xmlns:a16="http://schemas.microsoft.com/office/drawing/2014/main" id="{7CCA91C8-4C41-4DF7-A5BC-F08F103182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FF60CB-DD9D-447F-8B94-99C9A5EC71BC}"/>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366570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21457-D7FD-4CCA-BAA1-B17D1AA9ADA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741D77E-EE06-4539-8CE7-76295A05E9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B70750-6022-4C07-8C1C-CBE07EA984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D20C23C-BE1E-4780-B35F-B12A4E3CE23B}"/>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6" name="Footer Placeholder 5">
            <a:extLst>
              <a:ext uri="{FF2B5EF4-FFF2-40B4-BE49-F238E27FC236}">
                <a16:creationId xmlns:a16="http://schemas.microsoft.com/office/drawing/2014/main" id="{2D398BCD-047E-4FF2-944C-67096F4F6D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B35D09D-0F52-493C-A87F-188DC7DEB99E}"/>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413551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4B99-9E9A-476A-866D-6EA02D64590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16F05D0-D3EB-4E2A-9D6F-8574C6129C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B9B53F-D7CC-42AF-AC04-D45AABE576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5DA712E-39DB-44FD-A006-8C8A722C2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6AD01F-CD24-4414-9175-C588452D7E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A765A3A-E6FD-41FB-8D99-823C19BF602E}"/>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8" name="Footer Placeholder 7">
            <a:extLst>
              <a:ext uri="{FF2B5EF4-FFF2-40B4-BE49-F238E27FC236}">
                <a16:creationId xmlns:a16="http://schemas.microsoft.com/office/drawing/2014/main" id="{F3EB42B4-459F-4415-8626-90BF595776C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AA435EB-5A11-4E7F-90D6-F1604E97F431}"/>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244771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90E2-F303-4DBC-A48F-BE90D52D118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F6DD374-9507-47A3-8839-81E128985C3F}"/>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4" name="Footer Placeholder 3">
            <a:extLst>
              <a:ext uri="{FF2B5EF4-FFF2-40B4-BE49-F238E27FC236}">
                <a16:creationId xmlns:a16="http://schemas.microsoft.com/office/drawing/2014/main" id="{153DFD6C-3622-4D79-A6DF-A114EFB3AEC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7E9876A-7EEF-4745-95DC-D07DEC648F55}"/>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59669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E0127A-50EE-494C-93AC-87EBB3C37D97}"/>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3" name="Footer Placeholder 2">
            <a:extLst>
              <a:ext uri="{FF2B5EF4-FFF2-40B4-BE49-F238E27FC236}">
                <a16:creationId xmlns:a16="http://schemas.microsoft.com/office/drawing/2014/main" id="{8BA2A242-7646-4097-BC20-C0463488558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8246565-4702-4543-B772-02325A79F67B}"/>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345918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D1A8-8C73-454B-8E25-967233886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0E69B93-0DC1-48DE-A3D4-C2C1FBD77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C201BD1-AFEF-4999-B434-7414C393D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B95DEE-16A6-495C-89EE-D07DFD87760B}"/>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6" name="Footer Placeholder 5">
            <a:extLst>
              <a:ext uri="{FF2B5EF4-FFF2-40B4-BE49-F238E27FC236}">
                <a16:creationId xmlns:a16="http://schemas.microsoft.com/office/drawing/2014/main" id="{55E0A721-3679-431B-A242-45A574D83B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94D7A94-8C4F-4A14-A1E8-C5ECA056CBEE}"/>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125655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0CB4-CFB8-499B-AD5D-00EB17689B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74725ED-8924-453E-A1F9-79BC061BA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BE4E2A5-35DD-4D63-8DDE-2F88383F4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49D37-F97D-4D75-9748-476567B95058}"/>
              </a:ext>
            </a:extLst>
          </p:cNvPr>
          <p:cNvSpPr>
            <a:spLocks noGrp="1"/>
          </p:cNvSpPr>
          <p:nvPr>
            <p:ph type="dt" sz="half" idx="10"/>
          </p:nvPr>
        </p:nvSpPr>
        <p:spPr/>
        <p:txBody>
          <a:bodyPr/>
          <a:lstStyle/>
          <a:p>
            <a:fld id="{91777028-7108-43D3-9A3E-80F0D43754A8}" type="datetimeFigureOut">
              <a:rPr lang="en-IN" smtClean="0"/>
              <a:t>03-03-2022</a:t>
            </a:fld>
            <a:endParaRPr lang="en-IN"/>
          </a:p>
        </p:txBody>
      </p:sp>
      <p:sp>
        <p:nvSpPr>
          <p:cNvPr id="6" name="Footer Placeholder 5">
            <a:extLst>
              <a:ext uri="{FF2B5EF4-FFF2-40B4-BE49-F238E27FC236}">
                <a16:creationId xmlns:a16="http://schemas.microsoft.com/office/drawing/2014/main" id="{D33F6263-3249-46BB-8E5B-24C235219A5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94849EB-BB26-4509-BD4A-58C398ECFE76}"/>
              </a:ext>
            </a:extLst>
          </p:cNvPr>
          <p:cNvSpPr>
            <a:spLocks noGrp="1"/>
          </p:cNvSpPr>
          <p:nvPr>
            <p:ph type="sldNum" sz="quarter" idx="12"/>
          </p:nvPr>
        </p:nvSpPr>
        <p:spPr/>
        <p:txBody>
          <a:bodyPr/>
          <a:lstStyle/>
          <a:p>
            <a:fld id="{625770D4-17C1-4760-AF75-84D6061C93CB}" type="slidenum">
              <a:rPr lang="en-IN" smtClean="0"/>
              <a:t>‹#›</a:t>
            </a:fld>
            <a:endParaRPr lang="en-IN"/>
          </a:p>
        </p:txBody>
      </p:sp>
    </p:spTree>
    <p:extLst>
      <p:ext uri="{BB962C8B-B14F-4D97-AF65-F5344CB8AC3E}">
        <p14:creationId xmlns:p14="http://schemas.microsoft.com/office/powerpoint/2010/main" val="29980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0BE2BD-549F-4FA0-9CC3-9874A3B41D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28C5F67-534F-4751-A8DD-4F878023C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5DFD687-B5BC-4A1B-8B78-177F80820F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77028-7108-43D3-9A3E-80F0D43754A8}" type="datetimeFigureOut">
              <a:rPr lang="en-IN" smtClean="0"/>
              <a:t>03-03-2022</a:t>
            </a:fld>
            <a:endParaRPr lang="en-IN"/>
          </a:p>
        </p:txBody>
      </p:sp>
      <p:sp>
        <p:nvSpPr>
          <p:cNvPr id="5" name="Footer Placeholder 4">
            <a:extLst>
              <a:ext uri="{FF2B5EF4-FFF2-40B4-BE49-F238E27FC236}">
                <a16:creationId xmlns:a16="http://schemas.microsoft.com/office/drawing/2014/main" id="{A4B7A5E6-B3DA-4262-8DC5-292040802F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DCB65D2-BA0C-4E11-8FDC-739E6E0A3D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770D4-17C1-4760-AF75-84D6061C93CB}" type="slidenum">
              <a:rPr lang="en-IN" smtClean="0"/>
              <a:t>‹#›</a:t>
            </a:fld>
            <a:endParaRPr lang="en-IN"/>
          </a:p>
        </p:txBody>
      </p:sp>
    </p:spTree>
    <p:extLst>
      <p:ext uri="{BB962C8B-B14F-4D97-AF65-F5344CB8AC3E}">
        <p14:creationId xmlns:p14="http://schemas.microsoft.com/office/powerpoint/2010/main" val="1965450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D91916A1-FEE7-41E7-BEE3-2B4941A6F305}"/>
              </a:ext>
              <a:ext uri="{C183D7F6-B498-43B3-948B-1728B52AA6E4}">
                <adec:decorative xmlns:adec="http://schemas.microsoft.com/office/drawing/2017/decorative" val="1"/>
              </a:ext>
            </a:extLst>
          </p:cNvPr>
          <p:cNvGrpSpPr/>
          <p:nvPr/>
        </p:nvGrpSpPr>
        <p:grpSpPr>
          <a:xfrm>
            <a:off x="175990" y="62886"/>
            <a:ext cx="11708355" cy="6301715"/>
            <a:chOff x="175990" y="62886"/>
            <a:chExt cx="11708355" cy="6301715"/>
          </a:xfrm>
        </p:grpSpPr>
        <p:sp useBgFill="1">
          <p:nvSpPr>
            <p:cNvPr id="18" name="Graphic 10">
              <a:extLst>
                <a:ext uri="{FF2B5EF4-FFF2-40B4-BE49-F238E27FC236}">
                  <a16:creationId xmlns:a16="http://schemas.microsoft.com/office/drawing/2014/main" id="{EAFF5F08-677C-4873-9274-02B6FE751044}"/>
                </a:ext>
              </a:extLst>
            </p:cNvPr>
            <p:cNvSpPr/>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9" name="Graphic 10">
              <a:extLst>
                <a:ext uri="{FF2B5EF4-FFF2-40B4-BE49-F238E27FC236}">
                  <a16:creationId xmlns:a16="http://schemas.microsoft.com/office/drawing/2014/main" id="{16514C65-F179-4953-B660-5FC657697957}"/>
                </a:ext>
              </a:extLst>
            </p:cNvPr>
            <p:cNvSpPr/>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0" name="Graphic 10">
              <a:extLst>
                <a:ext uri="{FF2B5EF4-FFF2-40B4-BE49-F238E27FC236}">
                  <a16:creationId xmlns:a16="http://schemas.microsoft.com/office/drawing/2014/main" id="{DF5DA89C-9FED-4AE0-8C36-20612E77FAC0}"/>
                </a:ext>
              </a:extLst>
            </p:cNvPr>
            <p:cNvSpPr/>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1" name="Oval 20">
              <a:extLst>
                <a:ext uri="{FF2B5EF4-FFF2-40B4-BE49-F238E27FC236}">
                  <a16:creationId xmlns:a16="http://schemas.microsoft.com/office/drawing/2014/main" id="{FB98224C-F1DB-4F10-9B7F-93B86BA13F40}"/>
                </a:ext>
              </a:extLst>
            </p:cNvPr>
            <p:cNvSpPr/>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2" name="Oval 21">
              <a:extLst>
                <a:ext uri="{FF2B5EF4-FFF2-40B4-BE49-F238E27FC236}">
                  <a16:creationId xmlns:a16="http://schemas.microsoft.com/office/drawing/2014/main" id="{9AE1FC9E-06C9-4A12-8BE7-766C3DA8B9AC}"/>
                </a:ext>
              </a:extLst>
            </p:cNvPr>
            <p:cNvSpPr/>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3" name="Oval 22">
              <a:extLst>
                <a:ext uri="{FF2B5EF4-FFF2-40B4-BE49-F238E27FC236}">
                  <a16:creationId xmlns:a16="http://schemas.microsoft.com/office/drawing/2014/main" id="{29954B75-D8C7-439C-A014-E644E3E2C0A5}"/>
                </a:ext>
              </a:extLst>
            </p:cNvPr>
            <p:cNvSpPr/>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00800"/>
            <a:ext cx="2743200" cy="365125"/>
          </a:xfrm>
          <a:prstGeom prst="rect">
            <a:avLst/>
          </a:prstGeom>
        </p:spPr>
        <p:txBody>
          <a:bodyPr vert="horz" lIns="91440" tIns="45720" rIns="91440" bIns="45720" rtlCol="0" anchor="ctr"/>
          <a:lstStyle>
            <a:lvl1pPr algn="l">
              <a:defRPr sz="900" cap="all" spc="150" baseline="0">
                <a:solidFill>
                  <a:schemeClr val="tx1">
                    <a:tint val="75000"/>
                  </a:schemeClr>
                </a:solidFill>
              </a:defRPr>
            </a:lvl1pPr>
          </a:lstStyle>
          <a:p>
            <a:fld id="{B32DFD30-2122-4F4A-97B4-D0A849E36C5F}" type="datetime1">
              <a:rPr lang="en-US" smtClean="0"/>
              <a:t>3/3/2022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00800"/>
            <a:ext cx="4114800" cy="365125"/>
          </a:xfrm>
          <a:prstGeom prst="rect">
            <a:avLst/>
          </a:prstGeom>
        </p:spPr>
        <p:txBody>
          <a:bodyPr vert="horz" lIns="91440" tIns="45720" rIns="91440" bIns="45720" rtlCol="0" anchor="ctr"/>
          <a:lstStyle>
            <a:lvl1pPr algn="ctr">
              <a:defRPr sz="900" cap="all" spc="150" baseline="0">
                <a:solidFill>
                  <a:schemeClr val="tx1">
                    <a:tint val="75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00800"/>
            <a:ext cx="2743200" cy="365125"/>
          </a:xfrm>
          <a:prstGeom prst="rect">
            <a:avLst/>
          </a:prstGeom>
        </p:spPr>
        <p:txBody>
          <a:bodyPr vert="horz" lIns="91440" tIns="45720" rIns="91440" bIns="45720" rtlCol="0" anchor="ctr"/>
          <a:lstStyle>
            <a:lvl1pPr algn="r">
              <a:defRPr sz="900" cap="all" spc="150" baseline="0">
                <a:solidFill>
                  <a:schemeClr val="tx1">
                    <a:tint val="75000"/>
                  </a:schemeClr>
                </a:solidFill>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578639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Segoe UI" panose="020B0502040204020203"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Segoe UI" panose="020B0502040204020203"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Segoe UI" panose="020B0502040204020203"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encedirect.com/science/article/pii/S0168169919316497#b00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bm.com/downloads/cas/ONVXEB2A"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a:ea typeface="+mn-ea"/>
              <a:cs typeface="+mn-cs"/>
            </a:endParaRPr>
          </a:p>
        </p:txBody>
      </p:sp>
      <p:sp>
        <p:nvSpPr>
          <p:cNvPr id="11" name="Rectangle 10">
            <a:extLst>
              <a:ext uri="{FF2B5EF4-FFF2-40B4-BE49-F238E27FC236}">
                <a16:creationId xmlns:a16="http://schemas.microsoft.com/office/drawing/2014/main" id="{361EA5BB-A258-4E22-94F4-C79A44136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28" y="-19456"/>
            <a:ext cx="12192000" cy="6858000"/>
          </a:xfrm>
          <a:prstGeom prst="rect">
            <a:avLst/>
          </a:prstGeom>
          <a:solidFill>
            <a:srgbClr val="FFFFFF">
              <a:alpha val="10000"/>
            </a:srgbClr>
          </a:solidFill>
          <a:ln w="3848" cap="flat">
            <a:noFill/>
            <a:prstDash val="solid"/>
            <a:miter/>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a:ea typeface="+mn-ea"/>
              <a:cs typeface="+mn-cs"/>
            </a:endParaRPr>
          </a:p>
        </p:txBody>
      </p:sp>
      <p:sp>
        <p:nvSpPr>
          <p:cNvPr id="2" name="Title 1">
            <a:extLst>
              <a:ext uri="{FF2B5EF4-FFF2-40B4-BE49-F238E27FC236}">
                <a16:creationId xmlns:a16="http://schemas.microsoft.com/office/drawing/2014/main" id="{CD436FE9-40FE-4920-AEAB-49AC615D2CDF}"/>
              </a:ext>
            </a:extLst>
          </p:cNvPr>
          <p:cNvSpPr>
            <a:spLocks noGrp="1"/>
          </p:cNvSpPr>
          <p:nvPr>
            <p:ph type="ctrTitle"/>
          </p:nvPr>
        </p:nvSpPr>
        <p:spPr>
          <a:xfrm>
            <a:off x="6371080" y="569593"/>
            <a:ext cx="5262318" cy="3469007"/>
          </a:xfrm>
        </p:spPr>
        <p:txBody>
          <a:bodyPr anchor="b">
            <a:normAutofit/>
          </a:bodyPr>
          <a:lstStyle/>
          <a:p>
            <a:pPr algn="l"/>
            <a:r>
              <a:rPr lang="en-IN" sz="4200" dirty="0"/>
              <a:t>Decision Support System</a:t>
            </a:r>
            <a:br>
              <a:rPr lang="en-IN" sz="4200" dirty="0"/>
            </a:br>
            <a:r>
              <a:rPr lang="en-IN" sz="4200" dirty="0"/>
              <a:t>Geospatial System</a:t>
            </a:r>
            <a:br>
              <a:rPr lang="en-IN" sz="4200" dirty="0"/>
            </a:br>
            <a:r>
              <a:rPr lang="en-IN" sz="4200" dirty="0"/>
              <a:t>Agril. Expert System</a:t>
            </a:r>
            <a:br>
              <a:rPr lang="en-IN" sz="4200" dirty="0"/>
            </a:br>
            <a:r>
              <a:rPr lang="en-IN" sz="4200" dirty="0"/>
              <a:t>Soil Information </a:t>
            </a:r>
          </a:p>
        </p:txBody>
      </p:sp>
      <p:sp useBgFill="1">
        <p:nvSpPr>
          <p:cNvPr id="25" name="Graphic 10">
            <a:extLst>
              <a:ext uri="{FF2B5EF4-FFF2-40B4-BE49-F238E27FC236}">
                <a16:creationId xmlns:a16="http://schemas.microsoft.com/office/drawing/2014/main" id="{704F7EEF-CBB8-414E-AEB9-E8DFC3689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766717" y="5348577"/>
            <a:ext cx="1174169" cy="117416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useBgFill="1">
        <p:nvSpPr>
          <p:cNvPr id="26" name="Oval 14">
            <a:extLst>
              <a:ext uri="{FF2B5EF4-FFF2-40B4-BE49-F238E27FC236}">
                <a16:creationId xmlns:a16="http://schemas.microsoft.com/office/drawing/2014/main" id="{2CA7C088-CD39-49F8-BB37-5E16EFFF41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0267771" y="5421922"/>
            <a:ext cx="388723" cy="3887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a:ea typeface="+mn-ea"/>
              <a:cs typeface="+mn-cs"/>
            </a:endParaRPr>
          </a:p>
        </p:txBody>
      </p:sp>
      <p:sp>
        <p:nvSpPr>
          <p:cNvPr id="3" name="Subtitle 2">
            <a:extLst>
              <a:ext uri="{FF2B5EF4-FFF2-40B4-BE49-F238E27FC236}">
                <a16:creationId xmlns:a16="http://schemas.microsoft.com/office/drawing/2014/main" id="{B8133DF7-F047-4CCD-9E87-03D2E8CA481C}"/>
              </a:ext>
            </a:extLst>
          </p:cNvPr>
          <p:cNvSpPr>
            <a:spLocks noGrp="1"/>
          </p:cNvSpPr>
          <p:nvPr>
            <p:ph type="subTitle" idx="1"/>
          </p:nvPr>
        </p:nvSpPr>
        <p:spPr>
          <a:xfrm>
            <a:off x="6371080" y="4191000"/>
            <a:ext cx="5262318" cy="2117724"/>
          </a:xfrm>
        </p:spPr>
        <p:txBody>
          <a:bodyPr anchor="t">
            <a:normAutofit/>
          </a:bodyPr>
          <a:lstStyle/>
          <a:p>
            <a:pPr algn="l"/>
            <a:r>
              <a:rPr lang="en-IN" sz="2200"/>
              <a:t>4</a:t>
            </a:r>
            <a:r>
              <a:rPr lang="en-IN" sz="2200" baseline="30000"/>
              <a:t>th</a:t>
            </a:r>
            <a:r>
              <a:rPr lang="en-IN" sz="2200"/>
              <a:t> Semester</a:t>
            </a:r>
            <a:br>
              <a:rPr lang="en-IN" sz="2200"/>
            </a:br>
            <a:r>
              <a:rPr lang="en-IN" sz="2200"/>
              <a:t>Tufleuddin Biswas</a:t>
            </a:r>
            <a:br>
              <a:rPr lang="en-IN" sz="2200"/>
            </a:br>
            <a:r>
              <a:rPr lang="en-IN" sz="2200"/>
              <a:t>Assistant Professor</a:t>
            </a:r>
            <a:br>
              <a:rPr lang="en-IN" sz="2200"/>
            </a:br>
            <a:r>
              <a:rPr lang="en-IN" sz="2200"/>
              <a:t>Centurion University of Technology and Management (CUTM)</a:t>
            </a:r>
          </a:p>
        </p:txBody>
      </p:sp>
      <p:pic>
        <p:nvPicPr>
          <p:cNvPr id="4" name="Picture 3" descr="White stones balanced in a stack">
            <a:extLst>
              <a:ext uri="{FF2B5EF4-FFF2-40B4-BE49-F238E27FC236}">
                <a16:creationId xmlns:a16="http://schemas.microsoft.com/office/drawing/2014/main" id="{F5FAA973-DE12-4AC1-BDCA-86DA9BE26CE9}"/>
              </a:ext>
            </a:extLst>
          </p:cNvPr>
          <p:cNvPicPr>
            <a:picLocks noChangeAspect="1"/>
          </p:cNvPicPr>
          <p:nvPr/>
        </p:nvPicPr>
        <p:blipFill rotWithShape="1">
          <a:blip r:embed="rId2"/>
          <a:srcRect l="40745" r="-2" b="-2"/>
          <a:stretch/>
        </p:blipFill>
        <p:spPr>
          <a:xfrm>
            <a:off x="7935" y="1"/>
            <a:ext cx="6088065" cy="6858000"/>
          </a:xfrm>
          <a:prstGeom prst="rect">
            <a:avLst/>
          </a:prstGeom>
        </p:spPr>
      </p:pic>
      <p:sp useBgFill="1">
        <p:nvSpPr>
          <p:cNvPr id="27" name="Oval 16">
            <a:extLst>
              <a:ext uri="{FF2B5EF4-FFF2-40B4-BE49-F238E27FC236}">
                <a16:creationId xmlns:a16="http://schemas.microsoft.com/office/drawing/2014/main" id="{528C5F7D-50EC-4C32-B535-6E2B9D1FC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5901638" y="457200"/>
            <a:ext cx="388723" cy="3887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Tree>
    <p:extLst>
      <p:ext uri="{BB962C8B-B14F-4D97-AF65-F5344CB8AC3E}">
        <p14:creationId xmlns:p14="http://schemas.microsoft.com/office/powerpoint/2010/main" val="150600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5AD4A59-91FA-4E30-8F32-A8AB51F76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a:ea typeface="+mn-ea"/>
              <a:cs typeface="+mn-cs"/>
            </a:endParaRPr>
          </a:p>
        </p:txBody>
      </p:sp>
      <p:sp>
        <p:nvSpPr>
          <p:cNvPr id="23" name="Rectangle 22">
            <a:extLst>
              <a:ext uri="{FF2B5EF4-FFF2-40B4-BE49-F238E27FC236}">
                <a16:creationId xmlns:a16="http://schemas.microsoft.com/office/drawing/2014/main" id="{CDFF45EF-8068-49B8-AFAE-404F6EB188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a:ea typeface="+mn-ea"/>
              <a:cs typeface="+mn-cs"/>
            </a:endParaRPr>
          </a:p>
        </p:txBody>
      </p:sp>
      <p:sp>
        <p:nvSpPr>
          <p:cNvPr id="2" name="Title 1">
            <a:extLst>
              <a:ext uri="{FF2B5EF4-FFF2-40B4-BE49-F238E27FC236}">
                <a16:creationId xmlns:a16="http://schemas.microsoft.com/office/drawing/2014/main" id="{A3051EF1-8E2D-4FFE-9137-ADAB1DB61674}"/>
              </a:ext>
            </a:extLst>
          </p:cNvPr>
          <p:cNvSpPr>
            <a:spLocks noGrp="1"/>
          </p:cNvSpPr>
          <p:nvPr>
            <p:ph type="title"/>
          </p:nvPr>
        </p:nvSpPr>
        <p:spPr>
          <a:xfrm>
            <a:off x="457201" y="557189"/>
            <a:ext cx="3276599" cy="5743616"/>
          </a:xfrm>
        </p:spPr>
        <p:txBody>
          <a:bodyPr anchor="ctr">
            <a:normAutofit/>
          </a:bodyPr>
          <a:lstStyle/>
          <a:p>
            <a:r>
              <a:rPr lang="en-IN" sz="3600" dirty="0"/>
              <a:t>Decision Support System (DSS) </a:t>
            </a:r>
          </a:p>
        </p:txBody>
      </p:sp>
      <p:grpSp>
        <p:nvGrpSpPr>
          <p:cNvPr id="25" name="Group 24">
            <a:extLst>
              <a:ext uri="{FF2B5EF4-FFF2-40B4-BE49-F238E27FC236}">
                <a16:creationId xmlns:a16="http://schemas.microsoft.com/office/drawing/2014/main" id="{C80F1402-11C5-4156-920F-A1D996B47D2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1823" y="446104"/>
            <a:ext cx="2354299" cy="1482372"/>
            <a:chOff x="471823" y="446104"/>
            <a:chExt cx="2354299" cy="1482372"/>
          </a:xfrm>
        </p:grpSpPr>
        <p:sp useBgFill="1">
          <p:nvSpPr>
            <p:cNvPr id="26" name="Graphic 10">
              <a:extLst>
                <a:ext uri="{FF2B5EF4-FFF2-40B4-BE49-F238E27FC236}">
                  <a16:creationId xmlns:a16="http://schemas.microsoft.com/office/drawing/2014/main" id="{F59333A0-91D0-40E7-ABE0-4CD6A0A402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810535" y="863805"/>
              <a:ext cx="1015587" cy="10155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useBgFill="1">
          <p:nvSpPr>
            <p:cNvPr id="27" name="Oval 26">
              <a:extLst>
                <a:ext uri="{FF2B5EF4-FFF2-40B4-BE49-F238E27FC236}">
                  <a16:creationId xmlns:a16="http://schemas.microsoft.com/office/drawing/2014/main" id="{E1168C41-55F2-4E50-AAC9-1069DFDEA9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233824" y="1752600"/>
              <a:ext cx="175876" cy="17587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a:ea typeface="+mn-ea"/>
                <a:cs typeface="+mn-cs"/>
              </a:endParaRPr>
            </a:p>
          </p:txBody>
        </p:sp>
        <p:sp useBgFill="1">
          <p:nvSpPr>
            <p:cNvPr id="28" name="Oval 27">
              <a:extLst>
                <a:ext uri="{FF2B5EF4-FFF2-40B4-BE49-F238E27FC236}">
                  <a16:creationId xmlns:a16="http://schemas.microsoft.com/office/drawing/2014/main" id="{806188BB-B55A-499F-A6F1-4CF1F0887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471823" y="446104"/>
              <a:ext cx="762000" cy="76200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grpSp>
      <p:graphicFrame>
        <p:nvGraphicFramePr>
          <p:cNvPr id="5" name="Content Placeholder 2">
            <a:extLst>
              <a:ext uri="{FF2B5EF4-FFF2-40B4-BE49-F238E27FC236}">
                <a16:creationId xmlns:a16="http://schemas.microsoft.com/office/drawing/2014/main" id="{92946BDF-7634-4249-B35A-F35118DB9109}"/>
              </a:ext>
            </a:extLst>
          </p:cNvPr>
          <p:cNvGraphicFramePr>
            <a:graphicFrameLocks noGrp="1"/>
          </p:cNvGraphicFramePr>
          <p:nvPr>
            <p:ph idx="1"/>
          </p:nvPr>
        </p:nvGraphicFramePr>
        <p:xfrm>
          <a:off x="4038600" y="304800"/>
          <a:ext cx="7846605" cy="6225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230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9D8753C-08A3-429C-9226-3BA3B6AE9FDF}"/>
              </a:ext>
            </a:extLst>
          </p:cNvPr>
          <p:cNvSpPr/>
          <p:nvPr/>
        </p:nvSpPr>
        <p:spPr>
          <a:xfrm>
            <a:off x="1529898" y="233174"/>
            <a:ext cx="9111017" cy="863940"/>
          </a:xfrm>
          <a:prstGeom prst="roundRect">
            <a:avLst/>
          </a:prstGeom>
          <a:solidFill>
            <a:srgbClr val="D08C99"/>
          </a:solidFill>
          <a:ln w="12700" cap="flat" cmpd="sng" algn="ctr">
            <a:solidFill>
              <a:srgbClr val="000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2060"/>
                </a:solidFill>
                <a:effectLst/>
                <a:uLnTx/>
                <a:uFillTx/>
                <a:latin typeface="Open sans"/>
                <a:ea typeface="+mn-ea"/>
                <a:cs typeface="+mn-cs"/>
              </a:rPr>
              <a:t>Decision Support System in Agriculture (ADSS) </a:t>
            </a:r>
            <a:endParaRPr kumimoji="0" lang="en-IN" sz="3200" b="0" i="0" u="none" strike="noStrike" kern="0" cap="none" spc="0" normalizeH="0" baseline="0" noProof="0" dirty="0">
              <a:ln>
                <a:noFill/>
              </a:ln>
              <a:solidFill>
                <a:srgbClr val="002060"/>
              </a:solidFill>
              <a:effectLst/>
              <a:uLnTx/>
              <a:uFillTx/>
              <a:latin typeface="Open sans"/>
              <a:ea typeface="+mn-ea"/>
              <a:cs typeface="+mn-cs"/>
            </a:endParaRPr>
          </a:p>
        </p:txBody>
      </p:sp>
      <p:sp>
        <p:nvSpPr>
          <p:cNvPr id="5" name="TextBox 4">
            <a:extLst>
              <a:ext uri="{FF2B5EF4-FFF2-40B4-BE49-F238E27FC236}">
                <a16:creationId xmlns:a16="http://schemas.microsoft.com/office/drawing/2014/main" id="{3ADF97E4-935F-4A1A-8F42-DA219A5387C2}"/>
              </a:ext>
            </a:extLst>
          </p:cNvPr>
          <p:cNvSpPr txBox="1"/>
          <p:nvPr/>
        </p:nvSpPr>
        <p:spPr>
          <a:xfrm>
            <a:off x="1322773" y="2109095"/>
            <a:ext cx="11079332" cy="3246530"/>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q"/>
            </a:pPr>
            <a:r>
              <a:rPr lang="en-US" sz="2800" b="1" dirty="0">
                <a:solidFill>
                  <a:srgbClr val="000000">
                    <a:lumMod val="95000"/>
                    <a:lumOff val="5000"/>
                  </a:srgbClr>
                </a:solidFill>
                <a:latin typeface="Times New Roman" panose="02020603050405020304" pitchFamily="18" charset="0"/>
                <a:cs typeface="Times New Roman" panose="02020603050405020304" pitchFamily="18" charset="0"/>
              </a:rPr>
              <a:t>ADSS defined as a human-computer system</a:t>
            </a:r>
          </a:p>
          <a:p>
            <a:pPr marL="1485900" lvl="2" indent="-571500">
              <a:lnSpc>
                <a:spcPct val="150000"/>
              </a:lnSpc>
              <a:buFont typeface="+mj-lt"/>
              <a:buAutoNum type="romanLcPeriod"/>
            </a:pPr>
            <a:r>
              <a:rPr lang="en-US" sz="2800" dirty="0">
                <a:solidFill>
                  <a:srgbClr val="000000">
                    <a:lumMod val="95000"/>
                    <a:lumOff val="5000"/>
                  </a:srgbClr>
                </a:solidFill>
                <a:latin typeface="Times New Roman" panose="02020603050405020304" pitchFamily="18" charset="0"/>
                <a:cs typeface="Times New Roman" panose="02020603050405020304" pitchFamily="18" charset="0"/>
              </a:rPr>
              <a:t>utilizes data from various sources, </a:t>
            </a:r>
          </a:p>
          <a:p>
            <a:pPr marL="1428750" lvl="2" indent="-514350">
              <a:lnSpc>
                <a:spcPct val="150000"/>
              </a:lnSpc>
              <a:buFont typeface="+mj-lt"/>
              <a:buAutoNum type="romanLcPeriod"/>
            </a:pPr>
            <a:r>
              <a:rPr lang="en-US" sz="2800" dirty="0">
                <a:solidFill>
                  <a:srgbClr val="000000">
                    <a:lumMod val="95000"/>
                    <a:lumOff val="5000"/>
                  </a:srgbClr>
                </a:solidFill>
                <a:latin typeface="Times New Roman" panose="02020603050405020304" pitchFamily="18" charset="0"/>
                <a:cs typeface="Times New Roman" panose="02020603050405020304" pitchFamily="18" charset="0"/>
              </a:rPr>
              <a:t>aiming at providing farmers with a list of advice</a:t>
            </a:r>
          </a:p>
          <a:p>
            <a:pPr marL="1428750" lvl="2" indent="-514350">
              <a:lnSpc>
                <a:spcPct val="150000"/>
              </a:lnSpc>
              <a:buFont typeface="+mj-lt"/>
              <a:buAutoNum type="romanLcPeriod"/>
            </a:pPr>
            <a:r>
              <a:rPr lang="en-US" sz="2800" dirty="0">
                <a:solidFill>
                  <a:srgbClr val="000000">
                    <a:lumMod val="95000"/>
                    <a:lumOff val="5000"/>
                  </a:srgbClr>
                </a:solidFill>
                <a:latin typeface="Times New Roman" panose="02020603050405020304" pitchFamily="18" charset="0"/>
                <a:cs typeface="Times New Roman" panose="02020603050405020304" pitchFamily="18" charset="0"/>
              </a:rPr>
              <a:t>for supporting their decision-making under different circumstances. </a:t>
            </a:r>
          </a:p>
        </p:txBody>
      </p:sp>
    </p:spTree>
    <p:extLst>
      <p:ext uri="{BB962C8B-B14F-4D97-AF65-F5344CB8AC3E}">
        <p14:creationId xmlns:p14="http://schemas.microsoft.com/office/powerpoint/2010/main" val="2251062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4CF69-A315-43C1-8E8C-884140659A28}"/>
              </a:ext>
            </a:extLst>
          </p:cNvPr>
          <p:cNvSpPr>
            <a:spLocks noGrp="1"/>
          </p:cNvSpPr>
          <p:nvPr>
            <p:ph type="title"/>
          </p:nvPr>
        </p:nvSpPr>
        <p:spPr/>
        <p:txBody>
          <a:bodyPr/>
          <a:lstStyle/>
          <a:p>
            <a:pPr algn="ctr"/>
            <a:r>
              <a:rPr kumimoji="0" lang="en-US" sz="4400" b="0" i="0" u="none" strike="noStrike" kern="0" cap="none" spc="0" normalizeH="0" baseline="0" noProof="0" dirty="0">
                <a:ln>
                  <a:noFill/>
                </a:ln>
                <a:solidFill>
                  <a:srgbClr val="002060"/>
                </a:solidFill>
                <a:effectLst/>
                <a:uLnTx/>
                <a:uFillTx/>
                <a:latin typeface="Open sans"/>
                <a:ea typeface="+mn-ea"/>
                <a:cs typeface="+mn-cs"/>
              </a:rPr>
              <a:t>Decision Support System in Agriculture (ADSS</a:t>
            </a:r>
            <a:endParaRPr lang="en-IN" dirty="0"/>
          </a:p>
        </p:txBody>
      </p:sp>
      <p:sp>
        <p:nvSpPr>
          <p:cNvPr id="3" name="Content Placeholder 2">
            <a:extLst>
              <a:ext uri="{FF2B5EF4-FFF2-40B4-BE49-F238E27FC236}">
                <a16:creationId xmlns:a16="http://schemas.microsoft.com/office/drawing/2014/main" id="{A0CDA481-C490-41D2-879D-1A02A2B06EFA}"/>
              </a:ext>
            </a:extLst>
          </p:cNvPr>
          <p:cNvSpPr>
            <a:spLocks noGrp="1"/>
          </p:cNvSpPr>
          <p:nvPr>
            <p:ph idx="1"/>
          </p:nvPr>
        </p:nvSpPr>
        <p:spPr>
          <a:xfrm>
            <a:off x="838199" y="1825625"/>
            <a:ext cx="10871447" cy="4351338"/>
          </a:xfrm>
        </p:spPr>
        <p:txBody>
          <a:bodyPr>
            <a:normAutofit fontScale="92500"/>
          </a:bodyPr>
          <a:lstStyle/>
          <a:p>
            <a:pPr marL="285750" marR="0" lvl="0" indent="-285750"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One of the most representative characteristics of an ADSS is that</a:t>
            </a:r>
          </a:p>
          <a:p>
            <a:pPr marL="1943100" lvl="3" indent="-571500">
              <a:lnSpc>
                <a:spcPct val="150000"/>
              </a:lnSpc>
              <a:spcBef>
                <a:spcPts val="0"/>
              </a:spcBef>
              <a:buFont typeface="+mj-lt"/>
              <a:buAutoNum type="romanLcPeriod"/>
              <a:defRPr/>
            </a:pPr>
            <a:r>
              <a:rPr kumimoji="0" lang="en-US" sz="280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it does not give direct instructions or commands to farmers. </a:t>
            </a:r>
          </a:p>
          <a:p>
            <a:pPr marL="1943100" lvl="3" indent="-571500">
              <a:lnSpc>
                <a:spcPct val="150000"/>
              </a:lnSpc>
              <a:spcBef>
                <a:spcPts val="0"/>
              </a:spcBef>
              <a:buFont typeface="+mj-lt"/>
              <a:buAutoNum type="romanLcPeriod"/>
              <a:defRPr/>
            </a:pPr>
            <a:r>
              <a:rPr kumimoji="0" lang="en-US" sz="280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rPr>
              <a:t>Because farmers are in the position of taking the final decisions.</a:t>
            </a:r>
          </a:p>
          <a:p>
            <a:pPr marL="1943100" lvl="3" indent="-571500">
              <a:lnSpc>
                <a:spcPct val="150000"/>
              </a:lnSpc>
              <a:spcBef>
                <a:spcPts val="0"/>
              </a:spcBef>
              <a:buFont typeface="+mj-lt"/>
              <a:buAutoNum type="romanLcPeriod"/>
              <a:defRPr/>
            </a:pPr>
            <a:r>
              <a:rPr lang="en-US" sz="2800" i="0" dirty="0">
                <a:solidFill>
                  <a:srgbClr val="2E2E2E"/>
                </a:solidFill>
                <a:effectLst/>
                <a:latin typeface="Times New Roman" panose="02020603050405020304" pitchFamily="18" charset="0"/>
                <a:cs typeface="Times New Roman" panose="02020603050405020304" pitchFamily="18" charset="0"/>
              </a:rPr>
              <a:t>An ADSS is not only able to provide a list of options for on-going activities, but also may help decision makers to achieve better performances in future tasks (</a:t>
            </a:r>
            <a:r>
              <a:rPr lang="en-US" sz="2800" i="0" u="none" strike="noStrike" dirty="0" err="1">
                <a:solidFill>
                  <a:srgbClr val="0C7DBB"/>
                </a:solidFill>
                <a:effectLst/>
                <a:latin typeface="Times New Roman" panose="02020603050405020304" pitchFamily="18" charset="0"/>
                <a:cs typeface="Times New Roman" panose="02020603050405020304" pitchFamily="18" charset="0"/>
                <a:hlinkClick r:id="rId2"/>
              </a:rPr>
              <a:t>Alenljung</a:t>
            </a:r>
            <a:r>
              <a:rPr lang="en-US" sz="2800" i="0" u="none" strike="noStrike" dirty="0">
                <a:solidFill>
                  <a:srgbClr val="0C7DBB"/>
                </a:solidFill>
                <a:effectLst/>
                <a:latin typeface="Times New Roman" panose="02020603050405020304" pitchFamily="18" charset="0"/>
                <a:cs typeface="Times New Roman" panose="02020603050405020304" pitchFamily="18" charset="0"/>
                <a:hlinkClick r:id="rId2"/>
              </a:rPr>
              <a:t>, 2008</a:t>
            </a:r>
            <a:r>
              <a:rPr lang="en-US" sz="2800" i="0" dirty="0">
                <a:solidFill>
                  <a:srgbClr val="2E2E2E"/>
                </a:solidFill>
                <a:effectLst/>
                <a:latin typeface="Times New Roman" panose="02020603050405020304" pitchFamily="18" charset="0"/>
                <a:cs typeface="Times New Roman" panose="02020603050405020304" pitchFamily="18" charset="0"/>
              </a:rPr>
              <a:t>). </a:t>
            </a:r>
          </a:p>
          <a:p>
            <a:pPr marL="1371600" lvl="3" indent="0">
              <a:lnSpc>
                <a:spcPct val="150000"/>
              </a:lnSpc>
              <a:spcBef>
                <a:spcPts val="0"/>
              </a:spcBef>
              <a:buNone/>
              <a:defRPr/>
            </a:pPr>
            <a:endParaRPr kumimoji="0" lang="en-US" sz="2800" i="0" u="none" strike="noStrike" kern="1200" cap="none" spc="0" normalizeH="0" baseline="0" noProof="0" dirty="0">
              <a:ln>
                <a:noFill/>
              </a:ln>
              <a:solidFill>
                <a:srgbClr val="000000">
                  <a:lumMod val="95000"/>
                  <a:lumOff val="5000"/>
                </a:srgbClr>
              </a:solidFill>
              <a:effectLst/>
              <a:uLnTx/>
              <a:uFillTx/>
              <a:latin typeface="Times New Roman" panose="02020603050405020304" pitchFamily="18" charset="0"/>
              <a:ea typeface="+mn-ea"/>
              <a:cs typeface="Times New Roman" panose="02020603050405020304" pitchFamily="18" charset="0"/>
            </a:endParaRPr>
          </a:p>
          <a:p>
            <a:endParaRPr lang="en-IN" dirty="0"/>
          </a:p>
        </p:txBody>
      </p:sp>
    </p:spTree>
    <p:extLst>
      <p:ext uri="{BB962C8B-B14F-4D97-AF65-F5344CB8AC3E}">
        <p14:creationId xmlns:p14="http://schemas.microsoft.com/office/powerpoint/2010/main" val="138272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84A0-F9B8-4576-9FA2-27314B061025}"/>
              </a:ext>
            </a:extLst>
          </p:cNvPr>
          <p:cNvSpPr>
            <a:spLocks noGrp="1"/>
          </p:cNvSpPr>
          <p:nvPr>
            <p:ph type="title"/>
          </p:nvPr>
        </p:nvSpPr>
        <p:spPr/>
        <p:txBody>
          <a:bodyPr/>
          <a:lstStyle/>
          <a:p>
            <a:r>
              <a:rPr lang="en-US" dirty="0">
                <a:solidFill>
                  <a:srgbClr val="2E2E2E"/>
                </a:solidFill>
                <a:latin typeface="Times New Roman" panose="02020603050405020304" pitchFamily="18" charset="0"/>
                <a:ea typeface="+mn-ea"/>
                <a:cs typeface="Times New Roman" panose="02020603050405020304" pitchFamily="18" charset="0"/>
              </a:rPr>
              <a:t>Some successful examples have illustrated how Agriculture 4.0 can benefit from ADSSs</a:t>
            </a:r>
            <a:endParaRPr lang="en-IN" dirty="0"/>
          </a:p>
        </p:txBody>
      </p:sp>
      <p:sp>
        <p:nvSpPr>
          <p:cNvPr id="3" name="Content Placeholder 2">
            <a:extLst>
              <a:ext uri="{FF2B5EF4-FFF2-40B4-BE49-F238E27FC236}">
                <a16:creationId xmlns:a16="http://schemas.microsoft.com/office/drawing/2014/main" id="{7FC44378-9384-4B0B-A9FF-D3D52EFD29F5}"/>
              </a:ext>
            </a:extLst>
          </p:cNvPr>
          <p:cNvSpPr>
            <a:spLocks noGrp="1"/>
          </p:cNvSpPr>
          <p:nvPr>
            <p:ph idx="1"/>
          </p:nvPr>
        </p:nvSpPr>
        <p:spPr>
          <a:xfrm>
            <a:off x="838199" y="1825625"/>
            <a:ext cx="10924713" cy="4351338"/>
          </a:xfrm>
        </p:spPr>
        <p:txBody>
          <a:bodyPr/>
          <a:lstStyle/>
          <a:p>
            <a:pPr marL="1428750" lvl="2" indent="-514350">
              <a:lnSpc>
                <a:spcPct val="150000"/>
              </a:lnSpc>
              <a:spcBef>
                <a:spcPts val="0"/>
              </a:spcBef>
              <a:buClrTx/>
              <a:buFont typeface="+mj-lt"/>
              <a:buAutoNum type="romanUcPeriod" startAt="4"/>
              <a:defRPr/>
            </a:pPr>
            <a:r>
              <a:rPr kumimoji="0" lang="en-US" sz="2400" b="0" i="0" u="none" strike="noStrike" kern="1200" cap="none" spc="0" normalizeH="0" baseline="0" noProof="0" dirty="0">
                <a:ln>
                  <a:noFill/>
                </a:ln>
                <a:solidFill>
                  <a:srgbClr val="2E2E2E"/>
                </a:solidFill>
                <a:effectLst/>
                <a:uLnTx/>
                <a:uFillTx/>
                <a:latin typeface="Times New Roman" panose="02020603050405020304" pitchFamily="18" charset="0"/>
                <a:ea typeface="+mn-ea"/>
                <a:cs typeface="Times New Roman" panose="02020603050405020304" pitchFamily="18" charset="0"/>
              </a:rPr>
              <a:t>The Watson Decision Platform for Agriculture was released by IBM Watson and The Weather Company, combining agriculture with IBM’s advanced capabilities in Artificial Intelligence, Internet of Things, and Cloud Computing (Watson Decision </a:t>
            </a:r>
            <a:r>
              <a:rPr lang="en-US" sz="2400" dirty="0">
                <a:solidFill>
                  <a:srgbClr val="2E2E2E"/>
                </a:solidFill>
                <a:latin typeface="Times New Roman" panose="02020603050405020304" pitchFamily="18" charset="0"/>
                <a:cs typeface="Times New Roman" panose="02020603050405020304" pitchFamily="18" charset="0"/>
              </a:rPr>
              <a:t>Platform for Agriculture. </a:t>
            </a:r>
          </a:p>
          <a:p>
            <a:pPr marL="1371600" lvl="3" indent="0">
              <a:lnSpc>
                <a:spcPct val="150000"/>
              </a:lnSpc>
              <a:spcBef>
                <a:spcPts val="0"/>
              </a:spcBef>
              <a:buClrTx/>
              <a:buNone/>
              <a:defRPr/>
            </a:pPr>
            <a:r>
              <a:rPr kumimoji="0" lang="en-US" sz="2200" b="0" i="0" u="none" strike="noStrike" kern="1200" cap="none" spc="0" normalizeH="0" baseline="0" noProof="0" dirty="0">
                <a:ln>
                  <a:noFill/>
                </a:ln>
                <a:solidFill>
                  <a:srgbClr val="0C7DBB"/>
                </a:solidFill>
                <a:effectLst/>
                <a:uLnTx/>
                <a:uFillTx/>
                <a:latin typeface="Times New Roman" panose="02020603050405020304" pitchFamily="18" charset="0"/>
                <a:ea typeface="+mn-ea"/>
                <a:cs typeface="Times New Roman" panose="02020603050405020304" pitchFamily="18" charset="0"/>
                <a:hlinkClick r:id="rId2"/>
              </a:rPr>
              <a:t>https://www.ibm.com/downloads/cas/ONVXEB2A</a:t>
            </a:r>
            <a:r>
              <a:rPr kumimoji="0" lang="en-US" sz="2200" b="0" i="0" u="none" strike="noStrike" kern="1200" cap="none" spc="0" normalizeH="0" baseline="0" noProof="0" dirty="0">
                <a:ln>
                  <a:noFill/>
                </a:ln>
                <a:solidFill>
                  <a:srgbClr val="2E2E2E"/>
                </a:solidFill>
                <a:effectLst/>
                <a:uLnTx/>
                <a:uFillTx/>
                <a:latin typeface="Times New Roman" panose="02020603050405020304" pitchFamily="18" charset="0"/>
                <a:ea typeface="+mn-ea"/>
                <a:cs typeface="Times New Roman" panose="02020603050405020304" pitchFamily="18" charset="0"/>
              </a:rPr>
              <a:t>  </a:t>
            </a:r>
            <a:r>
              <a:rPr lang="en-US" sz="2400" dirty="0">
                <a:solidFill>
                  <a:srgbClr val="2E2E2E"/>
                </a:solidFill>
                <a:latin typeface="Times New Roman" panose="02020603050405020304" pitchFamily="18" charset="0"/>
                <a:cs typeface="Times New Roman" panose="02020603050405020304" pitchFamily="18" charset="0"/>
              </a:rPr>
              <a:t> </a:t>
            </a:r>
          </a:p>
          <a:p>
            <a:endParaRPr lang="en-IN" dirty="0"/>
          </a:p>
        </p:txBody>
      </p:sp>
    </p:spTree>
    <p:extLst>
      <p:ext uri="{BB962C8B-B14F-4D97-AF65-F5344CB8AC3E}">
        <p14:creationId xmlns:p14="http://schemas.microsoft.com/office/powerpoint/2010/main" val="45533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55A1-C2D9-4FFB-A0B9-E659CF8878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1203C6A-52C5-4FD1-8969-4145689220CB}"/>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D3A0D19C-5EB4-49F5-AB91-E95EC016ADC0}"/>
              </a:ext>
            </a:extLst>
          </p:cNvPr>
          <p:cNvPicPr>
            <a:picLocks noChangeAspect="1"/>
          </p:cNvPicPr>
          <p:nvPr/>
        </p:nvPicPr>
        <p:blipFill>
          <a:blip r:embed="rId2"/>
          <a:stretch>
            <a:fillRect/>
          </a:stretch>
        </p:blipFill>
        <p:spPr>
          <a:xfrm>
            <a:off x="766762" y="447675"/>
            <a:ext cx="10658475" cy="5962650"/>
          </a:xfrm>
          <a:prstGeom prst="rect">
            <a:avLst/>
          </a:prstGeom>
        </p:spPr>
      </p:pic>
    </p:spTree>
    <p:extLst>
      <p:ext uri="{BB962C8B-B14F-4D97-AF65-F5344CB8AC3E}">
        <p14:creationId xmlns:p14="http://schemas.microsoft.com/office/powerpoint/2010/main" val="50086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1A9-D463-4E00-97A8-C0871131DB6C}"/>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EFB291BF-D9FD-41A7-BEFB-0FC2469BE7E1}"/>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347725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inimalXOVTI">
  <a:themeElements>
    <a:clrScheme name="AnalogousFromLightSeedRightStep">
      <a:dk1>
        <a:srgbClr val="000000"/>
      </a:dk1>
      <a:lt1>
        <a:srgbClr val="FFFFFF"/>
      </a:lt1>
      <a:dk2>
        <a:srgbClr val="3D3522"/>
      </a:dk2>
      <a:lt2>
        <a:srgbClr val="E2E8E7"/>
      </a:lt2>
      <a:accent1>
        <a:srgbClr val="D08C99"/>
      </a:accent1>
      <a:accent2>
        <a:srgbClr val="C68673"/>
      </a:accent2>
      <a:accent3>
        <a:srgbClr val="BCA06E"/>
      </a:accent3>
      <a:accent4>
        <a:srgbClr val="A4A962"/>
      </a:accent4>
      <a:accent5>
        <a:srgbClr val="92AD74"/>
      </a:accent5>
      <a:accent6>
        <a:srgbClr val="70B468"/>
      </a:accent6>
      <a:hlink>
        <a:srgbClr val="568E84"/>
      </a:hlink>
      <a:folHlink>
        <a:srgbClr val="7F7F7F"/>
      </a:folHlink>
    </a:clrScheme>
    <a:fontScheme name="Custom 40">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XOVTI" id="{DC540DBD-7FF5-4942-921A-CFF95ECB90AA}" vid="{E72E4198-D957-48FD-B88D-6DAFC89EAFA2}"/>
    </a:ext>
  </a:extLst>
</a:theme>
</file>

<file path=docProps/app.xml><?xml version="1.0" encoding="utf-8"?>
<Properties xmlns="http://schemas.openxmlformats.org/officeDocument/2006/extended-properties" xmlns:vt="http://schemas.openxmlformats.org/officeDocument/2006/docPropsVTypes">
  <TotalTime>18</TotalTime>
  <Words>325</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Arial</vt:lpstr>
      <vt:lpstr>Calibri</vt:lpstr>
      <vt:lpstr>Calibri Light</vt:lpstr>
      <vt:lpstr>Courier New</vt:lpstr>
      <vt:lpstr>Open sans</vt:lpstr>
      <vt:lpstr>Segoe UI</vt:lpstr>
      <vt:lpstr>Times New Roman</vt:lpstr>
      <vt:lpstr>Wingdings</vt:lpstr>
      <vt:lpstr>Office Theme</vt:lpstr>
      <vt:lpstr>MinimalXOVTI</vt:lpstr>
      <vt:lpstr>Decision Support System Geospatial System Agril. Expert System Soil Information </vt:lpstr>
      <vt:lpstr>Decision Support System (DSS) </vt:lpstr>
      <vt:lpstr>PowerPoint Presentation</vt:lpstr>
      <vt:lpstr>Decision Support System in Agriculture (ADSS</vt:lpstr>
      <vt:lpstr>Some successful examples have illustrated how Agriculture 4.0 can benefit from ADSSs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System Geospatial System Agril. Expert System Soil Information </dc:title>
  <dc:creator>TUFLEUDDIN BISWAS</dc:creator>
  <cp:lastModifiedBy>TUFLEUDDIN BISWAS</cp:lastModifiedBy>
  <cp:revision>1</cp:revision>
  <dcterms:created xsi:type="dcterms:W3CDTF">2022-03-03T03:37:00Z</dcterms:created>
  <dcterms:modified xsi:type="dcterms:W3CDTF">2022-03-03T03:55:32Z</dcterms:modified>
</cp:coreProperties>
</file>