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tif"/></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Decisions an Entrepreneur Takes"/>
          <p:cNvSpPr txBox="1"/>
          <p:nvPr>
            <p:ph type="ctrTitle"/>
          </p:nvPr>
        </p:nvSpPr>
        <p:spPr>
          <a:prstGeom prst="rect">
            <a:avLst/>
          </a:prstGeom>
        </p:spPr>
        <p:txBody>
          <a:bodyPr/>
          <a:lstStyle/>
          <a:p>
            <a:pPr/>
            <a:r>
              <a:t>Decisions an Entrepreneur Takes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The Process of Selection:…"/>
          <p:cNvSpPr txBox="1"/>
          <p:nvPr>
            <p:ph type="body" idx="1"/>
          </p:nvPr>
        </p:nvSpPr>
        <p:spPr>
          <a:xfrm>
            <a:off x="304800" y="342900"/>
            <a:ext cx="12395200" cy="9067800"/>
          </a:xfrm>
          <a:prstGeom prst="rect">
            <a:avLst/>
          </a:prstGeom>
        </p:spPr>
        <p:txBody>
          <a:bodyPr anchor="t"/>
          <a:lstStyle/>
          <a:p>
            <a:pPr marL="0" indent="0" algn="just" defTabSz="438911">
              <a:lnSpc>
                <a:spcPts val="5500"/>
              </a:lnSpc>
              <a:spcBef>
                <a:spcPts val="1100"/>
              </a:spcBef>
              <a:buSzTx/>
              <a:buNone/>
              <a:defRPr b="1" sz="3167">
                <a:latin typeface="Times New Roman"/>
                <a:ea typeface="Times New Roman"/>
                <a:cs typeface="Times New Roman"/>
                <a:sym typeface="Times New Roman"/>
              </a:defRPr>
            </a:pPr>
            <a:r>
              <a:t>The Process of Selection: </a:t>
            </a:r>
            <a:endParaRPr b="0"/>
          </a:p>
          <a:p>
            <a:pPr marL="0" indent="0" algn="just" defTabSz="438911">
              <a:lnSpc>
                <a:spcPts val="5500"/>
              </a:lnSpc>
              <a:spcBef>
                <a:spcPts val="1100"/>
              </a:spcBef>
              <a:buSzTx/>
              <a:buNone/>
              <a:defRPr sz="3167">
                <a:latin typeface="Times New Roman"/>
                <a:ea typeface="Times New Roman"/>
                <a:cs typeface="Times New Roman"/>
                <a:sym typeface="Times New Roman"/>
              </a:defRPr>
            </a:pPr>
            <a:r>
              <a:t>The process of selection of product and the stages, through which an entrepreneur has to pass before reaching the final definition, needs to be carefully understood. </a:t>
            </a:r>
          </a:p>
          <a:p>
            <a:pPr marL="0" indent="0" algn="just" defTabSz="438911">
              <a:lnSpc>
                <a:spcPts val="5500"/>
              </a:lnSpc>
              <a:spcBef>
                <a:spcPts val="1100"/>
              </a:spcBef>
              <a:buSzTx/>
              <a:buNone/>
              <a:defRPr sz="3167">
                <a:latin typeface="Times New Roman"/>
                <a:ea typeface="Times New Roman"/>
                <a:cs typeface="Times New Roman"/>
                <a:sym typeface="Times New Roman"/>
              </a:defRPr>
            </a:pPr>
            <a:r>
              <a:t>Selection of right business opportunity demands: </a:t>
            </a:r>
          </a:p>
          <a:p>
            <a:pPr marL="0" indent="0" algn="just" defTabSz="438911">
              <a:lnSpc>
                <a:spcPts val="5500"/>
              </a:lnSpc>
              <a:spcBef>
                <a:spcPts val="1100"/>
              </a:spcBef>
              <a:buSzTx/>
              <a:buNone/>
              <a:defRPr sz="3167">
                <a:latin typeface="Times New Roman"/>
                <a:ea typeface="Times New Roman"/>
                <a:cs typeface="Times New Roman"/>
                <a:sym typeface="Times New Roman"/>
              </a:defRPr>
            </a:pPr>
            <a:r>
              <a:t>a) Understanding of one’s own capabilities, strengths, limitations and preferences; </a:t>
            </a:r>
          </a:p>
          <a:p>
            <a:pPr marL="0" indent="0" algn="just" defTabSz="438911">
              <a:lnSpc>
                <a:spcPts val="5500"/>
              </a:lnSpc>
              <a:spcBef>
                <a:spcPts val="1100"/>
              </a:spcBef>
              <a:buSzTx/>
              <a:buNone/>
              <a:defRPr sz="3167">
                <a:latin typeface="Times New Roman"/>
                <a:ea typeface="Times New Roman"/>
                <a:cs typeface="Times New Roman"/>
                <a:sym typeface="Times New Roman"/>
              </a:defRPr>
            </a:pPr>
            <a:r>
              <a:t>b) Exploring all possible and suitable opportunities available within existing (given) conditions and environment; and </a:t>
            </a:r>
          </a:p>
          <a:p>
            <a:pPr marL="0" indent="0" algn="just" defTabSz="438911">
              <a:lnSpc>
                <a:spcPts val="5500"/>
              </a:lnSpc>
              <a:spcBef>
                <a:spcPts val="1100"/>
              </a:spcBef>
              <a:buSzTx/>
              <a:buNone/>
              <a:defRPr sz="3167">
                <a:latin typeface="Times New Roman"/>
                <a:ea typeface="Times New Roman"/>
                <a:cs typeface="Times New Roman"/>
                <a:sym typeface="Times New Roman"/>
              </a:defRPr>
            </a:pPr>
            <a:r>
              <a:t>c) Taking final decisions about product, after comparative analysis of opportunities available; consistent with entrepreneurial capabilities and their relative benefits. </a:t>
            </a:r>
          </a:p>
          <a:p>
            <a:pPr marL="0" indent="0" algn="just" defTabSz="438911">
              <a:lnSpc>
                <a:spcPts val="5500"/>
              </a:lnSpc>
              <a:spcBef>
                <a:spcPts val="1100"/>
              </a:spcBef>
              <a:buSzTx/>
              <a:buNone/>
              <a:defRPr sz="3167">
                <a:latin typeface="Times New Roman"/>
                <a:ea typeface="Times New Roman"/>
                <a:cs typeface="Times New Roman"/>
                <a:sym typeface="Times New Roman"/>
              </a:defRPr>
            </a:pPr>
            <a:r>
              <a:t>Whether a business opportunity is for manufacturing a product or for providing services, one generally begins by concentrating on one line of activity. </a:t>
            </a:r>
          </a:p>
          <a:p>
            <a:pPr marL="0" indent="0" algn="just" defTabSz="438911">
              <a:lnSpc>
                <a:spcPts val="5500"/>
              </a:lnSpc>
              <a:spcBef>
                <a:spcPts val="1100"/>
              </a:spcBef>
              <a:buSzTx/>
              <a:buNone/>
              <a:defRPr sz="3167">
                <a:latin typeface="Times New Roman"/>
                <a:ea typeface="Times New Roman"/>
                <a:cs typeface="Times New Roman"/>
                <a:sym typeface="Times New Roman"/>
              </a:defRPr>
            </a:pPr>
            <a:r>
              <a:t>The ideas about projects may be generated by:</a:t>
            </a:r>
            <a:br/>
            <a:r>
              <a:t>(i) Thinking of new product/services not existing in the town, area/country.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Exploring Opportunities…"/>
          <p:cNvSpPr txBox="1"/>
          <p:nvPr>
            <p:ph type="body" idx="1"/>
          </p:nvPr>
        </p:nvSpPr>
        <p:spPr>
          <a:xfrm>
            <a:off x="241300" y="177800"/>
            <a:ext cx="12467184" cy="9299476"/>
          </a:xfrm>
          <a:prstGeom prst="rect">
            <a:avLst/>
          </a:prstGeom>
        </p:spPr>
        <p:txBody>
          <a:bodyPr/>
          <a:lstStyle/>
          <a:p>
            <a:pPr marL="0" indent="0" defTabSz="420623">
              <a:lnSpc>
                <a:spcPts val="5200"/>
              </a:lnSpc>
              <a:spcBef>
                <a:spcPts val="1100"/>
              </a:spcBef>
              <a:buSzTx/>
              <a:buNone/>
              <a:defRPr b="1" sz="3036">
                <a:latin typeface="Times"/>
                <a:ea typeface="Times"/>
                <a:cs typeface="Times"/>
                <a:sym typeface="Times"/>
              </a:defRPr>
            </a:pPr>
            <a:r>
              <a:t>Exploring Opportunities </a:t>
            </a:r>
            <a:endParaRPr b="0"/>
          </a:p>
          <a:p>
            <a:pPr marL="0" indent="0" defTabSz="420623">
              <a:lnSpc>
                <a:spcPts val="5200"/>
              </a:lnSpc>
              <a:spcBef>
                <a:spcPts val="1100"/>
              </a:spcBef>
              <a:buSzTx/>
              <a:buNone/>
              <a:defRPr sz="3036">
                <a:latin typeface="Times New Roman"/>
                <a:ea typeface="Times New Roman"/>
                <a:cs typeface="Times New Roman"/>
                <a:sym typeface="Times New Roman"/>
              </a:defRPr>
            </a:pPr>
            <a:r>
              <a:t>The process of identifying opportunities requires intensive efforts and specialized skills. However, certain indicators or guidelines may help to identify as also assess opportunities. </a:t>
            </a:r>
            <a:endParaRPr>
              <a:latin typeface="Times"/>
              <a:ea typeface="Times"/>
              <a:cs typeface="Times"/>
              <a:sym typeface="Times"/>
            </a:endParaRPr>
          </a:p>
          <a:p>
            <a:pPr marL="420623" indent="-420623" defTabSz="420623">
              <a:lnSpc>
                <a:spcPts val="5200"/>
              </a:lnSpc>
              <a:spcBef>
                <a:spcPts val="1100"/>
              </a:spcBef>
              <a:buSzTx/>
              <a:buNone/>
              <a:tabLst>
                <a:tab pos="127000" algn="l"/>
                <a:tab pos="419100" algn="l"/>
              </a:tabLst>
              <a:defRPr sz="3036">
                <a:latin typeface="Times New Roman"/>
                <a:ea typeface="Times New Roman"/>
                <a:cs typeface="Times New Roman"/>
                <a:sym typeface="Times New Roman"/>
              </a:defRPr>
            </a:pPr>
            <a:r>
              <a:t>	.	(i)  Environment </a:t>
            </a:r>
            <a:endParaRPr>
              <a:latin typeface="Times"/>
              <a:ea typeface="Times"/>
              <a:cs typeface="Times"/>
              <a:sym typeface="Times"/>
            </a:endParaRPr>
          </a:p>
          <a:p>
            <a:pPr marL="841247" indent="-841247" defTabSz="420623">
              <a:lnSpc>
                <a:spcPts val="5200"/>
              </a:lnSpc>
              <a:spcBef>
                <a:spcPts val="1100"/>
              </a:spcBef>
              <a:buSzTx/>
              <a:buNone/>
              <a:tabLst>
                <a:tab pos="546100" algn="l"/>
                <a:tab pos="838200" algn="l"/>
              </a:tabLst>
              <a:defRPr sz="3036">
                <a:latin typeface="Times New Roman"/>
                <a:ea typeface="Times New Roman"/>
                <a:cs typeface="Times New Roman"/>
                <a:sym typeface="Times New Roman"/>
              </a:defRPr>
            </a:pPr>
            <a:r>
              <a:t>		-  Basic features of an area and its resources inventory </a:t>
            </a:r>
            <a:endParaRPr>
              <a:latin typeface="Times"/>
              <a:ea typeface="Times"/>
              <a:cs typeface="Times"/>
              <a:sym typeface="Times"/>
            </a:endParaRPr>
          </a:p>
          <a:p>
            <a:pPr marL="841247" indent="-841247" defTabSz="420623">
              <a:lnSpc>
                <a:spcPts val="5200"/>
              </a:lnSpc>
              <a:spcBef>
                <a:spcPts val="1100"/>
              </a:spcBef>
              <a:buSzTx/>
              <a:buNone/>
              <a:tabLst>
                <a:tab pos="546100" algn="l"/>
                <a:tab pos="838200" algn="l"/>
              </a:tabLst>
              <a:defRPr sz="3036">
                <a:latin typeface="Times New Roman"/>
                <a:ea typeface="Times New Roman"/>
                <a:cs typeface="Times New Roman"/>
                <a:sym typeface="Times New Roman"/>
              </a:defRPr>
            </a:pPr>
            <a:r>
              <a:t>		-  Population, its composition, occupational pattern, socio-economic </a:t>
            </a:r>
            <a:br>
              <a:rPr>
                <a:latin typeface="Times"/>
                <a:ea typeface="Times"/>
                <a:cs typeface="Times"/>
                <a:sym typeface="Times"/>
              </a:rPr>
            </a:br>
            <a:r>
              <a:t>background etc. </a:t>
            </a:r>
            <a:endParaRPr>
              <a:latin typeface="Times"/>
              <a:ea typeface="Times"/>
              <a:cs typeface="Times"/>
              <a:sym typeface="Times"/>
            </a:endParaRPr>
          </a:p>
          <a:p>
            <a:pPr marL="420623" indent="-420623" defTabSz="420623">
              <a:lnSpc>
                <a:spcPts val="5200"/>
              </a:lnSpc>
              <a:spcBef>
                <a:spcPts val="1100"/>
              </a:spcBef>
              <a:buSzTx/>
              <a:buNone/>
              <a:tabLst>
                <a:tab pos="127000" algn="l"/>
                <a:tab pos="419100" algn="l"/>
              </a:tabLst>
              <a:defRPr sz="3036">
                <a:latin typeface="Times New Roman"/>
                <a:ea typeface="Times New Roman"/>
                <a:cs typeface="Times New Roman"/>
                <a:sym typeface="Times New Roman"/>
              </a:defRPr>
            </a:pPr>
            <a:r>
              <a:t>	.	(ii)  Current Business Scene: </a:t>
            </a:r>
            <a:endParaRPr>
              <a:latin typeface="Times"/>
              <a:ea typeface="Times"/>
              <a:cs typeface="Times"/>
              <a:sym typeface="Times"/>
            </a:endParaRPr>
          </a:p>
          <a:p>
            <a:pPr marL="841247" indent="-841247" defTabSz="420623">
              <a:lnSpc>
                <a:spcPts val="5200"/>
              </a:lnSpc>
              <a:spcBef>
                <a:spcPts val="1100"/>
              </a:spcBef>
              <a:buSzTx/>
              <a:buNone/>
              <a:tabLst>
                <a:tab pos="546100" algn="l"/>
                <a:tab pos="838200" algn="l"/>
              </a:tabLst>
              <a:defRPr sz="3036">
                <a:latin typeface="Times New Roman"/>
                <a:ea typeface="Times New Roman"/>
                <a:cs typeface="Times New Roman"/>
                <a:sym typeface="Times New Roman"/>
              </a:defRPr>
            </a:pPr>
            <a:r>
              <a:t>		-  Present pattern of trading and business activities in the area with references to inter-regional flow of commodities; local consumption and needs for industrial goods as also services. </a:t>
            </a:r>
            <a:endParaRPr>
              <a:latin typeface="Times"/>
              <a:ea typeface="Times"/>
              <a:cs typeface="Times"/>
              <a:sym typeface="Times"/>
            </a:endParaRPr>
          </a:p>
          <a:p>
            <a:pPr marL="841247" indent="-841247" defTabSz="420623">
              <a:lnSpc>
                <a:spcPts val="5200"/>
              </a:lnSpc>
              <a:spcBef>
                <a:spcPts val="1100"/>
              </a:spcBef>
              <a:buSzTx/>
              <a:buNone/>
              <a:tabLst>
                <a:tab pos="546100" algn="l"/>
                <a:tab pos="838200" algn="l"/>
              </a:tabLst>
              <a:defRPr sz="3036">
                <a:latin typeface="Times New Roman"/>
                <a:ea typeface="Times New Roman"/>
                <a:cs typeface="Times New Roman"/>
                <a:sym typeface="Times New Roman"/>
              </a:defRPr>
            </a:pPr>
            <a:r>
              <a:t>		-  Emerging trends and patterns of trading and business activities in terms of new demands for consumption of goods and services in the area. </a:t>
            </a:r>
            <a:endParaRPr>
              <a:latin typeface="Times"/>
              <a:ea typeface="Times"/>
              <a:cs typeface="Times"/>
              <a:sym typeface="Times"/>
            </a:endParaRPr>
          </a:p>
          <a:p>
            <a:pPr marL="420623" indent="-420623" defTabSz="420623">
              <a:lnSpc>
                <a:spcPts val="5200"/>
              </a:lnSpc>
              <a:spcBef>
                <a:spcPts val="1100"/>
              </a:spcBef>
              <a:buSzTx/>
              <a:buNone/>
              <a:tabLst>
                <a:tab pos="127000" algn="l"/>
                <a:tab pos="419100" algn="l"/>
              </a:tabLst>
              <a:defRPr sz="3036">
                <a:latin typeface="Times New Roman"/>
                <a:ea typeface="Times New Roman"/>
                <a:cs typeface="Times New Roman"/>
                <a:sym typeface="Times New Roman"/>
              </a:defRPr>
            </a:pPr>
            <a:r>
              <a:t>	.	(iii)  Technology Change: </a:t>
            </a:r>
            <a:endParaRPr>
              <a:latin typeface="Times"/>
              <a:ea typeface="Times"/>
              <a:cs typeface="Times"/>
              <a:sym typeface="Times"/>
            </a:endParaRPr>
          </a:p>
          <a:p>
            <a:pPr marL="0" indent="0" defTabSz="420623">
              <a:lnSpc>
                <a:spcPts val="5200"/>
              </a:lnSpc>
              <a:spcBef>
                <a:spcPts val="1100"/>
              </a:spcBef>
              <a:buSzTx/>
              <a:buNone/>
              <a:defRPr sz="3036">
                <a:latin typeface="Times New Roman"/>
                <a:ea typeface="Times New Roman"/>
                <a:cs typeface="Times New Roman"/>
                <a:sym typeface="Times New Roman"/>
              </a:defRPr>
            </a:pPr>
            <a:r>
              <a:t>- Anticipating new opportunities because of technology change like electric engines, computers etc.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To help in identifying business opportunities some of the idea sources are short-listed below:…"/>
          <p:cNvSpPr txBox="1"/>
          <p:nvPr>
            <p:ph type="body" idx="1"/>
          </p:nvPr>
        </p:nvSpPr>
        <p:spPr>
          <a:xfrm>
            <a:off x="266700" y="177800"/>
            <a:ext cx="12471400" cy="9398000"/>
          </a:xfrm>
          <a:prstGeom prst="rect">
            <a:avLst/>
          </a:prstGeom>
        </p:spPr>
        <p:txBody>
          <a:bodyPr anchor="t"/>
          <a:lstStyle/>
          <a:p>
            <a:pPr marL="0" indent="0" defTabSz="457200">
              <a:lnSpc>
                <a:spcPts val="6100"/>
              </a:lnSpc>
              <a:spcBef>
                <a:spcPts val="1200"/>
              </a:spcBef>
              <a:buSzTx/>
              <a:buNone/>
              <a:defRPr sz="3600">
                <a:latin typeface="Times New Roman"/>
                <a:ea typeface="Times New Roman"/>
                <a:cs typeface="Times New Roman"/>
                <a:sym typeface="Times New Roman"/>
              </a:defRPr>
            </a:pPr>
            <a:r>
              <a:t>To help in identifying business opportunities some of the idea sources are short-listed below: </a:t>
            </a:r>
            <a:endParaRPr>
              <a:latin typeface="Times"/>
              <a:ea typeface="Times"/>
              <a:cs typeface="Times"/>
              <a:sym typeface="Times"/>
            </a:endParaRPr>
          </a:p>
          <a:p>
            <a:pPr marL="457200" indent="-457200" defTabSz="457200">
              <a:lnSpc>
                <a:spcPts val="6100"/>
              </a:lnSpc>
              <a:spcBef>
                <a:spcPts val="1600"/>
              </a:spcBef>
              <a:buSzTx/>
              <a:buNone/>
              <a:tabLst>
                <a:tab pos="139700" algn="l"/>
                <a:tab pos="457200" algn="l"/>
              </a:tabLst>
              <a:defRPr sz="3600">
                <a:latin typeface="Times New Roman"/>
                <a:ea typeface="Times New Roman"/>
                <a:cs typeface="Times New Roman"/>
                <a:sym typeface="Times New Roman"/>
              </a:defRPr>
            </a:pPr>
            <a:r>
              <a:t>	a.	</a:t>
            </a:r>
            <a:r>
              <a:rPr b="1"/>
              <a:t>Resources based ideas</a:t>
            </a:r>
            <a:r>
              <a:t>: </a:t>
            </a:r>
          </a:p>
          <a:p>
            <a:pPr marL="914400" indent="-914400" defTabSz="457200">
              <a:lnSpc>
                <a:spcPts val="6100"/>
              </a:lnSpc>
              <a:spcBef>
                <a:spcPts val="1600"/>
              </a:spcBef>
              <a:buSzTx/>
              <a:buNone/>
              <a:tabLst>
                <a:tab pos="596900" algn="l"/>
                <a:tab pos="914400" algn="l"/>
              </a:tabLst>
              <a:defRPr sz="3600">
                <a:latin typeface="Times New Roman"/>
                <a:ea typeface="Times New Roman"/>
                <a:cs typeface="Times New Roman"/>
                <a:sym typeface="Times New Roman"/>
              </a:defRPr>
            </a:pPr>
            <a:r>
              <a:t>	.	i)  Industries based on mineral, agricultural, marine and forest resources </a:t>
            </a:r>
          </a:p>
          <a:p>
            <a:pPr marL="914400" indent="-914400" defTabSz="457200">
              <a:lnSpc>
                <a:spcPts val="6100"/>
              </a:lnSpc>
              <a:spcBef>
                <a:spcPts val="1600"/>
              </a:spcBef>
              <a:buSzTx/>
              <a:buNone/>
              <a:tabLst>
                <a:tab pos="596900" algn="l"/>
                <a:tab pos="914400" algn="l"/>
              </a:tabLst>
              <a:defRPr sz="3600">
                <a:latin typeface="Times New Roman"/>
                <a:ea typeface="Times New Roman"/>
                <a:cs typeface="Times New Roman"/>
                <a:sym typeface="Times New Roman"/>
              </a:defRPr>
            </a:pPr>
            <a:r>
              <a:t>	.	ii)  Waste-based products such as agro-waste, wood-waste, metal-waste etc. </a:t>
            </a:r>
          </a:p>
          <a:p>
            <a:pPr marL="457200" indent="-457200" defTabSz="457200">
              <a:lnSpc>
                <a:spcPts val="6100"/>
              </a:lnSpc>
              <a:spcBef>
                <a:spcPts val="1600"/>
              </a:spcBef>
              <a:buSzTx/>
              <a:buNone/>
              <a:tabLst>
                <a:tab pos="139700" algn="l"/>
                <a:tab pos="457200" algn="l"/>
              </a:tabLst>
              <a:defRPr sz="3600">
                <a:latin typeface="Times New Roman"/>
                <a:ea typeface="Times New Roman"/>
                <a:cs typeface="Times New Roman"/>
                <a:sym typeface="Times New Roman"/>
              </a:defRPr>
            </a:pPr>
            <a:r>
              <a:t>	b.	</a:t>
            </a:r>
            <a:r>
              <a:rPr b="1"/>
              <a:t>Linkage related ideas</a:t>
            </a:r>
            <a:r>
              <a:t>: </a:t>
            </a:r>
          </a:p>
          <a:p>
            <a:pPr marL="914400" indent="-914400" defTabSz="457200">
              <a:lnSpc>
                <a:spcPts val="6100"/>
              </a:lnSpc>
              <a:spcBef>
                <a:spcPts val="1600"/>
              </a:spcBef>
              <a:buSzTx/>
              <a:buNone/>
              <a:tabLst>
                <a:tab pos="596900" algn="l"/>
                <a:tab pos="914400" algn="l"/>
              </a:tabLst>
              <a:defRPr sz="3600">
                <a:latin typeface="Times New Roman"/>
                <a:ea typeface="Times New Roman"/>
                <a:cs typeface="Times New Roman"/>
                <a:sym typeface="Times New Roman"/>
              </a:defRPr>
            </a:pPr>
            <a:r>
              <a:t>	.	i)  Industries arising out of various types of linkages such as</a:t>
            </a:r>
            <a:br/>
            <a:r>
              <a:t>backward and forward integration from existing lines of manufacture </a:t>
            </a:r>
          </a:p>
          <a:p>
            <a:pPr marL="914400" indent="-914400" defTabSz="457200">
              <a:lnSpc>
                <a:spcPts val="6100"/>
              </a:lnSpc>
              <a:spcBef>
                <a:spcPts val="1600"/>
              </a:spcBef>
              <a:buSzTx/>
              <a:buNone/>
              <a:tabLst>
                <a:tab pos="596900" algn="l"/>
                <a:tab pos="914400" algn="l"/>
              </a:tabLst>
              <a:defRPr sz="3600">
                <a:latin typeface="Times New Roman"/>
                <a:ea typeface="Times New Roman"/>
                <a:cs typeface="Times New Roman"/>
                <a:sym typeface="Times New Roman"/>
              </a:defRPr>
            </a:pPr>
            <a:r>
              <a:t>	.	ii)  Ancillary development projects </a:t>
            </a:r>
          </a:p>
          <a:p>
            <a:pPr marL="0" indent="0" defTabSz="457200">
              <a:lnSpc>
                <a:spcPts val="6100"/>
              </a:lnSpc>
              <a:spcBef>
                <a:spcPts val="1200"/>
              </a:spcBef>
              <a:buSzTx/>
              <a:buNone/>
              <a:defRPr sz="3600">
                <a:latin typeface="Times New Roman"/>
                <a:ea typeface="Times New Roman"/>
                <a:cs typeface="Times New Roman"/>
                <a:sym typeface="Times New Roman"/>
              </a:defRPr>
            </a:pPr>
            <a:r>
              <a:t>ii) Industries based on substitution i.e. products which are either </a:t>
            </a:r>
            <a:endParaRPr>
              <a:latin typeface="Times"/>
              <a:ea typeface="Times"/>
              <a:cs typeface="Times"/>
              <a:sym typeface="Times"/>
            </a:endParaRPr>
          </a:p>
          <a:p>
            <a:pPr marL="0" indent="0" defTabSz="457200">
              <a:lnSpc>
                <a:spcPts val="6100"/>
              </a:lnSpc>
              <a:spcBef>
                <a:spcPts val="1200"/>
              </a:spcBef>
              <a:buSzTx/>
              <a:buNone/>
              <a:defRPr sz="3600">
                <a:latin typeface="Times New Roman"/>
                <a:ea typeface="Times New Roman"/>
                <a:cs typeface="Times New Roman"/>
                <a:sym typeface="Times New Roman"/>
              </a:defRPr>
            </a:pPr>
            <a:r>
              <a:t>obtained from outside the region or the country at large.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Export/Import related ideas:…"/>
          <p:cNvSpPr txBox="1"/>
          <p:nvPr>
            <p:ph type="body" idx="1"/>
          </p:nvPr>
        </p:nvSpPr>
        <p:spPr>
          <a:xfrm>
            <a:off x="279400" y="241300"/>
            <a:ext cx="12446000" cy="9271000"/>
          </a:xfrm>
          <a:prstGeom prst="rect">
            <a:avLst/>
          </a:prstGeom>
        </p:spPr>
        <p:txBody>
          <a:bodyPr anchor="t"/>
          <a:lstStyle/>
          <a:p>
            <a:pPr marL="0" indent="0" algn="just" defTabSz="320039">
              <a:lnSpc>
                <a:spcPts val="4200"/>
              </a:lnSpc>
              <a:spcBef>
                <a:spcPts val="800"/>
              </a:spcBef>
              <a:buSzTx/>
              <a:buNone/>
              <a:defRPr sz="2520">
                <a:latin typeface="Times New Roman"/>
                <a:ea typeface="Times New Roman"/>
                <a:cs typeface="Times New Roman"/>
                <a:sym typeface="Times New Roman"/>
              </a:defRPr>
            </a:pPr>
            <a:r>
              <a:rPr b="1"/>
              <a:t>Export/Import related ideas</a:t>
            </a:r>
            <a:r>
              <a:t>: </a:t>
            </a:r>
          </a:p>
          <a:p>
            <a:pPr marL="320039" indent="-320039" algn="just" defTabSz="320039">
              <a:lnSpc>
                <a:spcPts val="4200"/>
              </a:lnSpc>
              <a:spcBef>
                <a:spcPts val="800"/>
              </a:spcBef>
              <a:buSzTx/>
              <a:buNone/>
              <a:tabLst>
                <a:tab pos="88900" algn="l"/>
                <a:tab pos="317500" algn="l"/>
              </a:tabLst>
              <a:defRPr sz="2520">
                <a:latin typeface="Times New Roman"/>
                <a:ea typeface="Times New Roman"/>
                <a:cs typeface="Times New Roman"/>
                <a:sym typeface="Times New Roman"/>
              </a:defRPr>
            </a:pPr>
            <a:r>
              <a:t>	.	i)  Export oriented activity </a:t>
            </a:r>
          </a:p>
          <a:p>
            <a:pPr marL="320039" indent="-320039" algn="just" defTabSz="320039">
              <a:lnSpc>
                <a:spcPts val="4200"/>
              </a:lnSpc>
              <a:spcBef>
                <a:spcPts val="800"/>
              </a:spcBef>
              <a:buSzTx/>
              <a:buNone/>
              <a:tabLst>
                <a:tab pos="88900" algn="l"/>
                <a:tab pos="317500" algn="l"/>
              </a:tabLst>
              <a:defRPr sz="2520">
                <a:latin typeface="Times New Roman"/>
                <a:ea typeface="Times New Roman"/>
                <a:cs typeface="Times New Roman"/>
                <a:sym typeface="Times New Roman"/>
              </a:defRPr>
            </a:pPr>
            <a:r>
              <a:t>	.	ii)  Import substitution </a:t>
            </a:r>
          </a:p>
          <a:p>
            <a:pPr marL="320039" indent="-320039" algn="just" defTabSz="320039">
              <a:lnSpc>
                <a:spcPts val="4200"/>
              </a:lnSpc>
              <a:spcBef>
                <a:spcPts val="1100"/>
              </a:spcBef>
              <a:buSzTx/>
              <a:buNone/>
              <a:tabLst>
                <a:tab pos="88900" algn="l"/>
                <a:tab pos="317500" algn="l"/>
              </a:tabLst>
              <a:defRPr sz="2520">
                <a:latin typeface="Times New Roman"/>
                <a:ea typeface="Times New Roman"/>
                <a:cs typeface="Times New Roman"/>
                <a:sym typeface="Times New Roman"/>
              </a:defRPr>
            </a:pPr>
            <a:r>
              <a:t>	d.	Market shift or growth related ideas: </a:t>
            </a:r>
            <a:br/>
            <a:r>
              <a:t>Consumers and industrial products that have growth potential as a result of increased population or changes in composition of population, purchasing power, changes in living style etc. </a:t>
            </a:r>
          </a:p>
          <a:p>
            <a:pPr marL="320039" indent="-320039" algn="just" defTabSz="320039">
              <a:lnSpc>
                <a:spcPts val="4200"/>
              </a:lnSpc>
              <a:spcBef>
                <a:spcPts val="1100"/>
              </a:spcBef>
              <a:buSzTx/>
              <a:buNone/>
              <a:tabLst>
                <a:tab pos="88900" algn="l"/>
                <a:tab pos="317500" algn="l"/>
              </a:tabLst>
              <a:defRPr sz="2520">
                <a:latin typeface="Times New Roman"/>
                <a:ea typeface="Times New Roman"/>
                <a:cs typeface="Times New Roman"/>
                <a:sym typeface="Times New Roman"/>
              </a:defRPr>
            </a:pPr>
            <a:r>
              <a:t>	e.	Special product ideas: </a:t>
            </a:r>
          </a:p>
          <a:p>
            <a:pPr marL="640079" indent="-640079" algn="just" defTabSz="320039">
              <a:lnSpc>
                <a:spcPts val="4200"/>
              </a:lnSpc>
              <a:spcBef>
                <a:spcPts val="1100"/>
              </a:spcBef>
              <a:buSzTx/>
              <a:buNone/>
              <a:tabLst>
                <a:tab pos="406400" algn="l"/>
                <a:tab pos="635000" algn="l"/>
              </a:tabLst>
              <a:defRPr sz="2520">
                <a:latin typeface="Times New Roman"/>
                <a:ea typeface="Times New Roman"/>
                <a:cs typeface="Times New Roman"/>
                <a:sym typeface="Times New Roman"/>
              </a:defRPr>
            </a:pPr>
            <a:r>
              <a:t>	.	i)  Research and Invention-based products </a:t>
            </a:r>
          </a:p>
          <a:p>
            <a:pPr marL="640079" indent="-640079" algn="just" defTabSz="320039">
              <a:lnSpc>
                <a:spcPts val="4200"/>
              </a:lnSpc>
              <a:spcBef>
                <a:spcPts val="1100"/>
              </a:spcBef>
              <a:buSzTx/>
              <a:buNone/>
              <a:tabLst>
                <a:tab pos="406400" algn="l"/>
                <a:tab pos="635000" algn="l"/>
              </a:tabLst>
              <a:defRPr sz="2520">
                <a:latin typeface="Times New Roman"/>
                <a:ea typeface="Times New Roman"/>
                <a:cs typeface="Times New Roman"/>
                <a:sym typeface="Times New Roman"/>
              </a:defRPr>
            </a:pPr>
            <a:r>
              <a:t>	.	ii)  Skill/knowledge based products </a:t>
            </a:r>
          </a:p>
          <a:p>
            <a:pPr marL="640079" indent="-640079" algn="just" defTabSz="320039">
              <a:lnSpc>
                <a:spcPts val="4200"/>
              </a:lnSpc>
              <a:spcBef>
                <a:spcPts val="1100"/>
              </a:spcBef>
              <a:buSzTx/>
              <a:buNone/>
              <a:tabLst>
                <a:tab pos="406400" algn="l"/>
                <a:tab pos="635000" algn="l"/>
              </a:tabLst>
              <a:defRPr sz="2520">
                <a:latin typeface="Times New Roman"/>
                <a:ea typeface="Times New Roman"/>
                <a:cs typeface="Times New Roman"/>
                <a:sym typeface="Times New Roman"/>
              </a:defRPr>
            </a:pPr>
            <a:r>
              <a:t>	.	iii)  Products based on Institutional/Government purchases, Hospital/Schools </a:t>
            </a:r>
            <a:br/>
            <a:r>
              <a:t>etc. </a:t>
            </a:r>
          </a:p>
          <a:p>
            <a:pPr marL="640079" indent="-640079" algn="just" defTabSz="320039">
              <a:lnSpc>
                <a:spcPts val="4200"/>
              </a:lnSpc>
              <a:spcBef>
                <a:spcPts val="1100"/>
              </a:spcBef>
              <a:buSzTx/>
              <a:buNone/>
              <a:tabLst>
                <a:tab pos="406400" algn="l"/>
                <a:tab pos="635000" algn="l"/>
              </a:tabLst>
              <a:defRPr sz="2520">
                <a:latin typeface="Times New Roman"/>
                <a:ea typeface="Times New Roman"/>
                <a:cs typeface="Times New Roman"/>
                <a:sym typeface="Times New Roman"/>
              </a:defRPr>
            </a:pPr>
            <a:r>
              <a:t>	.	iv)  Foreign collaboration </a:t>
            </a:r>
          </a:p>
          <a:p>
            <a:pPr marL="320039" indent="-320039" algn="just" defTabSz="320039">
              <a:lnSpc>
                <a:spcPts val="4200"/>
              </a:lnSpc>
              <a:spcBef>
                <a:spcPts val="1100"/>
              </a:spcBef>
              <a:buSzTx/>
              <a:buNone/>
              <a:tabLst>
                <a:tab pos="88900" algn="l"/>
                <a:tab pos="317500" algn="l"/>
              </a:tabLst>
              <a:defRPr sz="2520">
                <a:latin typeface="Times New Roman"/>
                <a:ea typeface="Times New Roman"/>
                <a:cs typeface="Times New Roman"/>
                <a:sym typeface="Times New Roman"/>
              </a:defRPr>
            </a:pPr>
            <a:r>
              <a:t>	f.	Service sectors ideas: </a:t>
            </a:r>
            <a:br/>
            <a:r>
              <a:t>Household repair and maintenance, service facilities/workshops/establishments to cater to industrial and households needs. </a:t>
            </a:r>
          </a:p>
          <a:p>
            <a:pPr marL="320039" indent="-320039" algn="just" defTabSz="320039">
              <a:lnSpc>
                <a:spcPts val="4200"/>
              </a:lnSpc>
              <a:spcBef>
                <a:spcPts val="1100"/>
              </a:spcBef>
              <a:buSzTx/>
              <a:buNone/>
              <a:tabLst>
                <a:tab pos="88900" algn="l"/>
                <a:tab pos="317500" algn="l"/>
              </a:tabLst>
              <a:defRPr sz="2520">
                <a:latin typeface="Times New Roman"/>
                <a:ea typeface="Times New Roman"/>
                <a:cs typeface="Times New Roman"/>
                <a:sym typeface="Times New Roman"/>
              </a:defRPr>
            </a:pPr>
            <a:r>
              <a:t>	g.	Government policies, priorities and plans: </a:t>
            </a:r>
            <a:br/>
            <a:r>
              <a:t>By exploring these sources, the entrepreneur will have an inventory of various project ideas. </a:t>
            </a:r>
            <a:br/>
            <a:r>
              <a:t>It will be possible to identify such business opportunities on the basis of readily available data/information. The initial process would involve collecting and co- ordinating relevant information from the right sources.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Taking a Decision…"/>
          <p:cNvSpPr txBox="1"/>
          <p:nvPr>
            <p:ph type="body" idx="1"/>
          </p:nvPr>
        </p:nvSpPr>
        <p:spPr>
          <a:xfrm>
            <a:off x="266700" y="241300"/>
            <a:ext cx="12471400" cy="9271000"/>
          </a:xfrm>
          <a:prstGeom prst="rect">
            <a:avLst/>
          </a:prstGeom>
        </p:spPr>
        <p:txBody>
          <a:bodyPr anchor="t"/>
          <a:lstStyle/>
          <a:p>
            <a:pPr marL="0" indent="0" algn="just" defTabSz="365760">
              <a:lnSpc>
                <a:spcPts val="4900"/>
              </a:lnSpc>
              <a:spcBef>
                <a:spcPts val="900"/>
              </a:spcBef>
              <a:buSzTx/>
              <a:buNone/>
              <a:defRPr b="1" sz="2960">
                <a:latin typeface="Times New Roman"/>
                <a:ea typeface="Times New Roman"/>
                <a:cs typeface="Times New Roman"/>
                <a:sym typeface="Times New Roman"/>
              </a:defRPr>
            </a:pPr>
            <a:r>
              <a:t>Taking a Decision </a:t>
            </a:r>
            <a:endParaRPr b="0"/>
          </a:p>
          <a:p>
            <a:pPr marL="0" indent="0" algn="just" defTabSz="365760">
              <a:lnSpc>
                <a:spcPts val="4900"/>
              </a:lnSpc>
              <a:spcBef>
                <a:spcPts val="900"/>
              </a:spcBef>
              <a:buSzTx/>
              <a:buNone/>
              <a:defRPr sz="2960">
                <a:latin typeface="Times New Roman"/>
                <a:ea typeface="Times New Roman"/>
                <a:cs typeface="Times New Roman"/>
                <a:sym typeface="Times New Roman"/>
              </a:defRPr>
            </a:pPr>
            <a:r>
              <a:t>Having explored the ideas, the decision process may involve following steps: </a:t>
            </a:r>
          </a:p>
          <a:p>
            <a:pPr marL="0" indent="0" algn="just" defTabSz="365760">
              <a:lnSpc>
                <a:spcPts val="4900"/>
              </a:lnSpc>
              <a:spcBef>
                <a:spcPts val="900"/>
              </a:spcBef>
              <a:buSzTx/>
              <a:buNone/>
              <a:defRPr b="1" sz="2960">
                <a:latin typeface="Times New Roman"/>
                <a:ea typeface="Times New Roman"/>
                <a:cs typeface="Times New Roman"/>
                <a:sym typeface="Times New Roman"/>
              </a:defRPr>
            </a:pPr>
            <a:r>
              <a:t>Step: 1: Understanding the Broad Industry Group </a:t>
            </a:r>
            <a:endParaRPr b="0"/>
          </a:p>
          <a:p>
            <a:pPr marL="0" indent="0" algn="just" defTabSz="365760">
              <a:lnSpc>
                <a:spcPts val="4900"/>
              </a:lnSpc>
              <a:spcBef>
                <a:spcPts val="900"/>
              </a:spcBef>
              <a:buSzTx/>
              <a:buNone/>
              <a:defRPr sz="2960">
                <a:latin typeface="Times New Roman"/>
                <a:ea typeface="Times New Roman"/>
                <a:cs typeface="Times New Roman"/>
                <a:sym typeface="Times New Roman"/>
              </a:defRPr>
            </a:pPr>
            <a:r>
              <a:t>(1) What type of industry you would like to go in Engineering/Plastic/Chemicals etc? </a:t>
            </a:r>
          </a:p>
          <a:p>
            <a:pPr marL="0" indent="0" algn="just" defTabSz="365760">
              <a:lnSpc>
                <a:spcPts val="4900"/>
              </a:lnSpc>
              <a:spcBef>
                <a:spcPts val="900"/>
              </a:spcBef>
              <a:buSzTx/>
              <a:buNone/>
              <a:defRPr sz="2960">
                <a:latin typeface="Times New Roman"/>
                <a:ea typeface="Times New Roman"/>
                <a:cs typeface="Times New Roman"/>
                <a:sym typeface="Times New Roman"/>
              </a:defRPr>
            </a:pPr>
            <a:r>
              <a:t>(2) Should you select- </a:t>
            </a:r>
          </a:p>
          <a:p>
            <a:pPr marL="0" indent="0" algn="just" defTabSz="365760">
              <a:lnSpc>
                <a:spcPts val="4900"/>
              </a:lnSpc>
              <a:spcBef>
                <a:spcPts val="900"/>
              </a:spcBef>
              <a:buSzTx/>
              <a:buNone/>
              <a:defRPr b="1" sz="2960">
                <a:latin typeface="Times New Roman"/>
                <a:ea typeface="Times New Roman"/>
                <a:cs typeface="Times New Roman"/>
                <a:sym typeface="Times New Roman"/>
              </a:defRPr>
            </a:pPr>
            <a:r>
              <a:t>Consumer Products OR Intermediate Goods OR Capital Goods </a:t>
            </a:r>
            <a:endParaRPr b="0"/>
          </a:p>
          <a:p>
            <a:pPr marL="0" indent="0" algn="just" defTabSz="365760">
              <a:lnSpc>
                <a:spcPts val="4800"/>
              </a:lnSpc>
              <a:spcBef>
                <a:spcPts val="900"/>
              </a:spcBef>
              <a:buSzTx/>
              <a:buNone/>
              <a:defRPr sz="2960">
                <a:latin typeface="Times New Roman"/>
                <a:ea typeface="Times New Roman"/>
                <a:cs typeface="Times New Roman"/>
                <a:sym typeface="Times New Roman"/>
              </a:defRPr>
            </a:pPr>
            <a:r>
              <a:t>(Being used and consumed (Goods used to manufacture Regularly and directly) other products: printing M/c., components, etc.) </a:t>
            </a:r>
          </a:p>
          <a:p>
            <a:pPr marL="0" indent="0" algn="just" defTabSz="365760">
              <a:lnSpc>
                <a:spcPts val="4800"/>
              </a:lnSpc>
              <a:spcBef>
                <a:spcPts val="900"/>
              </a:spcBef>
              <a:buSzTx/>
              <a:buNone/>
              <a:defRPr sz="2960">
                <a:latin typeface="Times New Roman"/>
                <a:ea typeface="Times New Roman"/>
                <a:cs typeface="Times New Roman"/>
                <a:sym typeface="Times New Roman"/>
              </a:defRPr>
            </a:pPr>
            <a:r>
              <a:t>(Goods, which need further processing by e.g. detergent, cloth etc.) others to get final product chemicals, bright bars etc.) </a:t>
            </a:r>
          </a:p>
          <a:p>
            <a:pPr marL="365760" indent="-365760" algn="just" defTabSz="365760">
              <a:lnSpc>
                <a:spcPts val="4900"/>
              </a:lnSpc>
              <a:spcBef>
                <a:spcPts val="900"/>
              </a:spcBef>
              <a:buSzTx/>
              <a:buNone/>
              <a:tabLst>
                <a:tab pos="101600" algn="l"/>
                <a:tab pos="355600" algn="l"/>
              </a:tabLst>
              <a:defRPr sz="2960">
                <a:latin typeface="Times New Roman"/>
                <a:ea typeface="Times New Roman"/>
                <a:cs typeface="Times New Roman"/>
                <a:sym typeface="Times New Roman"/>
              </a:defRPr>
            </a:pPr>
            <a:r>
              <a:t>(3)What is the present environment and industrial climate? </a:t>
            </a:r>
          </a:p>
          <a:p>
            <a:pPr marL="365760" indent="-365760" algn="just" defTabSz="365760">
              <a:lnSpc>
                <a:spcPts val="4900"/>
              </a:lnSpc>
              <a:spcBef>
                <a:spcPts val="900"/>
              </a:spcBef>
              <a:buSzTx/>
              <a:buNone/>
              <a:tabLst>
                <a:tab pos="101600" algn="l"/>
                <a:tab pos="355600" algn="l"/>
              </a:tabLst>
              <a:defRPr sz="2960">
                <a:latin typeface="Times New Roman"/>
                <a:ea typeface="Times New Roman"/>
                <a:cs typeface="Times New Roman"/>
                <a:sym typeface="Times New Roman"/>
              </a:defRPr>
            </a:pPr>
            <a:r>
              <a:t>(4)What kind of flexibility and possibilities of diversifying in future do you want? </a:t>
            </a:r>
          </a:p>
          <a:p>
            <a:pPr marL="0" indent="0" algn="just" defTabSz="365760">
              <a:lnSpc>
                <a:spcPts val="4900"/>
              </a:lnSpc>
              <a:spcBef>
                <a:spcPts val="900"/>
              </a:spcBef>
              <a:buSzTx/>
              <a:buNone/>
              <a:defRPr sz="2960">
                <a:latin typeface="Times New Roman"/>
                <a:ea typeface="Times New Roman"/>
                <a:cs typeface="Times New Roman"/>
                <a:sym typeface="Times New Roman"/>
              </a:defRPr>
            </a:pPr>
            <a:r>
              <a:t>(5)What are your preferences, technical capabilities and familiarity or possibility of support by others? </a:t>
            </a:r>
          </a:p>
          <a:p>
            <a:pPr marL="0" indent="0" algn="just" defTabSz="365760">
              <a:lnSpc>
                <a:spcPts val="4900"/>
              </a:lnSpc>
              <a:spcBef>
                <a:spcPts val="900"/>
              </a:spcBef>
              <a:buSzTx/>
              <a:buNone/>
              <a:defRPr sz="2960">
                <a:latin typeface="Times New Roman"/>
                <a:ea typeface="Times New Roman"/>
                <a:cs typeface="Times New Roman"/>
                <a:sym typeface="Times New Roman"/>
              </a:defRPr>
            </a:pPr>
            <a:r>
              <a:t>On the basis of the above factors, entrepreneurs may select broad industry group like plastics, engineering, chemicals. </a:t>
            </a:r>
            <a:br>
              <a:rPr>
                <a:latin typeface="Times"/>
                <a:ea typeface="Times"/>
                <a:cs typeface="Times"/>
                <a:sym typeface="Times"/>
              </a:rPr>
            </a:b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tep: 2: Selection of Specific Project…"/>
          <p:cNvSpPr txBox="1"/>
          <p:nvPr>
            <p:ph type="body" idx="1"/>
          </p:nvPr>
        </p:nvSpPr>
        <p:spPr>
          <a:xfrm>
            <a:off x="254000" y="190500"/>
            <a:ext cx="12456964" cy="9259838"/>
          </a:xfrm>
          <a:prstGeom prst="rect">
            <a:avLst/>
          </a:prstGeom>
        </p:spPr>
        <p:txBody>
          <a:bodyPr anchor="t"/>
          <a:lstStyle/>
          <a:p>
            <a:pPr marL="0" indent="0" algn="just" defTabSz="320039">
              <a:lnSpc>
                <a:spcPts val="4200"/>
              </a:lnSpc>
              <a:spcBef>
                <a:spcPts val="800"/>
              </a:spcBef>
              <a:buSzTx/>
              <a:buNone/>
              <a:defRPr b="1" sz="2520">
                <a:latin typeface="Times"/>
                <a:ea typeface="Times"/>
                <a:cs typeface="Times"/>
                <a:sym typeface="Times"/>
              </a:defRPr>
            </a:pPr>
            <a:r>
              <a:t>Step: 2: Selection of Specific Project </a:t>
            </a:r>
            <a:endParaRPr b="0"/>
          </a:p>
          <a:p>
            <a:pPr marL="0" indent="0" algn="just" defTabSz="320039">
              <a:lnSpc>
                <a:spcPts val="4200"/>
              </a:lnSpc>
              <a:spcBef>
                <a:spcPts val="800"/>
              </a:spcBef>
              <a:buSzTx/>
              <a:buNone/>
              <a:defRPr sz="2520">
                <a:latin typeface="Times New Roman"/>
                <a:ea typeface="Times New Roman"/>
                <a:cs typeface="Times New Roman"/>
                <a:sym typeface="Times New Roman"/>
              </a:defRPr>
            </a:pPr>
            <a:r>
              <a:t>Having decided the industry group, the next is to select a specific project. The suggested process is as follows: </a:t>
            </a:r>
            <a:endParaRPr>
              <a:latin typeface="Times"/>
              <a:ea typeface="Times"/>
              <a:cs typeface="Times"/>
              <a:sym typeface="Times"/>
            </a:endParaRPr>
          </a:p>
          <a:p>
            <a:pPr marL="0" indent="0" algn="just" defTabSz="320039">
              <a:lnSpc>
                <a:spcPts val="4200"/>
              </a:lnSpc>
              <a:spcBef>
                <a:spcPts val="800"/>
              </a:spcBef>
              <a:buSzTx/>
              <a:buNone/>
              <a:defRPr sz="2520">
                <a:latin typeface="Times New Roman"/>
                <a:ea typeface="Times New Roman"/>
                <a:cs typeface="Times New Roman"/>
                <a:sym typeface="Times New Roman"/>
              </a:defRPr>
            </a:pPr>
            <a:r>
              <a:t>1) </a:t>
            </a:r>
            <a:r>
              <a:rPr b="1"/>
              <a:t>Decide the size of the project</a:t>
            </a:r>
            <a:r>
              <a:t> </a:t>
            </a:r>
            <a:endParaRPr>
              <a:latin typeface="Times"/>
              <a:ea typeface="Times"/>
              <a:cs typeface="Times"/>
              <a:sym typeface="Times"/>
            </a:endParaRPr>
          </a:p>
          <a:p>
            <a:pPr marL="0" indent="0" algn="just" defTabSz="320039">
              <a:lnSpc>
                <a:spcPts val="4200"/>
              </a:lnSpc>
              <a:spcBef>
                <a:spcPts val="800"/>
              </a:spcBef>
              <a:buSzTx/>
              <a:buNone/>
              <a:defRPr sz="2520">
                <a:latin typeface="Times New Roman"/>
                <a:ea typeface="Times New Roman"/>
                <a:cs typeface="Times New Roman"/>
                <a:sym typeface="Times New Roman"/>
              </a:defRPr>
            </a:pPr>
            <a:r>
              <a:t>Depending upon your own investment capacity and possibilities of getting financial assistance, overall investment size of the project must be decided</a:t>
            </a:r>
            <a:br/>
            <a:r>
              <a:t>e.g. if an entrepreneur wants to invest Rs.10, 000/- and there is scheme of financial assistance giving 90% loans, the maximum size of the project that entrepreneur can think of is up to Rs.1, 00,000/-. </a:t>
            </a:r>
            <a:endParaRPr>
              <a:latin typeface="Times"/>
              <a:ea typeface="Times"/>
              <a:cs typeface="Times"/>
              <a:sym typeface="Times"/>
            </a:endParaRPr>
          </a:p>
          <a:p>
            <a:pPr marL="0" indent="0" algn="just" defTabSz="320039">
              <a:lnSpc>
                <a:spcPts val="4200"/>
              </a:lnSpc>
              <a:spcBef>
                <a:spcPts val="800"/>
              </a:spcBef>
              <a:buSzTx/>
              <a:buNone/>
              <a:defRPr sz="2520">
                <a:latin typeface="Times New Roman"/>
                <a:ea typeface="Times New Roman"/>
                <a:cs typeface="Times New Roman"/>
                <a:sym typeface="Times New Roman"/>
              </a:defRPr>
            </a:pPr>
            <a:r>
              <a:t>2) </a:t>
            </a:r>
            <a:r>
              <a:rPr b="1"/>
              <a:t>Check Government Policy</a:t>
            </a:r>
            <a:r>
              <a:t> </a:t>
            </a:r>
            <a:endParaRPr>
              <a:latin typeface="Times"/>
              <a:ea typeface="Times"/>
              <a:cs typeface="Times"/>
              <a:sym typeface="Times"/>
            </a:endParaRPr>
          </a:p>
          <a:p>
            <a:pPr marL="0" indent="0" algn="just" defTabSz="320039">
              <a:lnSpc>
                <a:spcPts val="4200"/>
              </a:lnSpc>
              <a:spcBef>
                <a:spcPts val="800"/>
              </a:spcBef>
              <a:buSzTx/>
              <a:buNone/>
              <a:defRPr sz="2520">
                <a:latin typeface="Times New Roman"/>
                <a:ea typeface="Times New Roman"/>
                <a:cs typeface="Times New Roman"/>
                <a:sym typeface="Times New Roman"/>
              </a:defRPr>
            </a:pPr>
            <a:r>
              <a:t>Before finalizing your project it is very essential to check: </a:t>
            </a:r>
            <a:endParaRPr>
              <a:latin typeface="Times"/>
              <a:ea typeface="Times"/>
              <a:cs typeface="Times"/>
              <a:sym typeface="Times"/>
            </a:endParaRPr>
          </a:p>
          <a:p>
            <a:pPr marL="320039" indent="-320039" algn="just" defTabSz="320039">
              <a:lnSpc>
                <a:spcPts val="4200"/>
              </a:lnSpc>
              <a:spcBef>
                <a:spcPts val="800"/>
              </a:spcBef>
              <a:buSzTx/>
              <a:buNone/>
              <a:tabLst>
                <a:tab pos="88900" algn="l"/>
                <a:tab pos="317500" algn="l"/>
              </a:tabLst>
              <a:defRPr sz="2520">
                <a:latin typeface="Times New Roman"/>
                <a:ea typeface="Times New Roman"/>
                <a:cs typeface="Times New Roman"/>
                <a:sym typeface="Times New Roman"/>
              </a:defRPr>
            </a:pPr>
            <a:r>
              <a:t>i) What types of special permissions and licenses are required and whether they will be available easily: </a:t>
            </a:r>
            <a:endParaRPr>
              <a:latin typeface="Times"/>
              <a:ea typeface="Times"/>
              <a:cs typeface="Times"/>
              <a:sym typeface="Times"/>
            </a:endParaRPr>
          </a:p>
          <a:p>
            <a:pPr marL="320039" indent="-320039" algn="just" defTabSz="320039">
              <a:lnSpc>
                <a:spcPts val="4200"/>
              </a:lnSpc>
              <a:spcBef>
                <a:spcPts val="800"/>
              </a:spcBef>
              <a:buSzTx/>
              <a:buNone/>
              <a:tabLst>
                <a:tab pos="88900" algn="l"/>
                <a:tab pos="317500" algn="l"/>
              </a:tabLst>
              <a:defRPr sz="2520">
                <a:latin typeface="Times New Roman"/>
                <a:ea typeface="Times New Roman"/>
                <a:cs typeface="Times New Roman"/>
                <a:sym typeface="Times New Roman"/>
              </a:defRPr>
            </a:pPr>
            <a:r>
              <a:t>ii)What regulations and controls exist for required material, price of end product and how it will affect operation of the unit; and </a:t>
            </a:r>
            <a:endParaRPr>
              <a:latin typeface="Times"/>
              <a:ea typeface="Times"/>
              <a:cs typeface="Times"/>
              <a:sym typeface="Times"/>
            </a:endParaRPr>
          </a:p>
          <a:p>
            <a:pPr marL="320039" indent="-320039" algn="just" defTabSz="320039">
              <a:lnSpc>
                <a:spcPts val="4200"/>
              </a:lnSpc>
              <a:spcBef>
                <a:spcPts val="800"/>
              </a:spcBef>
              <a:buSzTx/>
              <a:buNone/>
              <a:tabLst>
                <a:tab pos="88900" algn="l"/>
                <a:tab pos="317500" algn="l"/>
              </a:tabLst>
              <a:defRPr sz="2520">
                <a:latin typeface="Times New Roman"/>
                <a:ea typeface="Times New Roman"/>
                <a:cs typeface="Times New Roman"/>
                <a:sym typeface="Times New Roman"/>
              </a:defRPr>
            </a:pPr>
            <a:r>
              <a:t>iii)Whether the proposed project is in the discouraged or banned list of government? </a:t>
            </a:r>
            <a:endParaRPr>
              <a:latin typeface="Times"/>
              <a:ea typeface="Times"/>
              <a:cs typeface="Times"/>
              <a:sym typeface="Times"/>
            </a:endParaRPr>
          </a:p>
          <a:p>
            <a:pPr marL="0" indent="0" algn="just" defTabSz="320039">
              <a:lnSpc>
                <a:spcPts val="4200"/>
              </a:lnSpc>
              <a:spcBef>
                <a:spcPts val="800"/>
              </a:spcBef>
              <a:buSzTx/>
              <a:buNone/>
              <a:defRPr sz="2520">
                <a:latin typeface="Times New Roman"/>
                <a:ea typeface="Times New Roman"/>
                <a:cs typeface="Times New Roman"/>
                <a:sym typeface="Times New Roman"/>
              </a:defRPr>
            </a:pPr>
            <a:r>
              <a:rPr b="1"/>
              <a:t>While selecting the project</a:t>
            </a:r>
            <a:r>
              <a:t>,</a:t>
            </a:r>
          </a:p>
          <a:p>
            <a:pPr marL="350043" indent="-350043" algn="just" defTabSz="320039">
              <a:lnSpc>
                <a:spcPts val="4200"/>
              </a:lnSpc>
              <a:spcBef>
                <a:spcPts val="800"/>
              </a:spcBef>
              <a:defRPr sz="2520">
                <a:latin typeface="Times New Roman"/>
                <a:ea typeface="Times New Roman"/>
                <a:cs typeface="Times New Roman"/>
                <a:sym typeface="Times New Roman"/>
              </a:defRPr>
            </a:pPr>
            <a:r>
              <a:t>Entrepreneurs will have to continuously assess his own strengths and capabilities to undertake the specific project. </a:t>
            </a:r>
          </a:p>
          <a:p>
            <a:pPr marL="350043" indent="-350043" algn="just" defTabSz="320039">
              <a:lnSpc>
                <a:spcPts val="4200"/>
              </a:lnSpc>
              <a:spcBef>
                <a:spcPts val="800"/>
              </a:spcBef>
              <a:defRPr sz="2520">
                <a:latin typeface="Times New Roman"/>
                <a:ea typeface="Times New Roman"/>
                <a:cs typeface="Times New Roman"/>
                <a:sym typeface="Times New Roman"/>
              </a:defRPr>
            </a:pPr>
            <a:r>
              <a:t>An easy way to make decision is a ‘go or no -go’ decision. </a:t>
            </a:r>
          </a:p>
          <a:p>
            <a:pPr marL="350043" indent="-350043" algn="just" defTabSz="320039">
              <a:lnSpc>
                <a:spcPts val="4200"/>
              </a:lnSpc>
              <a:spcBef>
                <a:spcPts val="800"/>
              </a:spcBef>
              <a:defRPr sz="2520">
                <a:latin typeface="Times New Roman"/>
                <a:ea typeface="Times New Roman"/>
                <a:cs typeface="Times New Roman"/>
                <a:sym typeface="Times New Roman"/>
              </a:defRPr>
            </a:pPr>
            <a:r>
              <a:t>Decide what is not suitable, by eliminating unwanted projects, which will give you, more desirable products.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3) Own strength &amp; limitations:…"/>
          <p:cNvSpPr txBox="1"/>
          <p:nvPr>
            <p:ph type="body" idx="1"/>
          </p:nvPr>
        </p:nvSpPr>
        <p:spPr>
          <a:xfrm>
            <a:off x="228600" y="215900"/>
            <a:ext cx="12538373" cy="9182448"/>
          </a:xfrm>
          <a:prstGeom prst="rect">
            <a:avLst/>
          </a:prstGeom>
        </p:spPr>
        <p:txBody>
          <a:bodyPr anchor="t"/>
          <a:lstStyle/>
          <a:p>
            <a:pPr marL="0" indent="0" algn="just" defTabSz="457200">
              <a:lnSpc>
                <a:spcPts val="6100"/>
              </a:lnSpc>
              <a:spcBef>
                <a:spcPts val="1200"/>
              </a:spcBef>
              <a:buSzTx/>
              <a:buNone/>
              <a:defRPr sz="3600">
                <a:latin typeface="Times New Roman"/>
                <a:ea typeface="Times New Roman"/>
                <a:cs typeface="Times New Roman"/>
                <a:sym typeface="Times New Roman"/>
              </a:defRPr>
            </a:pPr>
            <a:r>
              <a:t>3) </a:t>
            </a:r>
            <a:r>
              <a:rPr b="1"/>
              <a:t>Own strength &amp; limitations</a:t>
            </a:r>
            <a:r>
              <a:t>: </a:t>
            </a:r>
            <a:endParaRPr>
              <a:latin typeface="Times"/>
              <a:ea typeface="Times"/>
              <a:cs typeface="Times"/>
              <a:sym typeface="Times"/>
            </a:endParaRPr>
          </a:p>
          <a:p>
            <a:pPr marL="0" indent="0" algn="just" defTabSz="457200">
              <a:lnSpc>
                <a:spcPts val="6100"/>
              </a:lnSpc>
              <a:spcBef>
                <a:spcPts val="1200"/>
              </a:spcBef>
              <a:buSzTx/>
              <a:buNone/>
              <a:defRPr sz="3600">
                <a:latin typeface="Times New Roman"/>
                <a:ea typeface="Times New Roman"/>
                <a:cs typeface="Times New Roman"/>
                <a:sym typeface="Times New Roman"/>
              </a:defRPr>
            </a:pPr>
            <a:r>
              <a:t>While selecting the project, the entrepreneur will have to continuously assess his own strengths and capabilities to undertake the specific project. An easy way to make decision is a “go or no-go” decision. Decide what is not suitable, by eliminating unwanted projects, which will give you, more desirable products. </a:t>
            </a:r>
            <a:endParaRPr>
              <a:latin typeface="Times"/>
              <a:ea typeface="Times"/>
              <a:cs typeface="Times"/>
              <a:sym typeface="Times"/>
            </a:endParaRPr>
          </a:p>
          <a:p>
            <a:pPr marL="0" indent="0" algn="just" defTabSz="457200">
              <a:lnSpc>
                <a:spcPts val="6100"/>
              </a:lnSpc>
              <a:spcBef>
                <a:spcPts val="1200"/>
              </a:spcBef>
              <a:buSzTx/>
              <a:buNone/>
              <a:defRPr sz="3600">
                <a:latin typeface="Times New Roman"/>
                <a:ea typeface="Times New Roman"/>
                <a:cs typeface="Times New Roman"/>
                <a:sym typeface="Times New Roman"/>
              </a:defRPr>
            </a:pPr>
            <a:r>
              <a:t>4) </a:t>
            </a:r>
            <a:r>
              <a:rPr b="1"/>
              <a:t>Comparing relative advantages &amp; disadvantages</a:t>
            </a:r>
            <a:r>
              <a:t>: </a:t>
            </a:r>
            <a:endParaRPr>
              <a:latin typeface="Times"/>
              <a:ea typeface="Times"/>
              <a:cs typeface="Times"/>
              <a:sym typeface="Times"/>
            </a:endParaRPr>
          </a:p>
          <a:p>
            <a:pPr marL="0" indent="0" algn="just" defTabSz="457200">
              <a:lnSpc>
                <a:spcPts val="6100"/>
              </a:lnSpc>
              <a:spcBef>
                <a:spcPts val="1200"/>
              </a:spcBef>
              <a:buSzTx/>
              <a:buNone/>
              <a:defRPr sz="3600">
                <a:latin typeface="Times New Roman"/>
                <a:ea typeface="Times New Roman"/>
                <a:cs typeface="Times New Roman"/>
                <a:sym typeface="Times New Roman"/>
              </a:defRPr>
            </a:pPr>
            <a:r>
              <a:t>The assessment of prospects means your general assessment about future scope and feasibility of undertaking the projects. This would include: </a:t>
            </a:r>
            <a:endParaRPr>
              <a:latin typeface="Times"/>
              <a:ea typeface="Times"/>
              <a:cs typeface="Times"/>
              <a:sym typeface="Times"/>
            </a:endParaRPr>
          </a:p>
          <a:p>
            <a:pPr marL="457200" indent="-457200" algn="just" defTabSz="457200">
              <a:lnSpc>
                <a:spcPts val="6100"/>
              </a:lnSpc>
              <a:spcBef>
                <a:spcPts val="1200"/>
              </a:spcBef>
              <a:buSzTx/>
              <a:buNone/>
              <a:tabLst>
                <a:tab pos="139700" algn="l"/>
                <a:tab pos="457200" algn="l"/>
              </a:tabLst>
              <a:defRPr sz="3600">
                <a:latin typeface="Times New Roman"/>
                <a:ea typeface="Times New Roman"/>
                <a:cs typeface="Times New Roman"/>
                <a:sym typeface="Times New Roman"/>
              </a:defRPr>
            </a:pPr>
            <a:r>
              <a:t>	.	i)  Complexity of Technology </a:t>
            </a:r>
            <a:endParaRPr>
              <a:latin typeface="Times"/>
              <a:ea typeface="Times"/>
              <a:cs typeface="Times"/>
              <a:sym typeface="Times"/>
            </a:endParaRPr>
          </a:p>
          <a:p>
            <a:pPr marL="457200" indent="-457200" algn="just" defTabSz="457200">
              <a:lnSpc>
                <a:spcPts val="6100"/>
              </a:lnSpc>
              <a:spcBef>
                <a:spcPts val="1200"/>
              </a:spcBef>
              <a:buSzTx/>
              <a:buNone/>
              <a:tabLst>
                <a:tab pos="139700" algn="l"/>
                <a:tab pos="457200" algn="l"/>
              </a:tabLst>
              <a:defRPr sz="3600">
                <a:latin typeface="Times New Roman"/>
                <a:ea typeface="Times New Roman"/>
                <a:cs typeface="Times New Roman"/>
                <a:sym typeface="Times New Roman"/>
              </a:defRPr>
            </a:pPr>
            <a:r>
              <a:t>	.	ii)  Return on Investment </a:t>
            </a:r>
            <a:endParaRPr>
              <a:latin typeface="Times"/>
              <a:ea typeface="Times"/>
              <a:cs typeface="Times"/>
              <a:sym typeface="Times"/>
            </a:endParaRPr>
          </a:p>
          <a:p>
            <a:pPr marL="457200" indent="-457200" algn="just" defTabSz="457200">
              <a:lnSpc>
                <a:spcPts val="6100"/>
              </a:lnSpc>
              <a:spcBef>
                <a:spcPts val="1200"/>
              </a:spcBef>
              <a:buSzTx/>
              <a:buNone/>
              <a:tabLst>
                <a:tab pos="139700" algn="l"/>
                <a:tab pos="457200" algn="l"/>
              </a:tabLst>
              <a:defRPr sz="3600">
                <a:latin typeface="Times New Roman"/>
                <a:ea typeface="Times New Roman"/>
                <a:cs typeface="Times New Roman"/>
                <a:sym typeface="Times New Roman"/>
              </a:defRPr>
            </a:pPr>
            <a:r>
              <a:t>	.	iii)  Market Potentiality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As such detailed techno-economic feasibility alone could help in making the final decision, but at this stage these three criteria can help in arriving at a tentative selection, to be subsequently followed by detailed feasibility study.…"/>
          <p:cNvSpPr txBox="1"/>
          <p:nvPr>
            <p:ph type="body" idx="1"/>
          </p:nvPr>
        </p:nvSpPr>
        <p:spPr>
          <a:xfrm>
            <a:off x="279400" y="254000"/>
            <a:ext cx="12446000" cy="9245600"/>
          </a:xfrm>
          <a:prstGeom prst="rect">
            <a:avLst/>
          </a:prstGeom>
        </p:spPr>
        <p:txBody>
          <a:bodyPr anchor="t"/>
          <a:lstStyle/>
          <a:p>
            <a:pPr marL="0" indent="0" algn="just" defTabSz="457200">
              <a:lnSpc>
                <a:spcPts val="6100"/>
              </a:lnSpc>
              <a:spcBef>
                <a:spcPts val="1200"/>
              </a:spcBef>
              <a:buSzTx/>
              <a:buNone/>
              <a:defRPr sz="3600">
                <a:latin typeface="Times New Roman"/>
                <a:ea typeface="Times New Roman"/>
                <a:cs typeface="Times New Roman"/>
                <a:sym typeface="Times New Roman"/>
              </a:defRPr>
            </a:pPr>
            <a:r>
              <a:t>As such detailed techno-economic feasibility alone could help in making the final decision, but at this stage these three criteria can help in arriving at a tentative selection, to be subsequently followed by detailed feasibility study. </a:t>
            </a:r>
          </a:p>
          <a:p>
            <a:pPr marL="0" indent="0" algn="just" defTabSz="457200">
              <a:lnSpc>
                <a:spcPts val="6100"/>
              </a:lnSpc>
              <a:spcBef>
                <a:spcPts val="1200"/>
              </a:spcBef>
              <a:buSzTx/>
              <a:buNone/>
              <a:defRPr sz="3600">
                <a:latin typeface="Times New Roman"/>
                <a:ea typeface="Times New Roman"/>
                <a:cs typeface="Times New Roman"/>
                <a:sym typeface="Times New Roman"/>
              </a:defRPr>
            </a:pPr>
            <a:r>
              <a:t>Thus, at the end of this stage, the entrepreneur will have two or three projects which are worth considering for investment.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tep 3: Final Selection of Project…"/>
          <p:cNvSpPr txBox="1"/>
          <p:nvPr>
            <p:ph type="body" idx="1"/>
          </p:nvPr>
        </p:nvSpPr>
        <p:spPr>
          <a:xfrm>
            <a:off x="330200" y="368300"/>
            <a:ext cx="12401898" cy="9108827"/>
          </a:xfrm>
          <a:prstGeom prst="rect">
            <a:avLst/>
          </a:prstGeom>
        </p:spPr>
        <p:txBody>
          <a:bodyPr anchor="t"/>
          <a:lstStyle/>
          <a:p>
            <a:pPr marL="0" indent="0" algn="just" defTabSz="457200">
              <a:lnSpc>
                <a:spcPts val="6100"/>
              </a:lnSpc>
              <a:spcBef>
                <a:spcPts val="1200"/>
              </a:spcBef>
              <a:buSzTx/>
              <a:buNone/>
              <a:defRPr b="1" sz="3600">
                <a:latin typeface="Times New Roman"/>
                <a:ea typeface="Times New Roman"/>
                <a:cs typeface="Times New Roman"/>
                <a:sym typeface="Times New Roman"/>
              </a:defRPr>
            </a:pPr>
            <a:r>
              <a:t>Step 3: Final Selection of Project </a:t>
            </a:r>
            <a:endParaRPr b="0"/>
          </a:p>
          <a:p>
            <a:pPr marL="0" indent="0" algn="just" defTabSz="457200">
              <a:lnSpc>
                <a:spcPts val="6100"/>
              </a:lnSpc>
              <a:spcBef>
                <a:spcPts val="1200"/>
              </a:spcBef>
              <a:buSzTx/>
              <a:buNone/>
              <a:defRPr sz="3600">
                <a:latin typeface="Times New Roman"/>
                <a:ea typeface="Times New Roman"/>
                <a:cs typeface="Times New Roman"/>
                <a:sym typeface="Times New Roman"/>
              </a:defRPr>
            </a:pPr>
            <a:r>
              <a:t>The final selection would involve assessment of all major criteria of viability, namely technical, financial, market and commercial. These have been discussed in detail in the section on feasibility study. </a:t>
            </a:r>
          </a:p>
          <a:p>
            <a:pPr marL="0" indent="0" algn="just" defTabSz="457200">
              <a:lnSpc>
                <a:spcPts val="6100"/>
              </a:lnSpc>
              <a:spcBef>
                <a:spcPts val="1200"/>
              </a:spcBef>
              <a:buSzTx/>
              <a:buNone/>
              <a:defRPr sz="3600">
                <a:latin typeface="Times New Roman"/>
                <a:ea typeface="Times New Roman"/>
                <a:cs typeface="Times New Roman"/>
                <a:sym typeface="Times New Roman"/>
              </a:defRPr>
            </a:pPr>
            <a:r>
              <a:t>It is important to note that this stage wise process enables entrepreneurs to avoid unnecessary, wasteful and frustrating efforts in exploiting projects that may later on be found unsuitable.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A WORD OF CAUTION…"/>
          <p:cNvSpPr txBox="1"/>
          <p:nvPr>
            <p:ph type="body" idx="1"/>
          </p:nvPr>
        </p:nvSpPr>
        <p:spPr>
          <a:xfrm>
            <a:off x="254000" y="254000"/>
            <a:ext cx="12496800" cy="9245600"/>
          </a:xfrm>
          <a:prstGeom prst="rect">
            <a:avLst/>
          </a:prstGeom>
        </p:spPr>
        <p:txBody>
          <a:bodyPr anchor="t"/>
          <a:lstStyle/>
          <a:p>
            <a:pPr marL="0" indent="0" algn="just" defTabSz="438911">
              <a:lnSpc>
                <a:spcPts val="5800"/>
              </a:lnSpc>
              <a:spcBef>
                <a:spcPts val="1100"/>
              </a:spcBef>
              <a:buSzTx/>
              <a:buNone/>
              <a:defRPr b="1" sz="3455">
                <a:latin typeface="Times New Roman"/>
                <a:ea typeface="Times New Roman"/>
                <a:cs typeface="Times New Roman"/>
                <a:sym typeface="Times New Roman"/>
              </a:defRPr>
            </a:pPr>
            <a:r>
              <a:t>A WORD OF CAUTION </a:t>
            </a:r>
            <a:endParaRPr b="0"/>
          </a:p>
          <a:p>
            <a:pPr marL="438911" indent="-438911" algn="just" defTabSz="438911">
              <a:lnSpc>
                <a:spcPts val="5800"/>
              </a:lnSpc>
              <a:spcBef>
                <a:spcPts val="1100"/>
              </a:spcBef>
              <a:buSzTx/>
              <a:buNone/>
              <a:tabLst>
                <a:tab pos="127000" algn="l"/>
                <a:tab pos="431800" algn="l"/>
              </a:tabLst>
              <a:defRPr sz="3455">
                <a:latin typeface="Times New Roman"/>
                <a:ea typeface="Times New Roman"/>
                <a:cs typeface="Times New Roman"/>
                <a:sym typeface="Times New Roman"/>
              </a:defRPr>
            </a:pPr>
            <a:r>
              <a:t>1)  Do not plunge into a project only because someone else is doing well or someone has assured you to buy products. Someone’s assurance may be a good reason to start, but not good enough to survive. </a:t>
            </a:r>
          </a:p>
          <a:p>
            <a:pPr marL="438911" indent="-438911" algn="just" defTabSz="438911">
              <a:lnSpc>
                <a:spcPts val="5800"/>
              </a:lnSpc>
              <a:spcBef>
                <a:spcPts val="1100"/>
              </a:spcBef>
              <a:buSzTx/>
              <a:buNone/>
              <a:tabLst>
                <a:tab pos="127000" algn="l"/>
                <a:tab pos="431800" algn="l"/>
              </a:tabLst>
              <a:defRPr sz="3455">
                <a:latin typeface="Times New Roman"/>
                <a:ea typeface="Times New Roman"/>
                <a:cs typeface="Times New Roman"/>
                <a:sym typeface="Times New Roman"/>
              </a:defRPr>
            </a:pPr>
            <a:r>
              <a:t>2)  It is important to generate product ideas, but one must accept a good number of these product ideas may be found incapable of developing into a saleable product. </a:t>
            </a:r>
          </a:p>
          <a:p>
            <a:pPr marL="438911" indent="-438911" algn="just" defTabSz="438911">
              <a:lnSpc>
                <a:spcPts val="5800"/>
              </a:lnSpc>
              <a:spcBef>
                <a:spcPts val="1100"/>
              </a:spcBef>
              <a:buSzTx/>
              <a:buNone/>
              <a:tabLst>
                <a:tab pos="127000" algn="l"/>
                <a:tab pos="431800" algn="l"/>
              </a:tabLst>
              <a:defRPr sz="3455">
                <a:latin typeface="Times New Roman"/>
                <a:ea typeface="Times New Roman"/>
                <a:cs typeface="Times New Roman"/>
                <a:sym typeface="Times New Roman"/>
              </a:defRPr>
            </a:pPr>
            <a:r>
              <a:t>3)  By all means consult experts and other people, but remember that you are making the decision, and hence it is your shirt that may be lost in the bargain. </a:t>
            </a:r>
          </a:p>
          <a:p>
            <a:pPr marL="438911" indent="-438911" algn="just" defTabSz="438911">
              <a:lnSpc>
                <a:spcPts val="5800"/>
              </a:lnSpc>
              <a:spcBef>
                <a:spcPts val="1100"/>
              </a:spcBef>
              <a:buSzTx/>
              <a:buNone/>
              <a:tabLst>
                <a:tab pos="127000" algn="l"/>
                <a:tab pos="431800" algn="l"/>
              </a:tabLst>
              <a:defRPr sz="3455">
                <a:latin typeface="Times New Roman"/>
                <a:ea typeface="Times New Roman"/>
                <a:cs typeface="Times New Roman"/>
                <a:sym typeface="Times New Roman"/>
              </a:defRPr>
            </a:pPr>
            <a:r>
              <a:t>4)  It is advisable to start with a common product, rather than go for a very specialized product. </a:t>
            </a:r>
          </a:p>
          <a:p>
            <a:pPr marL="438911" indent="-438911" algn="just" defTabSz="438911">
              <a:lnSpc>
                <a:spcPts val="5800"/>
              </a:lnSpc>
              <a:spcBef>
                <a:spcPts val="1100"/>
              </a:spcBef>
              <a:buSzTx/>
              <a:buNone/>
              <a:tabLst>
                <a:tab pos="127000" algn="l"/>
                <a:tab pos="431800" algn="l"/>
              </a:tabLst>
              <a:defRPr sz="3455">
                <a:latin typeface="Times New Roman"/>
                <a:ea typeface="Times New Roman"/>
                <a:cs typeface="Times New Roman"/>
                <a:sym typeface="Times New Roman"/>
              </a:defRPr>
            </a:pPr>
            <a:r>
              <a:t>5)  It is advisable to check if many similar projects are coming up. </a:t>
            </a:r>
          </a:p>
          <a:p>
            <a:pPr marL="438911" indent="-438911" algn="just" defTabSz="438911">
              <a:lnSpc>
                <a:spcPts val="5800"/>
              </a:lnSpc>
              <a:spcBef>
                <a:spcPts val="1100"/>
              </a:spcBef>
              <a:buSzTx/>
              <a:buNone/>
              <a:tabLst>
                <a:tab pos="127000" algn="l"/>
                <a:tab pos="431800" algn="l"/>
              </a:tabLst>
              <a:defRPr sz="1536">
                <a:latin typeface="Times New Roman"/>
                <a:ea typeface="Times New Roman"/>
                <a:cs typeface="Times New Roman"/>
                <a:sym typeface="Times New Roman"/>
              </a:defRPr>
            </a:pPr>
            <a:r>
              <a:rPr sz="3455"/>
              <a:t>6)  Think of future and long-term possibilities of success and select the project which has some flexibility for diversification. </a:t>
            </a:r>
            <a:br>
              <a:rPr sz="1152">
                <a:latin typeface="Times"/>
                <a:ea typeface="Times"/>
                <a:cs typeface="Times"/>
                <a:sym typeface="Times"/>
              </a:rPr>
            </a:b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Entrepreneurship refers to the decisions he takes in setting up and running a new enterprise.…"/>
          <p:cNvSpPr txBox="1"/>
          <p:nvPr>
            <p:ph type="body" idx="1"/>
          </p:nvPr>
        </p:nvSpPr>
        <p:spPr>
          <a:xfrm>
            <a:off x="330200" y="317500"/>
            <a:ext cx="12344400" cy="9118600"/>
          </a:xfrm>
          <a:prstGeom prst="rect">
            <a:avLst/>
          </a:prstGeom>
        </p:spPr>
        <p:txBody>
          <a:bodyPr anchor="t"/>
          <a:lstStyle/>
          <a:p>
            <a:pPr marL="0" indent="0" algn="just" defTabSz="457200">
              <a:lnSpc>
                <a:spcPts val="6100"/>
              </a:lnSpc>
              <a:spcBef>
                <a:spcPts val="1200"/>
              </a:spcBef>
              <a:buSzTx/>
              <a:buNone/>
              <a:defRPr sz="3600">
                <a:latin typeface="Times New Roman"/>
                <a:ea typeface="Times New Roman"/>
                <a:cs typeface="Times New Roman"/>
                <a:sym typeface="Times New Roman"/>
              </a:defRPr>
            </a:pPr>
            <a:r>
              <a:t>Entrepreneurship refers to the decisions he takes in setting up and running a new enterprise. </a:t>
            </a:r>
          </a:p>
          <a:p>
            <a:pPr marL="0" indent="0" algn="just" defTabSz="457200">
              <a:lnSpc>
                <a:spcPts val="6100"/>
              </a:lnSpc>
              <a:spcBef>
                <a:spcPts val="1200"/>
              </a:spcBef>
              <a:buSzTx/>
              <a:buNone/>
              <a:defRPr sz="3600">
                <a:latin typeface="Times New Roman"/>
                <a:ea typeface="Times New Roman"/>
                <a:cs typeface="Times New Roman"/>
                <a:sym typeface="Times New Roman"/>
              </a:defRPr>
            </a:pPr>
            <a:r>
              <a:t>It is an individual who takes a decision to start or not to start an enterprise. And it is ‘HE’ or ‘SHE’ who strives to make it a success. Entrepreneurship involves a few major decisions. They can be identified as follows: </a:t>
            </a:r>
          </a:p>
          <a:p>
            <a:pPr marL="457200" indent="-457200" algn="just" defTabSz="457200">
              <a:lnSpc>
                <a:spcPts val="6100"/>
              </a:lnSpc>
              <a:spcBef>
                <a:spcPts val="1200"/>
              </a:spcBef>
              <a:buSzTx/>
              <a:buNone/>
              <a:tabLst>
                <a:tab pos="139700" algn="l"/>
                <a:tab pos="457200" algn="l"/>
              </a:tabLst>
              <a:defRPr sz="3600">
                <a:latin typeface="Times New Roman"/>
                <a:ea typeface="Times New Roman"/>
                <a:cs typeface="Times New Roman"/>
                <a:sym typeface="Times New Roman"/>
              </a:defRPr>
            </a:pPr>
            <a:r>
              <a:t>1)  Decision to become an entrepreneur </a:t>
            </a:r>
            <a:br/>
          </a:p>
          <a:p>
            <a:pPr marL="457200" indent="-457200" algn="just" defTabSz="457200">
              <a:lnSpc>
                <a:spcPts val="6100"/>
              </a:lnSpc>
              <a:spcBef>
                <a:spcPts val="1200"/>
              </a:spcBef>
              <a:buSzTx/>
              <a:buNone/>
              <a:tabLst>
                <a:tab pos="139700" algn="l"/>
                <a:tab pos="457200" algn="l"/>
              </a:tabLst>
              <a:defRPr sz="3600">
                <a:latin typeface="Times New Roman"/>
                <a:ea typeface="Times New Roman"/>
                <a:cs typeface="Times New Roman"/>
                <a:sym typeface="Times New Roman"/>
              </a:defRPr>
            </a:pPr>
            <a:r>
              <a:t>2)  Identification and selection of an opportunity </a:t>
            </a:r>
            <a:br/>
          </a:p>
          <a:p>
            <a:pPr marL="457200" indent="-457200" algn="just" defTabSz="457200">
              <a:lnSpc>
                <a:spcPts val="6100"/>
              </a:lnSpc>
              <a:spcBef>
                <a:spcPts val="1200"/>
              </a:spcBef>
              <a:buSzTx/>
              <a:buNone/>
              <a:tabLst>
                <a:tab pos="139700" algn="l"/>
                <a:tab pos="457200" algn="l"/>
              </a:tabLst>
              <a:defRPr sz="3600">
                <a:latin typeface="Times New Roman"/>
                <a:ea typeface="Times New Roman"/>
                <a:cs typeface="Times New Roman"/>
                <a:sym typeface="Times New Roman"/>
              </a:defRPr>
            </a:pPr>
            <a:r>
              <a:t>3)  Business plan formulation and its implementation </a:t>
            </a:r>
            <a:br/>
          </a:p>
          <a:p>
            <a:pPr marL="457200" indent="-457200" algn="just" defTabSz="457200">
              <a:lnSpc>
                <a:spcPts val="6100"/>
              </a:lnSpc>
              <a:spcBef>
                <a:spcPts val="1200"/>
              </a:spcBef>
              <a:buSzTx/>
              <a:buNone/>
              <a:tabLst>
                <a:tab pos="139700" algn="l"/>
                <a:tab pos="457200" algn="l"/>
              </a:tabLst>
              <a:defRPr sz="1600">
                <a:latin typeface="Times New Roman"/>
                <a:ea typeface="Times New Roman"/>
                <a:cs typeface="Times New Roman"/>
                <a:sym typeface="Times New Roman"/>
              </a:defRPr>
            </a:pPr>
            <a:r>
              <a:rPr sz="3600"/>
              <a:t>4)  Entrepreneurial continuum </a:t>
            </a:r>
            <a:br>
              <a:rPr sz="1200">
                <a:latin typeface="Times"/>
                <a:ea typeface="Times"/>
                <a:cs typeface="Times"/>
                <a:sym typeface="Times"/>
              </a:rPr>
            </a:br>
            <a:endParaRPr sz="1200">
              <a:latin typeface="Times"/>
              <a:ea typeface="Times"/>
              <a:cs typeface="Times"/>
              <a:sym typeface="Times"/>
            </a:endParaR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Decision to Becoming an Entrepreneur:…"/>
          <p:cNvSpPr txBox="1"/>
          <p:nvPr>
            <p:ph type="body" idx="1"/>
          </p:nvPr>
        </p:nvSpPr>
        <p:spPr>
          <a:xfrm>
            <a:off x="292100" y="279400"/>
            <a:ext cx="12420600" cy="9194800"/>
          </a:xfrm>
          <a:prstGeom prst="rect">
            <a:avLst/>
          </a:prstGeom>
        </p:spPr>
        <p:txBody>
          <a:bodyPr anchor="t"/>
          <a:lstStyle/>
          <a:p>
            <a:pPr marL="0" indent="0" algn="just" defTabSz="320039">
              <a:lnSpc>
                <a:spcPts val="4200"/>
              </a:lnSpc>
              <a:spcBef>
                <a:spcPts val="800"/>
              </a:spcBef>
              <a:buSzTx/>
              <a:buNone/>
              <a:defRPr b="1" sz="2520">
                <a:latin typeface="Times New Roman"/>
                <a:ea typeface="Times New Roman"/>
                <a:cs typeface="Times New Roman"/>
                <a:sym typeface="Times New Roman"/>
              </a:defRPr>
            </a:pPr>
            <a:r>
              <a:t>Decision to Becoming an Entrepreneur: </a:t>
            </a:r>
            <a:endParaRPr b="0"/>
          </a:p>
          <a:p>
            <a:pPr marL="0" indent="0" algn="just" defTabSz="320039">
              <a:lnSpc>
                <a:spcPts val="4200"/>
              </a:lnSpc>
              <a:spcBef>
                <a:spcPts val="800"/>
              </a:spcBef>
              <a:buSzTx/>
              <a:buNone/>
              <a:defRPr sz="2520">
                <a:latin typeface="Times New Roman"/>
                <a:ea typeface="Times New Roman"/>
                <a:cs typeface="Times New Roman"/>
                <a:sym typeface="Times New Roman"/>
              </a:defRPr>
            </a:pPr>
            <a:r>
              <a:t>Decision to be on his own in the first major step. The motivational factor, hence, should be considered crucial to entrepreneurship. The inner urge of the individual to do something new, to be on his own has been found to be an important factor. This may new reinforced by one or more of the following: </a:t>
            </a:r>
          </a:p>
          <a:p>
            <a:pPr marL="350043" indent="-350043" algn="just" defTabSz="320039">
              <a:lnSpc>
                <a:spcPts val="4200"/>
              </a:lnSpc>
              <a:spcBef>
                <a:spcPts val="800"/>
              </a:spcBef>
              <a:tabLst>
                <a:tab pos="88900" algn="l"/>
                <a:tab pos="317500" algn="l"/>
              </a:tabLst>
              <a:defRPr sz="2520">
                <a:latin typeface="Times New Roman"/>
                <a:ea typeface="Times New Roman"/>
                <a:cs typeface="Times New Roman"/>
                <a:sym typeface="Times New Roman"/>
              </a:defRPr>
            </a:pPr>
            <a:r>
              <a:t>To prove oneself </a:t>
            </a:r>
          </a:p>
          <a:p>
            <a:pPr marL="350043" indent="-350043" algn="just" defTabSz="320039">
              <a:lnSpc>
                <a:spcPts val="4200"/>
              </a:lnSpc>
              <a:spcBef>
                <a:spcPts val="800"/>
              </a:spcBef>
              <a:tabLst>
                <a:tab pos="88900" algn="l"/>
                <a:tab pos="317500" algn="l"/>
              </a:tabLst>
              <a:defRPr sz="2520">
                <a:latin typeface="Times New Roman"/>
                <a:ea typeface="Times New Roman"/>
                <a:cs typeface="Times New Roman"/>
                <a:sym typeface="Times New Roman"/>
              </a:defRPr>
            </a:pPr>
            <a:r>
              <a:t>To be independent </a:t>
            </a:r>
          </a:p>
          <a:p>
            <a:pPr marL="350043" indent="-350043" algn="just" defTabSz="320039">
              <a:lnSpc>
                <a:spcPts val="4200"/>
              </a:lnSpc>
              <a:spcBef>
                <a:spcPts val="800"/>
              </a:spcBef>
              <a:tabLst>
                <a:tab pos="88900" algn="l"/>
                <a:tab pos="317500" algn="l"/>
              </a:tabLst>
              <a:defRPr sz="2520">
                <a:latin typeface="Times New Roman"/>
                <a:ea typeface="Times New Roman"/>
                <a:cs typeface="Times New Roman"/>
                <a:sym typeface="Times New Roman"/>
              </a:defRPr>
            </a:pPr>
            <a:r>
              <a:t>To do something unique </a:t>
            </a:r>
          </a:p>
          <a:p>
            <a:pPr marL="350043" indent="-350043" algn="just" defTabSz="320039">
              <a:lnSpc>
                <a:spcPts val="4200"/>
              </a:lnSpc>
              <a:spcBef>
                <a:spcPts val="800"/>
              </a:spcBef>
              <a:tabLst>
                <a:tab pos="88900" algn="l"/>
                <a:tab pos="317500" algn="l"/>
              </a:tabLst>
              <a:defRPr sz="2520">
                <a:latin typeface="Times New Roman"/>
                <a:ea typeface="Times New Roman"/>
                <a:cs typeface="Times New Roman"/>
                <a:sym typeface="Times New Roman"/>
              </a:defRPr>
            </a:pPr>
            <a:r>
              <a:t>To utilize skills </a:t>
            </a:r>
          </a:p>
          <a:p>
            <a:pPr marL="350043" indent="-350043" algn="just" defTabSz="320039">
              <a:lnSpc>
                <a:spcPts val="4200"/>
              </a:lnSpc>
              <a:spcBef>
                <a:spcPts val="800"/>
              </a:spcBef>
              <a:tabLst>
                <a:tab pos="88900" algn="l"/>
                <a:tab pos="317500" algn="l"/>
              </a:tabLst>
              <a:defRPr sz="2520">
                <a:latin typeface="Times New Roman"/>
                <a:ea typeface="Times New Roman"/>
                <a:cs typeface="Times New Roman"/>
                <a:sym typeface="Times New Roman"/>
              </a:defRPr>
            </a:pPr>
            <a:r>
              <a:t>To acquire greater economic reward </a:t>
            </a:r>
          </a:p>
          <a:p>
            <a:pPr marL="350043" indent="-350043" algn="just" defTabSz="320039">
              <a:lnSpc>
                <a:spcPts val="4200"/>
              </a:lnSpc>
              <a:spcBef>
                <a:spcPts val="800"/>
              </a:spcBef>
              <a:tabLst>
                <a:tab pos="88900" algn="l"/>
                <a:tab pos="317500" algn="l"/>
              </a:tabLst>
              <a:defRPr sz="2520">
                <a:latin typeface="Times New Roman"/>
                <a:ea typeface="Times New Roman"/>
                <a:cs typeface="Times New Roman"/>
                <a:sym typeface="Times New Roman"/>
              </a:defRPr>
            </a:pPr>
            <a:r>
              <a:t>To excel </a:t>
            </a:r>
            <a:br/>
            <a:r>
              <a:t>MAJOR MOTIVES THAT INFLUENCE ENTREPRENEURS </a:t>
            </a:r>
            <a:br/>
          </a:p>
          <a:p>
            <a:pPr marL="350043" indent="-350043" algn="just" defTabSz="320039">
              <a:lnSpc>
                <a:spcPts val="4200"/>
              </a:lnSpc>
              <a:spcBef>
                <a:spcPts val="1100"/>
              </a:spcBef>
              <a:tabLst>
                <a:tab pos="88900" algn="l"/>
                <a:tab pos="317500" algn="l"/>
              </a:tabLst>
              <a:defRPr sz="2520">
                <a:latin typeface="Times New Roman"/>
                <a:ea typeface="Times New Roman"/>
                <a:cs typeface="Times New Roman"/>
                <a:sym typeface="Times New Roman"/>
              </a:defRPr>
            </a:pPr>
            <a:r>
              <a:t>	To Be Independent </a:t>
            </a:r>
          </a:p>
          <a:p>
            <a:pPr marL="350043" indent="-350043" algn="just" defTabSz="320039">
              <a:lnSpc>
                <a:spcPts val="4200"/>
              </a:lnSpc>
              <a:spcBef>
                <a:spcPts val="1100"/>
              </a:spcBef>
              <a:tabLst>
                <a:tab pos="88900" algn="l"/>
                <a:tab pos="317500" algn="l"/>
              </a:tabLst>
              <a:defRPr sz="2520">
                <a:latin typeface="Times New Roman"/>
                <a:ea typeface="Times New Roman"/>
                <a:cs typeface="Times New Roman"/>
                <a:sym typeface="Times New Roman"/>
              </a:defRPr>
            </a:pPr>
            <a:r>
              <a:t>To Utilise Talent / Skill </a:t>
            </a:r>
          </a:p>
          <a:p>
            <a:pPr marL="350043" indent="-350043" algn="just" defTabSz="320039">
              <a:lnSpc>
                <a:spcPts val="4200"/>
              </a:lnSpc>
              <a:spcBef>
                <a:spcPts val="1100"/>
              </a:spcBef>
              <a:tabLst>
                <a:tab pos="88900" algn="l"/>
                <a:tab pos="317500" algn="l"/>
              </a:tabLst>
              <a:defRPr sz="2520">
                <a:latin typeface="Times New Roman"/>
                <a:ea typeface="Times New Roman"/>
                <a:cs typeface="Times New Roman"/>
                <a:sym typeface="Times New Roman"/>
              </a:defRPr>
            </a:pPr>
            <a:r>
              <a:t>To Prove Oneself </a:t>
            </a:r>
          </a:p>
          <a:p>
            <a:pPr marL="350043" indent="-350043" algn="just" defTabSz="320039">
              <a:lnSpc>
                <a:spcPts val="4200"/>
              </a:lnSpc>
              <a:spcBef>
                <a:spcPts val="1100"/>
              </a:spcBef>
              <a:tabLst>
                <a:tab pos="88900" algn="l"/>
                <a:tab pos="317500" algn="l"/>
              </a:tabLst>
              <a:defRPr sz="2520">
                <a:latin typeface="Times New Roman"/>
                <a:ea typeface="Times New Roman"/>
                <a:cs typeface="Times New Roman"/>
                <a:sym typeface="Times New Roman"/>
              </a:defRPr>
            </a:pPr>
            <a:r>
              <a:t>To Acquire Greater Economic Rewards </a:t>
            </a:r>
          </a:p>
          <a:p>
            <a:pPr marL="350043" indent="-350043" algn="just" defTabSz="320039">
              <a:lnSpc>
                <a:spcPts val="4200"/>
              </a:lnSpc>
              <a:spcBef>
                <a:spcPts val="1100"/>
              </a:spcBef>
              <a:tabLst>
                <a:tab pos="88900" algn="l"/>
                <a:tab pos="317500" algn="l"/>
              </a:tabLst>
              <a:defRPr sz="2520">
                <a:latin typeface="Times New Roman"/>
                <a:ea typeface="Times New Roman"/>
                <a:cs typeface="Times New Roman"/>
                <a:sym typeface="Times New Roman"/>
              </a:defRPr>
            </a:pPr>
            <a:r>
              <a:t>To Do something Unique </a:t>
            </a:r>
          </a:p>
          <a:p>
            <a:pPr marL="350043" indent="-350043" algn="just" defTabSz="320039">
              <a:lnSpc>
                <a:spcPts val="4200"/>
              </a:lnSpc>
              <a:spcBef>
                <a:spcPts val="1100"/>
              </a:spcBef>
              <a:tabLst>
                <a:tab pos="88900" algn="l"/>
                <a:tab pos="317500" algn="l"/>
              </a:tabLst>
              <a:defRPr sz="2520">
                <a:latin typeface="Times New Roman"/>
                <a:ea typeface="Times New Roman"/>
                <a:cs typeface="Times New Roman"/>
                <a:sym typeface="Times New Roman"/>
              </a:defRPr>
            </a:pPr>
            <a:r>
              <a:t>To Excel </a:t>
            </a:r>
            <a:br>
              <a:rPr>
                <a:latin typeface="Times"/>
                <a:ea typeface="Times"/>
                <a:cs typeface="Times"/>
                <a:sym typeface="Times"/>
              </a:rPr>
            </a:b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Finding an Opportunity…"/>
          <p:cNvSpPr txBox="1"/>
          <p:nvPr>
            <p:ph type="body" idx="1"/>
          </p:nvPr>
        </p:nvSpPr>
        <p:spPr>
          <a:xfrm>
            <a:off x="292100" y="304800"/>
            <a:ext cx="12420600" cy="9144000"/>
          </a:xfrm>
          <a:prstGeom prst="rect">
            <a:avLst/>
          </a:prstGeom>
        </p:spPr>
        <p:txBody>
          <a:bodyPr anchor="t"/>
          <a:lstStyle/>
          <a:p>
            <a:pPr marL="0" indent="0" algn="just" defTabSz="379475">
              <a:lnSpc>
                <a:spcPts val="5000"/>
              </a:lnSpc>
              <a:spcBef>
                <a:spcPts val="900"/>
              </a:spcBef>
              <a:buSzTx/>
              <a:buNone/>
              <a:defRPr b="1" sz="2988">
                <a:latin typeface="Times New Roman"/>
                <a:ea typeface="Times New Roman"/>
                <a:cs typeface="Times New Roman"/>
                <a:sym typeface="Times New Roman"/>
              </a:defRPr>
            </a:pPr>
            <a:r>
              <a:t>Finding an Opportunity </a:t>
            </a:r>
            <a:endParaRPr b="0"/>
          </a:p>
          <a:p>
            <a:pPr marL="415051" indent="-415051" algn="just" defTabSz="379475">
              <a:lnSpc>
                <a:spcPts val="5000"/>
              </a:lnSpc>
              <a:spcBef>
                <a:spcPts val="900"/>
              </a:spcBef>
              <a:defRPr sz="2988">
                <a:latin typeface="Times New Roman"/>
                <a:ea typeface="Times New Roman"/>
                <a:cs typeface="Times New Roman"/>
                <a:sym typeface="Times New Roman"/>
              </a:defRPr>
            </a:pPr>
            <a:r>
              <a:t>For effective coping with his inner desire to be an entrepreneur, the entrepreneur starts searching for an ‘opportunity’, the focus of his entrepreneurial desires. </a:t>
            </a:r>
          </a:p>
          <a:p>
            <a:pPr marL="415051" indent="-415051" algn="just" defTabSz="379475">
              <a:lnSpc>
                <a:spcPts val="5000"/>
              </a:lnSpc>
              <a:spcBef>
                <a:spcPts val="900"/>
              </a:spcBef>
              <a:defRPr sz="2988">
                <a:latin typeface="Times New Roman"/>
                <a:ea typeface="Times New Roman"/>
                <a:cs typeface="Times New Roman"/>
                <a:sym typeface="Times New Roman"/>
              </a:defRPr>
            </a:pPr>
            <a:r>
              <a:t>He looks around for different possibilities of business, reads about them, and meets people who could give ideas and inspiration, and collects information on several possibilities. </a:t>
            </a:r>
          </a:p>
          <a:p>
            <a:pPr marL="0" indent="0" algn="just" defTabSz="379475">
              <a:lnSpc>
                <a:spcPts val="5000"/>
              </a:lnSpc>
              <a:spcBef>
                <a:spcPts val="900"/>
              </a:spcBef>
              <a:buSzTx/>
              <a:buNone/>
              <a:defRPr b="1" sz="2988">
                <a:latin typeface="Times New Roman"/>
                <a:ea typeface="Times New Roman"/>
                <a:cs typeface="Times New Roman"/>
                <a:sym typeface="Times New Roman"/>
              </a:defRPr>
            </a:pPr>
            <a:r>
              <a:t>PROJECT IDENTIFICATION </a:t>
            </a:r>
            <a:endParaRPr b="0"/>
          </a:p>
          <a:p>
            <a:pPr marL="415051" indent="-415051" algn="just" defTabSz="379475">
              <a:lnSpc>
                <a:spcPts val="5000"/>
              </a:lnSpc>
              <a:spcBef>
                <a:spcPts val="900"/>
              </a:spcBef>
              <a:defRPr sz="2988">
                <a:latin typeface="Times New Roman"/>
                <a:ea typeface="Times New Roman"/>
                <a:cs typeface="Times New Roman"/>
                <a:sym typeface="Times New Roman"/>
              </a:defRPr>
            </a:pPr>
            <a:r>
              <a:t>What are the chances for diversification later on?</a:t>
            </a:r>
          </a:p>
          <a:p>
            <a:pPr marL="415051" indent="-415051" algn="just" defTabSz="379475">
              <a:lnSpc>
                <a:spcPts val="5000"/>
              </a:lnSpc>
              <a:spcBef>
                <a:spcPts val="900"/>
              </a:spcBef>
              <a:defRPr sz="2988">
                <a:latin typeface="Times New Roman"/>
                <a:ea typeface="Times New Roman"/>
                <a:cs typeface="Times New Roman"/>
                <a:sym typeface="Times New Roman"/>
              </a:defRPr>
            </a:pPr>
            <a:r>
              <a:t>What is the technology level?</a:t>
            </a:r>
          </a:p>
          <a:p>
            <a:pPr marL="415051" indent="-415051" algn="just" defTabSz="379475">
              <a:lnSpc>
                <a:spcPts val="5000"/>
              </a:lnSpc>
              <a:spcBef>
                <a:spcPts val="900"/>
              </a:spcBef>
              <a:defRPr sz="2988">
                <a:latin typeface="Times New Roman"/>
                <a:ea typeface="Times New Roman"/>
                <a:cs typeface="Times New Roman"/>
                <a:sym typeface="Times New Roman"/>
              </a:defRPr>
            </a:pPr>
            <a:r>
              <a:t>What are my strengths and weaknesses for the product? </a:t>
            </a:r>
          </a:p>
          <a:p>
            <a:pPr marL="415051" indent="-415051" algn="just" defTabSz="379475">
              <a:lnSpc>
                <a:spcPts val="5000"/>
              </a:lnSpc>
              <a:spcBef>
                <a:spcPts val="900"/>
              </a:spcBef>
              <a:defRPr sz="2988">
                <a:latin typeface="Times New Roman"/>
                <a:ea typeface="Times New Roman"/>
                <a:cs typeface="Times New Roman"/>
                <a:sym typeface="Times New Roman"/>
              </a:defRPr>
            </a:pPr>
            <a:r>
              <a:t>What is the life of my product?</a:t>
            </a:r>
          </a:p>
          <a:p>
            <a:pPr marL="415051" indent="-415051" algn="just" defTabSz="379475">
              <a:lnSpc>
                <a:spcPts val="5000"/>
              </a:lnSpc>
              <a:spcBef>
                <a:spcPts val="900"/>
              </a:spcBef>
              <a:defRPr sz="2988">
                <a:latin typeface="Times New Roman"/>
                <a:ea typeface="Times New Roman"/>
                <a:cs typeface="Times New Roman"/>
                <a:sym typeface="Times New Roman"/>
              </a:defRPr>
            </a:pPr>
            <a:r>
              <a:t>What industry group should I select?</a:t>
            </a:r>
          </a:p>
          <a:p>
            <a:pPr marL="415051" indent="-415051" algn="just" defTabSz="379475">
              <a:lnSpc>
                <a:spcPts val="5000"/>
              </a:lnSpc>
              <a:spcBef>
                <a:spcPts val="900"/>
              </a:spcBef>
              <a:defRPr sz="2988">
                <a:latin typeface="Times New Roman"/>
                <a:ea typeface="Times New Roman"/>
                <a:cs typeface="Times New Roman"/>
                <a:sym typeface="Times New Roman"/>
              </a:defRPr>
            </a:pPr>
            <a:r>
              <a:t>Engineering?</a:t>
            </a:r>
          </a:p>
          <a:p>
            <a:pPr marL="415051" indent="-415051" algn="just" defTabSz="379475">
              <a:lnSpc>
                <a:spcPts val="5000"/>
              </a:lnSpc>
              <a:spcBef>
                <a:spcPts val="900"/>
              </a:spcBef>
              <a:defRPr sz="2988">
                <a:latin typeface="Times New Roman"/>
                <a:ea typeface="Times New Roman"/>
                <a:cs typeface="Times New Roman"/>
                <a:sym typeface="Times New Roman"/>
              </a:defRPr>
            </a:pPr>
            <a:r>
              <a:t>Electronics?</a:t>
            </a:r>
          </a:p>
          <a:p>
            <a:pPr marL="415051" indent="-415051" algn="just" defTabSz="379475">
              <a:lnSpc>
                <a:spcPts val="5000"/>
              </a:lnSpc>
              <a:spcBef>
                <a:spcPts val="900"/>
              </a:spcBef>
              <a:defRPr sz="2988">
                <a:latin typeface="Times New Roman"/>
                <a:ea typeface="Times New Roman"/>
                <a:cs typeface="Times New Roman"/>
                <a:sym typeface="Times New Roman"/>
              </a:defRPr>
            </a:pPr>
            <a:r>
              <a:t>How much money can I invest?</a:t>
            </a:r>
          </a:p>
          <a:p>
            <a:pPr marL="415051" indent="-415051" algn="just" defTabSz="379475">
              <a:lnSpc>
                <a:spcPts val="5000"/>
              </a:lnSpc>
              <a:spcBef>
                <a:spcPts val="900"/>
              </a:spcBef>
              <a:defRPr sz="2988">
                <a:latin typeface="Times New Roman"/>
                <a:ea typeface="Times New Roman"/>
                <a:cs typeface="Times New Roman"/>
                <a:sym typeface="Times New Roman"/>
              </a:defRPr>
            </a:pPr>
            <a:r>
              <a:t>How attractive is the Opportunity?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Making a Project Plan:…"/>
          <p:cNvSpPr txBox="1"/>
          <p:nvPr>
            <p:ph type="body" idx="1"/>
          </p:nvPr>
        </p:nvSpPr>
        <p:spPr>
          <a:xfrm>
            <a:off x="292100" y="368300"/>
            <a:ext cx="12420600" cy="9017000"/>
          </a:xfrm>
          <a:prstGeom prst="rect">
            <a:avLst/>
          </a:prstGeom>
        </p:spPr>
        <p:txBody>
          <a:bodyPr anchor="t"/>
          <a:lstStyle/>
          <a:p>
            <a:pPr marL="0" indent="0" algn="just" defTabSz="457200">
              <a:lnSpc>
                <a:spcPts val="6100"/>
              </a:lnSpc>
              <a:spcBef>
                <a:spcPts val="1200"/>
              </a:spcBef>
              <a:buSzTx/>
              <a:buNone/>
              <a:defRPr b="1" sz="3600">
                <a:latin typeface="Times New Roman"/>
                <a:ea typeface="Times New Roman"/>
                <a:cs typeface="Times New Roman"/>
                <a:sym typeface="Times New Roman"/>
              </a:defRPr>
            </a:pPr>
            <a:r>
              <a:t>Making a Project Plan: </a:t>
            </a:r>
            <a:endParaRPr b="0"/>
          </a:p>
          <a:p>
            <a:pPr marL="500062" indent="-500062" algn="just" defTabSz="457200">
              <a:lnSpc>
                <a:spcPts val="6100"/>
              </a:lnSpc>
              <a:spcBef>
                <a:spcPts val="1200"/>
              </a:spcBef>
              <a:defRPr sz="3600">
                <a:latin typeface="Times New Roman"/>
                <a:ea typeface="Times New Roman"/>
                <a:cs typeface="Times New Roman"/>
                <a:sym typeface="Times New Roman"/>
              </a:defRPr>
            </a:pPr>
            <a:r>
              <a:t>The next stage marks the movements in the direction of project detailing. </a:t>
            </a:r>
          </a:p>
          <a:p>
            <a:pPr marL="500062" indent="-500062" algn="just" defTabSz="457200">
              <a:lnSpc>
                <a:spcPts val="6100"/>
              </a:lnSpc>
              <a:spcBef>
                <a:spcPts val="1200"/>
              </a:spcBef>
              <a:defRPr sz="3600">
                <a:latin typeface="Times New Roman"/>
                <a:ea typeface="Times New Roman"/>
                <a:cs typeface="Times New Roman"/>
                <a:sym typeface="Times New Roman"/>
              </a:defRPr>
            </a:pPr>
            <a:r>
              <a:t>The entrepreneur efforts are directed towards visualizing the establishment of the enterprise. </a:t>
            </a:r>
          </a:p>
          <a:p>
            <a:pPr marL="500062" indent="-500062" algn="just" defTabSz="457200">
              <a:lnSpc>
                <a:spcPts val="6100"/>
              </a:lnSpc>
              <a:spcBef>
                <a:spcPts val="1200"/>
              </a:spcBef>
              <a:defRPr sz="3600">
                <a:latin typeface="Times New Roman"/>
                <a:ea typeface="Times New Roman"/>
                <a:cs typeface="Times New Roman"/>
                <a:sym typeface="Times New Roman"/>
              </a:defRPr>
            </a:pPr>
            <a:r>
              <a:t>The entrepreneur needs to study the feasibility and profitability of the project, which involves all the factors mentioned in the following chart. </a:t>
            </a:r>
          </a:p>
          <a:p>
            <a:pPr marL="500062" indent="-500062" algn="just" defTabSz="457200">
              <a:lnSpc>
                <a:spcPts val="6100"/>
              </a:lnSpc>
              <a:spcBef>
                <a:spcPts val="1200"/>
              </a:spcBef>
              <a:defRPr sz="3600">
                <a:latin typeface="Times New Roman"/>
                <a:ea typeface="Times New Roman"/>
                <a:cs typeface="Times New Roman"/>
                <a:sym typeface="Times New Roman"/>
              </a:defRPr>
            </a:pPr>
            <a:r>
              <a:t>The entrepreneur takes crucial decisions at each stage.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Entrepreneurial Continuum:…"/>
          <p:cNvSpPr txBox="1"/>
          <p:nvPr>
            <p:ph type="body" idx="1"/>
          </p:nvPr>
        </p:nvSpPr>
        <p:spPr>
          <a:xfrm>
            <a:off x="381000" y="342900"/>
            <a:ext cx="12242800" cy="9067800"/>
          </a:xfrm>
          <a:prstGeom prst="rect">
            <a:avLst/>
          </a:prstGeom>
        </p:spPr>
        <p:txBody>
          <a:bodyPr anchor="t"/>
          <a:lstStyle/>
          <a:p>
            <a:pPr marL="0" indent="0" algn="just" defTabSz="457200">
              <a:lnSpc>
                <a:spcPts val="6100"/>
              </a:lnSpc>
              <a:spcBef>
                <a:spcPts val="1200"/>
              </a:spcBef>
              <a:buSzTx/>
              <a:buNone/>
              <a:defRPr b="1" sz="3600">
                <a:latin typeface="Times"/>
                <a:ea typeface="Times"/>
                <a:cs typeface="Times"/>
                <a:sym typeface="Times"/>
              </a:defRPr>
            </a:pPr>
            <a:r>
              <a:t>Entrepreneurial Continuum: </a:t>
            </a:r>
            <a:endParaRPr b="0"/>
          </a:p>
          <a:p>
            <a:pPr marL="0" indent="0" algn="just" defTabSz="457200">
              <a:lnSpc>
                <a:spcPts val="6100"/>
              </a:lnSpc>
              <a:spcBef>
                <a:spcPts val="1200"/>
              </a:spcBef>
              <a:buSzTx/>
              <a:buNone/>
              <a:defRPr sz="3600">
                <a:latin typeface="Times New Roman"/>
                <a:ea typeface="Times New Roman"/>
                <a:cs typeface="Times New Roman"/>
                <a:sym typeface="Times New Roman"/>
              </a:defRPr>
            </a:pPr>
            <a:r>
              <a:t>Once the entrepreneur establishes the enterprise, he will have to manage it well by translating problems into opportunities, and must endeavour to mobilize relevant production factors such as capital and human resources. </a:t>
            </a:r>
            <a:endParaRPr>
              <a:latin typeface="Times"/>
              <a:ea typeface="Times"/>
              <a:cs typeface="Times"/>
              <a:sym typeface="Times"/>
            </a:endParaRPr>
          </a:p>
          <a:p>
            <a:pPr marL="0" indent="0" algn="just" defTabSz="457200">
              <a:lnSpc>
                <a:spcPts val="6100"/>
              </a:lnSpc>
              <a:spcBef>
                <a:spcPts val="1200"/>
              </a:spcBef>
              <a:buSzTx/>
              <a:buNone/>
              <a:defRPr sz="3600">
                <a:latin typeface="Times New Roman"/>
                <a:ea typeface="Times New Roman"/>
                <a:cs typeface="Times New Roman"/>
                <a:sym typeface="Times New Roman"/>
              </a:defRPr>
            </a:pPr>
            <a:r>
              <a:t>The entrepreneurial continuum can be achieved through a series of entrepreneurial decision and actions directed towards following factors: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1" name="pasted-image.tiff" descr="pasted-image.tiff"/>
          <p:cNvPicPr>
            <a:picLocks noChangeAspect="1"/>
          </p:cNvPicPr>
          <p:nvPr/>
        </p:nvPicPr>
        <p:blipFill>
          <a:blip r:embed="rId2">
            <a:extLst/>
          </a:blip>
          <a:stretch>
            <a:fillRect/>
          </a:stretch>
        </p:blipFill>
        <p:spPr>
          <a:xfrm>
            <a:off x="1247484" y="765522"/>
            <a:ext cx="10509832" cy="7873703"/>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These then are major decisions involved in entrepreneurial activity. They call for right attitude and requisite knowledge and skills.…"/>
          <p:cNvSpPr txBox="1"/>
          <p:nvPr>
            <p:ph type="body" idx="1"/>
          </p:nvPr>
        </p:nvSpPr>
        <p:spPr>
          <a:xfrm>
            <a:off x="368300" y="254000"/>
            <a:ext cx="12268200" cy="9245600"/>
          </a:xfrm>
          <a:prstGeom prst="rect">
            <a:avLst/>
          </a:prstGeom>
        </p:spPr>
        <p:txBody>
          <a:bodyPr anchor="t"/>
          <a:lstStyle/>
          <a:p>
            <a:pPr marL="0" indent="0" algn="just" defTabSz="457200">
              <a:lnSpc>
                <a:spcPts val="5400"/>
              </a:lnSpc>
              <a:spcBef>
                <a:spcPts val="1200"/>
              </a:spcBef>
              <a:buSzTx/>
              <a:buNone/>
              <a:defRPr sz="3000">
                <a:latin typeface="Times New Roman"/>
                <a:ea typeface="Times New Roman"/>
                <a:cs typeface="Times New Roman"/>
                <a:sym typeface="Times New Roman"/>
              </a:defRPr>
            </a:pPr>
            <a:r>
              <a:t>These then are major decisions involved in entrepreneurial activity. They call for right attitude and requisite knowledge and skills. </a:t>
            </a:r>
            <a:endParaRPr>
              <a:latin typeface="Times"/>
              <a:ea typeface="Times"/>
              <a:cs typeface="Times"/>
              <a:sym typeface="Times"/>
            </a:endParaRPr>
          </a:p>
          <a:p>
            <a:pPr marL="457200" indent="-457200" algn="just" defTabSz="457200">
              <a:lnSpc>
                <a:spcPts val="5400"/>
              </a:lnSpc>
              <a:spcBef>
                <a:spcPts val="1200"/>
              </a:spcBef>
              <a:buSzTx/>
              <a:buNone/>
              <a:tabLst>
                <a:tab pos="139700" algn="l"/>
                <a:tab pos="457200" algn="l"/>
              </a:tabLst>
              <a:defRPr sz="3000">
                <a:latin typeface="Times New Roman"/>
                <a:ea typeface="Times New Roman"/>
                <a:cs typeface="Times New Roman"/>
                <a:sym typeface="Times New Roman"/>
              </a:defRPr>
            </a:pPr>
            <a:r>
              <a:t>	.	1)  Good market scope i.e., gap between present or likely demand and supply; </a:t>
            </a:r>
            <a:endParaRPr>
              <a:latin typeface="Times"/>
              <a:ea typeface="Times"/>
              <a:cs typeface="Times"/>
              <a:sym typeface="Times"/>
            </a:endParaRPr>
          </a:p>
          <a:p>
            <a:pPr marL="457200" indent="-457200" algn="just" defTabSz="457200">
              <a:lnSpc>
                <a:spcPts val="5400"/>
              </a:lnSpc>
              <a:spcBef>
                <a:spcPts val="1200"/>
              </a:spcBef>
              <a:buSzTx/>
              <a:buNone/>
              <a:tabLst>
                <a:tab pos="139700" algn="l"/>
                <a:tab pos="457200" algn="l"/>
              </a:tabLst>
              <a:defRPr sz="3000">
                <a:latin typeface="Times New Roman"/>
                <a:ea typeface="Times New Roman"/>
                <a:cs typeface="Times New Roman"/>
                <a:sym typeface="Times New Roman"/>
              </a:defRPr>
            </a:pPr>
            <a:r>
              <a:t>	.	2)  An attractive/acceptable return on investment. </a:t>
            </a:r>
            <a:endParaRPr>
              <a:latin typeface="Times"/>
              <a:ea typeface="Times"/>
              <a:cs typeface="Times"/>
              <a:sym typeface="Times"/>
            </a:endParaRPr>
          </a:p>
          <a:p>
            <a:pPr marL="0" indent="0" algn="just" defTabSz="457200">
              <a:lnSpc>
                <a:spcPts val="5400"/>
              </a:lnSpc>
              <a:spcBef>
                <a:spcPts val="1200"/>
              </a:spcBef>
              <a:buSzTx/>
              <a:buNone/>
              <a:defRPr sz="2400">
                <a:latin typeface="Times New Roman"/>
                <a:ea typeface="Times New Roman"/>
                <a:cs typeface="Times New Roman"/>
                <a:sym typeface="Times New Roman"/>
              </a:defRPr>
            </a:pPr>
            <a:r>
              <a:rPr sz="3000"/>
              <a:t>Apart from these two criteria, a business opportunity needs to be analyzed from other view points for its viability such as </a:t>
            </a:r>
            <a:endParaRPr sz="3000"/>
          </a:p>
          <a:p>
            <a:pPr marL="416718" indent="-416718" algn="just" defTabSz="457200">
              <a:lnSpc>
                <a:spcPts val="5400"/>
              </a:lnSpc>
              <a:spcBef>
                <a:spcPts val="1200"/>
              </a:spcBef>
              <a:defRPr sz="2400">
                <a:latin typeface="Times New Roman"/>
                <a:ea typeface="Times New Roman"/>
                <a:cs typeface="Times New Roman"/>
                <a:sym typeface="Times New Roman"/>
              </a:defRPr>
            </a:pPr>
            <a:r>
              <a:rPr sz="3000"/>
              <a:t>Technical</a:t>
            </a:r>
            <a:endParaRPr sz="3000"/>
          </a:p>
          <a:p>
            <a:pPr marL="416718" indent="-416718" algn="just" defTabSz="457200">
              <a:lnSpc>
                <a:spcPts val="5400"/>
              </a:lnSpc>
              <a:spcBef>
                <a:spcPts val="1200"/>
              </a:spcBef>
              <a:defRPr sz="2400">
                <a:latin typeface="Times New Roman"/>
                <a:ea typeface="Times New Roman"/>
                <a:cs typeface="Times New Roman"/>
                <a:sym typeface="Times New Roman"/>
              </a:defRPr>
            </a:pPr>
            <a:r>
              <a:rPr sz="3000"/>
              <a:t>Production</a:t>
            </a:r>
            <a:endParaRPr sz="3000"/>
          </a:p>
          <a:p>
            <a:pPr marL="416718" indent="-416718" algn="just" defTabSz="457200">
              <a:lnSpc>
                <a:spcPts val="5400"/>
              </a:lnSpc>
              <a:spcBef>
                <a:spcPts val="1200"/>
              </a:spcBef>
              <a:defRPr sz="2400">
                <a:latin typeface="Times New Roman"/>
                <a:ea typeface="Times New Roman"/>
                <a:cs typeface="Times New Roman"/>
                <a:sym typeface="Times New Roman"/>
              </a:defRPr>
            </a:pPr>
            <a:r>
              <a:rPr sz="3000"/>
              <a:t>Commercial </a:t>
            </a:r>
            <a:endParaRPr sz="3000"/>
          </a:p>
          <a:p>
            <a:pPr marL="416718" indent="-416718" algn="just" defTabSz="457200">
              <a:lnSpc>
                <a:spcPts val="5400"/>
              </a:lnSpc>
              <a:spcBef>
                <a:spcPts val="1200"/>
              </a:spcBef>
              <a:defRPr sz="2400">
                <a:latin typeface="Times New Roman"/>
                <a:ea typeface="Times New Roman"/>
                <a:cs typeface="Times New Roman"/>
                <a:sym typeface="Times New Roman"/>
              </a:defRPr>
            </a:pPr>
            <a:r>
              <a:rPr sz="3000"/>
              <a:t>Managerial</a:t>
            </a:r>
            <a:endParaRPr sz="3000"/>
          </a:p>
          <a:p>
            <a:pPr marL="0" indent="0" algn="just" defTabSz="457200">
              <a:lnSpc>
                <a:spcPts val="5400"/>
              </a:lnSpc>
              <a:spcBef>
                <a:spcPts val="1200"/>
              </a:spcBef>
              <a:buSzTx/>
              <a:buNone/>
              <a:defRPr sz="2400">
                <a:latin typeface="Times New Roman"/>
                <a:ea typeface="Times New Roman"/>
                <a:cs typeface="Times New Roman"/>
                <a:sym typeface="Times New Roman"/>
              </a:defRPr>
            </a:pPr>
            <a:r>
              <a:rPr sz="3000"/>
              <a:t>These criteria are interlinked and a decision about one, affects others.</a:t>
            </a:r>
            <a:r>
              <a:t> </a:t>
            </a:r>
            <a:endParaRPr>
              <a:latin typeface="Times"/>
              <a:ea typeface="Times"/>
              <a:cs typeface="Times"/>
              <a:sym typeface="Times"/>
            </a:endParaR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READ THE FOLLOWING CASE…"/>
          <p:cNvSpPr txBox="1"/>
          <p:nvPr>
            <p:ph type="body" idx="1"/>
          </p:nvPr>
        </p:nvSpPr>
        <p:spPr>
          <a:xfrm>
            <a:off x="342900" y="342900"/>
            <a:ext cx="12319000" cy="9067800"/>
          </a:xfrm>
          <a:prstGeom prst="rect">
            <a:avLst/>
          </a:prstGeom>
        </p:spPr>
        <p:txBody>
          <a:bodyPr/>
          <a:lstStyle/>
          <a:p>
            <a:pPr marL="0" indent="0" defTabSz="388620">
              <a:lnSpc>
                <a:spcPts val="5200"/>
              </a:lnSpc>
              <a:spcBef>
                <a:spcPts val="1000"/>
              </a:spcBef>
              <a:buSzTx/>
              <a:buNone/>
              <a:defRPr b="1" i="1" sz="3060">
                <a:latin typeface="Times New Roman"/>
                <a:ea typeface="Times New Roman"/>
                <a:cs typeface="Times New Roman"/>
                <a:sym typeface="Times New Roman"/>
              </a:defRPr>
            </a:pPr>
            <a:r>
              <a:t>READ THE FOLLOWING CASE</a:t>
            </a:r>
          </a:p>
          <a:p>
            <a:pPr marL="0" indent="0" algn="just" defTabSz="388620">
              <a:lnSpc>
                <a:spcPts val="5200"/>
              </a:lnSpc>
              <a:spcBef>
                <a:spcPts val="1000"/>
              </a:spcBef>
              <a:buSzTx/>
              <a:buNone/>
              <a:defRPr sz="3060">
                <a:latin typeface="Times New Roman"/>
                <a:ea typeface="Times New Roman"/>
                <a:cs typeface="Times New Roman"/>
                <a:sym typeface="Times New Roman"/>
              </a:defRPr>
            </a:pPr>
            <a:r>
              <a:t>For entrepreneurs the process may appear to be like a merry – go – around. He may be confused as to where to start and where to end. It is worthwhile here to quote an interesting example. </a:t>
            </a:r>
          </a:p>
          <a:p>
            <a:pPr marL="0" indent="0" algn="just" defTabSz="388620">
              <a:lnSpc>
                <a:spcPts val="5200"/>
              </a:lnSpc>
              <a:spcBef>
                <a:spcPts val="1000"/>
              </a:spcBef>
              <a:buSzTx/>
              <a:buNone/>
              <a:defRPr sz="3060">
                <a:latin typeface="Times New Roman"/>
                <a:ea typeface="Times New Roman"/>
                <a:cs typeface="Times New Roman"/>
                <a:sym typeface="Times New Roman"/>
              </a:defRPr>
            </a:pPr>
            <a:r>
              <a:t>When I was traveling with a successful entrepreneur, I was tempted to ask, ‘How do you select your project?” His reply came. “It is very simple. I select a project where raw materials are not easily available.” Surprised by the answer I asked for an explanation. He replied. </a:t>
            </a:r>
            <a:endParaRPr>
              <a:latin typeface="Times"/>
              <a:ea typeface="Times"/>
              <a:cs typeface="Times"/>
              <a:sym typeface="Times"/>
            </a:endParaRPr>
          </a:p>
          <a:p>
            <a:pPr marL="0" indent="0" algn="just" defTabSz="388620">
              <a:lnSpc>
                <a:spcPts val="5200"/>
              </a:lnSpc>
              <a:spcBef>
                <a:spcPts val="1000"/>
              </a:spcBef>
              <a:buSzTx/>
              <a:buNone/>
              <a:defRPr sz="3060">
                <a:latin typeface="Times New Roman"/>
                <a:ea typeface="Times New Roman"/>
                <a:cs typeface="Times New Roman"/>
                <a:sym typeface="Times New Roman"/>
              </a:defRPr>
            </a:pPr>
            <a:r>
              <a:t>“Once I have found out how to procure the raw materials I am not worried about the market, because t will always be good as not many people will go in this line on account of the scarcity of raw materials.” And I learnt he had his own strength in procuring raw materials! Hence the “availability”of raw material was the starting point of the project idea for him. </a:t>
            </a:r>
            <a:endParaRPr>
              <a:latin typeface="Times"/>
              <a:ea typeface="Times"/>
              <a:cs typeface="Times"/>
              <a:sym typeface="Times"/>
            </a:endParaRPr>
          </a:p>
          <a:p>
            <a:pPr marL="0" indent="0" algn="just" defTabSz="388620">
              <a:lnSpc>
                <a:spcPts val="5200"/>
              </a:lnSpc>
              <a:spcBef>
                <a:spcPts val="1000"/>
              </a:spcBef>
              <a:buSzTx/>
              <a:buNone/>
              <a:defRPr sz="3060">
                <a:latin typeface="Times New Roman"/>
                <a:ea typeface="Times New Roman"/>
                <a:cs typeface="Times New Roman"/>
                <a:sym typeface="Times New Roman"/>
              </a:defRPr>
            </a:pPr>
            <a:r>
              <a:t>The case is a classic example of an entrepreneurial decision-making for selecting a product. What it indicates is that out of many criteria one has to select only those where one’s strengths become highly relevant. And secondly, one may not get an idea, which is attractive on all counts. If the market is very good, technology may be complicated or if returns are very good, investments may be high, and so on.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