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35"/>
  </p:notesMasterIdLst>
  <p:sldIdLst>
    <p:sldId id="256" r:id="rId2"/>
    <p:sldId id="257" r:id="rId3"/>
    <p:sldId id="258" r:id="rId4"/>
    <p:sldId id="259" r:id="rId5"/>
    <p:sldId id="289" r:id="rId6"/>
    <p:sldId id="260" r:id="rId7"/>
    <p:sldId id="288" r:id="rId8"/>
    <p:sldId id="261" r:id="rId9"/>
    <p:sldId id="262" r:id="rId10"/>
    <p:sldId id="263" r:id="rId11"/>
    <p:sldId id="290" r:id="rId12"/>
    <p:sldId id="264" r:id="rId13"/>
    <p:sldId id="291" r:id="rId14"/>
    <p:sldId id="265" r:id="rId15"/>
    <p:sldId id="267" r:id="rId16"/>
    <p:sldId id="286" r:id="rId17"/>
    <p:sldId id="268" r:id="rId18"/>
    <p:sldId id="269" r:id="rId19"/>
    <p:sldId id="270" r:id="rId20"/>
    <p:sldId id="272" r:id="rId21"/>
    <p:sldId id="273" r:id="rId22"/>
    <p:sldId id="292" r:id="rId23"/>
    <p:sldId id="274" r:id="rId24"/>
    <p:sldId id="276" r:id="rId25"/>
    <p:sldId id="277" r:id="rId26"/>
    <p:sldId id="278" r:id="rId27"/>
    <p:sldId id="279" r:id="rId28"/>
    <p:sldId id="280" r:id="rId29"/>
    <p:sldId id="281" r:id="rId30"/>
    <p:sldId id="282" r:id="rId31"/>
    <p:sldId id="284" r:id="rId32"/>
    <p:sldId id="285"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01917-646E-4008-B513-66BFC8EB0A13}" type="datetimeFigureOut">
              <a:rPr lang="en-US" smtClean="0"/>
              <a:pPr/>
              <a:t>4/12/2013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3B6BC-B726-46C4-BF4E-A35AAB5A099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dirty="0" smtClean="0">
                <a:latin typeface="Times New Roman" pitchFamily="18" charset="0"/>
                <a:cs typeface="Times New Roman" pitchFamily="18" charset="0"/>
              </a:rPr>
              <a:t>It is the responsibility of the pharmacist to maintain adequate stock of drugs is always available on hand and proper charges are made to the patient’s account.</a:t>
            </a:r>
          </a:p>
          <a:p>
            <a:r>
              <a:rPr lang="en-US" sz="1200" i="1" dirty="0" smtClean="0">
                <a:latin typeface="Times New Roman" pitchFamily="18" charset="0"/>
                <a:cs typeface="Times New Roman" pitchFamily="18" charset="0"/>
              </a:rPr>
              <a:t>Mainly this system is used in hospitals where the charges are not made to the patients.</a:t>
            </a:r>
          </a:p>
          <a:p>
            <a:endParaRPr lang="en-IN" dirty="0"/>
          </a:p>
        </p:txBody>
      </p:sp>
      <p:sp>
        <p:nvSpPr>
          <p:cNvPr id="4" name="Slide Number Placeholder 3"/>
          <p:cNvSpPr>
            <a:spLocks noGrp="1"/>
          </p:cNvSpPr>
          <p:nvPr>
            <p:ph type="sldNum" sz="quarter" idx="10"/>
          </p:nvPr>
        </p:nvSpPr>
        <p:spPr/>
        <p:txBody>
          <a:bodyPr/>
          <a:lstStyle/>
          <a:p>
            <a:fld id="{CA63B6BC-B726-46C4-BF4E-A35AAB5A099E}" type="slidenum">
              <a:rPr lang="en-IN" smtClean="0"/>
              <a:pPr/>
              <a:t>14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latin typeface="Times New Roman" pitchFamily="18" charset="0"/>
                <a:cs typeface="Times New Roman" pitchFamily="18" charset="0"/>
              </a:rPr>
              <a:t>The pharmacist should thoroughly educate other members in the concepts of this system by using literature reprints, film strips and visits arranged in institution which have implemented the unit dose dispensing.</a:t>
            </a:r>
          </a:p>
          <a:p>
            <a:endParaRPr lang="en-IN" dirty="0"/>
          </a:p>
        </p:txBody>
      </p:sp>
      <p:sp>
        <p:nvSpPr>
          <p:cNvPr id="4" name="Slide Number Placeholder 3"/>
          <p:cNvSpPr>
            <a:spLocks noGrp="1"/>
          </p:cNvSpPr>
          <p:nvPr>
            <p:ph type="sldNum" sz="quarter" idx="10"/>
          </p:nvPr>
        </p:nvSpPr>
        <p:spPr/>
        <p:txBody>
          <a:bodyPr/>
          <a:lstStyle/>
          <a:p>
            <a:fld id="{CA63B6BC-B726-46C4-BF4E-A35AAB5A099E}" type="slidenum">
              <a:rPr lang="en-IN" smtClean="0"/>
              <a:pPr/>
              <a:t>25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4/12/2013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4/12/2013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4/12/2013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4/12/2013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4/12/2013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4/12/2013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4/12/2013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229600" cy="1524000"/>
          </a:xfrm>
        </p:spPr>
        <p:txBody>
          <a:bodyPr>
            <a:normAutofit/>
          </a:bodyPr>
          <a:lstStyle/>
          <a:p>
            <a:r>
              <a:rPr lang="en-US" sz="3600" dirty="0" smtClean="0"/>
              <a:t>DRUG DISTRIBUTION METHODS </a:t>
            </a:r>
            <a:endParaRPr lang="en-US" sz="3600" dirty="0"/>
          </a:p>
        </p:txBody>
      </p:sp>
      <p:sp>
        <p:nvSpPr>
          <p:cNvPr id="4" name="Subtitle 3"/>
          <p:cNvSpPr>
            <a:spLocks noGrp="1"/>
          </p:cNvSpPr>
          <p:nvPr>
            <p:ph type="subTitle" idx="1"/>
          </p:nvPr>
        </p:nvSpPr>
        <p:spPr>
          <a:xfrm>
            <a:off x="540544" y="5410200"/>
            <a:ext cx="8603456" cy="1447800"/>
          </a:xfrm>
        </p:spPr>
        <p:txBody>
          <a:bodyPr/>
          <a:lstStyle/>
          <a:p>
            <a:r>
              <a:rPr lang="en-US" dirty="0" smtClean="0"/>
              <a:t>Submitted By:</a:t>
            </a:r>
          </a:p>
          <a:p>
            <a:r>
              <a:rPr lang="en-US" sz="2000" dirty="0" err="1" smtClean="0"/>
              <a:t>Jwala</a:t>
            </a:r>
            <a:r>
              <a:rPr lang="en-US" sz="2000" dirty="0" smtClean="0"/>
              <a:t> Mathew</a:t>
            </a:r>
          </a:p>
          <a:p>
            <a:r>
              <a:rPr lang="en-US" sz="2000" dirty="0" smtClean="0"/>
              <a:t>4</a:t>
            </a:r>
            <a:r>
              <a:rPr lang="en-US" sz="2000" baseline="30000" dirty="0" smtClean="0"/>
              <a:t>th</a:t>
            </a:r>
            <a:r>
              <a:rPr lang="en-US" sz="2000" dirty="0" smtClean="0"/>
              <a:t> </a:t>
            </a:r>
            <a:r>
              <a:rPr lang="en-US" sz="2000" dirty="0" err="1" smtClean="0"/>
              <a:t>Pharm</a:t>
            </a:r>
            <a:r>
              <a:rPr lang="en-US" sz="2000" dirty="0" smtClean="0"/>
              <a:t> D.</a:t>
            </a:r>
            <a:endParaRPr lang="en-IN"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a:buNone/>
            </a:pPr>
            <a:r>
              <a:rPr lang="en-US" sz="2800" b="1" dirty="0" smtClean="0">
                <a:latin typeface="Times New Roman" pitchFamily="18" charset="0"/>
                <a:cs typeface="Times New Roman" pitchFamily="18" charset="0"/>
              </a:rPr>
              <a:t>SYSTEMS FOR IN-PATIENT DRUG DISTRIBUTION DEPARTMENT</a:t>
            </a:r>
            <a:r>
              <a:rPr lang="en-US" sz="2000" b="1" dirty="0" smtClean="0">
                <a:latin typeface="Times New Roman" pitchFamily="18" charset="0"/>
                <a:cs typeface="Times New Roman" pitchFamily="18" charset="0"/>
              </a:rPr>
              <a:t>:</a:t>
            </a:r>
          </a:p>
          <a:p>
            <a:pPr lvl="0"/>
            <a:endParaRPr lang="en-US" sz="2000" i="1" dirty="0" smtClean="0">
              <a:latin typeface="Times New Roman" pitchFamily="18" charset="0"/>
              <a:cs typeface="Times New Roman" pitchFamily="18" charset="0"/>
            </a:endParaRPr>
          </a:p>
          <a:p>
            <a:pPr lvl="0"/>
            <a:r>
              <a:rPr lang="en-US" sz="2400" i="1" dirty="0" smtClean="0">
                <a:latin typeface="Times New Roman" pitchFamily="18" charset="0"/>
                <a:cs typeface="Times New Roman" pitchFamily="18" charset="0"/>
              </a:rPr>
              <a:t>Individual Prescription Order System</a:t>
            </a:r>
            <a:endParaRPr lang="en-US" sz="2400" dirty="0" smtClean="0">
              <a:latin typeface="Times New Roman" pitchFamily="18" charset="0"/>
              <a:cs typeface="Times New Roman" pitchFamily="18" charset="0"/>
            </a:endParaRPr>
          </a:p>
          <a:p>
            <a:pPr lvl="0"/>
            <a:endParaRPr lang="en-US" sz="2400" i="1" dirty="0" smtClean="0">
              <a:latin typeface="Times New Roman" pitchFamily="18" charset="0"/>
              <a:cs typeface="Times New Roman" pitchFamily="18" charset="0"/>
            </a:endParaRPr>
          </a:p>
          <a:p>
            <a:pPr lvl="0"/>
            <a:r>
              <a:rPr lang="en-US" sz="2400" i="1" dirty="0" smtClean="0">
                <a:latin typeface="Times New Roman" pitchFamily="18" charset="0"/>
                <a:cs typeface="Times New Roman" pitchFamily="18" charset="0"/>
              </a:rPr>
              <a:t>Complete Floor Stock System</a:t>
            </a:r>
            <a:endParaRPr lang="en-US" sz="2400" dirty="0" smtClean="0">
              <a:latin typeface="Times New Roman" pitchFamily="18" charset="0"/>
              <a:cs typeface="Times New Roman" pitchFamily="18" charset="0"/>
            </a:endParaRPr>
          </a:p>
          <a:p>
            <a:pPr lvl="0"/>
            <a:endParaRPr lang="en-US" sz="2400" i="1" dirty="0" smtClean="0">
              <a:latin typeface="Times New Roman" pitchFamily="18" charset="0"/>
              <a:cs typeface="Times New Roman" pitchFamily="18" charset="0"/>
            </a:endParaRPr>
          </a:p>
          <a:p>
            <a:pPr lvl="0"/>
            <a:r>
              <a:rPr lang="en-US" sz="2400" i="1" dirty="0" smtClean="0">
                <a:latin typeface="Times New Roman" pitchFamily="18" charset="0"/>
                <a:cs typeface="Times New Roman" pitchFamily="18" charset="0"/>
              </a:rPr>
              <a:t>Combination Of Both Two</a:t>
            </a:r>
            <a:endParaRPr lang="en-US" sz="2400" dirty="0" smtClean="0">
              <a:latin typeface="Times New Roman" pitchFamily="18" charset="0"/>
              <a:cs typeface="Times New Roman" pitchFamily="18" charset="0"/>
            </a:endParaRPr>
          </a:p>
          <a:p>
            <a:pPr lvl="0"/>
            <a:endParaRPr lang="en-US" sz="2400" i="1" dirty="0" smtClean="0">
              <a:latin typeface="Times New Roman" pitchFamily="18" charset="0"/>
              <a:cs typeface="Times New Roman" pitchFamily="18" charset="0"/>
            </a:endParaRPr>
          </a:p>
          <a:p>
            <a:pPr lvl="0"/>
            <a:r>
              <a:rPr lang="en-US" sz="2400" i="1" dirty="0" smtClean="0">
                <a:latin typeface="Times New Roman" pitchFamily="18" charset="0"/>
                <a:cs typeface="Times New Roman" pitchFamily="18" charset="0"/>
              </a:rPr>
              <a:t>Unit Dose Dispensing Method (UDD)</a:t>
            </a:r>
          </a:p>
          <a:p>
            <a:pPr lvl="0"/>
            <a:endParaRPr lang="en-US" sz="2400" i="1" dirty="0" smtClean="0">
              <a:latin typeface="Times New Roman" pitchFamily="18" charset="0"/>
              <a:cs typeface="Times New Roman" pitchFamily="18" charset="0"/>
            </a:endParaRPr>
          </a:p>
          <a:p>
            <a:pPr lvl="0"/>
            <a:r>
              <a:rPr lang="en-US" sz="2400" i="1" dirty="0" smtClean="0">
                <a:latin typeface="Times New Roman" pitchFamily="18" charset="0"/>
                <a:cs typeface="Times New Roman" pitchFamily="18" charset="0"/>
              </a:rPr>
              <a:t>Non-Floor Stock System</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p:spPr>
        <p:txBody>
          <a:bodyPr>
            <a:normAutofit fontScale="92500" lnSpcReduction="10000"/>
          </a:bodyPr>
          <a:lstStyle/>
          <a:p>
            <a:pPr>
              <a:buNone/>
            </a:pPr>
            <a:r>
              <a:rPr lang="en-US" sz="3200" b="1" dirty="0" smtClean="0">
                <a:solidFill>
                  <a:srgbClr val="92D050"/>
                </a:solidFill>
                <a:latin typeface="Times New Roman" pitchFamily="18" charset="0"/>
                <a:cs typeface="Times New Roman" pitchFamily="18" charset="0"/>
              </a:rPr>
              <a:t>INDIVIDUAL PRESCRIPTION ORDER SYSTEM:</a:t>
            </a:r>
            <a:endParaRPr lang="en-US" sz="3200" dirty="0" smtClean="0">
              <a:solidFill>
                <a:srgbClr val="92D050"/>
              </a:solidFill>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Rx for individual patient- drugs from any pharmacies—own charges</a:t>
            </a:r>
          </a:p>
          <a:p>
            <a:r>
              <a:rPr lang="en-US" sz="2800" i="1" dirty="0" smtClean="0">
                <a:latin typeface="Times New Roman" pitchFamily="18" charset="0"/>
                <a:cs typeface="Times New Roman" pitchFamily="18" charset="0"/>
              </a:rPr>
              <a:t>This system is used in small and/or private hospitals because of its economical considerations.</a:t>
            </a:r>
          </a:p>
          <a:p>
            <a:pPr>
              <a:buNone/>
            </a:pPr>
            <a:endParaRPr lang="en-US" sz="3200" b="1" dirty="0" smtClean="0">
              <a:latin typeface="Times New Roman" pitchFamily="18" charset="0"/>
              <a:cs typeface="Times New Roman" pitchFamily="18" charset="0"/>
            </a:endParaRPr>
          </a:p>
          <a:p>
            <a:pPr>
              <a:buNone/>
            </a:pPr>
            <a:r>
              <a:rPr lang="en-US" sz="3200" b="1" dirty="0" smtClean="0">
                <a:latin typeface="Times New Roman" pitchFamily="18" charset="0"/>
                <a:cs typeface="Times New Roman" pitchFamily="18" charset="0"/>
              </a:rPr>
              <a:t>ADVANTAGES:</a:t>
            </a:r>
            <a:endParaRPr lang="en-US" sz="3200" dirty="0" smtClean="0">
              <a:latin typeface="Times New Roman" pitchFamily="18" charset="0"/>
              <a:cs typeface="Times New Roman" pitchFamily="18" charset="0"/>
            </a:endParaRPr>
          </a:p>
          <a:p>
            <a:pPr lvl="0"/>
            <a:r>
              <a:rPr lang="en-US" sz="2800" i="1" dirty="0" smtClean="0">
                <a:latin typeface="Times New Roman" pitchFamily="18" charset="0"/>
                <a:cs typeface="Times New Roman" pitchFamily="18" charset="0"/>
              </a:rPr>
              <a:t>All Rx are directly review by the pharmacist -less chances of errors</a:t>
            </a:r>
          </a:p>
          <a:p>
            <a:pPr lvl="0"/>
            <a:r>
              <a:rPr lang="en-US" sz="2800" i="1" dirty="0" smtClean="0">
                <a:latin typeface="Times New Roman" pitchFamily="18" charset="0"/>
                <a:cs typeface="Times New Roman" pitchFamily="18" charset="0"/>
              </a:rPr>
              <a:t>Provides closer liaison among pharmacist, physician, nurse and the patient in the medication matter</a:t>
            </a:r>
          </a:p>
          <a:p>
            <a:pPr lvl="0"/>
            <a:r>
              <a:rPr lang="en-US" sz="2800" i="1" dirty="0" smtClean="0">
                <a:latin typeface="Times New Roman" pitchFamily="18" charset="0"/>
                <a:cs typeface="Times New Roman" pitchFamily="18" charset="0"/>
              </a:rPr>
              <a:t>Provides clear control of inventory</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buNone/>
            </a:pPr>
            <a:endParaRPr lang="en-US" sz="2000" b="1"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DIS-ADVANTAGES:</a:t>
            </a:r>
            <a:endParaRPr lang="en-US" sz="2800" dirty="0" smtClean="0">
              <a:latin typeface="Times New Roman" pitchFamily="18" charset="0"/>
              <a:cs typeface="Times New Roman" pitchFamily="18" charset="0"/>
            </a:endParaRPr>
          </a:p>
          <a:p>
            <a:pPr lvl="0"/>
            <a:endParaRPr lang="en-US" sz="2000" i="1" dirty="0" smtClean="0">
              <a:latin typeface="Times New Roman" pitchFamily="18" charset="0"/>
              <a:cs typeface="Times New Roman" pitchFamily="18" charset="0"/>
            </a:endParaRPr>
          </a:p>
          <a:p>
            <a:pPr lvl="0"/>
            <a:endParaRPr lang="en-US" sz="2000" i="1" dirty="0" smtClean="0">
              <a:latin typeface="Times New Roman" pitchFamily="18" charset="0"/>
              <a:cs typeface="Times New Roman" pitchFamily="18" charset="0"/>
            </a:endParaRPr>
          </a:p>
          <a:p>
            <a:pPr lvl="0"/>
            <a:r>
              <a:rPr lang="en-US" sz="2400" i="1" dirty="0" smtClean="0">
                <a:latin typeface="Times New Roman" pitchFamily="18" charset="0"/>
                <a:cs typeface="Times New Roman" pitchFamily="18" charset="0"/>
              </a:rPr>
              <a:t>Possible delay in obtaining the required medications for administration to the patient.</a:t>
            </a:r>
          </a:p>
          <a:p>
            <a:pPr lvl="0"/>
            <a:r>
              <a:rPr lang="en-US" sz="2400" i="1" dirty="0" smtClean="0">
                <a:latin typeface="Times New Roman" pitchFamily="18" charset="0"/>
                <a:cs typeface="Times New Roman" pitchFamily="18" charset="0"/>
              </a:rPr>
              <a:t>Increase in the cost to the patient</a:t>
            </a:r>
          </a:p>
          <a:p>
            <a:pPr>
              <a:buNone/>
            </a:pPr>
            <a:endParaRPr lang="en-US" sz="2400" b="1" dirty="0" smtClean="0">
              <a:cs typeface="Times New Roman" pitchFamily="18" charset="0"/>
            </a:endParaRPr>
          </a:p>
          <a:p>
            <a:pPr>
              <a:buNone/>
            </a:pPr>
            <a:endParaRPr lang="en-US" sz="2000" dirty="0" smtClean="0">
              <a:latin typeface="Times New Roman" pitchFamily="18" charset="0"/>
              <a:cs typeface="Times New Roman" pitchFamily="18" charset="0"/>
            </a:endParaRPr>
          </a:p>
          <a:p>
            <a:pPr>
              <a:buNone/>
            </a:pPr>
            <a:endParaRPr lang="en-US" sz="2400" b="1" dirty="0" smtClean="0"/>
          </a:p>
          <a:p>
            <a:pPr>
              <a:buNone/>
            </a:pP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55000" lnSpcReduction="20000"/>
          </a:bodyPr>
          <a:lstStyle/>
          <a:p>
            <a:pPr>
              <a:buNone/>
            </a:pPr>
            <a:r>
              <a:rPr lang="en-US" sz="5100" b="1" dirty="0" smtClean="0">
                <a:solidFill>
                  <a:srgbClr val="92D050"/>
                </a:solidFill>
                <a:cs typeface="Times New Roman" pitchFamily="18" charset="0"/>
              </a:rPr>
              <a:t>COMPLETE FLOOR STOCK SYSTEM</a:t>
            </a:r>
            <a:r>
              <a:rPr lang="en-US" sz="3600" b="1" dirty="0" smtClean="0">
                <a:cs typeface="Times New Roman" pitchFamily="18" charset="0"/>
              </a:rPr>
              <a:t>:</a:t>
            </a:r>
          </a:p>
          <a:p>
            <a:endParaRPr lang="en-US" sz="3100" i="1" dirty="0" smtClean="0">
              <a:latin typeface="Times New Roman" pitchFamily="18" charset="0"/>
              <a:cs typeface="Times New Roman" pitchFamily="18" charset="0"/>
            </a:endParaRPr>
          </a:p>
          <a:p>
            <a:r>
              <a:rPr lang="en-US" sz="4400" i="1" dirty="0" smtClean="0">
                <a:latin typeface="Times New Roman" pitchFamily="18" charset="0"/>
                <a:cs typeface="Times New Roman" pitchFamily="18" charset="0"/>
              </a:rPr>
              <a:t>Under this system the drugs the nursing station carries both charge and non charge medications, which are administered to the patients according to the medication chart/order of the physician.</a:t>
            </a:r>
          </a:p>
          <a:p>
            <a:r>
              <a:rPr lang="en-US" sz="4400" i="1" dirty="0" smtClean="0">
                <a:latin typeface="Times New Roman" pitchFamily="18" charset="0"/>
                <a:cs typeface="Times New Roman" pitchFamily="18" charset="0"/>
              </a:rPr>
              <a:t>Only the commonly used drugs in considerable quantities are stocked on the floor stock or in the ward.</a:t>
            </a:r>
          </a:p>
          <a:p>
            <a:pPr>
              <a:buNone/>
            </a:pPr>
            <a:endParaRPr lang="en-US" sz="4400" b="1" i="1" dirty="0" smtClean="0">
              <a:latin typeface="Times New Roman" pitchFamily="18" charset="0"/>
              <a:cs typeface="Times New Roman" pitchFamily="18" charset="0"/>
            </a:endParaRPr>
          </a:p>
          <a:p>
            <a:pPr>
              <a:buNone/>
            </a:pPr>
            <a:r>
              <a:rPr lang="en-US" sz="4400" b="1" i="1" dirty="0" smtClean="0">
                <a:latin typeface="Times New Roman" pitchFamily="18" charset="0"/>
                <a:cs typeface="Times New Roman" pitchFamily="18" charset="0"/>
              </a:rPr>
              <a:t>Drugs on the nursing station or ward may be divided into :-</a:t>
            </a:r>
          </a:p>
          <a:p>
            <a:endParaRPr lang="en-US" sz="4400" i="1" dirty="0" smtClean="0">
              <a:latin typeface="Times New Roman" pitchFamily="18" charset="0"/>
              <a:cs typeface="Times New Roman" pitchFamily="18" charset="0"/>
            </a:endParaRPr>
          </a:p>
          <a:p>
            <a:r>
              <a:rPr lang="en-US" sz="4400" i="1" dirty="0" smtClean="0">
                <a:solidFill>
                  <a:srgbClr val="00B0F0"/>
                </a:solidFill>
                <a:latin typeface="Times New Roman" pitchFamily="18" charset="0"/>
                <a:cs typeface="Times New Roman" pitchFamily="18" charset="0"/>
              </a:rPr>
              <a:t> </a:t>
            </a:r>
            <a:r>
              <a:rPr lang="en-US" sz="4400" b="1" i="1" dirty="0" smtClean="0">
                <a:solidFill>
                  <a:srgbClr val="00B0F0"/>
                </a:solidFill>
                <a:latin typeface="Times New Roman" pitchFamily="18" charset="0"/>
                <a:cs typeface="Times New Roman" pitchFamily="18" charset="0"/>
              </a:rPr>
              <a:t>Charge floor stock drugs</a:t>
            </a:r>
            <a:r>
              <a:rPr lang="en-US" sz="4400" i="1" dirty="0" smtClean="0">
                <a:solidFill>
                  <a:srgbClr val="00B0F0"/>
                </a:solidFill>
                <a:latin typeface="Times New Roman" pitchFamily="18" charset="0"/>
                <a:cs typeface="Times New Roman" pitchFamily="18" charset="0"/>
              </a:rPr>
              <a:t> </a:t>
            </a:r>
            <a:r>
              <a:rPr lang="en-US" sz="4400" i="1" dirty="0" smtClean="0">
                <a:latin typeface="Times New Roman" pitchFamily="18" charset="0"/>
                <a:cs typeface="Times New Roman" pitchFamily="18" charset="0"/>
              </a:rPr>
              <a:t>– drugs which are charged to the patients accounts after they have been administered to the patients </a:t>
            </a:r>
          </a:p>
          <a:p>
            <a:endParaRPr lang="en-US" sz="4400" i="1" dirty="0" smtClean="0">
              <a:latin typeface="Times New Roman" pitchFamily="18" charset="0"/>
              <a:cs typeface="Times New Roman" pitchFamily="18" charset="0"/>
            </a:endParaRPr>
          </a:p>
          <a:p>
            <a:r>
              <a:rPr lang="en-US" sz="4400" i="1" dirty="0" smtClean="0">
                <a:latin typeface="Times New Roman" pitchFamily="18" charset="0"/>
                <a:cs typeface="Times New Roman" pitchFamily="18" charset="0"/>
              </a:rPr>
              <a:t> </a:t>
            </a:r>
            <a:r>
              <a:rPr lang="en-US" sz="4400" b="1" i="1" dirty="0" smtClean="0">
                <a:solidFill>
                  <a:srgbClr val="00B0F0"/>
                </a:solidFill>
                <a:latin typeface="Times New Roman" pitchFamily="18" charset="0"/>
                <a:cs typeface="Times New Roman" pitchFamily="18" charset="0"/>
              </a:rPr>
              <a:t>Non-charge floor stock drug</a:t>
            </a:r>
            <a:r>
              <a:rPr lang="en-US" sz="4400" i="1" dirty="0" smtClean="0">
                <a:solidFill>
                  <a:srgbClr val="00B0F0"/>
                </a:solidFill>
                <a:latin typeface="Times New Roman" pitchFamily="18" charset="0"/>
                <a:cs typeface="Times New Roman" pitchFamily="18" charset="0"/>
              </a:rPr>
              <a:t> </a:t>
            </a:r>
            <a:r>
              <a:rPr lang="en-US" sz="4400" i="1" dirty="0" smtClean="0">
                <a:latin typeface="Times New Roman" pitchFamily="18" charset="0"/>
                <a:cs typeface="Times New Roman" pitchFamily="18" charset="0"/>
              </a:rPr>
              <a:t>– drugs for which there is no direct charge to the patients account. In fact the cost of this group of drugs is usually calculated in the per day cost of the hospital room or ward.</a:t>
            </a:r>
          </a:p>
          <a:p>
            <a:endParaRPr lang="en-IN"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152400"/>
            <a:ext cx="8229600" cy="6705600"/>
          </a:xfrm>
        </p:spPr>
        <p:txBody>
          <a:bodyPr>
            <a:normAutofit/>
          </a:bodyPr>
          <a:lstStyle/>
          <a:p>
            <a:pPr>
              <a:buNone/>
            </a:pPr>
            <a:r>
              <a:rPr lang="en-US" sz="2200" b="1" dirty="0" smtClean="0">
                <a:solidFill>
                  <a:srgbClr val="00B0F0"/>
                </a:solidFill>
                <a:latin typeface="Times New Roman" pitchFamily="18" charset="0"/>
                <a:cs typeface="Times New Roman" pitchFamily="18" charset="0"/>
              </a:rPr>
              <a:t>ADVANTAGES:</a:t>
            </a:r>
            <a:endParaRPr lang="en-US" sz="2200" dirty="0" smtClean="0">
              <a:solidFill>
                <a:srgbClr val="00B0F0"/>
              </a:solidFill>
              <a:latin typeface="Times New Roman" pitchFamily="18" charset="0"/>
              <a:cs typeface="Times New Roman" pitchFamily="18" charset="0"/>
            </a:endParaRPr>
          </a:p>
          <a:p>
            <a:pPr lvl="0"/>
            <a:r>
              <a:rPr lang="en-US" sz="2200" i="1" dirty="0" smtClean="0">
                <a:latin typeface="Times New Roman" pitchFamily="18" charset="0"/>
                <a:cs typeface="Times New Roman" pitchFamily="18" charset="0"/>
              </a:rPr>
              <a:t>The drugs are readily available for administration</a:t>
            </a:r>
          </a:p>
          <a:p>
            <a:pPr lvl="0"/>
            <a:r>
              <a:rPr lang="en-US" sz="2200" i="1" dirty="0" smtClean="0">
                <a:latin typeface="Times New Roman" pitchFamily="18" charset="0"/>
                <a:cs typeface="Times New Roman" pitchFamily="18" charset="0"/>
              </a:rPr>
              <a:t>Minimum return of drugs</a:t>
            </a:r>
          </a:p>
          <a:p>
            <a:pPr lvl="0"/>
            <a:r>
              <a:rPr lang="en-US" sz="2200" i="1" dirty="0" smtClean="0">
                <a:latin typeface="Times New Roman" pitchFamily="18" charset="0"/>
                <a:cs typeface="Times New Roman" pitchFamily="18" charset="0"/>
              </a:rPr>
              <a:t>Reduced in patient Rx orders</a:t>
            </a:r>
          </a:p>
          <a:p>
            <a:pPr lvl="0"/>
            <a:r>
              <a:rPr lang="en-US" sz="2200" i="1" dirty="0" smtClean="0">
                <a:latin typeface="Times New Roman" pitchFamily="18" charset="0"/>
                <a:cs typeface="Times New Roman" pitchFamily="18" charset="0"/>
              </a:rPr>
              <a:t>Reduction in the number of pharmacy personnel required</a:t>
            </a:r>
          </a:p>
          <a:p>
            <a:pPr>
              <a:buNone/>
            </a:pPr>
            <a:endParaRPr lang="en-US" sz="2200" b="1" dirty="0" smtClean="0">
              <a:latin typeface="Times New Roman" pitchFamily="18" charset="0"/>
              <a:cs typeface="Times New Roman" pitchFamily="18" charset="0"/>
            </a:endParaRPr>
          </a:p>
          <a:p>
            <a:pPr>
              <a:buNone/>
            </a:pPr>
            <a:r>
              <a:rPr lang="en-US" sz="2200" b="1" dirty="0" smtClean="0">
                <a:solidFill>
                  <a:srgbClr val="00B0F0"/>
                </a:solidFill>
                <a:latin typeface="Times New Roman" pitchFamily="18" charset="0"/>
                <a:cs typeface="Times New Roman" pitchFamily="18" charset="0"/>
              </a:rPr>
              <a:t>DIS-ADVANTAGES:</a:t>
            </a:r>
            <a:endParaRPr lang="en-US" sz="2200" dirty="0" smtClean="0">
              <a:solidFill>
                <a:srgbClr val="00B0F0"/>
              </a:solidFill>
              <a:latin typeface="Times New Roman" pitchFamily="18" charset="0"/>
              <a:cs typeface="Times New Roman" pitchFamily="18" charset="0"/>
            </a:endParaRPr>
          </a:p>
          <a:p>
            <a:pPr lvl="0"/>
            <a:r>
              <a:rPr lang="en-US" sz="2200" i="1" dirty="0" smtClean="0">
                <a:latin typeface="Times New Roman" pitchFamily="18" charset="0"/>
                <a:cs typeface="Times New Roman" pitchFamily="18" charset="0"/>
              </a:rPr>
              <a:t>Increase in chances of medication errors due to lack of review by pharmacists</a:t>
            </a:r>
          </a:p>
          <a:p>
            <a:pPr lvl="0"/>
            <a:r>
              <a:rPr lang="en-US" sz="2200" i="1" dirty="0" smtClean="0">
                <a:latin typeface="Times New Roman" pitchFamily="18" charset="0"/>
                <a:cs typeface="Times New Roman" pitchFamily="18" charset="0"/>
              </a:rPr>
              <a:t>Greater opportunity for misuse of drugs resulting in financial loss</a:t>
            </a:r>
          </a:p>
          <a:p>
            <a:pPr lvl="0"/>
            <a:r>
              <a:rPr lang="en-US" sz="2200" i="1" dirty="0" smtClean="0">
                <a:latin typeface="Times New Roman" pitchFamily="18" charset="0"/>
                <a:cs typeface="Times New Roman" pitchFamily="18" charset="0"/>
              </a:rPr>
              <a:t>Increase in drug inventory</a:t>
            </a:r>
          </a:p>
          <a:p>
            <a:pPr lvl="0"/>
            <a:r>
              <a:rPr lang="en-US" sz="2200" i="1" dirty="0" smtClean="0">
                <a:latin typeface="Times New Roman" pitchFamily="18" charset="0"/>
                <a:cs typeface="Times New Roman" pitchFamily="18" charset="0"/>
              </a:rPr>
              <a:t>Greater chances for pilferage</a:t>
            </a:r>
          </a:p>
          <a:p>
            <a:pPr lvl="0"/>
            <a:r>
              <a:rPr lang="en-US" sz="2200" i="1" dirty="0" smtClean="0">
                <a:latin typeface="Times New Roman" pitchFamily="18" charset="0"/>
                <a:cs typeface="Times New Roman" pitchFamily="18" charset="0"/>
              </a:rPr>
              <a:t>Drug deterioration problems due to lack of proper storage facilities and due to unnoticed drug degradation.</a:t>
            </a:r>
          </a:p>
          <a:p>
            <a:pPr lvl="0"/>
            <a:r>
              <a:rPr lang="en-US" sz="2200" i="1" dirty="0" smtClean="0">
                <a:latin typeface="Times New Roman" pitchFamily="18" charset="0"/>
                <a:cs typeface="Times New Roman" pitchFamily="18" charset="0"/>
              </a:rPr>
              <a:t>Greater load upon the nurse time</a:t>
            </a:r>
          </a:p>
          <a:p>
            <a:pPr lvl="0"/>
            <a:endParaRPr lang="en-US" sz="20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04800" y="533400"/>
            <a:ext cx="8382000" cy="5943600"/>
          </a:xfrm>
        </p:spPr>
        <p:txBody>
          <a:bodyPr>
            <a:normAutofit fontScale="70000" lnSpcReduction="20000"/>
          </a:bodyPr>
          <a:lstStyle/>
          <a:p>
            <a:pPr>
              <a:buNone/>
            </a:pPr>
            <a:r>
              <a:rPr lang="en-US" sz="3200" b="1" dirty="0" smtClean="0">
                <a:latin typeface="Times New Roman" pitchFamily="18" charset="0"/>
                <a:cs typeface="Times New Roman" pitchFamily="18" charset="0"/>
              </a:rPr>
              <a:t>PRESCRIBING OF FLOOR STOCK DRUGS:</a:t>
            </a:r>
            <a:endParaRPr lang="en-US" sz="3200" dirty="0" smtClean="0">
              <a:latin typeface="Times New Roman" pitchFamily="18" charset="0"/>
              <a:cs typeface="Times New Roman" pitchFamily="18" charset="0"/>
            </a:endParaRPr>
          </a:p>
          <a:p>
            <a:pPr>
              <a:buNone/>
            </a:pPr>
            <a:r>
              <a:rPr lang="en-US" sz="3200" i="1" dirty="0" smtClean="0">
                <a:latin typeface="Times New Roman" pitchFamily="18" charset="0"/>
                <a:cs typeface="Times New Roman" pitchFamily="18" charset="0"/>
              </a:rPr>
              <a:t>Normally the orders are written in physicians own hand writing. There are three different types of procedures fallowed in dispatching drug order information from wards etc. to pharmacist.</a:t>
            </a:r>
          </a:p>
          <a:p>
            <a:pPr lvl="0">
              <a:buNone/>
            </a:pPr>
            <a:r>
              <a:rPr lang="en-US" sz="3200" i="1" dirty="0" smtClean="0">
                <a:latin typeface="Times New Roman" pitchFamily="18" charset="0"/>
                <a:cs typeface="Times New Roman" pitchFamily="18" charset="0"/>
              </a:rPr>
              <a:t>I. Schedule-X:  Rx is written out on separate block by the treating doctor</a:t>
            </a:r>
          </a:p>
          <a:p>
            <a:pPr>
              <a:buNone/>
            </a:pPr>
            <a:r>
              <a:rPr lang="en-US" sz="3200" i="1" dirty="0" smtClean="0">
                <a:latin typeface="Times New Roman" pitchFamily="18" charset="0"/>
                <a:cs typeface="Times New Roman" pitchFamily="18" charset="0"/>
              </a:rPr>
              <a:t>                           Carbon copy or other copy of chart order is sent to the              	             pharmacist</a:t>
            </a:r>
          </a:p>
          <a:p>
            <a:pPr>
              <a:buNone/>
            </a:pPr>
            <a:r>
              <a:rPr lang="en-US" sz="3200" i="1" dirty="0" smtClean="0">
                <a:latin typeface="Times New Roman" pitchFamily="18" charset="0"/>
                <a:cs typeface="Times New Roman" pitchFamily="18" charset="0"/>
              </a:rPr>
              <a:t> 	                      Chart order is transcribed by the person assigned to  		the  ward</a:t>
            </a:r>
          </a:p>
          <a:p>
            <a:pPr lvl="0">
              <a:buNone/>
            </a:pPr>
            <a:r>
              <a:rPr lang="en-US" sz="3200" i="1" dirty="0" smtClean="0">
                <a:latin typeface="Times New Roman" pitchFamily="18" charset="0"/>
                <a:cs typeface="Times New Roman" pitchFamily="18" charset="0"/>
              </a:rPr>
              <a:t>II. Using a copy of doctors written order as a Rx order</a:t>
            </a:r>
          </a:p>
          <a:p>
            <a:pPr>
              <a:buNone/>
            </a:pPr>
            <a:r>
              <a:rPr lang="en-US" sz="3200" i="1" dirty="0" smtClean="0">
                <a:latin typeface="Times New Roman" pitchFamily="18" charset="0"/>
                <a:cs typeface="Times New Roman" pitchFamily="18" charset="0"/>
              </a:rPr>
              <a:t>     Pharmacist receives a copy of the original medication order</a:t>
            </a:r>
          </a:p>
          <a:p>
            <a:pPr>
              <a:buNone/>
            </a:pPr>
            <a:r>
              <a:rPr lang="en-US" sz="3200" i="1" dirty="0" smtClean="0">
                <a:latin typeface="Times New Roman" pitchFamily="18" charset="0"/>
                <a:cs typeface="Times New Roman" pitchFamily="18" charset="0"/>
              </a:rPr>
              <a:t>     No transcribing/copying is required</a:t>
            </a:r>
          </a:p>
          <a:p>
            <a:pPr>
              <a:buNone/>
            </a:pPr>
            <a:r>
              <a:rPr lang="en-US" sz="3200" b="1" i="1" dirty="0" smtClean="0">
                <a:latin typeface="Times New Roman" pitchFamily="18" charset="0"/>
                <a:cs typeface="Times New Roman" pitchFamily="18" charset="0"/>
              </a:rPr>
              <a:t>Advantages: </a:t>
            </a:r>
            <a:r>
              <a:rPr lang="en-US" sz="3200" i="1" dirty="0" smtClean="0">
                <a:latin typeface="Times New Roman" pitchFamily="18" charset="0"/>
                <a:cs typeface="Times New Roman" pitchFamily="18" charset="0"/>
              </a:rPr>
              <a:t>medication errors are reduced as pharmacist scrutinizes and reviews all drug orders</a:t>
            </a:r>
          </a:p>
          <a:p>
            <a:pPr lvl="0">
              <a:buNone/>
            </a:pPr>
            <a:r>
              <a:rPr lang="en-US" sz="3200" i="1" dirty="0" smtClean="0">
                <a:latin typeface="Times New Roman" pitchFamily="18" charset="0"/>
                <a:cs typeface="Times New Roman" pitchFamily="18" charset="0"/>
              </a:rPr>
              <a:t>III. Modified version of second system</a:t>
            </a:r>
          </a:p>
          <a:p>
            <a:pPr>
              <a:buNone/>
            </a:pPr>
            <a:r>
              <a:rPr lang="en-US" sz="3200" i="1" dirty="0" smtClean="0">
                <a:latin typeface="Times New Roman" pitchFamily="18" charset="0"/>
                <a:cs typeface="Times New Roman" pitchFamily="18" charset="0"/>
              </a:rPr>
              <a:t>      Physicians are permitted to mix all types of drug orders for a patient in a single sheet</a:t>
            </a:r>
          </a:p>
          <a:p>
            <a:pPr>
              <a:buNone/>
            </a:pPr>
            <a:r>
              <a:rPr lang="en-US" sz="3200" b="1" i="1" dirty="0" smtClean="0">
                <a:latin typeface="Times New Roman" pitchFamily="18" charset="0"/>
                <a:cs typeface="Times New Roman" pitchFamily="18" charset="0"/>
              </a:rPr>
              <a:t>Advantages: </a:t>
            </a:r>
            <a:r>
              <a:rPr lang="en-US" sz="3200" i="1" dirty="0" smtClean="0">
                <a:latin typeface="Times New Roman" pitchFamily="18" charset="0"/>
                <a:cs typeface="Times New Roman" pitchFamily="18" charset="0"/>
              </a:rPr>
              <a:t>pharmacist is provided with a whole picture of what is happening to patient</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685800"/>
          </a:xfrm>
        </p:spPr>
        <p:txBody>
          <a:bodyPr>
            <a:normAutofit fontScale="90000"/>
          </a:bodyPr>
          <a:lstStyle/>
          <a:p>
            <a:pPr lvl="0"/>
            <a:r>
              <a:rPr lang="en-US" dirty="0" smtClean="0"/>
              <a:t>S</a:t>
            </a:r>
            <a:r>
              <a:rPr smtClean="0"/>
              <a:t>ample prescription order</a:t>
            </a:r>
            <a:endParaRPr lang="en-US" dirty="0"/>
          </a:p>
        </p:txBody>
      </p:sp>
      <p:graphicFrame>
        <p:nvGraphicFramePr>
          <p:cNvPr id="4" name="Content Placeholder 3"/>
          <p:cNvGraphicFramePr>
            <a:graphicFrameLocks noGrp="1"/>
          </p:cNvGraphicFramePr>
          <p:nvPr>
            <p:ph idx="1"/>
          </p:nvPr>
        </p:nvGraphicFramePr>
        <p:xfrm>
          <a:off x="1676400" y="1219200"/>
          <a:ext cx="5410200" cy="3200400"/>
        </p:xfrm>
        <a:graphic>
          <a:graphicData uri="http://schemas.openxmlformats.org/drawingml/2006/table">
            <a:tbl>
              <a:tblPr firstRow="1" bandRow="1">
                <a:tableStyleId>{5C22544A-7EE6-4342-B048-85BDC9FD1C3A}</a:tableStyleId>
              </a:tblPr>
              <a:tblGrid>
                <a:gridCol w="5410200"/>
              </a:tblGrid>
              <a:tr h="3200400">
                <a:tc>
                  <a:txBody>
                    <a:bodyPr/>
                    <a:lstStyle/>
                    <a:p>
                      <a:pPr algn="ctr"/>
                      <a:r>
                        <a:rPr lang="en-US" dirty="0" smtClean="0">
                          <a:solidFill>
                            <a:schemeClr val="bg1"/>
                          </a:solidFill>
                        </a:rPr>
                        <a:t>Name of the patient _______________</a:t>
                      </a:r>
                    </a:p>
                    <a:p>
                      <a:pPr algn="ctr"/>
                      <a:r>
                        <a:rPr lang="en-US" dirty="0" smtClean="0">
                          <a:solidFill>
                            <a:schemeClr val="bg1"/>
                          </a:solidFill>
                        </a:rPr>
                        <a:t>PHYSICIANS’S ORDER</a:t>
                      </a:r>
                    </a:p>
                    <a:p>
                      <a:pPr algn="r"/>
                      <a:r>
                        <a:rPr lang="en-US" b="0" dirty="0" smtClean="0">
                          <a:solidFill>
                            <a:schemeClr val="bg1"/>
                          </a:solidFill>
                        </a:rPr>
                        <a:t>location</a:t>
                      </a:r>
                      <a:r>
                        <a:rPr lang="en-US" b="0" baseline="0" dirty="0" smtClean="0">
                          <a:solidFill>
                            <a:schemeClr val="bg1"/>
                          </a:solidFill>
                        </a:rPr>
                        <a:t> wards x no.______</a:t>
                      </a:r>
                      <a:r>
                        <a:rPr lang="en-US" b="0" dirty="0" smtClean="0">
                          <a:solidFill>
                            <a:schemeClr val="bg1"/>
                          </a:solidFill>
                        </a:rPr>
                        <a:t> </a:t>
                      </a:r>
                    </a:p>
                    <a:p>
                      <a:pPr algn="r"/>
                      <a:r>
                        <a:rPr lang="en-US" b="0" dirty="0" smtClean="0">
                          <a:solidFill>
                            <a:schemeClr val="bg1"/>
                          </a:solidFill>
                        </a:rPr>
                        <a:t>  Dr.____________________</a:t>
                      </a:r>
                    </a:p>
                    <a:p>
                      <a:pPr algn="l"/>
                      <a:r>
                        <a:rPr lang="en-US" b="0" dirty="0" smtClean="0">
                          <a:solidFill>
                            <a:schemeClr val="bg1"/>
                          </a:solidFill>
                        </a:rPr>
                        <a:t>_____________________________________________</a:t>
                      </a:r>
                    </a:p>
                    <a:p>
                      <a:pPr algn="l"/>
                      <a:r>
                        <a:rPr lang="en-US" b="0" dirty="0" smtClean="0">
                          <a:solidFill>
                            <a:schemeClr val="bg1"/>
                          </a:solidFill>
                        </a:rPr>
                        <a:t>Date</a:t>
                      </a:r>
                      <a:r>
                        <a:rPr lang="en-US" b="0" baseline="0" dirty="0" smtClean="0">
                          <a:solidFill>
                            <a:schemeClr val="bg1"/>
                          </a:solidFill>
                        </a:rPr>
                        <a:t> ordered / Date discontinued orders</a:t>
                      </a:r>
                    </a:p>
                    <a:p>
                      <a:pPr algn="l"/>
                      <a:r>
                        <a:rPr lang="en-US" b="0" baseline="0" dirty="0" smtClean="0">
                          <a:solidFill>
                            <a:schemeClr val="bg1"/>
                          </a:solidFill>
                        </a:rPr>
                        <a:t>_____________________________________________</a:t>
                      </a:r>
                    </a:p>
                    <a:p>
                      <a:pPr algn="l"/>
                      <a:r>
                        <a:rPr lang="en-US" b="0" baseline="0" dirty="0" smtClean="0">
                          <a:solidFill>
                            <a:schemeClr val="bg1"/>
                          </a:solidFill>
                        </a:rPr>
                        <a:t>27-05-2009    31-05-2009 Digoxin 0.1 mg/one at 7  pm</a:t>
                      </a:r>
                      <a:endParaRPr lang="en-US" b="0"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304800"/>
            <a:ext cx="8534400" cy="6781800"/>
          </a:xfrm>
        </p:spPr>
        <p:txBody>
          <a:bodyPr>
            <a:normAutofit lnSpcReduction="10000"/>
          </a:bodyPr>
          <a:lstStyle/>
          <a:p>
            <a:r>
              <a:rPr lang="en-US" sz="2400" i="1" dirty="0" smtClean="0">
                <a:latin typeface="Times New Roman" pitchFamily="18" charset="0"/>
                <a:cs typeface="Times New Roman" pitchFamily="18" charset="0"/>
              </a:rPr>
              <a:t>In modern hospitals , a suitable copying machine (Xerox machine) is used to copy Rx. The drug requisition slip is then sent to pharmacy for reviewing and dispensing copied/transcribed drugs, which can be used by the pharmacist to create his “patient drug profile” which is of importance in monitoring and adding valuable information to the “drug information centre”.</a:t>
            </a:r>
          </a:p>
          <a:p>
            <a:r>
              <a:rPr lang="en-US" sz="2400" i="1" dirty="0" smtClean="0">
                <a:latin typeface="Times New Roman" pitchFamily="18" charset="0"/>
                <a:cs typeface="Times New Roman" pitchFamily="18" charset="0"/>
              </a:rPr>
              <a:t>It also contains the particulars of drug administration to the patient and particulars of ADR, side effects and interactions. In addition to this helps in initiating the medication charge.</a:t>
            </a: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LABELING OF FLOOR STOCK DRUGS:</a:t>
            </a:r>
          </a:p>
          <a:p>
            <a:r>
              <a:rPr lang="en-US" sz="2400" i="1" dirty="0" smtClean="0">
                <a:latin typeface="Times New Roman" pitchFamily="18" charset="0"/>
                <a:cs typeface="Times New Roman" pitchFamily="18" charset="0"/>
              </a:rPr>
              <a:t>Packages containing non charge as well as charge floor stock drugs bear a label which shows the name and/number of the ward and the name and strength of the preparations as well as any other relevant information.</a:t>
            </a:r>
          </a:p>
          <a:p>
            <a:r>
              <a:rPr lang="en-US" sz="2400" i="1" dirty="0" smtClean="0">
                <a:latin typeface="Times New Roman" pitchFamily="18" charset="0"/>
                <a:cs typeface="Times New Roman" pitchFamily="18" charset="0"/>
              </a:rPr>
              <a:t>Floor stocked charge medication label contains patient’s name also.</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533400"/>
            <a:ext cx="8458200" cy="6096000"/>
          </a:xfrm>
        </p:spPr>
        <p:txBody>
          <a:bodyPr>
            <a:normAutofit/>
          </a:bodyPr>
          <a:lstStyle/>
          <a:p>
            <a:pPr>
              <a:buNone/>
            </a:pPr>
            <a:r>
              <a:rPr lang="en-US" sz="2200" b="1" dirty="0" smtClean="0">
                <a:latin typeface="Times New Roman" pitchFamily="18" charset="0"/>
                <a:cs typeface="Times New Roman" pitchFamily="18" charset="0"/>
              </a:rPr>
              <a:t>SELECTION AND DISPENSING OF CHARGE FLOOR STOCK DRUGS:</a:t>
            </a:r>
          </a:p>
          <a:p>
            <a:pPr lvl="0"/>
            <a:r>
              <a:rPr lang="en-US" sz="2200" i="1" dirty="0" smtClean="0">
                <a:latin typeface="Times New Roman" pitchFamily="18" charset="0"/>
                <a:cs typeface="Times New Roman" pitchFamily="18" charset="0"/>
              </a:rPr>
              <a:t>Selection of these drugs in various wards is decided by “</a:t>
            </a:r>
            <a:r>
              <a:rPr lang="en-US" sz="2200" b="1" i="1" dirty="0" smtClean="0">
                <a:latin typeface="Times New Roman" pitchFamily="18" charset="0"/>
                <a:cs typeface="Times New Roman" pitchFamily="18" charset="0"/>
              </a:rPr>
              <a:t>The Pharmacy and Therapeutic Committee”</a:t>
            </a:r>
            <a:r>
              <a:rPr lang="en-US" sz="2200" i="1" dirty="0" smtClean="0">
                <a:latin typeface="Times New Roman" pitchFamily="18" charset="0"/>
                <a:cs typeface="Times New Roman" pitchFamily="18" charset="0"/>
              </a:rPr>
              <a:t>.</a:t>
            </a:r>
          </a:p>
          <a:p>
            <a:pPr lvl="0"/>
            <a:r>
              <a:rPr lang="en-US" sz="2200" i="1" dirty="0" smtClean="0">
                <a:latin typeface="Times New Roman" pitchFamily="18" charset="0"/>
                <a:cs typeface="Times New Roman" pitchFamily="18" charset="0"/>
              </a:rPr>
              <a:t>Representatives of nursing service, pharmacy and administration should be consulted for guidance and advice.</a:t>
            </a:r>
          </a:p>
          <a:p>
            <a:pPr lvl="0"/>
            <a:r>
              <a:rPr lang="en-US" sz="2200" i="1" dirty="0" smtClean="0">
                <a:latin typeface="Times New Roman" pitchFamily="18" charset="0"/>
                <a:cs typeface="Times New Roman" pitchFamily="18" charset="0"/>
              </a:rPr>
              <a:t>Once the floor stock list is prepared, it becomes the responsibility of the hospital pharmacist to make the drugs available</a:t>
            </a:r>
          </a:p>
          <a:p>
            <a:pPr lvl="0"/>
            <a:r>
              <a:rPr lang="en-US" sz="2200" i="1" dirty="0" smtClean="0">
                <a:latin typeface="Times New Roman" pitchFamily="18" charset="0"/>
                <a:cs typeface="Times New Roman" pitchFamily="18" charset="0"/>
              </a:rPr>
              <a:t>Pharmacist should also re-submit the list to the pharmacy and therapeutic committee for reviewing and making any additions, deletions or alterations in the view of later experience and trends.</a:t>
            </a:r>
          </a:p>
          <a:p>
            <a:pPr lvl="0"/>
            <a:r>
              <a:rPr lang="en-US" sz="2200" i="1" dirty="0" smtClean="0">
                <a:latin typeface="Times New Roman" pitchFamily="18" charset="0"/>
                <a:cs typeface="Times New Roman" pitchFamily="18" charset="0"/>
              </a:rPr>
              <a:t>The list of drugs may vary from hospital to hospital. Further In the same hospital the suitability of the drugs to be procured for the floor stock system may change from time to time as per recommendations of pharmacy and therapeutics committee.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pPr lvl="0"/>
            <a:r>
              <a:rPr lang="en-US" sz="2400" b="1" i="1" dirty="0" smtClean="0">
                <a:latin typeface="Times New Roman" pitchFamily="18" charset="0"/>
                <a:cs typeface="Times New Roman" pitchFamily="18" charset="0"/>
              </a:rPr>
              <a:t>An envelope</a:t>
            </a:r>
            <a:r>
              <a:rPr lang="en-US" sz="2400" i="1" dirty="0" smtClean="0">
                <a:latin typeface="Times New Roman" pitchFamily="18" charset="0"/>
                <a:cs typeface="Times New Roman" pitchFamily="18" charset="0"/>
              </a:rPr>
              <a:t> is used to dispense such drugs at nursing stations.</a:t>
            </a:r>
          </a:p>
          <a:p>
            <a:pPr lvl="0"/>
            <a:r>
              <a:rPr lang="en-US" sz="2400" i="1" dirty="0" smtClean="0">
                <a:latin typeface="Times New Roman" pitchFamily="18" charset="0"/>
                <a:cs typeface="Times New Roman" pitchFamily="18" charset="0"/>
              </a:rPr>
              <a:t>Under this system, pre-labeled envelopes are filled with pre determined quantity of drugs and are placed at the disposal of the nursing stations; and</a:t>
            </a:r>
          </a:p>
          <a:p>
            <a:pPr lvl="0"/>
            <a:r>
              <a:rPr lang="en-US" sz="2400" i="1" dirty="0" smtClean="0">
                <a:latin typeface="Times New Roman" pitchFamily="18" charset="0"/>
                <a:cs typeface="Times New Roman" pitchFamily="18" charset="0"/>
              </a:rPr>
              <a:t>When the drug is administered, the patient name and room number is entered on the envelope and sent to pharmacy for record and is forwarded to the accounts department.</a:t>
            </a:r>
          </a:p>
          <a:p>
            <a:pPr>
              <a:buNone/>
            </a:pPr>
            <a:endParaRPr lang="en-US" sz="2800" b="1" i="1" dirty="0" smtClean="0">
              <a:latin typeface="Times New Roman" pitchFamily="18" charset="0"/>
              <a:cs typeface="Times New Roman" pitchFamily="18" charset="0"/>
            </a:endParaRPr>
          </a:p>
          <a:p>
            <a:pPr>
              <a:buNone/>
            </a:pPr>
            <a:r>
              <a:rPr lang="en-US" sz="2800" b="1" i="1" dirty="0" smtClean="0">
                <a:latin typeface="Times New Roman" pitchFamily="18" charset="0"/>
                <a:cs typeface="Times New Roman" pitchFamily="18" charset="0"/>
              </a:rPr>
              <a:t>List of drugs includes injections or other unit dosage forms</a:t>
            </a:r>
            <a:r>
              <a:rPr lang="en-US" sz="2000" b="1" i="1" dirty="0" smtClean="0">
                <a:latin typeface="Times New Roman" pitchFamily="18" charset="0"/>
                <a:cs typeface="Times New Roman" pitchFamily="18" charset="0"/>
              </a:rPr>
              <a:t>:</a:t>
            </a:r>
          </a:p>
          <a:p>
            <a:pPr>
              <a:buNone/>
            </a:pPr>
            <a:r>
              <a:rPr lang="en-US" sz="2400" b="1" i="1" dirty="0" smtClean="0">
                <a:latin typeface="Times New Roman" pitchFamily="18" charset="0"/>
                <a:cs typeface="Times New Roman" pitchFamily="18" charset="0"/>
              </a:rPr>
              <a:t>    Anti </a:t>
            </a:r>
            <a:r>
              <a:rPr lang="en-US" sz="2400" b="1" i="1" dirty="0" err="1" smtClean="0">
                <a:latin typeface="Times New Roman" pitchFamily="18" charset="0"/>
                <a:cs typeface="Times New Roman" pitchFamily="18" charset="0"/>
              </a:rPr>
              <a:t>allergics</a:t>
            </a:r>
            <a:r>
              <a:rPr lang="en-US" sz="2400" b="1"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Diphenhydramine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Hcl</a:t>
            </a:r>
            <a:r>
              <a:rPr lang="en-US" sz="2400" i="1" dirty="0" smtClean="0">
                <a:latin typeface="Times New Roman" pitchFamily="18" charset="0"/>
                <a:cs typeface="Times New Roman" pitchFamily="18" charset="0"/>
              </a:rPr>
              <a:t> inj., </a:t>
            </a:r>
            <a:r>
              <a:rPr lang="en-US" sz="2400" i="1" dirty="0" err="1" smtClean="0">
                <a:latin typeface="Times New Roman" pitchFamily="18" charset="0"/>
                <a:cs typeface="Times New Roman" pitchFamily="18" charset="0"/>
              </a:rPr>
              <a:t>Hydrocotisone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sod.sucinate</a:t>
            </a:r>
            <a:r>
              <a:rPr lang="en-US" sz="2400" i="1" dirty="0" smtClean="0">
                <a:latin typeface="Times New Roman" pitchFamily="18" charset="0"/>
                <a:cs typeface="Times New Roman" pitchFamily="18" charset="0"/>
              </a:rPr>
              <a:t> etc..</a:t>
            </a:r>
          </a:p>
          <a:p>
            <a:pPr>
              <a:buNone/>
            </a:pPr>
            <a:r>
              <a:rPr lang="en-US" sz="2400" b="1" i="1" dirty="0" smtClean="0">
                <a:latin typeface="Times New Roman" pitchFamily="18" charset="0"/>
                <a:cs typeface="Times New Roman" pitchFamily="18" charset="0"/>
              </a:rPr>
              <a:t>    Antibiotics:</a:t>
            </a:r>
            <a:r>
              <a:rPr lang="en-US" sz="2400" i="1" dirty="0" smtClean="0">
                <a:latin typeface="Times New Roman" pitchFamily="18" charset="0"/>
                <a:cs typeface="Times New Roman" pitchFamily="18" charset="0"/>
              </a:rPr>
              <a:t> procaine penicillin, streptomycin </a:t>
            </a:r>
            <a:r>
              <a:rPr lang="en-US" sz="2400" i="1" dirty="0" err="1" smtClean="0">
                <a:latin typeface="Times New Roman" pitchFamily="18" charset="0"/>
                <a:cs typeface="Times New Roman" pitchFamily="18" charset="0"/>
              </a:rPr>
              <a:t>sulphate</a:t>
            </a:r>
            <a:r>
              <a:rPr lang="en-US" sz="2400" i="1" dirty="0" smtClean="0">
                <a:latin typeface="Times New Roman" pitchFamily="18" charset="0"/>
                <a:cs typeface="Times New Roman" pitchFamily="18" charset="0"/>
              </a:rPr>
              <a:t>, etc.</a:t>
            </a:r>
          </a:p>
          <a:p>
            <a:pPr>
              <a:buNone/>
            </a:pPr>
            <a:r>
              <a:rPr lang="en-US" sz="2400" b="1" i="1" dirty="0" smtClean="0">
                <a:latin typeface="Times New Roman" pitchFamily="18" charset="0"/>
                <a:cs typeface="Times New Roman" pitchFamily="18" charset="0"/>
              </a:rPr>
              <a:t>    Anti coagulants: </a:t>
            </a:r>
            <a:r>
              <a:rPr lang="en-US" sz="2400" i="1" dirty="0" smtClean="0">
                <a:latin typeface="Times New Roman" pitchFamily="18" charset="0"/>
                <a:cs typeface="Times New Roman" pitchFamily="18" charset="0"/>
              </a:rPr>
              <a:t>Heparin </a:t>
            </a:r>
            <a:r>
              <a:rPr lang="en-US" sz="2400" i="1" dirty="0" err="1" smtClean="0">
                <a:latin typeface="Times New Roman" pitchFamily="18" charset="0"/>
                <a:cs typeface="Times New Roman" pitchFamily="18" charset="0"/>
              </a:rPr>
              <a:t>inj</a:t>
            </a:r>
            <a:r>
              <a:rPr lang="en-US" sz="2400" i="1" dirty="0" smtClean="0">
                <a:latin typeface="Times New Roman" pitchFamily="18" charset="0"/>
                <a:cs typeface="Times New Roman" pitchFamily="18" charset="0"/>
              </a:rPr>
              <a:t>, LMWH etc...</a:t>
            </a:r>
          </a:p>
          <a:p>
            <a:pPr lvl="0">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2400" b="1" dirty="0" smtClean="0">
                <a:latin typeface="+mn-lt"/>
              </a:rPr>
              <a:t>INTRODUCTION :</a:t>
            </a:r>
            <a:r>
              <a:rPr lang="en-US" sz="2400" b="1" dirty="0" smtClean="0"/>
              <a:t> </a:t>
            </a:r>
            <a:endParaRPr lang="en-US" sz="2400" b="1" dirty="0">
              <a:latin typeface="+mn-lt"/>
            </a:endParaRPr>
          </a:p>
        </p:txBody>
      </p:sp>
      <p:sp>
        <p:nvSpPr>
          <p:cNvPr id="3" name="Content Placeholder 2"/>
          <p:cNvSpPr>
            <a:spLocks noGrp="1"/>
          </p:cNvSpPr>
          <p:nvPr>
            <p:ph idx="1"/>
          </p:nvPr>
        </p:nvSpPr>
        <p:spPr>
          <a:xfrm>
            <a:off x="457200" y="990600"/>
            <a:ext cx="8229600" cy="5715000"/>
          </a:xfrm>
        </p:spPr>
        <p:txBody>
          <a:bodyPr>
            <a:normAutofit/>
          </a:bodyPr>
          <a:lstStyle/>
          <a:p>
            <a:endParaRPr lang="en-US" i="1"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It is one of the basic services provided by the hospital pharmacy department.</a:t>
            </a:r>
          </a:p>
          <a:p>
            <a:r>
              <a:rPr lang="en-US" i="1" dirty="0" smtClean="0">
                <a:latin typeface="Times New Roman" pitchFamily="18" charset="0"/>
                <a:cs typeface="Times New Roman" pitchFamily="18" charset="0"/>
              </a:rPr>
              <a:t>By this the pharmacist maintains a relation between physician, nurse and patient.</a:t>
            </a:r>
          </a:p>
          <a:p>
            <a:r>
              <a:rPr lang="en-US" i="1" dirty="0" smtClean="0">
                <a:latin typeface="Times New Roman" pitchFamily="18" charset="0"/>
                <a:cs typeface="Times New Roman" pitchFamily="18" charset="0"/>
              </a:rPr>
              <a:t>Pharmacy dept. distributes drugs to the patients through nursing stations or directly</a:t>
            </a: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943600"/>
          </a:xfrm>
        </p:spPr>
        <p:txBody>
          <a:bodyPr>
            <a:normAutofit lnSpcReduction="10000"/>
          </a:bodyPr>
          <a:lstStyle/>
          <a:p>
            <a:pPr>
              <a:buNone/>
            </a:pPr>
            <a:r>
              <a:rPr lang="en-US" b="1" dirty="0" smtClean="0">
                <a:latin typeface="Times New Roman" pitchFamily="18" charset="0"/>
                <a:cs typeface="Times New Roman" pitchFamily="18" charset="0"/>
              </a:rPr>
              <a:t>SELECTION AND DISPENSING OF NON-CHARGE FLOOR STOCK DRUGS</a:t>
            </a:r>
            <a:r>
              <a:rPr lang="en-US" sz="2400" b="1" dirty="0" smtClean="0">
                <a:latin typeface="Times New Roman" pitchFamily="18" charset="0"/>
                <a:cs typeface="Times New Roman" pitchFamily="18" charset="0"/>
              </a:rPr>
              <a:t>:</a:t>
            </a:r>
          </a:p>
          <a:p>
            <a:pPr lvl="0"/>
            <a:r>
              <a:rPr lang="en-US" sz="2400" i="1" dirty="0" smtClean="0">
                <a:latin typeface="Times New Roman" pitchFamily="18" charset="0"/>
                <a:cs typeface="Times New Roman" pitchFamily="18" charset="0"/>
              </a:rPr>
              <a:t>For these drugs there shall be no direct charge from the patient’s account.</a:t>
            </a:r>
          </a:p>
          <a:p>
            <a:pPr lvl="0"/>
            <a:r>
              <a:rPr lang="en-US" sz="2400" i="1" dirty="0" smtClean="0">
                <a:latin typeface="Times New Roman" pitchFamily="18" charset="0"/>
                <a:cs typeface="Times New Roman" pitchFamily="18" charset="0"/>
              </a:rPr>
              <a:t>Non-charge floor stock drugs consist of a pre determined list of medication available at every nursing unit of the hospital. </a:t>
            </a:r>
          </a:p>
          <a:p>
            <a:pPr lvl="0"/>
            <a:r>
              <a:rPr lang="en-US" sz="2400" i="1" dirty="0" smtClean="0">
                <a:latin typeface="Times New Roman" pitchFamily="18" charset="0"/>
                <a:cs typeface="Times New Roman" pitchFamily="18" charset="0"/>
              </a:rPr>
              <a:t>The non-charge floor stock drugs are selected on the basis of cost of drugs, quantity required, frequency of use, and the effect on the hospital budget and reimbursement from third party payers(e.g. insurance).</a:t>
            </a:r>
          </a:p>
          <a:p>
            <a:pPr lvl="0"/>
            <a:r>
              <a:rPr lang="en-US" sz="2400" i="1" dirty="0" smtClean="0">
                <a:latin typeface="Times New Roman" pitchFamily="18" charset="0"/>
                <a:cs typeface="Times New Roman" pitchFamily="18" charset="0"/>
              </a:rPr>
              <a:t>The list of drugs will vary from hospital to hospital, where such a list is exceptionally small and therefore, the patient receives bill for numerous single doses of drugs.</a:t>
            </a:r>
          </a:p>
          <a:p>
            <a:pPr lvl="0"/>
            <a:r>
              <a:rPr lang="en-US" sz="2400" i="1" dirty="0" smtClean="0">
                <a:latin typeface="Times New Roman" pitchFamily="18" charset="0"/>
                <a:cs typeface="Times New Roman" pitchFamily="18" charset="0"/>
              </a:rPr>
              <a:t>This of course, produces bad effects on public relations and the pharmacist and the administrators should do all in their power to apply corrective measures to rectify the situation.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6324600"/>
          </a:xfrm>
        </p:spPr>
        <p:txBody>
          <a:bodyPr>
            <a:normAutofit/>
          </a:bodyPr>
          <a:lstStyle/>
          <a:p>
            <a:pPr lvl="0"/>
            <a:r>
              <a:rPr lang="en-US" sz="2400" b="1" i="1" dirty="0" smtClean="0">
                <a:latin typeface="Times New Roman" pitchFamily="18" charset="0"/>
                <a:cs typeface="Times New Roman" pitchFamily="18" charset="0"/>
              </a:rPr>
              <a:t>DRUG BASKET METHOD </a:t>
            </a:r>
            <a:r>
              <a:rPr lang="en-US" sz="2400" i="1" dirty="0" smtClean="0">
                <a:latin typeface="Times New Roman" pitchFamily="18" charset="0"/>
                <a:cs typeface="Times New Roman" pitchFamily="18" charset="0"/>
              </a:rPr>
              <a:t>is adopted where nurses check the medicines all rooms and in the refrigerator and prepare a master list for the pharmacy.</a:t>
            </a:r>
          </a:p>
          <a:p>
            <a:pPr lvl="0"/>
            <a:r>
              <a:rPr lang="en-US" sz="2400" i="1" dirty="0" smtClean="0">
                <a:latin typeface="Times New Roman" pitchFamily="18" charset="0"/>
                <a:cs typeface="Times New Roman" pitchFamily="18" charset="0"/>
              </a:rPr>
              <a:t>Nurses fill a requisition form for delivery of drugs at their floor</a:t>
            </a:r>
          </a:p>
          <a:p>
            <a:pPr lvl="0"/>
            <a:r>
              <a:rPr lang="en-US" sz="2400" i="1" dirty="0" smtClean="0">
                <a:latin typeface="Times New Roman" pitchFamily="18" charset="0"/>
                <a:cs typeface="Times New Roman" pitchFamily="18" charset="0"/>
              </a:rPr>
              <a:t>When there is an empty container, the nurse places it in the basket</a:t>
            </a:r>
          </a:p>
          <a:p>
            <a:pPr lvl="0"/>
            <a:r>
              <a:rPr lang="en-US" sz="2400" i="1" dirty="0" smtClean="0">
                <a:latin typeface="Times New Roman" pitchFamily="18" charset="0"/>
                <a:cs typeface="Times New Roman" pitchFamily="18" charset="0"/>
              </a:rPr>
              <a:t>Once the procedure is completed the drug basket containing the empty containers and requisition for floor stock supplies is then sent to pharmacy</a:t>
            </a:r>
          </a:p>
          <a:p>
            <a:pPr lvl="0"/>
            <a:r>
              <a:rPr lang="en-US" sz="2400" i="1" dirty="0" smtClean="0">
                <a:latin typeface="Times New Roman" pitchFamily="18" charset="0"/>
                <a:cs typeface="Times New Roman" pitchFamily="18" charset="0"/>
              </a:rPr>
              <a:t>Immediately in the morning the pharmacy staff commences to fill each container and dispenses the requested drugs;</a:t>
            </a:r>
          </a:p>
          <a:p>
            <a:pPr lvl="0"/>
            <a:r>
              <a:rPr lang="en-US" sz="2400" i="1" dirty="0" smtClean="0">
                <a:latin typeface="Times New Roman" pitchFamily="18" charset="0"/>
                <a:cs typeface="Times New Roman" pitchFamily="18" charset="0"/>
              </a:rPr>
              <a:t>Once the basket completed it is delivered to the floor via messenger service; and</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172200"/>
          </a:xfrm>
        </p:spPr>
        <p:txBody>
          <a:bodyPr>
            <a:normAutofit fontScale="70000" lnSpcReduction="20000"/>
          </a:bodyPr>
          <a:lstStyle/>
          <a:p>
            <a:r>
              <a:rPr lang="en-US" sz="3200" i="1" dirty="0" smtClean="0">
                <a:latin typeface="Times New Roman" pitchFamily="18" charset="0"/>
                <a:cs typeface="Times New Roman" pitchFamily="18" charset="0"/>
              </a:rPr>
              <a:t>Alternatively </a:t>
            </a:r>
            <a:r>
              <a:rPr lang="en-US" sz="3200" b="1" i="1" dirty="0" smtClean="0">
                <a:latin typeface="Times New Roman" pitchFamily="18" charset="0"/>
                <a:cs typeface="Times New Roman" pitchFamily="18" charset="0"/>
              </a:rPr>
              <a:t>A MOBILE DISPENSER</a:t>
            </a:r>
            <a:r>
              <a:rPr lang="en-US" sz="3200" i="1" dirty="0" smtClean="0">
                <a:latin typeface="Times New Roman" pitchFamily="18" charset="0"/>
                <a:cs typeface="Times New Roman" pitchFamily="18" charset="0"/>
              </a:rPr>
              <a:t> can be utilized: it is a specially constructed stainless steel truck measuring 60 inches high, 48 inches wide and 25 inches deep. It is mounted on bottom tiers, four of which are swivel type. </a:t>
            </a:r>
          </a:p>
          <a:p>
            <a:pPr lvl="0"/>
            <a:endParaRPr lang="en-US" sz="3200" i="1" dirty="0" smtClean="0">
              <a:latin typeface="Times New Roman" pitchFamily="18" charset="0"/>
              <a:cs typeface="Times New Roman" pitchFamily="18" charset="0"/>
            </a:endParaRPr>
          </a:p>
          <a:p>
            <a:pPr lvl="0"/>
            <a:r>
              <a:rPr lang="en-US" sz="3200" i="1" dirty="0" smtClean="0">
                <a:latin typeface="Times New Roman" pitchFamily="18" charset="0"/>
                <a:cs typeface="Times New Roman" pitchFamily="18" charset="0"/>
              </a:rPr>
              <a:t>By using this system it will not be necessary for the night nurse to check the pharmacy inventory or have empty containers transported to the pharmacy. Instead the pharmacist or his assistants running the mobile unit will check the inventory  of the ward or nursing station </a:t>
            </a:r>
            <a:r>
              <a:rPr lang="en-US" sz="3200" i="1" dirty="0" err="1" smtClean="0">
                <a:latin typeface="Times New Roman" pitchFamily="18" charset="0"/>
                <a:cs typeface="Times New Roman" pitchFamily="18" charset="0"/>
              </a:rPr>
              <a:t>almirahs</a:t>
            </a:r>
            <a:r>
              <a:rPr lang="en-US" sz="3200" i="1" dirty="0" smtClean="0">
                <a:latin typeface="Times New Roman" pitchFamily="18" charset="0"/>
                <a:cs typeface="Times New Roman" pitchFamily="18" charset="0"/>
              </a:rPr>
              <a:t> and off the items and quantity of supplies left.</a:t>
            </a:r>
          </a:p>
          <a:p>
            <a:pPr lvl="0"/>
            <a:endParaRPr lang="en-US" sz="3200" i="1" dirty="0" smtClean="0">
              <a:latin typeface="Times New Roman" pitchFamily="18" charset="0"/>
              <a:cs typeface="Times New Roman" pitchFamily="18" charset="0"/>
            </a:endParaRPr>
          </a:p>
          <a:p>
            <a:pPr lvl="0"/>
            <a:r>
              <a:rPr lang="en-US" sz="3200" i="1" dirty="0" smtClean="0">
                <a:latin typeface="Times New Roman" pitchFamily="18" charset="0"/>
                <a:cs typeface="Times New Roman" pitchFamily="18" charset="0"/>
              </a:rPr>
              <a:t>The carbon copy of the requisition for floor stock supplies is left in the wards as a record of delivery and the original is returned to the pharmacy where it serve three purpose:</a:t>
            </a:r>
          </a:p>
          <a:p>
            <a:pPr lvl="0">
              <a:buNone/>
            </a:pPr>
            <a:r>
              <a:rPr lang="en-US" sz="3200" i="1" dirty="0" smtClean="0">
                <a:latin typeface="Times New Roman" pitchFamily="18" charset="0"/>
                <a:cs typeface="Times New Roman" pitchFamily="18" charset="0"/>
              </a:rPr>
              <a:t>                 To re-stock the mobile unit</a:t>
            </a:r>
          </a:p>
          <a:p>
            <a:pPr lvl="0">
              <a:buNone/>
            </a:pPr>
            <a:r>
              <a:rPr lang="en-US" sz="3200" i="1" dirty="0" smtClean="0">
                <a:latin typeface="Times New Roman" pitchFamily="18" charset="0"/>
                <a:cs typeface="Times New Roman" pitchFamily="18" charset="0"/>
              </a:rPr>
              <a:t>                 To determine the rate or use of consumption.</a:t>
            </a:r>
          </a:p>
          <a:p>
            <a:pPr>
              <a:buNone/>
            </a:pPr>
            <a:r>
              <a:rPr lang="en-US" sz="3200" i="1" dirty="0" smtClean="0">
                <a:latin typeface="Times New Roman" pitchFamily="18" charset="0"/>
                <a:cs typeface="Times New Roman" pitchFamily="18" charset="0"/>
              </a:rPr>
              <a:t>                 To serve as a charge document for the internal allocation of         	    costs</a:t>
            </a:r>
          </a:p>
          <a:p>
            <a:pPr lvl="0"/>
            <a:endParaRPr lang="en-US" sz="3200" i="1"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pPr lvl="0"/>
            <a:endParaRPr lang="en-US" sz="32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7239000"/>
          </a:xfrm>
        </p:spPr>
        <p:txBody>
          <a:bodyPr>
            <a:normAutofit/>
          </a:bodyPr>
          <a:lstStyle/>
          <a:p>
            <a:pPr lvl="0">
              <a:buNone/>
            </a:pPr>
            <a:r>
              <a:rPr lang="en-US" sz="2000" i="1" dirty="0" smtClean="0">
                <a:latin typeface="Times New Roman" pitchFamily="18" charset="0"/>
                <a:cs typeface="Times New Roman" pitchFamily="18" charset="0"/>
              </a:rPr>
              <a:t>   </a:t>
            </a:r>
          </a:p>
          <a:p>
            <a:r>
              <a:rPr lang="en-US" sz="2000" i="1" dirty="0" smtClean="0">
                <a:latin typeface="Times New Roman" pitchFamily="18" charset="0"/>
                <a:cs typeface="Times New Roman" pitchFamily="18" charset="0"/>
              </a:rPr>
              <a:t>It has a number of advantages to the pharmacy, particularly if the truck is manned by a pharmacist. For instance, the drugs, in the nursing station drug cabinets will always be under the supervision of professional personnel. The availability of pharmacist for spot consultation by clinicians and nursing staff.</a:t>
            </a:r>
          </a:p>
          <a:p>
            <a:r>
              <a:rPr lang="en-US" sz="2000" i="1" dirty="0" smtClean="0">
                <a:latin typeface="Times New Roman" pitchFamily="18" charset="0"/>
                <a:cs typeface="Times New Roman" pitchFamily="18" charset="0"/>
              </a:rPr>
              <a:t>Further, through the routine checking of the medicine cabinets deteriorated or out-dated and non-approved drugs and samples may be quickly removed.</a:t>
            </a:r>
          </a:p>
          <a:p>
            <a:pPr>
              <a:buNone/>
            </a:pPr>
            <a:endParaRPr lang="en-US" sz="2000" b="1" i="1" dirty="0" smtClean="0">
              <a:latin typeface="Times New Roman" pitchFamily="18" charset="0"/>
              <a:cs typeface="Times New Roman" pitchFamily="18" charset="0"/>
            </a:endParaRPr>
          </a:p>
          <a:p>
            <a:pPr>
              <a:buNone/>
            </a:pPr>
            <a:r>
              <a:rPr lang="en-US" sz="2400" b="1" i="1" dirty="0" smtClean="0">
                <a:latin typeface="Times New Roman" pitchFamily="18" charset="0"/>
                <a:cs typeface="Times New Roman" pitchFamily="18" charset="0"/>
              </a:rPr>
              <a:t>The list of Non-charge floor stock drugs includes fallowing drugs:</a:t>
            </a:r>
          </a:p>
          <a:p>
            <a:r>
              <a:rPr lang="en-US" sz="2000" i="1" dirty="0" smtClean="0">
                <a:latin typeface="Times New Roman" pitchFamily="18" charset="0"/>
                <a:cs typeface="Times New Roman" pitchFamily="18" charset="0"/>
              </a:rPr>
              <a:t> Ampoules : Adrenaline 1 ml, </a:t>
            </a:r>
            <a:r>
              <a:rPr lang="en-US" sz="2000" i="1" dirty="0" err="1" smtClean="0">
                <a:latin typeface="Times New Roman" pitchFamily="18" charset="0"/>
                <a:cs typeface="Times New Roman" pitchFamily="18" charset="0"/>
              </a:rPr>
              <a:t>Aminophylline</a:t>
            </a:r>
            <a:r>
              <a:rPr lang="en-US" sz="2000" i="1" dirty="0" smtClean="0">
                <a:latin typeface="Times New Roman" pitchFamily="18" charset="0"/>
                <a:cs typeface="Times New Roman" pitchFamily="18" charset="0"/>
              </a:rPr>
              <a:t> 10 ml, Atropine Sulfate 25 ml, 2 ml, Digoxin 2 ml etc…</a:t>
            </a:r>
          </a:p>
          <a:p>
            <a:r>
              <a:rPr lang="en-US" sz="2000" i="1" dirty="0" smtClean="0">
                <a:latin typeface="Times New Roman" pitchFamily="18" charset="0"/>
                <a:cs typeface="Times New Roman" pitchFamily="18" charset="0"/>
              </a:rPr>
              <a:t>Capsules and Tablets: </a:t>
            </a:r>
            <a:r>
              <a:rPr lang="en-US" sz="2000" i="1" dirty="0" err="1" smtClean="0">
                <a:latin typeface="Times New Roman" pitchFamily="18" charset="0"/>
                <a:cs typeface="Times New Roman" pitchFamily="18" charset="0"/>
              </a:rPr>
              <a:t>Aprin</a:t>
            </a:r>
            <a:r>
              <a:rPr lang="en-US" sz="2000" i="1" dirty="0" smtClean="0">
                <a:latin typeface="Times New Roman" pitchFamily="18" charset="0"/>
                <a:cs typeface="Times New Roman" pitchFamily="18" charset="0"/>
              </a:rPr>
              <a:t> 150 mg, </a:t>
            </a:r>
            <a:r>
              <a:rPr lang="en-US" sz="2000" i="1" dirty="0" err="1" smtClean="0">
                <a:latin typeface="Times New Roman" pitchFamily="18" charset="0"/>
                <a:cs typeface="Times New Roman" pitchFamily="18" charset="0"/>
              </a:rPr>
              <a:t>Paracetamol</a:t>
            </a:r>
            <a:r>
              <a:rPr lang="en-US" sz="2000" i="1" dirty="0" smtClean="0">
                <a:latin typeface="Times New Roman" pitchFamily="18" charset="0"/>
                <a:cs typeface="Times New Roman" pitchFamily="18" charset="0"/>
              </a:rPr>
              <a:t> 500 mg, </a:t>
            </a:r>
            <a:r>
              <a:rPr lang="en-US" sz="2000" i="1" dirty="0" err="1" smtClean="0">
                <a:latin typeface="Times New Roman" pitchFamily="18" charset="0"/>
                <a:cs typeface="Times New Roman" pitchFamily="18" charset="0"/>
              </a:rPr>
              <a:t>Dulcolax</a:t>
            </a:r>
            <a:r>
              <a:rPr lang="en-US" sz="2000" i="1" dirty="0" smtClean="0">
                <a:latin typeface="Times New Roman" pitchFamily="18" charset="0"/>
                <a:cs typeface="Times New Roman" pitchFamily="18" charset="0"/>
              </a:rPr>
              <a:t> 5 mg, multivitamins, etc…</a:t>
            </a:r>
          </a:p>
          <a:p>
            <a:r>
              <a:rPr lang="en-US" sz="2000" i="1" dirty="0" smtClean="0">
                <a:latin typeface="Times New Roman" pitchFamily="18" charset="0"/>
                <a:cs typeface="Times New Roman" pitchFamily="18" charset="0"/>
              </a:rPr>
              <a:t>Solutions, Powders, Ointments, Creams, suppositories, etc…</a:t>
            </a:r>
          </a:p>
          <a:p>
            <a:endParaRPr lang="en-US" sz="2000" dirty="0" smtClean="0">
              <a:latin typeface="Times New Roman" pitchFamily="18" charset="0"/>
              <a:cs typeface="Times New Roman" pitchFamily="18" charset="0"/>
            </a:endParaRPr>
          </a:p>
          <a:p>
            <a:pPr>
              <a:buNone/>
            </a:pPr>
            <a:endParaRPr lang="en-US" sz="2000"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Autofit/>
          </a:bodyPr>
          <a:lstStyle/>
          <a:p>
            <a:r>
              <a:rPr lang="en-US" sz="2400" b="1" dirty="0" smtClean="0">
                <a:latin typeface="+mn-lt"/>
              </a:rPr>
              <a:t>COMBINATION OF INDIVIDUAL PRESCRIPTION ORDER SYSTEM AND COMPLETE FLOOR STOCK SYSTEM:</a:t>
            </a:r>
            <a:endParaRPr lang="en-US" sz="2400" dirty="0">
              <a:latin typeface="+mn-lt"/>
            </a:endParaRPr>
          </a:p>
        </p:txBody>
      </p:sp>
      <p:sp>
        <p:nvSpPr>
          <p:cNvPr id="3" name="Content Placeholder 2"/>
          <p:cNvSpPr>
            <a:spLocks noGrp="1"/>
          </p:cNvSpPr>
          <p:nvPr>
            <p:ph idx="1"/>
          </p:nvPr>
        </p:nvSpPr>
        <p:spPr>
          <a:xfrm>
            <a:off x="457200" y="1371600"/>
            <a:ext cx="8229600" cy="4953000"/>
          </a:xfrm>
        </p:spPr>
        <p:txBody>
          <a:bodyPr/>
          <a:lstStyle/>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This system uses individual prescriptions or medication order system as their primary means of dispensing but also utilizes a limited floor stock.</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This combination system is probably the most commonly used in hospitals of our country today and is modified to include the use of unit medications. </a:t>
            </a:r>
          </a:p>
          <a:p>
            <a:endParaRPr lang="en-US" sz="20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700" dirty="0" smtClean="0">
                <a:latin typeface="+mn-lt"/>
              </a:rPr>
              <a:t>UNIT DOSE DISPENSING METHOD (UDD)</a:t>
            </a:r>
            <a:r>
              <a:rPr smtClean="0"/>
              <a:t/>
            </a:r>
            <a:br>
              <a:rPr smtClean="0"/>
            </a:br>
            <a:endParaRPr lang="en-US" dirty="0"/>
          </a:p>
        </p:txBody>
      </p:sp>
      <p:sp>
        <p:nvSpPr>
          <p:cNvPr id="3" name="Content Placeholder 2"/>
          <p:cNvSpPr>
            <a:spLocks noGrp="1"/>
          </p:cNvSpPr>
          <p:nvPr>
            <p:ph idx="1"/>
          </p:nvPr>
        </p:nvSpPr>
        <p:spPr>
          <a:xfrm>
            <a:off x="457200" y="762000"/>
            <a:ext cx="8229600" cy="6324600"/>
          </a:xfrm>
        </p:spPr>
        <p:txBody>
          <a:bodyPr>
            <a:normAutofit fontScale="92500" lnSpcReduction="20000"/>
          </a:bodyPr>
          <a:lstStyle/>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Definition: those medications which are ordered, packaged, handled administered and charged in multiples of single dose units containing a predetermined amount of drug or supply sufficient of one regular dose, application or use.</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In this system the multiples of single dose administration of medication are prepared by the pharmacist which are ready for administration to a particular patient by the prescribed route and the prescribed time rather than supplying containers of drugs to nursing units where the nurse is required to prepare the drug for administration.</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A single unit package is one which contains one complete pharmaceutical dosage form i.e. one tablet, one capsule or 5-10 ml oral liquid etc…</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It is the responsibility of a pharmacist to institute this system in a hospital by forming a planning committee with the co-operation of nursing, administration and medical staff.</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a:buNone/>
            </a:pPr>
            <a:r>
              <a:rPr lang="en-US" dirty="0" smtClean="0"/>
              <a:t>ADVANTAGES:</a:t>
            </a:r>
          </a:p>
          <a:p>
            <a:pPr lvl="0"/>
            <a:r>
              <a:rPr lang="en-US" sz="2000" i="1" dirty="0" smtClean="0">
                <a:latin typeface="Times New Roman" pitchFamily="18" charset="0"/>
                <a:cs typeface="Times New Roman" pitchFamily="18" charset="0"/>
              </a:rPr>
              <a:t>Patients receive improved services round the clock and are charged for only those doses which are administered to them.</a:t>
            </a:r>
          </a:p>
          <a:p>
            <a:pPr lvl="0"/>
            <a:r>
              <a:rPr lang="en-US" sz="2000" i="1" dirty="0" smtClean="0">
                <a:latin typeface="Times New Roman" pitchFamily="18" charset="0"/>
                <a:cs typeface="Times New Roman" pitchFamily="18" charset="0"/>
              </a:rPr>
              <a:t>All doses of medications required at the nursing station are prepared by pharmacy thus allowing nurses more time for direct patient care </a:t>
            </a:r>
          </a:p>
          <a:p>
            <a:pPr lvl="0"/>
            <a:r>
              <a:rPr lang="en-US" sz="2000" i="1" dirty="0" smtClean="0">
                <a:latin typeface="Times New Roman" pitchFamily="18" charset="0"/>
                <a:cs typeface="Times New Roman" pitchFamily="18" charset="0"/>
              </a:rPr>
              <a:t>Medication errors are decreased because of direct check by the pharmacist</a:t>
            </a:r>
          </a:p>
          <a:p>
            <a:pPr lvl="0"/>
            <a:r>
              <a:rPr lang="en-US" sz="2000" i="1" dirty="0" smtClean="0">
                <a:latin typeface="Times New Roman" pitchFamily="18" charset="0"/>
                <a:cs typeface="Times New Roman" pitchFamily="18" charset="0"/>
              </a:rPr>
              <a:t>It eliminates labeling mistakes, excessive duplication of order and paper work at the nursing area and the pharmacy</a:t>
            </a:r>
          </a:p>
          <a:p>
            <a:pPr lvl="0"/>
            <a:r>
              <a:rPr lang="en-US" sz="2000" i="1" dirty="0" smtClean="0">
                <a:latin typeface="Times New Roman" pitchFamily="18" charset="0"/>
                <a:cs typeface="Times New Roman" pitchFamily="18" charset="0"/>
              </a:rPr>
              <a:t>It eliminates contamination, wastages and pilferage of drugs</a:t>
            </a:r>
          </a:p>
          <a:p>
            <a:pPr lvl="0"/>
            <a:r>
              <a:rPr lang="en-US" sz="2000" i="1" dirty="0" smtClean="0">
                <a:latin typeface="Times New Roman" pitchFamily="18" charset="0"/>
                <a:cs typeface="Times New Roman" pitchFamily="18" charset="0"/>
              </a:rPr>
              <a:t>More accurate charging eliminates revenue losses and credits</a:t>
            </a:r>
          </a:p>
          <a:p>
            <a:pPr lvl="0"/>
            <a:r>
              <a:rPr lang="en-US" sz="2000" i="1" dirty="0" smtClean="0">
                <a:latin typeface="Times New Roman" pitchFamily="18" charset="0"/>
                <a:cs typeface="Times New Roman" pitchFamily="18" charset="0"/>
              </a:rPr>
              <a:t>It conserves space in nursing station and pharmacy by eliminating bulky stocks</a:t>
            </a:r>
          </a:p>
          <a:p>
            <a:pPr lvl="0"/>
            <a:r>
              <a:rPr lang="en-US" sz="2000" i="1" dirty="0" smtClean="0">
                <a:latin typeface="Times New Roman" pitchFamily="18" charset="0"/>
                <a:cs typeface="Times New Roman" pitchFamily="18" charset="0"/>
              </a:rPr>
              <a:t>It extends  pharmacy coverage and control through out the hospital from the time the physician write the order to the time patient receives the unit dose</a:t>
            </a:r>
          </a:p>
          <a:p>
            <a:r>
              <a:rPr lang="en-US" sz="2000" i="1" dirty="0" smtClean="0">
                <a:latin typeface="Times New Roman" pitchFamily="18" charset="0"/>
                <a:cs typeface="Times New Roman" pitchFamily="18" charset="0"/>
              </a:rPr>
              <a:t>There is improvement in communication of medication orders and delivery systems</a:t>
            </a:r>
          </a:p>
          <a:p>
            <a:pPr lvl="0"/>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477000"/>
          </a:xfrm>
        </p:spPr>
        <p:txBody>
          <a:bodyPr>
            <a:normAutofit lnSpcReduction="10000"/>
          </a:bodyPr>
          <a:lstStyle/>
          <a:p>
            <a:pPr lvl="0">
              <a:buNone/>
            </a:pPr>
            <a:r>
              <a:rPr lang="en-US" sz="2200" i="1" dirty="0" smtClean="0">
                <a:latin typeface="Times New Roman" pitchFamily="18" charset="0"/>
                <a:cs typeface="Times New Roman" pitchFamily="18" charset="0"/>
              </a:rPr>
              <a:t>ADVANTAGES:</a:t>
            </a:r>
          </a:p>
          <a:p>
            <a:pPr lvl="0"/>
            <a:r>
              <a:rPr lang="en-US" sz="2200" i="1" dirty="0" smtClean="0">
                <a:latin typeface="Times New Roman" pitchFamily="18" charset="0"/>
                <a:cs typeface="Times New Roman" pitchFamily="18" charset="0"/>
              </a:rPr>
              <a:t>The pharmacist can get out of the pharmacy and to the wards where they can perform their intended function as drug consultants and help provide the team effort which is needed for better patient care</a:t>
            </a:r>
            <a:endParaRPr lang="en-US" sz="2200" dirty="0" smtClean="0">
              <a:latin typeface="Times New Roman" pitchFamily="18" charset="0"/>
              <a:cs typeface="Times New Roman" pitchFamily="18" charset="0"/>
            </a:endParaRPr>
          </a:p>
          <a:p>
            <a:pPr lvl="0"/>
            <a:r>
              <a:rPr lang="en-US" sz="2200" i="1" dirty="0" smtClean="0">
                <a:latin typeface="Times New Roman" pitchFamily="18" charset="0"/>
                <a:cs typeface="Times New Roman" pitchFamily="18" charset="0"/>
              </a:rPr>
              <a:t>It can save time for both in pharmacy and on nursing service</a:t>
            </a:r>
          </a:p>
          <a:p>
            <a:pPr>
              <a:buNone/>
            </a:pPr>
            <a:r>
              <a:rPr lang="en-US" sz="2200" dirty="0" smtClean="0">
                <a:latin typeface="Times New Roman" pitchFamily="18" charset="0"/>
                <a:cs typeface="Times New Roman" pitchFamily="18" charset="0"/>
              </a:rPr>
              <a:t>DISADVANTAGES:</a:t>
            </a:r>
          </a:p>
          <a:p>
            <a:pPr lvl="0"/>
            <a:r>
              <a:rPr lang="en-US" sz="2200" i="1" dirty="0" smtClean="0">
                <a:latin typeface="Times New Roman" pitchFamily="18" charset="0"/>
                <a:cs typeface="Times New Roman" pitchFamily="18" charset="0"/>
              </a:rPr>
              <a:t>It requires more space since packing material increases the bulk of the dosage form</a:t>
            </a:r>
            <a:endParaRPr lang="en-US" sz="2200" dirty="0" smtClean="0">
              <a:latin typeface="Times New Roman" pitchFamily="18" charset="0"/>
              <a:cs typeface="Times New Roman" pitchFamily="18" charset="0"/>
            </a:endParaRPr>
          </a:p>
          <a:p>
            <a:pPr lvl="0"/>
            <a:r>
              <a:rPr lang="en-US" sz="2200" i="1" dirty="0" smtClean="0">
                <a:latin typeface="Times New Roman" pitchFamily="18" charset="0"/>
                <a:cs typeface="Times New Roman" pitchFamily="18" charset="0"/>
              </a:rPr>
              <a:t>It requires increased number of skilled and lay personnel in the pharmacy</a:t>
            </a:r>
            <a:endParaRPr lang="en-US" sz="2200" dirty="0" smtClean="0">
              <a:latin typeface="Times New Roman" pitchFamily="18" charset="0"/>
              <a:cs typeface="Times New Roman" pitchFamily="18" charset="0"/>
            </a:endParaRPr>
          </a:p>
          <a:p>
            <a:pPr lvl="0"/>
            <a:r>
              <a:rPr lang="en-US" sz="2200" i="1" dirty="0" smtClean="0">
                <a:latin typeface="Times New Roman" pitchFamily="18" charset="0"/>
                <a:cs typeface="Times New Roman" pitchFamily="18" charset="0"/>
              </a:rPr>
              <a:t>The cost of medication is increased to the patient due to increased handling charges</a:t>
            </a:r>
            <a:endParaRPr lang="en-US" sz="2200" dirty="0" smtClean="0">
              <a:latin typeface="Times New Roman" pitchFamily="18" charset="0"/>
              <a:cs typeface="Times New Roman" pitchFamily="18" charset="0"/>
            </a:endParaRPr>
          </a:p>
          <a:p>
            <a:pPr lvl="0"/>
            <a:endParaRPr lang="en-US" sz="2200"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UNIT DOSE DISPENSING PROCEDURE:</a:t>
            </a:r>
            <a:endParaRPr lang="en-US" dirty="0" smtClean="0">
              <a:latin typeface="Times New Roman" pitchFamily="18" charset="0"/>
              <a:cs typeface="Times New Roman" pitchFamily="18" charset="0"/>
            </a:endParaRPr>
          </a:p>
          <a:p>
            <a:pPr>
              <a:buNone/>
            </a:pPr>
            <a:r>
              <a:rPr lang="en-US" sz="2200" i="1" dirty="0" smtClean="0">
                <a:latin typeface="Times New Roman" pitchFamily="18" charset="0"/>
                <a:cs typeface="Times New Roman" pitchFamily="18" charset="0"/>
              </a:rPr>
              <a:t>Two methods of dispensing unit doses are:</a:t>
            </a:r>
            <a:endParaRPr lang="en-US" sz="2200" dirty="0" smtClean="0">
              <a:latin typeface="Times New Roman" pitchFamily="18" charset="0"/>
              <a:cs typeface="Times New Roman" pitchFamily="18" charset="0"/>
            </a:endParaRPr>
          </a:p>
          <a:p>
            <a:r>
              <a:rPr lang="en-US" sz="2200" i="1" dirty="0" smtClean="0">
                <a:latin typeface="Times New Roman" pitchFamily="18" charset="0"/>
                <a:cs typeface="Times New Roman" pitchFamily="18" charset="0"/>
              </a:rPr>
              <a:t>  Centralize Unit Dose drug Distribution system (CUDD)</a:t>
            </a:r>
            <a:endParaRPr lang="en-US" sz="2200" dirty="0" smtClean="0">
              <a:latin typeface="Times New Roman" pitchFamily="18" charset="0"/>
              <a:cs typeface="Times New Roman" pitchFamily="18" charset="0"/>
            </a:endParaRPr>
          </a:p>
          <a:p>
            <a:r>
              <a:rPr lang="en-US" sz="2200" i="1" dirty="0" smtClean="0">
                <a:latin typeface="Times New Roman" pitchFamily="18" charset="0"/>
                <a:cs typeface="Times New Roman" pitchFamily="18" charset="0"/>
              </a:rPr>
              <a:t>Decentralize Unit Dose drug Distribution system (DUDD)</a:t>
            </a:r>
            <a:endParaRPr lang="en-US" sz="22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705600"/>
          </a:xfrm>
        </p:spPr>
        <p:txBody>
          <a:bodyPr>
            <a:normAutofit/>
          </a:bodyPr>
          <a:lstStyle/>
          <a:p>
            <a:pPr>
              <a:buNone/>
            </a:pPr>
            <a:endParaRPr lang="en-US" sz="2000" i="1" dirty="0" smtClean="0">
              <a:latin typeface="Times New Roman" pitchFamily="18" charset="0"/>
              <a:cs typeface="Times New Roman" pitchFamily="18" charset="0"/>
            </a:endParaRPr>
          </a:p>
          <a:p>
            <a:pPr>
              <a:buNone/>
            </a:pPr>
            <a:r>
              <a:rPr lang="en-US" sz="2000" i="1" dirty="0" smtClean="0">
                <a:latin typeface="Times New Roman" pitchFamily="18" charset="0"/>
                <a:cs typeface="Times New Roman" pitchFamily="18" charset="0"/>
              </a:rPr>
              <a:t>CENTRALIZE UNIT DOSE DRUG DISTRIBUTION SYSTEM (CUDD):</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All in patient drugs are dispensed in unit doses and all the drugs are stored in central area of the pharmacy and dispensed at the time the dose is due to be given to the patient</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To operate system effectively, delivery devices such as medication carts and dumb waiters are needed to carry unit doses to the patients and also to send a copy of the physician’s original medication order to the pharmacy for direct interpretation and filling.</a:t>
            </a:r>
          </a:p>
          <a:p>
            <a:pPr>
              <a:buNone/>
            </a:pP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DECENTRALIZE UNIT DOSE DRUG DISTRIBUTION SYSTEM (DUDD):</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This operates through small satellite pharmacies located on each floor of the hospital</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The main pharmacy is for procurement, storage, manufacturing and packing. It serves all the satellite pharmacies</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This type of system is mainly used in hospitals with several buildings and old delivery systems</a:t>
            </a:r>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a:bodyPr>
          <a:lstStyle/>
          <a:p>
            <a:pPr>
              <a:buNone/>
            </a:pP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The fallowing procedure is adopted in a hospital when a decentralize unit dose drug distribution system is adopted:</a:t>
            </a:r>
          </a:p>
          <a:p>
            <a:pPr lvl="0"/>
            <a:r>
              <a:rPr lang="en-US" sz="2000" i="1" dirty="0" smtClean="0">
                <a:latin typeface="Times New Roman" pitchFamily="18" charset="0"/>
                <a:cs typeface="Times New Roman" pitchFamily="18" charset="0"/>
              </a:rPr>
              <a:t>Patient profile card containing full date, disease, diagnosis is prepared</a:t>
            </a:r>
            <a:endParaRPr lang="en-US" sz="2000" dirty="0" smtClean="0">
              <a:latin typeface="Times New Roman" pitchFamily="18" charset="0"/>
              <a:cs typeface="Times New Roman" pitchFamily="18" charset="0"/>
            </a:endParaRPr>
          </a:p>
          <a:p>
            <a:pPr lvl="0"/>
            <a:r>
              <a:rPr lang="en-US" sz="2000" i="1" dirty="0" smtClean="0">
                <a:latin typeface="Times New Roman" pitchFamily="18" charset="0"/>
                <a:cs typeface="Times New Roman" pitchFamily="18" charset="0"/>
              </a:rPr>
              <a:t>Prescriptions are sent directly to the pharmacy which are the entered in the patient profile card</a:t>
            </a:r>
            <a:endParaRPr lang="en-US" sz="2000" dirty="0" smtClean="0">
              <a:latin typeface="Times New Roman" pitchFamily="18" charset="0"/>
              <a:cs typeface="Times New Roman" pitchFamily="18" charset="0"/>
            </a:endParaRPr>
          </a:p>
          <a:p>
            <a:pPr lvl="0"/>
            <a:r>
              <a:rPr lang="en-US" sz="2000" i="1" dirty="0" smtClean="0">
                <a:latin typeface="Times New Roman" pitchFamily="18" charset="0"/>
                <a:cs typeface="Times New Roman" pitchFamily="18" charset="0"/>
              </a:rPr>
              <a:t>Pharmacists checks medication order for allergies, drug interactions, drug laboratory test- effects and the rationale of the therapy</a:t>
            </a:r>
            <a:endParaRPr lang="en-US" sz="2000" dirty="0" smtClean="0">
              <a:latin typeface="Times New Roman" pitchFamily="18" charset="0"/>
              <a:cs typeface="Times New Roman" pitchFamily="18" charset="0"/>
            </a:endParaRPr>
          </a:p>
          <a:p>
            <a:pPr lvl="0"/>
            <a:r>
              <a:rPr lang="en-US" sz="2000" i="1" dirty="0" smtClean="0">
                <a:latin typeface="Times New Roman" pitchFamily="18" charset="0"/>
                <a:cs typeface="Times New Roman" pitchFamily="18" charset="0"/>
              </a:rPr>
              <a:t>Dosage schedule is made and coordinated with nursing personnel</a:t>
            </a:r>
            <a:endParaRPr lang="en-US" sz="2000" dirty="0" smtClean="0">
              <a:latin typeface="Times New Roman" pitchFamily="18" charset="0"/>
              <a:cs typeface="Times New Roman" pitchFamily="18" charset="0"/>
            </a:endParaRPr>
          </a:p>
          <a:p>
            <a:pPr lvl="0"/>
            <a:r>
              <a:rPr lang="en-US" sz="2000" i="1" dirty="0" smtClean="0">
                <a:latin typeface="Times New Roman" pitchFamily="18" charset="0"/>
                <a:cs typeface="Times New Roman" pitchFamily="18" charset="0"/>
              </a:rPr>
              <a:t>The pharmacy technician picks medication orders, placing drugs in bins of transfer cart as per dosage schedules</a:t>
            </a:r>
          </a:p>
          <a:p>
            <a:pPr lvl="0"/>
            <a:r>
              <a:rPr lang="en-US" sz="2000" i="1" dirty="0" smtClean="0">
                <a:latin typeface="Times New Roman" pitchFamily="18" charset="0"/>
                <a:cs typeface="Times New Roman" pitchFamily="18" charset="0"/>
              </a:rPr>
              <a:t>Medication cart is filed for particular dosage schedule delivery</a:t>
            </a:r>
            <a:endParaRPr lang="en-US" sz="2000" dirty="0" smtClean="0">
              <a:latin typeface="Times New Roman" pitchFamily="18" charset="0"/>
              <a:cs typeface="Times New Roman" pitchFamily="18" charset="0"/>
            </a:endParaRPr>
          </a:p>
          <a:p>
            <a:pPr lvl="0"/>
            <a:r>
              <a:rPr lang="en-US" sz="2000" i="1" dirty="0" smtClean="0">
                <a:latin typeface="Times New Roman" pitchFamily="18" charset="0"/>
                <a:cs typeface="Times New Roman" pitchFamily="18" charset="0"/>
              </a:rPr>
              <a:t>Pharmacist then checks carts prior to its release</a:t>
            </a:r>
            <a:endParaRPr lang="en-US" sz="2000" dirty="0" smtClean="0">
              <a:latin typeface="Times New Roman" pitchFamily="18" charset="0"/>
              <a:cs typeface="Times New Roman" pitchFamily="18" charset="0"/>
            </a:endParaRPr>
          </a:p>
          <a:p>
            <a:pPr lvl="0"/>
            <a:r>
              <a:rPr lang="en-US" sz="2000" i="1" dirty="0" smtClean="0">
                <a:latin typeface="Times New Roman" pitchFamily="18" charset="0"/>
                <a:cs typeface="Times New Roman" pitchFamily="18" charset="0"/>
              </a:rPr>
              <a:t>The nurses administers drugs and make the entry in their records</a:t>
            </a:r>
            <a:endParaRPr lang="en-US" sz="2000" dirty="0" smtClean="0">
              <a:latin typeface="Times New Roman" pitchFamily="18" charset="0"/>
              <a:cs typeface="Times New Roman" pitchFamily="18" charset="0"/>
            </a:endParaRPr>
          </a:p>
          <a:p>
            <a:pPr lvl="0"/>
            <a:r>
              <a:rPr lang="en-US" sz="2000" i="1" dirty="0" smtClean="0">
                <a:latin typeface="Times New Roman" pitchFamily="18" charset="0"/>
                <a:cs typeface="Times New Roman" pitchFamily="18" charset="0"/>
              </a:rPr>
              <a:t>Upon return to the pharmacy, the cart is rechecked</a:t>
            </a:r>
          </a:p>
          <a:p>
            <a:pPr>
              <a:buNone/>
            </a:pPr>
            <a:r>
              <a:rPr lang="en-US" sz="2000" i="1" dirty="0" smtClean="0">
                <a:latin typeface="Times New Roman" pitchFamily="18" charset="0"/>
                <a:cs typeface="Times New Roman" pitchFamily="18" charset="0"/>
              </a:rPr>
              <a:t>This process requires the availability of pharmacist for consultation by the doctors and nurses. In addition he/she maintains surveillance for discontinued orders.</a:t>
            </a:r>
            <a:endParaRPr lang="en-US" sz="2000" dirty="0" smtClean="0">
              <a:latin typeface="Times New Roman" pitchFamily="18" charset="0"/>
              <a:cs typeface="Times New Roman" pitchFamily="18" charset="0"/>
            </a:endParaRPr>
          </a:p>
          <a:p>
            <a:pPr lvl="0">
              <a:buNone/>
            </a:pPr>
            <a:endParaRPr lang="en-US" sz="2000" dirty="0" smtClean="0">
              <a:latin typeface="Times New Roman" pitchFamily="18" charset="0"/>
              <a:cs typeface="Times New Roman" pitchFamily="18" charset="0"/>
            </a:endParaRPr>
          </a:p>
          <a:p>
            <a:pPr lvl="0"/>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389888"/>
          </a:xfrm>
        </p:spPr>
        <p:txBody>
          <a:bodyPr>
            <a:normAutofit/>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562600"/>
          </a:xfrm>
        </p:spPr>
        <p:txBody>
          <a:bodyPr>
            <a:normAutofit/>
          </a:bodyPr>
          <a:lstStyle/>
          <a:p>
            <a:pPr>
              <a:buNone/>
            </a:pPr>
            <a:r>
              <a:rPr lang="en-US" sz="2400" b="1" dirty="0" smtClean="0">
                <a:latin typeface="Times New Roman" pitchFamily="18" charset="0"/>
                <a:cs typeface="Times New Roman" pitchFamily="18" charset="0"/>
              </a:rPr>
              <a:t>DDS FALLS INTO THREE BROAD CATEGORIES:</a:t>
            </a:r>
          </a:p>
          <a:p>
            <a:pPr lvl="0"/>
            <a:endParaRPr lang="en-US" sz="2000" b="1" i="1" dirty="0" smtClean="0">
              <a:latin typeface="Times New Roman" pitchFamily="18" charset="0"/>
              <a:cs typeface="Times New Roman" pitchFamily="18" charset="0"/>
            </a:endParaRPr>
          </a:p>
          <a:p>
            <a:pPr lvl="0"/>
            <a:r>
              <a:rPr lang="en-US" sz="2400" b="1" i="1" dirty="0" smtClean="0">
                <a:solidFill>
                  <a:srgbClr val="FFFF00"/>
                </a:solidFill>
                <a:latin typeface="Times New Roman" pitchFamily="18" charset="0"/>
                <a:cs typeface="Times New Roman" pitchFamily="18" charset="0"/>
              </a:rPr>
              <a:t>Ward-controlled system </a:t>
            </a:r>
            <a:r>
              <a:rPr lang="en-US" sz="2400" i="1" dirty="0" smtClean="0">
                <a:latin typeface="Times New Roman" pitchFamily="18" charset="0"/>
                <a:cs typeface="Times New Roman" pitchFamily="18" charset="0"/>
              </a:rPr>
              <a:t>(ward basket) where ward writes a order to pharmacy for all drugs it anticipates over a particular period time i.e. 3-4 days or 7 days – pharmacy dispenses without seeing prescription.</a:t>
            </a:r>
          </a:p>
          <a:p>
            <a:pPr lvl="0"/>
            <a:endParaRPr lang="en-US" sz="2400" b="1" i="1" dirty="0" smtClean="0">
              <a:latin typeface="Times New Roman" pitchFamily="18" charset="0"/>
              <a:cs typeface="Times New Roman" pitchFamily="18" charset="0"/>
            </a:endParaRPr>
          </a:p>
          <a:p>
            <a:pPr lvl="0"/>
            <a:r>
              <a:rPr lang="en-US" sz="2400" b="1" i="1" dirty="0" smtClean="0">
                <a:solidFill>
                  <a:srgbClr val="FFFF00"/>
                </a:solidFill>
                <a:latin typeface="Times New Roman" pitchFamily="18" charset="0"/>
                <a:cs typeface="Times New Roman" pitchFamily="18" charset="0"/>
              </a:rPr>
              <a:t>Pharmacy controlled </a:t>
            </a:r>
            <a:r>
              <a:rPr lang="en-US" sz="2400" b="1" i="1" dirty="0" err="1" smtClean="0">
                <a:solidFill>
                  <a:srgbClr val="FFFF00"/>
                </a:solidFill>
                <a:latin typeface="Times New Roman" pitchFamily="18" charset="0"/>
                <a:cs typeface="Times New Roman" pitchFamily="18" charset="0"/>
              </a:rPr>
              <a:t>imprest</a:t>
            </a:r>
            <a:r>
              <a:rPr lang="en-US" sz="2400" b="1" i="1" dirty="0" smtClean="0">
                <a:solidFill>
                  <a:srgbClr val="FFFF00"/>
                </a:solidFill>
                <a:latin typeface="Times New Roman" pitchFamily="18" charset="0"/>
                <a:cs typeface="Times New Roman" pitchFamily="18" charset="0"/>
              </a:rPr>
              <a:t>-based system </a:t>
            </a:r>
            <a:r>
              <a:rPr lang="en-US" sz="2400" i="1" dirty="0" smtClean="0">
                <a:latin typeface="Times New Roman" pitchFamily="18" charset="0"/>
                <a:cs typeface="Times New Roman" pitchFamily="18" charset="0"/>
              </a:rPr>
              <a:t>– commonly used-a defined range of drugs available in each ward and is managed by pharmacy staff.</a:t>
            </a:r>
          </a:p>
          <a:p>
            <a:pPr lvl="0"/>
            <a:endParaRPr lang="en-US" sz="2400" b="1" i="1" dirty="0" smtClean="0">
              <a:latin typeface="Times New Roman" pitchFamily="18" charset="0"/>
              <a:cs typeface="Times New Roman" pitchFamily="18" charset="0"/>
            </a:endParaRPr>
          </a:p>
          <a:p>
            <a:pPr lvl="0"/>
            <a:r>
              <a:rPr lang="en-US" sz="2400" b="1" i="1" dirty="0" smtClean="0">
                <a:solidFill>
                  <a:srgbClr val="FFFF00"/>
                </a:solidFill>
                <a:latin typeface="Times New Roman" pitchFamily="18" charset="0"/>
                <a:cs typeface="Times New Roman" pitchFamily="18" charset="0"/>
              </a:rPr>
              <a:t>Pharmacy controlled patient issue system </a:t>
            </a:r>
            <a:r>
              <a:rPr lang="en-US" sz="2400" i="1" dirty="0" smtClean="0">
                <a:latin typeface="Times New Roman" pitchFamily="18" charset="0"/>
                <a:cs typeface="Times New Roman" pitchFamily="18" charset="0"/>
              </a:rPr>
              <a:t>– direct patient issue rather than the ward</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a:buNone/>
            </a:pPr>
            <a:r>
              <a:rPr lang="en-US" sz="2800" i="1" dirty="0" smtClean="0">
                <a:latin typeface="Times New Roman" pitchFamily="18" charset="0"/>
                <a:cs typeface="Times New Roman" pitchFamily="18" charset="0"/>
              </a:rPr>
              <a:t>UNIT DOSE DRUG DISTRIBUTION CAN BE ACCOMPLISHED IN A NUMBER OF WAYS:</a:t>
            </a:r>
            <a:endParaRPr lang="en-US" sz="2800" dirty="0" smtClean="0">
              <a:latin typeface="Times New Roman" pitchFamily="18" charset="0"/>
              <a:cs typeface="Times New Roman" pitchFamily="18" charset="0"/>
            </a:endParaRP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The first method is through the use of strip packaging and vial and syringe filling equipment in the hospital.</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The second method is service from an outside contractor or by the joint purchase and sharing equipment with a nearby hospital.</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The third method is to purchase all drugs in unit dose packages. Since the cost of production of unit dose packages is very high and the type of patients coming to general hospitals is usually poor, this method Is not popular in India.</a:t>
            </a: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t>D</a:t>
            </a:r>
            <a:r>
              <a:rPr sz="2800" smtClean="0"/>
              <a:t>ispensing of charge non-floor stock drugs:</a:t>
            </a:r>
            <a:endParaRPr lang="en-US" sz="2800" dirty="0"/>
          </a:p>
        </p:txBody>
      </p:sp>
      <p:sp>
        <p:nvSpPr>
          <p:cNvPr id="2" name="Content Placeholder 1"/>
          <p:cNvSpPr>
            <a:spLocks noGrp="1"/>
          </p:cNvSpPr>
          <p:nvPr>
            <p:ph idx="1"/>
          </p:nvPr>
        </p:nvSpPr>
        <p:spPr>
          <a:xfrm>
            <a:off x="457200" y="1524000"/>
            <a:ext cx="8229600" cy="5105400"/>
          </a:xfrm>
        </p:spPr>
        <p:txBody>
          <a:bodyPr>
            <a:normAutofit/>
          </a:bodyPr>
          <a:lstStyle/>
          <a:p>
            <a:r>
              <a:rPr lang="en-US" sz="2400" dirty="0" smtClean="0">
                <a:latin typeface="Times New Roman" pitchFamily="18" charset="0"/>
                <a:cs typeface="Times New Roman" pitchFamily="18" charset="0"/>
              </a:rPr>
              <a:t>Charge plate method is adopted by the hospitals to identify the patients.</a:t>
            </a:r>
          </a:p>
          <a:p>
            <a:r>
              <a:rPr lang="en-US" sz="2400" dirty="0" smtClean="0">
                <a:latin typeface="Times New Roman" pitchFamily="18" charset="0"/>
                <a:cs typeface="Times New Roman" pitchFamily="18" charset="0"/>
              </a:rPr>
              <a:t>In this a plastic or metal card is prepared on the admission of patient to the hospital-nursing time is saved</a:t>
            </a:r>
          </a:p>
          <a:p>
            <a:r>
              <a:rPr lang="en-US" sz="2400" dirty="0" smtClean="0">
                <a:latin typeface="Times New Roman" pitchFamily="18" charset="0"/>
                <a:cs typeface="Times New Roman" pitchFamily="18" charset="0"/>
              </a:rPr>
              <a:t>Accordingly all charge stations are equipped for using this time saving devices</a:t>
            </a:r>
          </a:p>
          <a:p>
            <a:r>
              <a:rPr lang="en-US" sz="2400" dirty="0" smtClean="0">
                <a:latin typeface="Times New Roman" pitchFamily="18" charset="0"/>
                <a:cs typeface="Times New Roman" pitchFamily="18" charset="0"/>
              </a:rPr>
              <a:t>The order forms are prepared I triplicate, one is for pharmacy, one for accounts department and a control copy for the ward</a:t>
            </a:r>
          </a:p>
          <a:p>
            <a:r>
              <a:rPr lang="en-US" sz="2400" dirty="0" smtClean="0">
                <a:latin typeface="Times New Roman" pitchFamily="18" charset="0"/>
                <a:cs typeface="Times New Roman" pitchFamily="18" charset="0"/>
              </a:rPr>
              <a:t>Pharmacists prepare periodic charges to the patient’s account and restock the ward with the items consumed</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b="1" i="1" dirty="0" smtClean="0">
                <a:latin typeface="Times New Roman" pitchFamily="18" charset="0"/>
                <a:cs typeface="Times New Roman" pitchFamily="18" charset="0"/>
              </a:rPr>
              <a:t>P</a:t>
            </a:r>
            <a:r>
              <a:rPr sz="2800" b="1" i="1" smtClean="0">
                <a:latin typeface="Times New Roman" pitchFamily="18" charset="0"/>
                <a:cs typeface="Times New Roman" pitchFamily="18" charset="0"/>
              </a:rPr>
              <a:t>harmacy charge non floor stock requisition form</a:t>
            </a:r>
            <a:endParaRPr lang="en-US" sz="2800" b="1" i="1"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882775"/>
          <a:ext cx="8229601" cy="4775200"/>
        </p:xfrm>
        <a:graphic>
          <a:graphicData uri="http://schemas.openxmlformats.org/drawingml/2006/table">
            <a:tbl>
              <a:tblPr firstRow="1" bandRow="1">
                <a:tableStyleId>{5C22544A-7EE6-4342-B048-85BDC9FD1C3A}</a:tableStyleId>
              </a:tblPr>
              <a:tblGrid>
                <a:gridCol w="2057400"/>
                <a:gridCol w="2057400"/>
                <a:gridCol w="1447800"/>
                <a:gridCol w="1371600"/>
                <a:gridCol w="1295401"/>
              </a:tblGrid>
              <a:tr h="609600">
                <a:tc gridSpan="2">
                  <a:txBody>
                    <a:bodyPr/>
                    <a:lstStyle/>
                    <a:p>
                      <a:r>
                        <a:rPr lang="en-US" dirty="0" smtClean="0"/>
                        <a:t>Pharmacy no__________</a:t>
                      </a:r>
                      <a:endParaRPr lang="en-US" dirty="0"/>
                    </a:p>
                  </a:txBody>
                  <a:tcPr/>
                </a:tc>
                <a:tc hMerge="1">
                  <a:txBody>
                    <a:bodyPr/>
                    <a:lstStyle/>
                    <a:p>
                      <a:endParaRPr lang="en-US"/>
                    </a:p>
                  </a:txBody>
                  <a:tcPr/>
                </a:tc>
                <a:tc gridSpan="3">
                  <a:txBody>
                    <a:bodyPr/>
                    <a:lstStyle/>
                    <a:p>
                      <a:pPr algn="r"/>
                      <a:r>
                        <a:rPr lang="en-US" dirty="0" smtClean="0"/>
                        <a:t>Patient’s Name________________</a:t>
                      </a:r>
                    </a:p>
                    <a:p>
                      <a:pPr algn="r"/>
                      <a:r>
                        <a:rPr lang="en-US" dirty="0" smtClean="0"/>
                        <a:t>Number ______________________</a:t>
                      </a:r>
                    </a:p>
                    <a:p>
                      <a:pPr algn="r"/>
                      <a:r>
                        <a:rPr lang="en-US" dirty="0" smtClean="0"/>
                        <a:t>Area</a:t>
                      </a:r>
                      <a:r>
                        <a:rPr lang="en-US" baseline="0" dirty="0" smtClean="0"/>
                        <a:t> and Floor ________________</a:t>
                      </a:r>
                      <a:endParaRPr lang="en-US" dirty="0"/>
                    </a:p>
                  </a:txBody>
                  <a:tcPr/>
                </a:tc>
                <a:tc hMerge="1">
                  <a:txBody>
                    <a:bodyPr/>
                    <a:lstStyle/>
                    <a:p>
                      <a:endParaRPr lang="en-US"/>
                    </a:p>
                  </a:txBody>
                  <a:tcPr/>
                </a:tc>
                <a:tc hMerge="1">
                  <a:txBody>
                    <a:bodyPr/>
                    <a:lstStyle/>
                    <a:p>
                      <a:endParaRPr lang="en-US"/>
                    </a:p>
                  </a:txBody>
                  <a:tcPr/>
                </a:tc>
              </a:tr>
              <a:tr h="370840">
                <a:tc>
                  <a:txBody>
                    <a:bodyPr/>
                    <a:lstStyle/>
                    <a:p>
                      <a:r>
                        <a:rPr lang="en-US" dirty="0" smtClean="0"/>
                        <a:t>INDOOR</a:t>
                      </a:r>
                    </a:p>
                    <a:p>
                      <a:r>
                        <a:rPr lang="en-US" dirty="0" smtClean="0"/>
                        <a:t>-private</a:t>
                      </a:r>
                    </a:p>
                    <a:p>
                      <a:r>
                        <a:rPr lang="en-US" dirty="0" smtClean="0"/>
                        <a:t>-semi private</a:t>
                      </a:r>
                    </a:p>
                    <a:p>
                      <a:r>
                        <a:rPr lang="en-US" dirty="0" smtClean="0"/>
                        <a:t>-ward</a:t>
                      </a:r>
                    </a:p>
                    <a:p>
                      <a:r>
                        <a:rPr lang="en-US" dirty="0" smtClean="0"/>
                        <a:t>-ward private</a:t>
                      </a:r>
                    </a:p>
                    <a:p>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OUT</a:t>
                      </a:r>
                      <a:r>
                        <a:rPr lang="en-US" baseline="0" dirty="0" smtClean="0"/>
                        <a:t> DOOR</a:t>
                      </a:r>
                    </a:p>
                    <a:p>
                      <a:r>
                        <a:rPr lang="en-US" baseline="0" dirty="0" smtClean="0"/>
                        <a:t>-clinic</a:t>
                      </a:r>
                    </a:p>
                    <a:p>
                      <a:r>
                        <a:rPr lang="en-US" baseline="0" dirty="0" smtClean="0"/>
                        <a:t>-emergency</a:t>
                      </a:r>
                    </a:p>
                    <a:p>
                      <a:r>
                        <a:rPr lang="en-US" baseline="0" dirty="0" smtClean="0"/>
                        <a:t>-private</a:t>
                      </a:r>
                    </a:p>
                    <a:p>
                      <a:r>
                        <a:rPr lang="en-US" baseline="0" dirty="0" smtClean="0"/>
                        <a:t>-ambulatory</a:t>
                      </a:r>
                      <a:endParaRPr lang="en-US" dirty="0"/>
                    </a:p>
                  </a:txBody>
                  <a:tcPr>
                    <a:lnL w="12700" cap="flat" cmpd="sng" algn="ctr">
                      <a:solidFill>
                        <a:schemeClr val="tx1"/>
                      </a:solidFill>
                      <a:prstDash val="solid"/>
                      <a:round/>
                      <a:headEnd type="none" w="med" len="med"/>
                      <a:tailEnd type="none" w="med" len="med"/>
                    </a:lnL>
                  </a:tcPr>
                </a:tc>
                <a:tc gridSpan="3">
                  <a:txBody>
                    <a:bodyPr/>
                    <a:lstStyle/>
                    <a:p>
                      <a:pPr algn="r"/>
                      <a:r>
                        <a:rPr lang="en-US" dirty="0" smtClean="0"/>
                        <a:t>Requested Dr. _______________</a:t>
                      </a:r>
                    </a:p>
                    <a:p>
                      <a:pPr algn="r"/>
                      <a:r>
                        <a:rPr lang="en-US" dirty="0" smtClean="0"/>
                        <a:t>Date _______________________</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0840">
                <a:tc gridSpan="2">
                  <a:txBody>
                    <a:bodyPr/>
                    <a:lstStyle/>
                    <a:p>
                      <a:r>
                        <a:rPr lang="en-US" dirty="0" smtClean="0"/>
                        <a:t>Request for</a:t>
                      </a:r>
                      <a:endParaRPr lang="en-US" dirty="0"/>
                    </a:p>
                  </a:txBody>
                  <a:tcPr/>
                </a:tc>
                <a:tc hMerge="1">
                  <a:txBody>
                    <a:bodyPr/>
                    <a:lstStyle/>
                    <a:p>
                      <a:endParaRPr lang="en-US"/>
                    </a:p>
                  </a:txBody>
                  <a:tcPr/>
                </a:tc>
                <a:tc>
                  <a:txBody>
                    <a:bodyPr/>
                    <a:lstStyle/>
                    <a:p>
                      <a:pPr algn="ctr"/>
                      <a:r>
                        <a:rPr lang="en-US" dirty="0" smtClean="0"/>
                        <a:t>Cost </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dirty="0" smtClean="0"/>
                        <a:t>Unit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Charge </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2">
                  <a:txBody>
                    <a:bodyPr/>
                    <a:lstStyle/>
                    <a:p>
                      <a:endParaRPr lang="en-US"/>
                    </a:p>
                  </a:txBody>
                  <a:tcPr/>
                </a:tc>
                <a:tc hMerge="1">
                  <a:txBody>
                    <a:bodyPr/>
                    <a:lstStyle/>
                    <a:p>
                      <a:endParaRPr lang="en-US"/>
                    </a:p>
                  </a:txBody>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40">
                <a:tc gridSpan="2">
                  <a:txBody>
                    <a:bodyPr/>
                    <a:lstStyle/>
                    <a:p>
                      <a:endParaRPr lang="en-US"/>
                    </a:p>
                  </a:txBody>
                  <a:tcPr/>
                </a:tc>
                <a:tc hMerge="1">
                  <a:txBody>
                    <a:bodyPr/>
                    <a:lstStyle/>
                    <a:p>
                      <a:endParaRPr lang="en-US"/>
                    </a:p>
                  </a:txBody>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tcPr>
                </a:tc>
              </a:tr>
              <a:tr h="370840">
                <a:tc gridSpan="2">
                  <a:txBody>
                    <a:bodyPr/>
                    <a:lstStyle/>
                    <a:p>
                      <a:endParaRPr lang="en-US"/>
                    </a:p>
                  </a:txBody>
                  <a:tcPr/>
                </a:tc>
                <a:tc hMerge="1">
                  <a:txBody>
                    <a:bodyPr/>
                    <a:lstStyle/>
                    <a:p>
                      <a:endParaRPr lang="en-US"/>
                    </a:p>
                  </a:txBody>
                  <a:tcPr/>
                </a:tc>
                <a:tc>
                  <a:txBody>
                    <a:bodyPr/>
                    <a:lstStyle/>
                    <a:p>
                      <a:endParaRPr lang="en-US"/>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tcPr>
                </a:tc>
              </a:tr>
              <a:tr h="370840">
                <a:tc gridSpan="2">
                  <a:txBody>
                    <a:bodyPr/>
                    <a:lstStyle/>
                    <a:p>
                      <a:endParaRPr lang="en-US"/>
                    </a:p>
                  </a:txBody>
                  <a:tcPr/>
                </a:tc>
                <a:tc hMerge="1">
                  <a:txBody>
                    <a:bodyPr/>
                    <a:lstStyle/>
                    <a:p>
                      <a:endParaRPr lang="en-US"/>
                    </a:p>
                  </a:txBody>
                  <a:tcPr/>
                </a:tc>
                <a:tc>
                  <a:txBody>
                    <a:bodyPr/>
                    <a:lstStyle/>
                    <a:p>
                      <a:pPr algn="ctr"/>
                      <a:r>
                        <a:rPr lang="en-US" dirty="0" smtClean="0"/>
                        <a:t>Total Cost</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Total Units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Total Charge</a:t>
                      </a:r>
                      <a:endParaRPr lang="en-US" dirty="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a:t>
            </a:r>
            <a:r>
              <a:rPr smtClean="0"/>
              <a:t>eference:</a:t>
            </a:r>
            <a:endParaRPr lang="en-US" dirty="0"/>
          </a:p>
        </p:txBody>
      </p:sp>
      <p:sp>
        <p:nvSpPr>
          <p:cNvPr id="2" name="Content Placeholder 1"/>
          <p:cNvSpPr>
            <a:spLocks noGrp="1"/>
          </p:cNvSpPr>
          <p:nvPr>
            <p:ph idx="1"/>
          </p:nvPr>
        </p:nvSpPr>
        <p:spPr/>
        <p:txBody>
          <a:bodyPr>
            <a:normAutofit/>
          </a:bodyPr>
          <a:lstStyle/>
          <a:p>
            <a:r>
              <a:rPr lang="en-US" sz="2800" dirty="0" smtClean="0"/>
              <a:t>A Text Book of Hospital Pharmacy by </a:t>
            </a:r>
            <a:r>
              <a:rPr lang="en-US" sz="2800" dirty="0" err="1" smtClean="0"/>
              <a:t>Dr.J.S.Quadry</a:t>
            </a:r>
            <a:r>
              <a:rPr lang="en-US" sz="2800" dirty="0" smtClean="0"/>
              <a:t>, 10</a:t>
            </a:r>
            <a:r>
              <a:rPr lang="en-US" sz="2800" baseline="30000" dirty="0" smtClean="0"/>
              <a:t>th</a:t>
            </a:r>
            <a:r>
              <a:rPr lang="en-US" sz="2800" dirty="0" smtClean="0"/>
              <a:t> edition, </a:t>
            </a:r>
            <a:r>
              <a:rPr lang="en-US" sz="2800" dirty="0" err="1" smtClean="0"/>
              <a:t>B.S.Shah</a:t>
            </a:r>
            <a:r>
              <a:rPr lang="en-US" sz="2800" dirty="0" smtClean="0"/>
              <a:t> </a:t>
            </a:r>
            <a:r>
              <a:rPr lang="en-US" sz="2800" dirty="0" err="1" smtClean="0"/>
              <a:t>Prakashan</a:t>
            </a:r>
            <a:r>
              <a:rPr lang="en-US" sz="2800" dirty="0" smtClean="0"/>
              <a:t> publications, page no. 109-122</a:t>
            </a:r>
          </a:p>
          <a:p>
            <a:endParaRPr lang="en-US" sz="2800" dirty="0" smtClean="0"/>
          </a:p>
          <a:p>
            <a:r>
              <a:rPr lang="en-US" sz="2800" dirty="0" smtClean="0"/>
              <a:t>A Text Book of Hospital and Clinical Pharmacy by </a:t>
            </a:r>
            <a:r>
              <a:rPr lang="en-US" sz="2800" dirty="0" err="1" smtClean="0"/>
              <a:t>Prathibhanandh</a:t>
            </a:r>
            <a:r>
              <a:rPr lang="en-US" sz="2800" dirty="0" smtClean="0"/>
              <a:t>, 1</a:t>
            </a:r>
            <a:r>
              <a:rPr lang="en-US" sz="2800" baseline="30000" dirty="0" smtClean="0"/>
              <a:t>st</a:t>
            </a:r>
            <a:r>
              <a:rPr lang="en-US" sz="2800" dirty="0" smtClean="0"/>
              <a:t> edition, Birla Publications, page no. 53-69</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Autofit/>
          </a:bodyPr>
          <a:lstStyle/>
          <a:p>
            <a:r>
              <a:rPr lang="en-US" sz="2400" b="1" dirty="0" smtClean="0">
                <a:latin typeface="+mn-lt"/>
              </a:rPr>
              <a:t>DRUG DISTRIBUTION TO PATIENTS</a:t>
            </a:r>
            <a:endParaRPr lang="en-US" sz="2400" b="1" dirty="0">
              <a:latin typeface="+mn-lt"/>
            </a:endParaRPr>
          </a:p>
        </p:txBody>
      </p:sp>
      <p:sp>
        <p:nvSpPr>
          <p:cNvPr id="3" name="Content Placeholder 2"/>
          <p:cNvSpPr>
            <a:spLocks noGrp="1"/>
          </p:cNvSpPr>
          <p:nvPr>
            <p:ph idx="1"/>
          </p:nvPr>
        </p:nvSpPr>
        <p:spPr>
          <a:xfrm>
            <a:off x="457200" y="1219200"/>
            <a:ext cx="8458200" cy="5105400"/>
          </a:xfrm>
        </p:spPr>
        <p:txBody>
          <a:bodyPr>
            <a:normAutofit/>
          </a:bodyPr>
          <a:lstStyle/>
          <a:p>
            <a:pPr>
              <a:buNone/>
            </a:pPr>
            <a:r>
              <a:rPr lang="en-US" sz="2400" b="1" dirty="0" smtClean="0">
                <a:latin typeface="Times New Roman" pitchFamily="18" charset="0"/>
                <a:cs typeface="Times New Roman" pitchFamily="18" charset="0"/>
              </a:rPr>
              <a:t>DRUG DISTRIBUTION TO OUT PATIENT (OP)</a:t>
            </a:r>
            <a:endParaRPr lang="en-US" sz="2400" dirty="0" smtClean="0">
              <a:latin typeface="Times New Roman" pitchFamily="18" charset="0"/>
              <a:cs typeface="Times New Roman" pitchFamily="18" charset="0"/>
            </a:endParaRP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OP refers to patients not occupying beds in hospital.</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Drug dispensing </a:t>
            </a:r>
            <a:r>
              <a:rPr lang="en-US" sz="2400" i="1" dirty="0" smtClean="0">
                <a:latin typeface="Times New Roman" pitchFamily="18" charset="0"/>
                <a:cs typeface="Times New Roman" pitchFamily="18" charset="0"/>
              </a:rPr>
              <a:t> is through </a:t>
            </a:r>
            <a:r>
              <a:rPr lang="en-US" sz="2400" i="1" dirty="0" smtClean="0">
                <a:latin typeface="Times New Roman" pitchFamily="18" charset="0"/>
                <a:cs typeface="Times New Roman" pitchFamily="18" charset="0"/>
              </a:rPr>
              <a:t>out patient department (OPD)</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Patients with minor or common illnesses visit  OPD and get medicines through prescription from pharmacy and take home these medicines.</a:t>
            </a:r>
          </a:p>
          <a:p>
            <a:pPr>
              <a:buNone/>
            </a:pP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324600"/>
          </a:xfrm>
        </p:spPr>
        <p:txBody>
          <a:bodyPr>
            <a:normAutofit fontScale="77500" lnSpcReduction="20000"/>
          </a:bodyPr>
          <a:lstStyle/>
          <a:p>
            <a:pPr>
              <a:buNone/>
            </a:pPr>
            <a:r>
              <a:rPr lang="en-US" sz="3200" b="1" dirty="0" smtClean="0">
                <a:latin typeface="Times New Roman" pitchFamily="18" charset="0"/>
                <a:cs typeface="Times New Roman" pitchFamily="18" charset="0"/>
              </a:rPr>
              <a:t>TYPES OF OP:</a:t>
            </a:r>
            <a:endParaRPr lang="en-US" sz="3200" dirty="0" smtClean="0">
              <a:latin typeface="Times New Roman" pitchFamily="18" charset="0"/>
              <a:cs typeface="Times New Roman" pitchFamily="18" charset="0"/>
            </a:endParaRPr>
          </a:p>
          <a:p>
            <a:endParaRPr lang="en-US" sz="3200" b="1" i="1" dirty="0" smtClean="0">
              <a:solidFill>
                <a:srgbClr val="FFFF00"/>
              </a:solidFill>
              <a:latin typeface="Times New Roman" pitchFamily="18" charset="0"/>
              <a:cs typeface="Times New Roman" pitchFamily="18" charset="0"/>
            </a:endParaRPr>
          </a:p>
          <a:p>
            <a:r>
              <a:rPr lang="en-US" sz="3200" b="1" i="1" dirty="0" smtClean="0">
                <a:solidFill>
                  <a:srgbClr val="FFFF00"/>
                </a:solidFill>
                <a:latin typeface="Times New Roman" pitchFamily="18" charset="0"/>
                <a:cs typeface="Times New Roman" pitchFamily="18" charset="0"/>
              </a:rPr>
              <a:t>Emergency OP </a:t>
            </a:r>
            <a:r>
              <a:rPr lang="en-US" sz="3200" i="1" dirty="0" smtClean="0">
                <a:latin typeface="Times New Roman" pitchFamily="18" charset="0"/>
                <a:cs typeface="Times New Roman" pitchFamily="18" charset="0"/>
              </a:rPr>
              <a:t>- give emergency or accidental care for conditions require immediate medical attention.</a:t>
            </a:r>
          </a:p>
          <a:p>
            <a:endParaRPr lang="en-US" sz="3200" b="1" i="1" dirty="0" smtClean="0">
              <a:latin typeface="Times New Roman" pitchFamily="18" charset="0"/>
              <a:cs typeface="Times New Roman" pitchFamily="18" charset="0"/>
            </a:endParaRPr>
          </a:p>
          <a:p>
            <a:r>
              <a:rPr lang="en-US" sz="3200" b="1" i="1" dirty="0" smtClean="0">
                <a:solidFill>
                  <a:srgbClr val="FFFF00"/>
                </a:solidFill>
                <a:latin typeface="Times New Roman" pitchFamily="18" charset="0"/>
                <a:cs typeface="Times New Roman" pitchFamily="18" charset="0"/>
              </a:rPr>
              <a:t>Referred OP</a:t>
            </a:r>
            <a:r>
              <a:rPr lang="en-US" sz="3200" i="1" dirty="0" smtClean="0">
                <a:solidFill>
                  <a:srgbClr val="FFFF00"/>
                </a:solidFill>
                <a:latin typeface="Times New Roman" pitchFamily="18" charset="0"/>
                <a:cs typeface="Times New Roman" pitchFamily="18" charset="0"/>
              </a:rPr>
              <a:t>- </a:t>
            </a:r>
            <a:r>
              <a:rPr lang="en-US" sz="3200" i="1" dirty="0" smtClean="0">
                <a:latin typeface="Times New Roman" pitchFamily="18" charset="0"/>
                <a:cs typeface="Times New Roman" pitchFamily="18" charset="0"/>
              </a:rPr>
              <a:t>referred directly to OPD by his/her attending physician for specific treatment (dental, ENT, </a:t>
            </a:r>
            <a:r>
              <a:rPr lang="en-US" sz="3200" i="1" dirty="0" err="1" smtClean="0">
                <a:latin typeface="Times New Roman" pitchFamily="18" charset="0"/>
                <a:cs typeface="Times New Roman" pitchFamily="18" charset="0"/>
              </a:rPr>
              <a:t>ortho</a:t>
            </a:r>
            <a:r>
              <a:rPr lang="en-US" sz="3200" i="1" dirty="0" smtClean="0">
                <a:latin typeface="Times New Roman" pitchFamily="18" charset="0"/>
                <a:cs typeface="Times New Roman" pitchFamily="18" charset="0"/>
              </a:rPr>
              <a:t>, etc..)</a:t>
            </a:r>
          </a:p>
          <a:p>
            <a:endParaRPr lang="en-US" sz="3200" b="1" i="1" dirty="0" smtClean="0">
              <a:latin typeface="Times New Roman" pitchFamily="18" charset="0"/>
              <a:cs typeface="Times New Roman" pitchFamily="18" charset="0"/>
            </a:endParaRPr>
          </a:p>
          <a:p>
            <a:r>
              <a:rPr lang="en-US" sz="3200" b="1" i="1" dirty="0" smtClean="0">
                <a:solidFill>
                  <a:srgbClr val="FFFF00"/>
                </a:solidFill>
                <a:latin typeface="Times New Roman" pitchFamily="18" charset="0"/>
                <a:cs typeface="Times New Roman" pitchFamily="18" charset="0"/>
              </a:rPr>
              <a:t>Primary care</a:t>
            </a:r>
            <a:r>
              <a:rPr lang="en-US" sz="3200" b="1" i="1"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describes a range of services adequate for meeting the great majority of daily personal health needs; it includes the need for prevention, health maintenance and for evaluation and management of various symptoms, problems and chronic aspects of disease.</a:t>
            </a:r>
          </a:p>
          <a:p>
            <a:endParaRPr lang="en-US" sz="3200" b="1" i="1" dirty="0" smtClean="0">
              <a:latin typeface="Times New Roman" pitchFamily="18" charset="0"/>
              <a:cs typeface="Times New Roman" pitchFamily="18" charset="0"/>
            </a:endParaRPr>
          </a:p>
          <a:p>
            <a:r>
              <a:rPr lang="en-US" sz="3200" b="1" i="1" dirty="0" smtClean="0">
                <a:solidFill>
                  <a:srgbClr val="FFFF00"/>
                </a:solidFill>
                <a:latin typeface="Times New Roman" pitchFamily="18" charset="0"/>
                <a:cs typeface="Times New Roman" pitchFamily="18" charset="0"/>
              </a:rPr>
              <a:t>Ambulatory OP </a:t>
            </a:r>
            <a:r>
              <a:rPr lang="en-US" sz="3200" i="1" dirty="0" smtClean="0">
                <a:latin typeface="Times New Roman" pitchFamily="18" charset="0"/>
                <a:cs typeface="Times New Roman" pitchFamily="18" charset="0"/>
              </a:rPr>
              <a:t>is able to walk and receive services without occupying bed, however majority of out patients are ambulatory.</a:t>
            </a:r>
          </a:p>
          <a:p>
            <a:endParaRPr lang="en-US"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smtClean="0">
                <a:latin typeface="+mn-lt"/>
              </a:rPr>
              <a:t>LOCATION AND LAYOUT OF OP DISPENSING:</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638800"/>
          </a:xfrm>
        </p:spPr>
        <p:txBody>
          <a:bodyPr>
            <a:normAutofit/>
          </a:bodyPr>
          <a:lstStyle/>
          <a:p>
            <a:pPr lvl="0"/>
            <a:r>
              <a:rPr lang="en-US" sz="2200" i="1" dirty="0" smtClean="0">
                <a:latin typeface="Times New Roman" pitchFamily="18" charset="0"/>
                <a:cs typeface="Times New Roman" pitchFamily="18" charset="0"/>
              </a:rPr>
              <a:t>There is no set rule regarding the location of OP dispensing area, preferably it should be located on the ground floor o f the building and near to the entrance, for easy access by the patients.</a:t>
            </a:r>
          </a:p>
          <a:p>
            <a:pPr lvl="0"/>
            <a:r>
              <a:rPr lang="en-US" sz="2200" i="1" dirty="0" smtClean="0">
                <a:latin typeface="Times New Roman" pitchFamily="18" charset="0"/>
                <a:cs typeface="Times New Roman" pitchFamily="18" charset="0"/>
              </a:rPr>
              <a:t>It should be close to the central registration and OPD, so that the patients do not find any difficulty in its location.</a:t>
            </a:r>
          </a:p>
          <a:p>
            <a:pPr>
              <a:buNone/>
            </a:pPr>
            <a:r>
              <a:rPr lang="en-US" sz="2200" b="1" dirty="0" smtClean="0">
                <a:latin typeface="Times New Roman" pitchFamily="18" charset="0"/>
                <a:cs typeface="Times New Roman" pitchFamily="18" charset="0"/>
              </a:rPr>
              <a:t>ISSUE SYSTEM:</a:t>
            </a:r>
          </a:p>
          <a:p>
            <a:r>
              <a:rPr lang="en-US" sz="2200" i="1" dirty="0" smtClean="0">
                <a:latin typeface="Times New Roman" pitchFamily="18" charset="0"/>
                <a:cs typeface="Times New Roman" pitchFamily="18" charset="0"/>
              </a:rPr>
              <a:t>No medicament should issue without the prescription. After issue has been made the quantities supplied must be recorded in the issue register. A proper account must be maintained regarding the quantity received and issued.</a:t>
            </a:r>
            <a:r>
              <a:rPr lang="en-US" sz="2200" b="1" i="1" dirty="0" smtClean="0">
                <a:latin typeface="Times New Roman" pitchFamily="18" charset="0"/>
                <a:cs typeface="Times New Roman" pitchFamily="18" charset="0"/>
              </a:rPr>
              <a:t> </a:t>
            </a:r>
          </a:p>
          <a:p>
            <a:pPr>
              <a:buNone/>
            </a:pPr>
            <a:r>
              <a:rPr lang="en-US" sz="2200" b="1" dirty="0" smtClean="0">
                <a:latin typeface="Times New Roman" pitchFamily="18" charset="0"/>
                <a:cs typeface="Times New Roman" pitchFamily="18" charset="0"/>
              </a:rPr>
              <a:t>COST RECOVERY AND SERVICE CHARGES:</a:t>
            </a:r>
            <a:endParaRPr lang="en-US" sz="2200" dirty="0" smtClean="0">
              <a:latin typeface="Times New Roman" pitchFamily="18" charset="0"/>
              <a:cs typeface="Times New Roman" pitchFamily="18" charset="0"/>
            </a:endParaRPr>
          </a:p>
          <a:p>
            <a:r>
              <a:rPr lang="en-US" sz="2200" i="1" dirty="0" smtClean="0">
                <a:latin typeface="Times New Roman" pitchFamily="18" charset="0"/>
                <a:cs typeface="Times New Roman" pitchFamily="18" charset="0"/>
              </a:rPr>
              <a:t>The price to be charged for filling the prescription should be reasonable, fair to the patient as well as to the pharmacist. The price should include the cost of ingredients, container, time required and reasonable margin of profit.</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990600"/>
            <a:ext cx="3962400" cy="1754326"/>
          </a:xfrm>
          <a:prstGeom prst="rect">
            <a:avLst/>
          </a:prstGeom>
          <a:noFill/>
        </p:spPr>
        <p:txBody>
          <a:bodyPr wrap="square" rtlCol="0">
            <a:spAutoFit/>
          </a:bodyPr>
          <a:lstStyle/>
          <a:p>
            <a:endParaRPr lang="en-US" dirty="0"/>
          </a:p>
          <a:p>
            <a:r>
              <a:rPr lang="en-US" dirty="0"/>
              <a:t> </a:t>
            </a:r>
          </a:p>
          <a:p>
            <a:endParaRPr lang="en-US" dirty="0"/>
          </a:p>
          <a:p>
            <a:endParaRPr lang="en-US" dirty="0"/>
          </a:p>
          <a:p>
            <a:endParaRPr lang="en-US" dirty="0"/>
          </a:p>
          <a:p>
            <a:endParaRPr lang="en-US" dirty="0"/>
          </a:p>
        </p:txBody>
      </p:sp>
      <p:pic>
        <p:nvPicPr>
          <p:cNvPr id="2051" name="Picture 3"/>
          <p:cNvPicPr>
            <a:picLocks noChangeAspect="1" noChangeArrowheads="1"/>
          </p:cNvPicPr>
          <p:nvPr/>
        </p:nvPicPr>
        <p:blipFill>
          <a:blip r:embed="rId2">
            <a:extLst>
              <a:ext uri="28A0092B-C50C-407e-A947-70E740481C1C">
                <a14:useLocalDpi xmlns="" xmlns:a14="http://schemas.microsoft.com/office/drawing/2007/7/7/main" val="0"/>
              </a:ext>
            </a:extLst>
          </a:blip>
          <a:srcRect/>
          <a:stretch>
            <a:fillRect/>
          </a:stretch>
        </p:blipFill>
        <p:spPr bwMode="auto">
          <a:xfrm>
            <a:off x="0" y="304800"/>
            <a:ext cx="9144000" cy="5715000"/>
          </a:xfrm>
          <a:prstGeom prst="rect">
            <a:avLst/>
          </a:prstGeom>
          <a:extLst>
            <a:ext uri="{909E8E84-426E-40dd-AFC4-6F175D3DCCD1}">
              <a14:hiddenFill xmlns="" xmlns:a14="http://schemas.microsoft.com/office/drawing/2007/7/7/main">
                <a:solidFill>
                  <a:schemeClr val="accent1"/>
                </a:solidFill>
              </a14:hiddenFill>
            </a:ext>
            <a:ext uri="{91240B29-F687-4f45-9708-019B960494DF}">
              <a14:hiddenLine xmlns="" xmlns:a14="http://schemas.microsoft.com/office/drawing/2007/7/7/main" w="9525">
                <a:solidFill>
                  <a:schemeClr val="tx1"/>
                </a:solidFill>
                <a:miter lim="800000"/>
                <a:headEnd/>
                <a:tailEnd/>
              </a14:hiddenLine>
            </a:ext>
            <a:ext uri="{AF507438-7753-43e0-B8FC-AC1667EBCBE1}">
              <a14:hiddenEffects xmlns="" xmlns:a14="http://schemas.microsoft.com/office/drawing/2007/7/7/main">
                <a:effectLst>
                  <a:outerShdw blurRad="63500" dist="35921" dir="2700000" algn="ctr" rotWithShape="0">
                    <a:schemeClr val="bg2"/>
                  </a:outerShdw>
                </a:effectLst>
              </a14:hiddenEffects>
            </a:ext>
          </a:extLst>
        </p:spPr>
      </p:pic>
      <p:sp>
        <p:nvSpPr>
          <p:cNvPr id="7" name="TextBox 6"/>
          <p:cNvSpPr txBox="1"/>
          <p:nvPr/>
        </p:nvSpPr>
        <p:spPr>
          <a:xfrm>
            <a:off x="0" y="381000"/>
            <a:ext cx="9144000" cy="646331"/>
          </a:xfrm>
          <a:prstGeom prst="rect">
            <a:avLst/>
          </a:prstGeom>
          <a:noFill/>
        </p:spPr>
        <p:txBody>
          <a:bodyPr wrap="square" rtlCol="0">
            <a:spAutoFit/>
          </a:bodyPr>
          <a:lstStyle/>
          <a:p>
            <a:pPr algn="ctr"/>
            <a:r>
              <a:rPr lang="en-US" sz="3600" dirty="0" smtClean="0"/>
              <a:t>Ideal layout of out patient dispensing</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p:spPr>
        <p:txBody>
          <a:bodyPr>
            <a:normAutofit lnSpcReduction="10000"/>
          </a:bodyPr>
          <a:lstStyle/>
          <a:p>
            <a:pPr>
              <a:buNone/>
            </a:pPr>
            <a:r>
              <a:rPr lang="en-US" sz="2800" b="1" dirty="0" smtClean="0">
                <a:latin typeface="Times New Roman" pitchFamily="18" charset="0"/>
                <a:cs typeface="Times New Roman" pitchFamily="18" charset="0"/>
              </a:rPr>
              <a:t>PRE-PACKING OF DRUGS IN HOSPITAL PHARMACY</a:t>
            </a:r>
            <a:r>
              <a:rPr lang="en-US" sz="2000" b="1"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hospital pharmacy concept of pre-packing is utilized in both the large and the small hospitals to fulfill the demand for pharmaceutical service.</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the small hospital pharmacist may prepackage only those items which he/she consider will require more time, if filled when called for at the time of dispensing.</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large hospitals it is economical to pre-package all ward stock items as well as the often prescribed tablets, capsules, syrups, ointments and creams used by both in-patients as well as out-patients clinics.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smtClean="0">
                <a:latin typeface="+mn-lt"/>
              </a:rPr>
              <a:t>DRUG DISTRIBUTION TO IN PATIENT:</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sz="2400" i="1" dirty="0" smtClean="0">
                <a:latin typeface="Times New Roman" pitchFamily="18" charset="0"/>
                <a:cs typeface="Times New Roman" pitchFamily="18" charset="0"/>
              </a:rPr>
              <a:t>The drug distribution to the in-patient department (IPD) can be carried from the out patient dispensing area.</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The staff handling the distribution of drugs to the out patients can carry out the distribution of drugs in in-patient department.</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IPD can be located on the ground floor or first floor of the building but it should be near to OPD and centrally located so that the staff can easily reach there.</a:t>
            </a: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IPD is a multifunction department for storage, dispensing, manufacturing of i.v fluids etc..</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509</TotalTime>
  <Words>3205</Words>
  <Application>Microsoft Office PowerPoint</Application>
  <PresentationFormat>On-screen Show (4:3)</PresentationFormat>
  <Paragraphs>289</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Verve</vt:lpstr>
      <vt:lpstr>DRUG DISTRIBUTION METHODS </vt:lpstr>
      <vt:lpstr>INTRODUCTION : </vt:lpstr>
      <vt:lpstr> </vt:lpstr>
      <vt:lpstr>DRUG DISTRIBUTION TO PATIENTS</vt:lpstr>
      <vt:lpstr>Slide 5</vt:lpstr>
      <vt:lpstr>LOCATION AND LAYOUT OF OP DISPENSING: </vt:lpstr>
      <vt:lpstr>Slide 7</vt:lpstr>
      <vt:lpstr>Slide 8</vt:lpstr>
      <vt:lpstr>DRUG DISTRIBUTION TO IN PATIENT: </vt:lpstr>
      <vt:lpstr>Slide 10</vt:lpstr>
      <vt:lpstr>Slide 11</vt:lpstr>
      <vt:lpstr>Slide 12</vt:lpstr>
      <vt:lpstr>Slide 13</vt:lpstr>
      <vt:lpstr> </vt:lpstr>
      <vt:lpstr>Slide 15</vt:lpstr>
      <vt:lpstr>Sample prescription order</vt:lpstr>
      <vt:lpstr>Slide 17</vt:lpstr>
      <vt:lpstr>Slide 18</vt:lpstr>
      <vt:lpstr>Slide 19</vt:lpstr>
      <vt:lpstr>Slide 20</vt:lpstr>
      <vt:lpstr>Slide 21</vt:lpstr>
      <vt:lpstr>Slide 22</vt:lpstr>
      <vt:lpstr>Slide 23</vt:lpstr>
      <vt:lpstr>COMBINATION OF INDIVIDUAL PRESCRIPTION ORDER SYSTEM AND COMPLETE FLOOR STOCK SYSTEM:</vt:lpstr>
      <vt:lpstr>UNIT DOSE DISPENSING METHOD (UDD) </vt:lpstr>
      <vt:lpstr>Slide 26</vt:lpstr>
      <vt:lpstr>Slide 27</vt:lpstr>
      <vt:lpstr>Slide 28</vt:lpstr>
      <vt:lpstr>Slide 29</vt:lpstr>
      <vt:lpstr>Slide 30</vt:lpstr>
      <vt:lpstr>Dispensing of charge non-floor stock drugs:</vt:lpstr>
      <vt:lpstr>Pharmacy charge non floor stock requisition form</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LENOVO</cp:lastModifiedBy>
  <cp:revision>68</cp:revision>
  <dcterms:created xsi:type="dcterms:W3CDTF">2006-08-16T00:00:00Z</dcterms:created>
  <dcterms:modified xsi:type="dcterms:W3CDTF">2013-04-12T09:13:29Z</dcterms:modified>
</cp:coreProperties>
</file>