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jpg" ContentType="image/jpg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</p:sldIdLst>
  <p:sldSz cx="9118600" cy="6832600"/>
  <p:notesSz cx="9118600" cy="6832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60880" cy="520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00303" y="122173"/>
            <a:ext cx="8581905" cy="2750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97256" y="0"/>
            <a:ext cx="277495" cy="259079"/>
          </a:xfrm>
          <a:custGeom>
            <a:avLst/>
            <a:gdLst/>
            <a:ahLst/>
            <a:cxnLst/>
            <a:rect l="l" t="t" r="r" b="b"/>
            <a:pathLst>
              <a:path w="277495" h="259079">
                <a:moveTo>
                  <a:pt x="137922" y="122174"/>
                </a:moveTo>
                <a:lnTo>
                  <a:pt x="0" y="122174"/>
                </a:lnTo>
                <a:lnTo>
                  <a:pt x="0" y="258572"/>
                </a:lnTo>
                <a:lnTo>
                  <a:pt x="137922" y="258572"/>
                </a:lnTo>
                <a:lnTo>
                  <a:pt x="137922" y="122174"/>
                </a:lnTo>
                <a:close/>
              </a:path>
              <a:path w="277495" h="259079">
                <a:moveTo>
                  <a:pt x="277368" y="0"/>
                </a:moveTo>
                <a:lnTo>
                  <a:pt x="137922" y="0"/>
                </a:lnTo>
                <a:lnTo>
                  <a:pt x="137922" y="122174"/>
                </a:lnTo>
                <a:lnTo>
                  <a:pt x="277368" y="122174"/>
                </a:lnTo>
                <a:lnTo>
                  <a:pt x="277368" y="0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35177" y="122173"/>
            <a:ext cx="139700" cy="142240"/>
          </a:xfrm>
          <a:custGeom>
            <a:avLst/>
            <a:gdLst/>
            <a:ahLst/>
            <a:cxnLst/>
            <a:rect l="l" t="t" r="r" b="b"/>
            <a:pathLst>
              <a:path w="139700" h="142240">
                <a:moveTo>
                  <a:pt x="139446" y="141731"/>
                </a:moveTo>
                <a:lnTo>
                  <a:pt x="139446" y="0"/>
                </a:lnTo>
                <a:lnTo>
                  <a:pt x="0" y="0"/>
                </a:lnTo>
                <a:lnTo>
                  <a:pt x="0" y="141731"/>
                </a:lnTo>
                <a:lnTo>
                  <a:pt x="139446" y="141731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61620" y="261620"/>
            <a:ext cx="137160" cy="135890"/>
          </a:xfrm>
          <a:custGeom>
            <a:avLst/>
            <a:gdLst/>
            <a:ahLst/>
            <a:cxnLst/>
            <a:rect l="l" t="t" r="r" b="b"/>
            <a:pathLst>
              <a:path w="137160" h="135890">
                <a:moveTo>
                  <a:pt x="0" y="135635"/>
                </a:moveTo>
                <a:lnTo>
                  <a:pt x="137160" y="135635"/>
                </a:lnTo>
                <a:lnTo>
                  <a:pt x="137160" y="0"/>
                </a:lnTo>
                <a:lnTo>
                  <a:pt x="0" y="0"/>
                </a:lnTo>
                <a:lnTo>
                  <a:pt x="0" y="13563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19126" y="123697"/>
            <a:ext cx="140970" cy="138430"/>
          </a:xfrm>
          <a:custGeom>
            <a:avLst/>
            <a:gdLst/>
            <a:ahLst/>
            <a:cxnLst/>
            <a:rect l="l" t="t" r="r" b="b"/>
            <a:pathLst>
              <a:path w="140970" h="138429">
                <a:moveTo>
                  <a:pt x="140970" y="137921"/>
                </a:moveTo>
                <a:lnTo>
                  <a:pt x="140970" y="0"/>
                </a:lnTo>
                <a:lnTo>
                  <a:pt x="0" y="0"/>
                </a:lnTo>
                <a:lnTo>
                  <a:pt x="0" y="137921"/>
                </a:lnTo>
                <a:lnTo>
                  <a:pt x="140970" y="137921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61620" y="258571"/>
            <a:ext cx="273685" cy="275590"/>
          </a:xfrm>
          <a:custGeom>
            <a:avLst/>
            <a:gdLst/>
            <a:ahLst/>
            <a:cxnLst/>
            <a:rect l="l" t="t" r="r" b="b"/>
            <a:pathLst>
              <a:path w="273684" h="275590">
                <a:moveTo>
                  <a:pt x="273558" y="0"/>
                </a:moveTo>
                <a:lnTo>
                  <a:pt x="135636" y="0"/>
                </a:lnTo>
                <a:lnTo>
                  <a:pt x="135636" y="138684"/>
                </a:lnTo>
                <a:lnTo>
                  <a:pt x="0" y="138684"/>
                </a:lnTo>
                <a:lnTo>
                  <a:pt x="0" y="275082"/>
                </a:lnTo>
                <a:lnTo>
                  <a:pt x="137160" y="275082"/>
                </a:lnTo>
                <a:lnTo>
                  <a:pt x="137160" y="138684"/>
                </a:lnTo>
                <a:lnTo>
                  <a:pt x="273558" y="138684"/>
                </a:lnTo>
                <a:lnTo>
                  <a:pt x="273558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596900" y="1054100"/>
            <a:ext cx="2718054" cy="4526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86992" y="1838451"/>
            <a:ext cx="6944614" cy="148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79497" y="3545319"/>
            <a:ext cx="4959604" cy="100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60880" cy="520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00303" y="122173"/>
            <a:ext cx="8581905" cy="2750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97256" y="0"/>
            <a:ext cx="277495" cy="259079"/>
          </a:xfrm>
          <a:custGeom>
            <a:avLst/>
            <a:gdLst/>
            <a:ahLst/>
            <a:cxnLst/>
            <a:rect l="l" t="t" r="r" b="b"/>
            <a:pathLst>
              <a:path w="277495" h="259079">
                <a:moveTo>
                  <a:pt x="137922" y="122174"/>
                </a:moveTo>
                <a:lnTo>
                  <a:pt x="0" y="122174"/>
                </a:lnTo>
                <a:lnTo>
                  <a:pt x="0" y="258572"/>
                </a:lnTo>
                <a:lnTo>
                  <a:pt x="137922" y="258572"/>
                </a:lnTo>
                <a:lnTo>
                  <a:pt x="137922" y="122174"/>
                </a:lnTo>
                <a:close/>
              </a:path>
              <a:path w="277495" h="259079">
                <a:moveTo>
                  <a:pt x="277368" y="0"/>
                </a:moveTo>
                <a:lnTo>
                  <a:pt x="137922" y="0"/>
                </a:lnTo>
                <a:lnTo>
                  <a:pt x="137922" y="122174"/>
                </a:lnTo>
                <a:lnTo>
                  <a:pt x="277368" y="122174"/>
                </a:lnTo>
                <a:lnTo>
                  <a:pt x="277368" y="0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35177" y="122173"/>
            <a:ext cx="139700" cy="142240"/>
          </a:xfrm>
          <a:custGeom>
            <a:avLst/>
            <a:gdLst/>
            <a:ahLst/>
            <a:cxnLst/>
            <a:rect l="l" t="t" r="r" b="b"/>
            <a:pathLst>
              <a:path w="139700" h="142240">
                <a:moveTo>
                  <a:pt x="139446" y="141731"/>
                </a:moveTo>
                <a:lnTo>
                  <a:pt x="139446" y="0"/>
                </a:lnTo>
                <a:lnTo>
                  <a:pt x="0" y="0"/>
                </a:lnTo>
                <a:lnTo>
                  <a:pt x="0" y="141731"/>
                </a:lnTo>
                <a:lnTo>
                  <a:pt x="139446" y="141731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61620" y="261620"/>
            <a:ext cx="137160" cy="135890"/>
          </a:xfrm>
          <a:custGeom>
            <a:avLst/>
            <a:gdLst/>
            <a:ahLst/>
            <a:cxnLst/>
            <a:rect l="l" t="t" r="r" b="b"/>
            <a:pathLst>
              <a:path w="137160" h="135890">
                <a:moveTo>
                  <a:pt x="0" y="135635"/>
                </a:moveTo>
                <a:lnTo>
                  <a:pt x="137160" y="135635"/>
                </a:lnTo>
                <a:lnTo>
                  <a:pt x="137160" y="0"/>
                </a:lnTo>
                <a:lnTo>
                  <a:pt x="0" y="0"/>
                </a:lnTo>
                <a:lnTo>
                  <a:pt x="0" y="13563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19126" y="123697"/>
            <a:ext cx="140970" cy="138430"/>
          </a:xfrm>
          <a:custGeom>
            <a:avLst/>
            <a:gdLst/>
            <a:ahLst/>
            <a:cxnLst/>
            <a:rect l="l" t="t" r="r" b="b"/>
            <a:pathLst>
              <a:path w="140970" h="138429">
                <a:moveTo>
                  <a:pt x="140970" y="137921"/>
                </a:moveTo>
                <a:lnTo>
                  <a:pt x="140970" y="0"/>
                </a:lnTo>
                <a:lnTo>
                  <a:pt x="0" y="0"/>
                </a:lnTo>
                <a:lnTo>
                  <a:pt x="0" y="137921"/>
                </a:lnTo>
                <a:lnTo>
                  <a:pt x="140970" y="137921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61620" y="258571"/>
            <a:ext cx="273685" cy="275590"/>
          </a:xfrm>
          <a:custGeom>
            <a:avLst/>
            <a:gdLst/>
            <a:ahLst/>
            <a:cxnLst/>
            <a:rect l="l" t="t" r="r" b="b"/>
            <a:pathLst>
              <a:path w="273684" h="275590">
                <a:moveTo>
                  <a:pt x="273558" y="0"/>
                </a:moveTo>
                <a:lnTo>
                  <a:pt x="135636" y="0"/>
                </a:lnTo>
                <a:lnTo>
                  <a:pt x="135636" y="138684"/>
                </a:lnTo>
                <a:lnTo>
                  <a:pt x="0" y="138684"/>
                </a:lnTo>
                <a:lnTo>
                  <a:pt x="0" y="275082"/>
                </a:lnTo>
                <a:lnTo>
                  <a:pt x="137160" y="275082"/>
                </a:lnTo>
                <a:lnTo>
                  <a:pt x="137160" y="138684"/>
                </a:lnTo>
                <a:lnTo>
                  <a:pt x="273558" y="138684"/>
                </a:lnTo>
                <a:lnTo>
                  <a:pt x="273558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696079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18600" cy="6832600"/>
          </a:xfrm>
          <a:custGeom>
            <a:avLst/>
            <a:gdLst/>
            <a:ahLst/>
            <a:cxnLst/>
            <a:rect l="l" t="t" r="r" b="b"/>
            <a:pathLst>
              <a:path w="9118600" h="6832600">
                <a:moveTo>
                  <a:pt x="9118600" y="6832600"/>
                </a:moveTo>
                <a:lnTo>
                  <a:pt x="9118600" y="0"/>
                </a:lnTo>
                <a:lnTo>
                  <a:pt x="0" y="0"/>
                </a:lnTo>
                <a:lnTo>
                  <a:pt x="0" y="6832600"/>
                </a:lnTo>
                <a:lnTo>
                  <a:pt x="9118600" y="6832600"/>
                </a:lnTo>
                <a:close/>
              </a:path>
            </a:pathLst>
          </a:custGeom>
          <a:solidFill>
            <a:srgbClr val="FFF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5575" y="-18542"/>
            <a:ext cx="719455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8353" y="1753997"/>
            <a:ext cx="7877809" cy="1751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0324" y="6354318"/>
            <a:ext cx="2917952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341106" y="6276394"/>
            <a:ext cx="27940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://www.fda.gov/OHRMS/DOCKETS/98fr/06-545.pdf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4.jpg"/><Relationship Id="rId5" Type="http://schemas.openxmlformats.org/officeDocument/2006/relationships/hyperlink" Target="http://www.smithersmpls.com/graphics/downarrow.gif" TargetMode="External"/><Relationship Id="rId6" Type="http://schemas.openxmlformats.org/officeDocument/2006/relationships/image" Target="../media/image5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watch" TargetMode="Externa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://frwebgate.access.gpo.gov/cgi-bin/getdoc.cgi?dbname=browse_usc&amp;docid=Cite%3A%2B21USC321" TargetMode="Externa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9.png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cessdata.fda.gov/scripts/cdrh/cfdocs/cfcfr/CFRSearch.cfm?fr=201.56" TargetMode="Externa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oc/datacouncil/spl.html" TargetMode="External"/><Relationship Id="rId3" Type="http://schemas.openxmlformats.org/officeDocument/2006/relationships/hyperlink" Target="http://www.fda.gov/cder/news/FactsatFDA.htm" TargetMode="External"/><Relationship Id="rId4" Type="http://schemas.openxmlformats.org/officeDocument/2006/relationships/image" Target="../media/image10.png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Relationship Id="rId3" Type="http://schemas.openxmlformats.org/officeDocument/2006/relationships/hyperlink" Target="http://dailymed.nlm.nih.gov/" TargetMode="Externa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cder/regulatory/physLabel/default.htm" TargetMode="Externa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ruginfo@fda.hhs.gov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73100" y="2376741"/>
            <a:ext cx="7772400" cy="114300"/>
            <a:chOff x="673100" y="2376741"/>
            <a:chExt cx="7772400" cy="114300"/>
          </a:xfrm>
        </p:grpSpPr>
        <p:sp>
          <p:nvSpPr>
            <p:cNvPr id="3" name="object 3"/>
            <p:cNvSpPr/>
            <p:nvPr/>
          </p:nvSpPr>
          <p:spPr>
            <a:xfrm>
              <a:off x="673100" y="2381504"/>
              <a:ext cx="4803775" cy="109220"/>
            </a:xfrm>
            <a:custGeom>
              <a:avLst/>
              <a:gdLst/>
              <a:ahLst/>
              <a:cxnLst/>
              <a:rect l="l" t="t" r="r" b="b"/>
              <a:pathLst>
                <a:path w="4803775" h="109219">
                  <a:moveTo>
                    <a:pt x="4803648" y="108966"/>
                  </a:moveTo>
                  <a:lnTo>
                    <a:pt x="4803648" y="0"/>
                  </a:lnTo>
                  <a:lnTo>
                    <a:pt x="0" y="0"/>
                  </a:lnTo>
                  <a:lnTo>
                    <a:pt x="0" y="108966"/>
                  </a:lnTo>
                  <a:lnTo>
                    <a:pt x="4803648" y="108966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73100" y="23815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 h="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525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47284" y="2820669"/>
            <a:ext cx="7773670" cy="1854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254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  <a:latin typeface="Verdana"/>
                <a:cs typeface="Verdana"/>
              </a:rPr>
              <a:t>An Introduction </a:t>
            </a:r>
            <a:r>
              <a:rPr dirty="0" sz="4000">
                <a:solidFill>
                  <a:srgbClr val="00339A"/>
                </a:solidFill>
                <a:latin typeface="Verdana"/>
                <a:cs typeface="Verdana"/>
              </a:rPr>
              <a:t>to the  Improved </a:t>
            </a:r>
            <a:r>
              <a:rPr dirty="0" sz="4000" spc="-5">
                <a:solidFill>
                  <a:srgbClr val="00339A"/>
                </a:solidFill>
                <a:latin typeface="Verdana"/>
                <a:cs typeface="Verdana"/>
              </a:rPr>
              <a:t>FDA</a:t>
            </a:r>
            <a:r>
              <a:rPr dirty="0" sz="4000" spc="-90">
                <a:solidFill>
                  <a:srgbClr val="00339A"/>
                </a:solidFill>
                <a:latin typeface="Verdana"/>
                <a:cs typeface="Verdana"/>
              </a:rPr>
              <a:t> </a:t>
            </a:r>
            <a:r>
              <a:rPr dirty="0" sz="4000">
                <a:solidFill>
                  <a:srgbClr val="00339A"/>
                </a:solidFill>
                <a:latin typeface="Verdana"/>
                <a:cs typeface="Verdana"/>
              </a:rPr>
              <a:t>Prescription  </a:t>
            </a:r>
            <a:r>
              <a:rPr dirty="0" sz="4000" spc="-5">
                <a:solidFill>
                  <a:srgbClr val="00339A"/>
                </a:solidFill>
                <a:latin typeface="Verdana"/>
                <a:cs typeface="Verdana"/>
              </a:rPr>
              <a:t>Drug</a:t>
            </a:r>
            <a:r>
              <a:rPr dirty="0" sz="4000" spc="-10">
                <a:solidFill>
                  <a:srgbClr val="00339A"/>
                </a:solidFill>
                <a:latin typeface="Verdana"/>
                <a:cs typeface="Verdana"/>
              </a:rPr>
              <a:t> </a:t>
            </a:r>
            <a:r>
              <a:rPr dirty="0" sz="4000" spc="-5">
                <a:solidFill>
                  <a:srgbClr val="00339A"/>
                </a:solidFill>
                <a:latin typeface="Verdana"/>
                <a:cs typeface="Verdana"/>
              </a:rPr>
              <a:t>Labeling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8423" y="6263329"/>
            <a:ext cx="249554" cy="2139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dirty="0" sz="1200">
                <a:solidFill>
                  <a:srgbClr val="FFFF9A"/>
                </a:solidFill>
                <a:latin typeface="Verdana"/>
                <a:cs typeface="Verdana"/>
              </a:rPr>
              <a:t>1</a:t>
            </a:fld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66506" y="6442455"/>
            <a:ext cx="228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 Black"/>
                <a:cs typeface="Arial Black"/>
              </a:rPr>
              <a:t>10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8982710" cy="534035"/>
            <a:chOff x="0" y="0"/>
            <a:chExt cx="8982710" cy="53403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260880" cy="520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00304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802638" y="464565"/>
            <a:ext cx="5894070" cy="11239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18664" marR="5080" indent="-20066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00339A"/>
                </a:solidFill>
              </a:rPr>
              <a:t>Prescription Drug</a:t>
            </a:r>
            <a:r>
              <a:rPr dirty="0" sz="3600" spc="-110">
                <a:solidFill>
                  <a:srgbClr val="00339A"/>
                </a:solidFill>
              </a:rPr>
              <a:t> </a:t>
            </a:r>
            <a:r>
              <a:rPr dirty="0" sz="3600">
                <a:solidFill>
                  <a:srgbClr val="00339A"/>
                </a:solidFill>
              </a:rPr>
              <a:t>Labeling  Initiative</a:t>
            </a:r>
            <a:endParaRPr sz="360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38150" y="3868737"/>
          <a:ext cx="8279130" cy="542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0780"/>
                <a:gridCol w="948055"/>
                <a:gridCol w="975994"/>
                <a:gridCol w="1009649"/>
                <a:gridCol w="1010920"/>
                <a:gridCol w="1120775"/>
                <a:gridCol w="1085850"/>
                <a:gridCol w="94805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75920">
                        <a:lnSpc>
                          <a:spcPts val="1200"/>
                        </a:lnSpc>
                      </a:pPr>
                      <a:r>
                        <a:rPr dirty="0" sz="1600" spc="-5" b="1">
                          <a:latin typeface="Times New Roman"/>
                          <a:cs typeface="Times New Roman"/>
                        </a:rPr>
                        <a:t>1992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ts val="1200"/>
                        </a:lnSpc>
                      </a:pPr>
                      <a:r>
                        <a:rPr dirty="0" sz="1600" spc="-5" b="1">
                          <a:latin typeface="Times New Roman"/>
                          <a:cs typeface="Times New Roman"/>
                        </a:rPr>
                        <a:t>1994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ts val="1200"/>
                        </a:lnSpc>
                      </a:pPr>
                      <a:r>
                        <a:rPr dirty="0" sz="1600" spc="-5" b="1">
                          <a:latin typeface="Times New Roman"/>
                          <a:cs typeface="Times New Roman"/>
                        </a:rPr>
                        <a:t>1996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200"/>
                        </a:lnSpc>
                      </a:pPr>
                      <a:r>
                        <a:rPr dirty="0" sz="1600" spc="-5" b="1">
                          <a:latin typeface="Times New Roman"/>
                          <a:cs typeface="Times New Roman"/>
                        </a:rPr>
                        <a:t>1998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ts val="1200"/>
                        </a:lnSpc>
                      </a:pPr>
                      <a:r>
                        <a:rPr dirty="0" sz="1600" spc="-5" b="1">
                          <a:latin typeface="Times New Roman"/>
                          <a:cs typeface="Times New Roman"/>
                        </a:rPr>
                        <a:t>2000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356235">
                        <a:lnSpc>
                          <a:spcPts val="1200"/>
                        </a:lnSpc>
                      </a:pPr>
                      <a:r>
                        <a:rPr dirty="0" sz="1600" spc="-5" b="1">
                          <a:latin typeface="Times New Roman"/>
                          <a:cs typeface="Times New Roman"/>
                        </a:rPr>
                        <a:t>2002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ts val="1200"/>
                        </a:lnSpc>
                      </a:pPr>
                      <a:r>
                        <a:rPr dirty="0" sz="1600" spc="-5" b="1">
                          <a:latin typeface="Times New Roman"/>
                          <a:cs typeface="Times New Roman"/>
                        </a:rPr>
                        <a:t>2004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ts val="1200"/>
                        </a:lnSpc>
                      </a:pPr>
                      <a:r>
                        <a:rPr dirty="0" sz="1600" spc="-5" b="1">
                          <a:latin typeface="Times New Roman"/>
                          <a:cs typeface="Times New Roman"/>
                        </a:rPr>
                        <a:t>2006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211137" y="2268537"/>
            <a:ext cx="1076325" cy="1495425"/>
            <a:chOff x="211137" y="2268537"/>
            <a:chExt cx="1076325" cy="1495425"/>
          </a:xfrm>
        </p:grpSpPr>
        <p:sp>
          <p:nvSpPr>
            <p:cNvPr id="14" name="object 14"/>
            <p:cNvSpPr/>
            <p:nvPr/>
          </p:nvSpPr>
          <p:spPr>
            <a:xfrm>
              <a:off x="215900" y="2273300"/>
              <a:ext cx="1066800" cy="1485900"/>
            </a:xfrm>
            <a:custGeom>
              <a:avLst/>
              <a:gdLst/>
              <a:ahLst/>
              <a:cxnLst/>
              <a:rect l="l" t="t" r="r" b="b"/>
              <a:pathLst>
                <a:path w="1066800" h="1485900">
                  <a:moveTo>
                    <a:pt x="1066800" y="990600"/>
                  </a:moveTo>
                  <a:lnTo>
                    <a:pt x="1066799" y="0"/>
                  </a:lnTo>
                  <a:lnTo>
                    <a:pt x="0" y="0"/>
                  </a:lnTo>
                  <a:lnTo>
                    <a:pt x="0" y="990600"/>
                  </a:lnTo>
                  <a:lnTo>
                    <a:pt x="400050" y="990600"/>
                  </a:lnTo>
                  <a:lnTo>
                    <a:pt x="400050" y="1238250"/>
                  </a:lnTo>
                  <a:lnTo>
                    <a:pt x="266700" y="1238250"/>
                  </a:lnTo>
                  <a:lnTo>
                    <a:pt x="533400" y="1485900"/>
                  </a:lnTo>
                  <a:lnTo>
                    <a:pt x="800100" y="1238250"/>
                  </a:lnTo>
                  <a:lnTo>
                    <a:pt x="666750" y="1238250"/>
                  </a:lnTo>
                  <a:lnTo>
                    <a:pt x="666750" y="990600"/>
                  </a:lnTo>
                  <a:lnTo>
                    <a:pt x="1066800" y="990600"/>
                  </a:lnTo>
                  <a:close/>
                </a:path>
              </a:pathLst>
            </a:custGeom>
            <a:solidFill>
              <a:srgbClr val="FFFEA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15900" y="2273300"/>
              <a:ext cx="1066800" cy="1485900"/>
            </a:xfrm>
            <a:custGeom>
              <a:avLst/>
              <a:gdLst/>
              <a:ahLst/>
              <a:cxnLst/>
              <a:rect l="l" t="t" r="r" b="b"/>
              <a:pathLst>
                <a:path w="1066800" h="1485900">
                  <a:moveTo>
                    <a:pt x="0" y="0"/>
                  </a:moveTo>
                  <a:lnTo>
                    <a:pt x="1066799" y="0"/>
                  </a:lnTo>
                  <a:lnTo>
                    <a:pt x="1066800" y="990600"/>
                  </a:lnTo>
                  <a:lnTo>
                    <a:pt x="666750" y="990600"/>
                  </a:lnTo>
                  <a:lnTo>
                    <a:pt x="666750" y="1238250"/>
                  </a:lnTo>
                  <a:lnTo>
                    <a:pt x="800100" y="1238250"/>
                  </a:lnTo>
                  <a:lnTo>
                    <a:pt x="533400" y="1485900"/>
                  </a:lnTo>
                  <a:lnTo>
                    <a:pt x="266700" y="1238250"/>
                  </a:lnTo>
                  <a:lnTo>
                    <a:pt x="400050" y="1238250"/>
                  </a:lnTo>
                  <a:lnTo>
                    <a:pt x="400050" y="990600"/>
                  </a:ln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411226" y="2307844"/>
            <a:ext cx="677545" cy="939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February  </a:t>
            </a:r>
            <a:r>
              <a:rPr dirty="0" sz="1200" spc="-10" b="1">
                <a:solidFill>
                  <a:srgbClr val="00339A"/>
                </a:solidFill>
                <a:latin typeface="Arial"/>
                <a:cs typeface="Arial"/>
              </a:rPr>
              <a:t>1992:</a:t>
            </a:r>
            <a:endParaRPr sz="1200">
              <a:latin typeface="Arial"/>
              <a:cs typeface="Arial"/>
            </a:endParaRPr>
          </a:p>
          <a:p>
            <a:pPr algn="ctr" marL="21590" marR="15875">
              <a:lnSpc>
                <a:spcPts val="1440"/>
              </a:lnSpc>
              <a:spcBef>
                <a:spcPts val="40"/>
              </a:spcBef>
            </a:pP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Focus  </a:t>
            </a:r>
            <a:r>
              <a:rPr dirty="0" sz="1200" b="1">
                <a:solidFill>
                  <a:srgbClr val="00339A"/>
                </a:solidFill>
                <a:latin typeface="Arial"/>
                <a:cs typeface="Arial"/>
              </a:rPr>
              <a:t>group  </a:t>
            </a: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r</a:t>
            </a:r>
            <a:r>
              <a:rPr dirty="0" sz="1200" spc="-10" b="1">
                <a:solidFill>
                  <a:srgbClr val="00339A"/>
                </a:solidFill>
                <a:latin typeface="Arial"/>
                <a:cs typeface="Arial"/>
              </a:rPr>
              <a:t>esearch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896937" y="4478337"/>
            <a:ext cx="1609725" cy="1533525"/>
            <a:chOff x="896937" y="4478337"/>
            <a:chExt cx="1609725" cy="1533525"/>
          </a:xfrm>
        </p:grpSpPr>
        <p:sp>
          <p:nvSpPr>
            <p:cNvPr id="18" name="object 18"/>
            <p:cNvSpPr/>
            <p:nvPr/>
          </p:nvSpPr>
          <p:spPr>
            <a:xfrm>
              <a:off x="901700" y="4483100"/>
              <a:ext cx="1600200" cy="1524000"/>
            </a:xfrm>
            <a:custGeom>
              <a:avLst/>
              <a:gdLst/>
              <a:ahLst/>
              <a:cxnLst/>
              <a:rect l="l" t="t" r="r" b="b"/>
              <a:pathLst>
                <a:path w="1600200" h="1524000">
                  <a:moveTo>
                    <a:pt x="1600200" y="1524000"/>
                  </a:moveTo>
                  <a:lnTo>
                    <a:pt x="1600200" y="508253"/>
                  </a:lnTo>
                  <a:lnTo>
                    <a:pt x="999744" y="508253"/>
                  </a:lnTo>
                  <a:lnTo>
                    <a:pt x="999744" y="253746"/>
                  </a:lnTo>
                  <a:lnTo>
                    <a:pt x="1200150" y="253746"/>
                  </a:lnTo>
                  <a:lnTo>
                    <a:pt x="800100" y="0"/>
                  </a:lnTo>
                  <a:lnTo>
                    <a:pt x="400050" y="253746"/>
                  </a:lnTo>
                  <a:lnTo>
                    <a:pt x="599694" y="253746"/>
                  </a:lnTo>
                  <a:lnTo>
                    <a:pt x="599694" y="508253"/>
                  </a:lnTo>
                  <a:lnTo>
                    <a:pt x="0" y="508253"/>
                  </a:lnTo>
                  <a:lnTo>
                    <a:pt x="0" y="1524000"/>
                  </a:lnTo>
                  <a:lnTo>
                    <a:pt x="1600200" y="1524000"/>
                  </a:lnTo>
                  <a:close/>
                </a:path>
              </a:pathLst>
            </a:custGeom>
            <a:solidFill>
              <a:srgbClr val="FFFEA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901700" y="4483100"/>
              <a:ext cx="1600200" cy="1524000"/>
            </a:xfrm>
            <a:custGeom>
              <a:avLst/>
              <a:gdLst/>
              <a:ahLst/>
              <a:cxnLst/>
              <a:rect l="l" t="t" r="r" b="b"/>
              <a:pathLst>
                <a:path w="1600200" h="1524000">
                  <a:moveTo>
                    <a:pt x="0" y="508253"/>
                  </a:moveTo>
                  <a:lnTo>
                    <a:pt x="599694" y="508253"/>
                  </a:lnTo>
                  <a:lnTo>
                    <a:pt x="599694" y="253746"/>
                  </a:lnTo>
                  <a:lnTo>
                    <a:pt x="400050" y="253746"/>
                  </a:lnTo>
                  <a:lnTo>
                    <a:pt x="800100" y="0"/>
                  </a:lnTo>
                  <a:lnTo>
                    <a:pt x="1200150" y="253746"/>
                  </a:lnTo>
                  <a:lnTo>
                    <a:pt x="999744" y="253746"/>
                  </a:lnTo>
                  <a:lnTo>
                    <a:pt x="999744" y="508253"/>
                  </a:lnTo>
                  <a:lnTo>
                    <a:pt x="1600200" y="508253"/>
                  </a:lnTo>
                  <a:lnTo>
                    <a:pt x="1600200" y="1524000"/>
                  </a:lnTo>
                  <a:lnTo>
                    <a:pt x="0" y="1524000"/>
                  </a:lnTo>
                  <a:lnTo>
                    <a:pt x="0" y="50825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011682" y="5175250"/>
            <a:ext cx="1380490" cy="756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35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October 1993</a:t>
            </a:r>
            <a:r>
              <a:rPr dirty="0" sz="1200" spc="-30" b="1">
                <a:solidFill>
                  <a:srgbClr val="00339A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339A"/>
                </a:solidFill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  <a:p>
            <a:pPr algn="ctr" marL="12700" marR="5080" indent="-2540">
              <a:lnSpc>
                <a:spcPts val="1440"/>
              </a:lnSpc>
              <a:spcBef>
                <a:spcPts val="45"/>
              </a:spcBef>
            </a:pP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March </a:t>
            </a:r>
            <a:r>
              <a:rPr dirty="0" sz="1200" spc="-10" b="1">
                <a:solidFill>
                  <a:srgbClr val="00339A"/>
                </a:solidFill>
                <a:latin typeface="Arial"/>
                <a:cs typeface="Arial"/>
              </a:rPr>
              <a:t>1994:  </a:t>
            </a:r>
            <a:r>
              <a:rPr dirty="0" sz="1200" b="1">
                <a:solidFill>
                  <a:srgbClr val="00339A"/>
                </a:solidFill>
                <a:latin typeface="Arial"/>
                <a:cs typeface="Arial"/>
              </a:rPr>
              <a:t>National</a:t>
            </a:r>
            <a:r>
              <a:rPr dirty="0" sz="1200" spc="-75" b="1">
                <a:solidFill>
                  <a:srgbClr val="00339A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Physician  </a:t>
            </a:r>
            <a:r>
              <a:rPr dirty="0" sz="1200" spc="-10" b="1">
                <a:solidFill>
                  <a:srgbClr val="00339A"/>
                </a:solidFill>
                <a:latin typeface="Arial"/>
                <a:cs typeface="Arial"/>
              </a:rPr>
              <a:t>Survey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783137" y="4478337"/>
            <a:ext cx="1381125" cy="1304925"/>
            <a:chOff x="4783137" y="4478337"/>
            <a:chExt cx="1381125" cy="1304925"/>
          </a:xfrm>
        </p:grpSpPr>
        <p:sp>
          <p:nvSpPr>
            <p:cNvPr id="22" name="object 22"/>
            <p:cNvSpPr/>
            <p:nvPr/>
          </p:nvSpPr>
          <p:spPr>
            <a:xfrm>
              <a:off x="4787900" y="4483100"/>
              <a:ext cx="1371600" cy="1295400"/>
            </a:xfrm>
            <a:custGeom>
              <a:avLst/>
              <a:gdLst/>
              <a:ahLst/>
              <a:cxnLst/>
              <a:rect l="l" t="t" r="r" b="b"/>
              <a:pathLst>
                <a:path w="1371600" h="1295400">
                  <a:moveTo>
                    <a:pt x="1371600" y="1295400"/>
                  </a:moveTo>
                  <a:lnTo>
                    <a:pt x="1371600" y="432053"/>
                  </a:lnTo>
                  <a:lnTo>
                    <a:pt x="857250" y="432053"/>
                  </a:lnTo>
                  <a:lnTo>
                    <a:pt x="857250" y="215646"/>
                  </a:lnTo>
                  <a:lnTo>
                    <a:pt x="1028700" y="215646"/>
                  </a:lnTo>
                  <a:lnTo>
                    <a:pt x="685800" y="0"/>
                  </a:lnTo>
                  <a:lnTo>
                    <a:pt x="342900" y="215646"/>
                  </a:lnTo>
                  <a:lnTo>
                    <a:pt x="514350" y="215646"/>
                  </a:lnTo>
                  <a:lnTo>
                    <a:pt x="514350" y="432054"/>
                  </a:lnTo>
                  <a:lnTo>
                    <a:pt x="0" y="432054"/>
                  </a:lnTo>
                  <a:lnTo>
                    <a:pt x="0" y="1295400"/>
                  </a:lnTo>
                  <a:lnTo>
                    <a:pt x="1371600" y="1295400"/>
                  </a:lnTo>
                  <a:close/>
                </a:path>
              </a:pathLst>
            </a:custGeom>
            <a:solidFill>
              <a:srgbClr val="FFFEA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787900" y="4483100"/>
              <a:ext cx="1371600" cy="1295400"/>
            </a:xfrm>
            <a:custGeom>
              <a:avLst/>
              <a:gdLst/>
              <a:ahLst/>
              <a:cxnLst/>
              <a:rect l="l" t="t" r="r" b="b"/>
              <a:pathLst>
                <a:path w="1371600" h="1295400">
                  <a:moveTo>
                    <a:pt x="0" y="432054"/>
                  </a:moveTo>
                  <a:lnTo>
                    <a:pt x="514350" y="432054"/>
                  </a:lnTo>
                  <a:lnTo>
                    <a:pt x="514350" y="215646"/>
                  </a:lnTo>
                  <a:lnTo>
                    <a:pt x="342900" y="215646"/>
                  </a:lnTo>
                  <a:lnTo>
                    <a:pt x="685800" y="0"/>
                  </a:lnTo>
                  <a:lnTo>
                    <a:pt x="1028700" y="215646"/>
                  </a:lnTo>
                  <a:lnTo>
                    <a:pt x="857250" y="215646"/>
                  </a:lnTo>
                  <a:lnTo>
                    <a:pt x="857250" y="432053"/>
                  </a:lnTo>
                  <a:lnTo>
                    <a:pt x="1371600" y="432053"/>
                  </a:lnTo>
                  <a:lnTo>
                    <a:pt x="1371600" y="1295400"/>
                  </a:lnTo>
                  <a:lnTo>
                    <a:pt x="0" y="1295400"/>
                  </a:lnTo>
                  <a:lnTo>
                    <a:pt x="0" y="43205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4878832" y="5099050"/>
            <a:ext cx="1189355" cy="573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December</a:t>
            </a:r>
            <a:r>
              <a:rPr dirty="0" sz="1200" spc="-80" b="1">
                <a:solidFill>
                  <a:srgbClr val="00339A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339A"/>
                </a:solidFill>
                <a:latin typeface="Arial"/>
                <a:cs typeface="Arial"/>
              </a:rPr>
              <a:t>2000:  </a:t>
            </a: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Proposed Rule  issued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221537" y="2649537"/>
            <a:ext cx="1228725" cy="1114425"/>
            <a:chOff x="7221537" y="2649537"/>
            <a:chExt cx="1228725" cy="1114425"/>
          </a:xfrm>
        </p:grpSpPr>
        <p:sp>
          <p:nvSpPr>
            <p:cNvPr id="26" name="object 26"/>
            <p:cNvSpPr/>
            <p:nvPr/>
          </p:nvSpPr>
          <p:spPr>
            <a:xfrm>
              <a:off x="7226300" y="2654300"/>
              <a:ext cx="1219200" cy="1104900"/>
            </a:xfrm>
            <a:custGeom>
              <a:avLst/>
              <a:gdLst/>
              <a:ahLst/>
              <a:cxnLst/>
              <a:rect l="l" t="t" r="r" b="b"/>
              <a:pathLst>
                <a:path w="1219200" h="1104900">
                  <a:moveTo>
                    <a:pt x="1219200" y="736853"/>
                  </a:moveTo>
                  <a:lnTo>
                    <a:pt x="1219200" y="0"/>
                  </a:lnTo>
                  <a:lnTo>
                    <a:pt x="0" y="0"/>
                  </a:lnTo>
                  <a:lnTo>
                    <a:pt x="0" y="736853"/>
                  </a:lnTo>
                  <a:lnTo>
                    <a:pt x="457200" y="736853"/>
                  </a:lnTo>
                  <a:lnTo>
                    <a:pt x="457200" y="920496"/>
                  </a:lnTo>
                  <a:lnTo>
                    <a:pt x="304800" y="920496"/>
                  </a:lnTo>
                  <a:lnTo>
                    <a:pt x="609600" y="1104900"/>
                  </a:lnTo>
                  <a:lnTo>
                    <a:pt x="914400" y="920496"/>
                  </a:lnTo>
                  <a:lnTo>
                    <a:pt x="762000" y="920496"/>
                  </a:lnTo>
                  <a:lnTo>
                    <a:pt x="762000" y="736853"/>
                  </a:lnTo>
                  <a:lnTo>
                    <a:pt x="1219200" y="736853"/>
                  </a:lnTo>
                  <a:close/>
                </a:path>
              </a:pathLst>
            </a:custGeom>
            <a:solidFill>
              <a:srgbClr val="FFFEA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7226300" y="2654300"/>
              <a:ext cx="1219200" cy="1104900"/>
            </a:xfrm>
            <a:custGeom>
              <a:avLst/>
              <a:gdLst/>
              <a:ahLst/>
              <a:cxnLst/>
              <a:rect l="l" t="t" r="r" b="b"/>
              <a:pathLst>
                <a:path w="1219200" h="1104900">
                  <a:moveTo>
                    <a:pt x="0" y="0"/>
                  </a:moveTo>
                  <a:lnTo>
                    <a:pt x="1219200" y="0"/>
                  </a:lnTo>
                  <a:lnTo>
                    <a:pt x="1219200" y="736853"/>
                  </a:lnTo>
                  <a:lnTo>
                    <a:pt x="762000" y="736853"/>
                  </a:lnTo>
                  <a:lnTo>
                    <a:pt x="762000" y="920496"/>
                  </a:lnTo>
                  <a:lnTo>
                    <a:pt x="914400" y="920496"/>
                  </a:lnTo>
                  <a:lnTo>
                    <a:pt x="609600" y="1104900"/>
                  </a:lnTo>
                  <a:lnTo>
                    <a:pt x="304800" y="920496"/>
                  </a:lnTo>
                  <a:lnTo>
                    <a:pt x="457200" y="920496"/>
                  </a:lnTo>
                  <a:lnTo>
                    <a:pt x="457200" y="736853"/>
                  </a:lnTo>
                  <a:lnTo>
                    <a:pt x="0" y="736853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7291069" y="2688844"/>
            <a:ext cx="1089660" cy="573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January</a:t>
            </a:r>
            <a:r>
              <a:rPr dirty="0" sz="1200" spc="-85" b="1">
                <a:solidFill>
                  <a:srgbClr val="00339A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339A"/>
                </a:solidFill>
                <a:latin typeface="Arial"/>
                <a:cs typeface="Arial"/>
              </a:rPr>
              <a:t>2006:  </a:t>
            </a:r>
            <a:r>
              <a:rPr dirty="0" sz="1200" b="1">
                <a:solidFill>
                  <a:srgbClr val="00339A"/>
                </a:solidFill>
                <a:latin typeface="Arial"/>
                <a:cs typeface="Arial"/>
              </a:rPr>
              <a:t>Final </a:t>
            </a: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Rule</a:t>
            </a:r>
            <a:r>
              <a:rPr dirty="0" baseline="27777" sz="1200" spc="-7" b="1">
                <a:solidFill>
                  <a:srgbClr val="00339A"/>
                </a:solidFill>
                <a:latin typeface="Arial"/>
                <a:cs typeface="Arial"/>
              </a:rPr>
              <a:t>1  </a:t>
            </a: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issued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887537" y="2420937"/>
            <a:ext cx="1381125" cy="1381125"/>
            <a:chOff x="1887537" y="2420937"/>
            <a:chExt cx="1381125" cy="1381125"/>
          </a:xfrm>
        </p:grpSpPr>
        <p:sp>
          <p:nvSpPr>
            <p:cNvPr id="30" name="object 30"/>
            <p:cNvSpPr/>
            <p:nvPr/>
          </p:nvSpPr>
          <p:spPr>
            <a:xfrm>
              <a:off x="1892300" y="2425700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1371600" y="914400"/>
                  </a:moveTo>
                  <a:lnTo>
                    <a:pt x="1371600" y="0"/>
                  </a:lnTo>
                  <a:lnTo>
                    <a:pt x="0" y="0"/>
                  </a:lnTo>
                  <a:lnTo>
                    <a:pt x="0" y="914400"/>
                  </a:lnTo>
                  <a:lnTo>
                    <a:pt x="514350" y="914400"/>
                  </a:lnTo>
                  <a:lnTo>
                    <a:pt x="514350" y="1143000"/>
                  </a:lnTo>
                  <a:lnTo>
                    <a:pt x="342900" y="1143000"/>
                  </a:lnTo>
                  <a:lnTo>
                    <a:pt x="685800" y="1371600"/>
                  </a:lnTo>
                  <a:lnTo>
                    <a:pt x="1028700" y="1143000"/>
                  </a:lnTo>
                  <a:lnTo>
                    <a:pt x="857250" y="1143000"/>
                  </a:lnTo>
                  <a:lnTo>
                    <a:pt x="857250" y="914400"/>
                  </a:lnTo>
                  <a:lnTo>
                    <a:pt x="1371600" y="914400"/>
                  </a:lnTo>
                  <a:close/>
                </a:path>
              </a:pathLst>
            </a:custGeom>
            <a:solidFill>
              <a:srgbClr val="FFFEA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892300" y="2425700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0" y="0"/>
                  </a:moveTo>
                  <a:lnTo>
                    <a:pt x="1371600" y="0"/>
                  </a:lnTo>
                  <a:lnTo>
                    <a:pt x="1371600" y="914400"/>
                  </a:lnTo>
                  <a:lnTo>
                    <a:pt x="857250" y="914400"/>
                  </a:lnTo>
                  <a:lnTo>
                    <a:pt x="857250" y="1143000"/>
                  </a:lnTo>
                  <a:lnTo>
                    <a:pt x="1028700" y="1143000"/>
                  </a:lnTo>
                  <a:lnTo>
                    <a:pt x="685800" y="1371600"/>
                  </a:lnTo>
                  <a:lnTo>
                    <a:pt x="342900" y="1143000"/>
                  </a:lnTo>
                  <a:lnTo>
                    <a:pt x="514350" y="1143000"/>
                  </a:lnTo>
                  <a:lnTo>
                    <a:pt x="51435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2000757" y="2460244"/>
            <a:ext cx="1153160" cy="756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October </a:t>
            </a:r>
            <a:r>
              <a:rPr dirty="0" sz="1200" spc="-10" b="1">
                <a:solidFill>
                  <a:srgbClr val="00339A"/>
                </a:solidFill>
                <a:latin typeface="Arial"/>
                <a:cs typeface="Arial"/>
              </a:rPr>
              <a:t>1995:  </a:t>
            </a: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Prototype,  </a:t>
            </a:r>
            <a:r>
              <a:rPr dirty="0" sz="1200" b="1">
                <a:solidFill>
                  <a:srgbClr val="00339A"/>
                </a:solidFill>
                <a:latin typeface="Arial"/>
                <a:cs typeface="Arial"/>
              </a:rPr>
              <a:t>Public</a:t>
            </a:r>
            <a:r>
              <a:rPr dirty="0" sz="1200" spc="-65" b="1">
                <a:solidFill>
                  <a:srgbClr val="00339A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339A"/>
                </a:solidFill>
                <a:latin typeface="Arial"/>
                <a:cs typeface="Arial"/>
              </a:rPr>
              <a:t>meeting,  </a:t>
            </a:r>
            <a:r>
              <a:rPr dirty="0" sz="1200" spc="-10" b="1">
                <a:solidFill>
                  <a:srgbClr val="00339A"/>
                </a:solidFill>
                <a:latin typeface="Arial"/>
                <a:cs typeface="Arial"/>
              </a:rPr>
              <a:t>Comments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0002" y="6110985"/>
            <a:ext cx="7550150" cy="4514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675"/>
              </a:lnSpc>
              <a:spcBef>
                <a:spcPts val="95"/>
              </a:spcBef>
            </a:pPr>
            <a:r>
              <a:rPr dirty="0" baseline="24691" sz="1350" spc="-7">
                <a:latin typeface="Arial"/>
                <a:cs typeface="Arial"/>
                <a:hlinkClick r:id="rId4"/>
              </a:rPr>
              <a:t>1 </a:t>
            </a:r>
            <a:r>
              <a:rPr dirty="0" u="sng" sz="1400" spc="-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Final </a:t>
            </a:r>
            <a:r>
              <a:rPr dirty="0" u="sng" sz="1400" spc="-1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Rule: Requirements </a:t>
            </a:r>
            <a:r>
              <a:rPr dirty="0" u="sng" sz="1400" spc="-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on the </a:t>
            </a:r>
            <a:r>
              <a:rPr dirty="0" u="sng" sz="1400" spc="-1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Content </a:t>
            </a:r>
            <a:r>
              <a:rPr dirty="0" u="sng" sz="1400" spc="-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and Format of </a:t>
            </a:r>
            <a:r>
              <a:rPr dirty="0" u="sng" sz="1400" spc="-1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Labeling </a:t>
            </a:r>
            <a:r>
              <a:rPr dirty="0" u="sng" sz="1400" spc="-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for Human </a:t>
            </a:r>
            <a:r>
              <a:rPr dirty="0" u="sng" sz="1400" spc="-1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Prescription</a:t>
            </a:r>
            <a:r>
              <a:rPr dirty="0" u="sng" sz="1400" spc="14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spc="-1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Drug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75"/>
              </a:lnSpc>
            </a:pPr>
            <a:r>
              <a:rPr dirty="0" u="sng" sz="1400" spc="-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and </a:t>
            </a:r>
            <a:r>
              <a:rPr dirty="0" u="sng" sz="1400" spc="-1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Biological</a:t>
            </a:r>
            <a:r>
              <a:rPr dirty="0" u="sng" sz="140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spc="-1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Products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60880" cy="520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19126" y="0"/>
            <a:ext cx="8863330" cy="534035"/>
            <a:chOff x="119126" y="0"/>
            <a:chExt cx="8863330" cy="534035"/>
          </a:xfrm>
        </p:grpSpPr>
        <p:sp>
          <p:nvSpPr>
            <p:cNvPr id="4" name="object 4"/>
            <p:cNvSpPr/>
            <p:nvPr/>
          </p:nvSpPr>
          <p:spPr>
            <a:xfrm>
              <a:off x="400303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/>
          <p:nvPr/>
        </p:nvSpPr>
        <p:spPr>
          <a:xfrm>
            <a:off x="882684" y="1456689"/>
            <a:ext cx="2990815" cy="40792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019802" y="849375"/>
            <a:ext cx="3035300" cy="5576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latin typeface="Arial"/>
                <a:cs typeface="Arial"/>
                <a:hlinkClick r:id="rId5"/>
              </a:rPr>
              <a:t>Proposed</a:t>
            </a:r>
            <a:r>
              <a:rPr dirty="0" sz="2800" spc="-15">
                <a:latin typeface="Arial"/>
                <a:cs typeface="Arial"/>
                <a:hlinkClick r:id="rId5"/>
              </a:rPr>
              <a:t> </a:t>
            </a:r>
            <a:r>
              <a:rPr dirty="0" sz="2800">
                <a:latin typeface="Arial"/>
                <a:cs typeface="Arial"/>
                <a:hlinkClick r:id="rId5"/>
              </a:rPr>
              <a:t>Rule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latin typeface="Arial"/>
                <a:cs typeface="Arial"/>
                <a:hlinkClick r:id="rId5"/>
              </a:rPr>
              <a:t>Public</a:t>
            </a:r>
            <a:r>
              <a:rPr dirty="0" sz="2800" spc="-30">
                <a:latin typeface="Arial"/>
                <a:cs typeface="Arial"/>
                <a:hlinkClick r:id="rId5"/>
              </a:rPr>
              <a:t> </a:t>
            </a:r>
            <a:r>
              <a:rPr dirty="0" sz="2800">
                <a:latin typeface="Arial"/>
                <a:cs typeface="Arial"/>
                <a:hlinkClick r:id="rId5"/>
              </a:rPr>
              <a:t>comments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marL="12700" marR="678815">
              <a:lnSpc>
                <a:spcPct val="100000"/>
              </a:lnSpc>
            </a:pPr>
            <a:r>
              <a:rPr dirty="0" sz="2800">
                <a:latin typeface="Arial"/>
                <a:cs typeface="Arial"/>
                <a:hlinkClick r:id="rId5"/>
              </a:rPr>
              <a:t>Comments</a:t>
            </a:r>
            <a:r>
              <a:rPr dirty="0" sz="2800" spc="-90">
                <a:latin typeface="Arial"/>
                <a:cs typeface="Arial"/>
                <a:hlinkClick r:id="rId5"/>
              </a:rPr>
              <a:t> </a:t>
            </a:r>
            <a:r>
              <a:rPr dirty="0" sz="2800">
                <a:latin typeface="Arial"/>
                <a:cs typeface="Arial"/>
                <a:hlinkClick r:id="rId5"/>
              </a:rPr>
              <a:t>are  analyzed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2800">
                <a:latin typeface="Arial"/>
                <a:cs typeface="Arial"/>
                <a:hlinkClick r:id="rId5"/>
              </a:rPr>
              <a:t>Rule is modified to  address</a:t>
            </a:r>
            <a:r>
              <a:rPr dirty="0" sz="2800" spc="-90">
                <a:latin typeface="Arial"/>
                <a:cs typeface="Arial"/>
                <a:hlinkClick r:id="rId5"/>
              </a:rPr>
              <a:t> </a:t>
            </a:r>
            <a:r>
              <a:rPr dirty="0" sz="2800">
                <a:latin typeface="Arial"/>
                <a:cs typeface="Arial"/>
                <a:hlinkClick r:id="rId5"/>
              </a:rPr>
              <a:t>comments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marL="12700" marR="379095">
              <a:lnSpc>
                <a:spcPct val="100000"/>
              </a:lnSpc>
            </a:pPr>
            <a:r>
              <a:rPr dirty="0" sz="2800">
                <a:latin typeface="Arial"/>
                <a:cs typeface="Arial"/>
                <a:hlinkClick r:id="rId5"/>
              </a:rPr>
              <a:t>Final Rule is  published in the  </a:t>
            </a:r>
            <a:r>
              <a:rPr dirty="0" sz="2800" i="1">
                <a:latin typeface="Arial"/>
                <a:cs typeface="Arial"/>
                <a:hlinkClick r:id="rId5"/>
              </a:rPr>
              <a:t>Federal</a:t>
            </a:r>
            <a:r>
              <a:rPr dirty="0" sz="2800" spc="-85" i="1">
                <a:latin typeface="Arial"/>
                <a:cs typeface="Arial"/>
                <a:hlinkClick r:id="rId5"/>
              </a:rPr>
              <a:t> </a:t>
            </a:r>
            <a:r>
              <a:rPr dirty="0" sz="2800" i="1">
                <a:latin typeface="Arial"/>
                <a:cs typeface="Arial"/>
                <a:hlinkClick r:id="rId5"/>
              </a:rPr>
              <a:t>Register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11900" y="1282700"/>
            <a:ext cx="310895" cy="4876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11900" y="2197100"/>
            <a:ext cx="310895" cy="4876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11900" y="3492500"/>
            <a:ext cx="310895" cy="4876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311900" y="4711700"/>
            <a:ext cx="310895" cy="4876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030855" marR="508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The </a:t>
            </a:r>
            <a:r>
              <a:rPr dirty="0" spc="-10"/>
              <a:t>Final Rule is  incorporated </a:t>
            </a:r>
            <a:r>
              <a:rPr dirty="0" spc="-5"/>
              <a:t>into </a:t>
            </a:r>
            <a:r>
              <a:rPr dirty="0" spc="-10"/>
              <a:t>next  edition </a:t>
            </a:r>
            <a:r>
              <a:rPr dirty="0" spc="-5"/>
              <a:t>of</a:t>
            </a:r>
            <a:r>
              <a:rPr dirty="0" spc="-10"/>
              <a:t> the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038350" marR="508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Code </a:t>
            </a:r>
            <a:r>
              <a:rPr dirty="0" spc="-5"/>
              <a:t>of</a:t>
            </a:r>
            <a:r>
              <a:rPr dirty="0" spc="-55"/>
              <a:t> </a:t>
            </a:r>
            <a:r>
              <a:rPr dirty="0" spc="-10"/>
              <a:t>Federal  </a:t>
            </a:r>
            <a:r>
              <a:rPr dirty="0" spc="-10" i="1"/>
              <a:t>Regulations</a:t>
            </a:r>
          </a:p>
        </p:txBody>
      </p:sp>
      <p:sp>
        <p:nvSpPr>
          <p:cNvPr id="4" name="object 4"/>
          <p:cNvSpPr/>
          <p:nvPr/>
        </p:nvSpPr>
        <p:spPr>
          <a:xfrm>
            <a:off x="6159500" y="596900"/>
            <a:ext cx="310895" cy="974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17" y="493522"/>
            <a:ext cx="728027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</a:rPr>
              <a:t>Products Affected by the</a:t>
            </a:r>
            <a:r>
              <a:rPr dirty="0" sz="4000" spc="-60">
                <a:solidFill>
                  <a:srgbClr val="00339A"/>
                </a:solidFill>
              </a:rPr>
              <a:t> </a:t>
            </a:r>
            <a:r>
              <a:rPr dirty="0" sz="4000" spc="-5">
                <a:solidFill>
                  <a:srgbClr val="00339A"/>
                </a:solidFill>
              </a:rPr>
              <a:t>Rule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95402" y="1763775"/>
            <a:ext cx="8008620" cy="4382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latin typeface="Arial"/>
                <a:cs typeface="Arial"/>
              </a:rPr>
              <a:t>Prescription drugs and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biologics: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Submitted to FDA on or after June 30,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2006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007C"/>
              </a:buClr>
              <a:buFont typeface="Wingdings"/>
              <a:buChar char=""/>
            </a:pPr>
            <a:endParaRPr sz="4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Approved by FDA 5 years prior to June 30,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2006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007C"/>
              </a:buClr>
              <a:buFont typeface="Wingdings"/>
              <a:buChar char=""/>
            </a:pPr>
            <a:endParaRPr sz="4050">
              <a:latin typeface="Arial"/>
              <a:cs typeface="Arial"/>
            </a:endParaRPr>
          </a:p>
          <a:p>
            <a:pPr algn="just" marL="355600" marR="297815" indent="-342900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With a major change in prescribing information  approved 5 years prior to, on, or after June 30,  2006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1227" y="798322"/>
            <a:ext cx="521716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007C"/>
                </a:solidFill>
              </a:rPr>
              <a:t>Test Your</a:t>
            </a:r>
            <a:r>
              <a:rPr dirty="0" sz="4000" spc="-70">
                <a:solidFill>
                  <a:srgbClr val="00007C"/>
                </a:solidFill>
              </a:rPr>
              <a:t> </a:t>
            </a:r>
            <a:r>
              <a:rPr dirty="0" sz="4000" spc="-5">
                <a:solidFill>
                  <a:srgbClr val="00007C"/>
                </a:solidFill>
              </a:rPr>
              <a:t>Knowledge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990851"/>
            <a:ext cx="7899400" cy="31432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tabLst>
                <a:tab pos="2921000" algn="l"/>
              </a:tabLst>
            </a:pPr>
            <a:r>
              <a:rPr dirty="0" sz="3200" spc="-5" b="1">
                <a:latin typeface="Arial"/>
                <a:cs typeface="Arial"/>
              </a:rPr>
              <a:t>True</a:t>
            </a:r>
            <a:r>
              <a:rPr dirty="0" sz="3200" spc="5" b="1">
                <a:latin typeface="Arial"/>
                <a:cs typeface="Arial"/>
              </a:rPr>
              <a:t> </a:t>
            </a:r>
            <a:r>
              <a:rPr dirty="0" sz="3200" spc="-5" b="1">
                <a:latin typeface="Arial"/>
                <a:cs typeface="Arial"/>
              </a:rPr>
              <a:t>or</a:t>
            </a:r>
            <a:r>
              <a:rPr dirty="0" sz="3200" spc="10" b="1">
                <a:latin typeface="Arial"/>
                <a:cs typeface="Arial"/>
              </a:rPr>
              <a:t> </a:t>
            </a:r>
            <a:r>
              <a:rPr dirty="0" sz="3200" spc="-10" b="1">
                <a:latin typeface="Arial"/>
                <a:cs typeface="Arial"/>
              </a:rPr>
              <a:t>False:	</a:t>
            </a:r>
            <a:r>
              <a:rPr dirty="0" sz="3200" spc="-5">
                <a:latin typeface="Arial"/>
                <a:cs typeface="Arial"/>
              </a:rPr>
              <a:t>FDA </a:t>
            </a:r>
            <a:r>
              <a:rPr dirty="0" sz="3200" spc="-10">
                <a:latin typeface="Arial"/>
                <a:cs typeface="Arial"/>
              </a:rPr>
              <a:t>conducted focus  groups, surveys, </a:t>
            </a:r>
            <a:r>
              <a:rPr dirty="0" sz="3200" spc="-5">
                <a:latin typeface="Arial"/>
                <a:cs typeface="Arial"/>
              </a:rPr>
              <a:t>and </a:t>
            </a:r>
            <a:r>
              <a:rPr dirty="0" sz="3200" spc="-10">
                <a:latin typeface="Arial"/>
                <a:cs typeface="Arial"/>
              </a:rPr>
              <a:t>public meetings with  prescribers </a:t>
            </a:r>
            <a:r>
              <a:rPr dirty="0" sz="3200" spc="-5">
                <a:latin typeface="Arial"/>
                <a:cs typeface="Arial"/>
              </a:rPr>
              <a:t>to </a:t>
            </a:r>
            <a:r>
              <a:rPr dirty="0" sz="3200" spc="-10">
                <a:latin typeface="Arial"/>
                <a:cs typeface="Arial"/>
              </a:rPr>
              <a:t>determine how </a:t>
            </a:r>
            <a:r>
              <a:rPr dirty="0" sz="3200" spc="-5">
                <a:latin typeface="Arial"/>
                <a:cs typeface="Arial"/>
              </a:rPr>
              <a:t>the </a:t>
            </a:r>
            <a:r>
              <a:rPr dirty="0" sz="3200" spc="-10">
                <a:latin typeface="Arial"/>
                <a:cs typeface="Arial"/>
              </a:rPr>
              <a:t>labeling  should </a:t>
            </a:r>
            <a:r>
              <a:rPr dirty="0" sz="3200" spc="-5">
                <a:latin typeface="Arial"/>
                <a:cs typeface="Arial"/>
              </a:rPr>
              <a:t>be </a:t>
            </a:r>
            <a:r>
              <a:rPr dirty="0" sz="3200" spc="-10">
                <a:latin typeface="Arial"/>
                <a:cs typeface="Arial"/>
              </a:rPr>
              <a:t>changed.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39595" algn="l"/>
              </a:tabLst>
            </a:pPr>
            <a:r>
              <a:rPr dirty="0" sz="3200" spc="-10" b="1">
                <a:latin typeface="Arial"/>
                <a:cs typeface="Arial"/>
              </a:rPr>
              <a:t>Answer:	True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6900" y="1549209"/>
            <a:ext cx="7958455" cy="114935"/>
            <a:chOff x="596900" y="1549209"/>
            <a:chExt cx="7958455" cy="114935"/>
          </a:xfrm>
        </p:grpSpPr>
        <p:sp>
          <p:nvSpPr>
            <p:cNvPr id="3" name="object 3"/>
            <p:cNvSpPr/>
            <p:nvPr/>
          </p:nvSpPr>
          <p:spPr>
            <a:xfrm>
              <a:off x="596900" y="1553972"/>
              <a:ext cx="4655820" cy="109855"/>
            </a:xfrm>
            <a:custGeom>
              <a:avLst/>
              <a:gdLst/>
              <a:ahLst/>
              <a:cxnLst/>
              <a:rect l="l" t="t" r="r" b="b"/>
              <a:pathLst>
                <a:path w="4655820" h="109855">
                  <a:moveTo>
                    <a:pt x="4655820" y="109727"/>
                  </a:moveTo>
                  <a:lnTo>
                    <a:pt x="4655820" y="0"/>
                  </a:lnTo>
                  <a:lnTo>
                    <a:pt x="0" y="0"/>
                  </a:lnTo>
                  <a:lnTo>
                    <a:pt x="0" y="109727"/>
                  </a:lnTo>
                  <a:lnTo>
                    <a:pt x="4655820" y="109727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96900" y="1553972"/>
              <a:ext cx="7958455" cy="0"/>
            </a:xfrm>
            <a:custGeom>
              <a:avLst/>
              <a:gdLst/>
              <a:ahLst/>
              <a:cxnLst/>
              <a:rect l="l" t="t" r="r" b="b"/>
              <a:pathLst>
                <a:path w="7958455" h="0">
                  <a:moveTo>
                    <a:pt x="0" y="0"/>
                  </a:moveTo>
                  <a:lnTo>
                    <a:pt x="7958328" y="0"/>
                  </a:lnTo>
                </a:path>
              </a:pathLst>
            </a:custGeom>
            <a:ln w="9525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596900" y="61595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66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223250" y="6264147"/>
            <a:ext cx="219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9A"/>
                </a:solidFill>
                <a:latin typeface="Verdana"/>
                <a:cs typeface="Verdana"/>
              </a:rPr>
              <a:t>15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45210" y="3080512"/>
            <a:ext cx="7028180" cy="6045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800" spc="-5">
                <a:solidFill>
                  <a:srgbClr val="00339A"/>
                </a:solidFill>
                <a:latin typeface="Verdana"/>
                <a:cs typeface="Verdana"/>
              </a:rPr>
              <a:t>Implementation</a:t>
            </a:r>
            <a:r>
              <a:rPr dirty="0" sz="3800" spc="-25">
                <a:solidFill>
                  <a:srgbClr val="00339A"/>
                </a:solidFill>
                <a:latin typeface="Verdana"/>
                <a:cs typeface="Verdana"/>
              </a:rPr>
              <a:t> </a:t>
            </a:r>
            <a:r>
              <a:rPr dirty="0" sz="3800" spc="-5">
                <a:solidFill>
                  <a:srgbClr val="00339A"/>
                </a:solidFill>
                <a:latin typeface="Verdana"/>
                <a:cs typeface="Verdana"/>
              </a:rPr>
              <a:t>Schedule</a:t>
            </a:r>
            <a:endParaRPr sz="3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79206" y="6439826"/>
            <a:ext cx="203200" cy="21526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1200" spc="-5">
                <a:latin typeface="Arial Black"/>
                <a:cs typeface="Arial Black"/>
              </a:rPr>
              <a:t>16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60880" cy="520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119126" y="0"/>
            <a:ext cx="8863330" cy="534035"/>
            <a:chOff x="119126" y="0"/>
            <a:chExt cx="8863330" cy="534035"/>
          </a:xfrm>
        </p:grpSpPr>
        <p:sp>
          <p:nvSpPr>
            <p:cNvPr id="5" name="object 5"/>
            <p:cNvSpPr/>
            <p:nvPr/>
          </p:nvSpPr>
          <p:spPr>
            <a:xfrm>
              <a:off x="400303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771395" y="389890"/>
            <a:ext cx="55645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00339A"/>
                </a:solidFill>
              </a:rPr>
              <a:t>Implementation</a:t>
            </a:r>
            <a:r>
              <a:rPr dirty="0" sz="3600" spc="-90">
                <a:solidFill>
                  <a:srgbClr val="00339A"/>
                </a:solidFill>
              </a:rPr>
              <a:t> </a:t>
            </a:r>
            <a:r>
              <a:rPr dirty="0" sz="3600">
                <a:solidFill>
                  <a:srgbClr val="00339A"/>
                </a:solidFill>
              </a:rPr>
              <a:t>Schedule</a:t>
            </a:r>
            <a:endParaRPr sz="360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30212" y="1039812"/>
          <a:ext cx="8272780" cy="572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 algn="ctr" marL="367665" marR="3613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New Drug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Application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(NDA)</a:t>
                      </a:r>
                      <a:r>
                        <a:rPr dirty="0" sz="18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or  Biologics License Application 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(BLA):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Labeling must</a:t>
                      </a:r>
                      <a:r>
                        <a:rPr dirty="0" sz="18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conform: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701801">
                <a:tc>
                  <a:txBody>
                    <a:bodyPr/>
                    <a:lstStyle/>
                    <a:p>
                      <a:pPr algn="ctr" marL="455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Submitted 6/30/06 or</a:t>
                      </a:r>
                      <a:r>
                        <a:rPr dirty="0"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after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9702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At time of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submission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703326">
                <a:tc>
                  <a:txBody>
                    <a:bodyPr/>
                    <a:lstStyle/>
                    <a:p>
                      <a:pPr marL="735965" marR="729615" indent="329565">
                        <a:lnSpc>
                          <a:spcPts val="2600"/>
                        </a:lnSpc>
                        <a:spcBef>
                          <a:spcPts val="3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Pending on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6/30/06 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Approved</a:t>
                      </a:r>
                      <a:r>
                        <a:rPr dirty="0"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6/30/05-6/30/06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55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6/30/09 (3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years)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571499">
                <a:tc>
                  <a:txBody>
                    <a:bodyPr/>
                    <a:lstStyle/>
                    <a:p>
                      <a:pPr algn="ctr" marL="455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Approved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6/30/04-6/29/05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1931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6/30/10 (4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years)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701801">
                <a:tc>
                  <a:txBody>
                    <a:bodyPr/>
                    <a:lstStyle/>
                    <a:p>
                      <a:pPr algn="ctr" marL="455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Approved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6/30/03-6/29/04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1931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6/30/11 (5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years)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702564">
                <a:tc>
                  <a:txBody>
                    <a:bodyPr/>
                    <a:lstStyle/>
                    <a:p>
                      <a:pPr algn="ctr" marL="455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Approved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6/30/02-6/29/03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1931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6/30/12 (6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years)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701802">
                <a:tc>
                  <a:txBody>
                    <a:bodyPr/>
                    <a:lstStyle/>
                    <a:p>
                      <a:pPr algn="ctr" marL="455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Approved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6/30/01-6/29/02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1931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6/30/13 (7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years)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701801">
                <a:tc>
                  <a:txBody>
                    <a:bodyPr/>
                    <a:lstStyle/>
                    <a:p>
                      <a:pPr algn="ctr" marL="4572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Approved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Pre-6/30/01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006475" marR="5981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Voluntary at any time  (encouraged to</a:t>
                      </a:r>
                      <a:r>
                        <a:rPr dirty="0" sz="1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conform)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801" y="1728724"/>
            <a:ext cx="8223884" cy="492252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54965" marR="5080" indent="-342900">
              <a:lnSpc>
                <a:spcPts val="3020"/>
              </a:lnSpc>
              <a:spcBef>
                <a:spcPts val="484"/>
              </a:spcBef>
              <a:tabLst>
                <a:tab pos="2564130" algn="l"/>
              </a:tabLst>
            </a:pPr>
            <a:r>
              <a:rPr dirty="0" sz="2800" b="1">
                <a:latin typeface="Arial"/>
                <a:cs typeface="Arial"/>
              </a:rPr>
              <a:t>True</a:t>
            </a:r>
            <a:r>
              <a:rPr dirty="0" sz="2800" spc="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or</a:t>
            </a:r>
            <a:r>
              <a:rPr dirty="0" sz="2800" spc="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False:	</a:t>
            </a:r>
            <a:r>
              <a:rPr dirty="0" sz="2800">
                <a:latin typeface="Arial"/>
                <a:cs typeface="Arial"/>
              </a:rPr>
              <a:t>Labeling for all prescription drugs  must conform to the new format by the year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2010.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750">
              <a:latin typeface="Arial"/>
              <a:cs typeface="Arial"/>
            </a:endParaRPr>
          </a:p>
          <a:p>
            <a:pPr marL="355600" marR="99060" indent="-343535">
              <a:lnSpc>
                <a:spcPct val="90000"/>
              </a:lnSpc>
              <a:tabLst>
                <a:tab pos="1612900" algn="l"/>
                <a:tab pos="2819400" algn="l"/>
                <a:tab pos="4058285" algn="l"/>
                <a:tab pos="5164455" algn="l"/>
              </a:tabLst>
            </a:pPr>
            <a:r>
              <a:rPr dirty="0" sz="2800" spc="-5" b="1">
                <a:latin typeface="Arial"/>
                <a:cs typeface="Arial"/>
              </a:rPr>
              <a:t>Answer:	False.	</a:t>
            </a:r>
            <a:r>
              <a:rPr dirty="0" sz="2800">
                <a:latin typeface="Arial"/>
                <a:cs typeface="Arial"/>
              </a:rPr>
              <a:t>FDA has provided for a flexible  implementation schedule that phases in the new  labeling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requirements.	The schedule for  implementation depends on when the application  was submitted to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the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agency.	Companies whose  products were approved many years ago have  more time to update their labeling, while ensuring  that new products will be updated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first.</a:t>
            </a:r>
            <a:endParaRPr sz="2800">
              <a:latin typeface="Arial"/>
              <a:cs typeface="Arial"/>
            </a:endParaRPr>
          </a:p>
          <a:p>
            <a:pPr algn="r" marR="81915">
              <a:lnSpc>
                <a:spcPct val="100000"/>
              </a:lnSpc>
              <a:spcBef>
                <a:spcPts val="2165"/>
              </a:spcBef>
            </a:pPr>
            <a:r>
              <a:rPr dirty="0" sz="1200" spc="-5">
                <a:latin typeface="Arial Black"/>
                <a:cs typeface="Arial Black"/>
              </a:rPr>
              <a:t>17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8982710" cy="534035"/>
            <a:chOff x="0" y="0"/>
            <a:chExt cx="8982710" cy="53403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260880" cy="520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00304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951227" y="798322"/>
            <a:ext cx="521716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007C"/>
                </a:solidFill>
              </a:rPr>
              <a:t>Test Your</a:t>
            </a:r>
            <a:r>
              <a:rPr dirty="0" sz="4000" spc="-70">
                <a:solidFill>
                  <a:srgbClr val="00007C"/>
                </a:solidFill>
              </a:rPr>
              <a:t> </a:t>
            </a:r>
            <a:r>
              <a:rPr dirty="0" sz="4000" spc="-5">
                <a:solidFill>
                  <a:srgbClr val="00007C"/>
                </a:solidFill>
              </a:rPr>
              <a:t>Knowledge</a:t>
            </a:r>
            <a:endParaRPr sz="4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6900" y="1549209"/>
            <a:ext cx="7958455" cy="114935"/>
            <a:chOff x="596900" y="1549209"/>
            <a:chExt cx="7958455" cy="114935"/>
          </a:xfrm>
        </p:grpSpPr>
        <p:sp>
          <p:nvSpPr>
            <p:cNvPr id="3" name="object 3"/>
            <p:cNvSpPr/>
            <p:nvPr/>
          </p:nvSpPr>
          <p:spPr>
            <a:xfrm>
              <a:off x="596900" y="1553972"/>
              <a:ext cx="4655820" cy="109855"/>
            </a:xfrm>
            <a:custGeom>
              <a:avLst/>
              <a:gdLst/>
              <a:ahLst/>
              <a:cxnLst/>
              <a:rect l="l" t="t" r="r" b="b"/>
              <a:pathLst>
                <a:path w="4655820" h="109855">
                  <a:moveTo>
                    <a:pt x="4655820" y="109727"/>
                  </a:moveTo>
                  <a:lnTo>
                    <a:pt x="4655820" y="0"/>
                  </a:lnTo>
                  <a:lnTo>
                    <a:pt x="0" y="0"/>
                  </a:lnTo>
                  <a:lnTo>
                    <a:pt x="0" y="109727"/>
                  </a:lnTo>
                  <a:lnTo>
                    <a:pt x="4655820" y="109727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96900" y="1553972"/>
              <a:ext cx="7958455" cy="0"/>
            </a:xfrm>
            <a:custGeom>
              <a:avLst/>
              <a:gdLst/>
              <a:ahLst/>
              <a:cxnLst/>
              <a:rect l="l" t="t" r="r" b="b"/>
              <a:pathLst>
                <a:path w="7958455" h="0">
                  <a:moveTo>
                    <a:pt x="0" y="0"/>
                  </a:moveTo>
                  <a:lnTo>
                    <a:pt x="7958328" y="0"/>
                  </a:lnTo>
                </a:path>
              </a:pathLst>
            </a:custGeom>
            <a:ln w="9525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596900" y="61595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66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223250" y="6264147"/>
            <a:ext cx="219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9A"/>
                </a:solidFill>
                <a:latin typeface="Verdana"/>
                <a:cs typeface="Verdana"/>
              </a:rPr>
              <a:t>18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59204" y="2653030"/>
            <a:ext cx="5598160" cy="118427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99109" marR="5080" indent="-487045">
              <a:lnSpc>
                <a:spcPct val="100000"/>
              </a:lnSpc>
              <a:spcBef>
                <a:spcPts val="95"/>
              </a:spcBef>
            </a:pPr>
            <a:r>
              <a:rPr dirty="0" sz="3800" spc="-5">
                <a:solidFill>
                  <a:srgbClr val="00339A"/>
                </a:solidFill>
                <a:latin typeface="Verdana"/>
                <a:cs typeface="Verdana"/>
              </a:rPr>
              <a:t>Labeling Format and  Content</a:t>
            </a:r>
            <a:r>
              <a:rPr dirty="0" sz="3800" spc="-15">
                <a:solidFill>
                  <a:srgbClr val="00339A"/>
                </a:solidFill>
                <a:latin typeface="Verdana"/>
                <a:cs typeface="Verdana"/>
              </a:rPr>
              <a:t> </a:t>
            </a:r>
            <a:r>
              <a:rPr dirty="0" sz="3800" spc="-5">
                <a:solidFill>
                  <a:srgbClr val="00339A"/>
                </a:solidFill>
                <a:latin typeface="Verdana"/>
                <a:cs typeface="Verdana"/>
              </a:rPr>
              <a:t>Changes</a:t>
            </a:r>
            <a:endParaRPr sz="3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151" y="501142"/>
            <a:ext cx="818388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</a:rPr>
              <a:t>Overview of New Labeling</a:t>
            </a:r>
            <a:r>
              <a:rPr dirty="0" sz="4000" spc="-55">
                <a:solidFill>
                  <a:srgbClr val="00339A"/>
                </a:solidFill>
              </a:rPr>
              <a:t> </a:t>
            </a:r>
            <a:r>
              <a:rPr dirty="0" sz="4000" spc="-5">
                <a:solidFill>
                  <a:srgbClr val="00339A"/>
                </a:solidFill>
              </a:rPr>
              <a:t>Format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19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990851"/>
            <a:ext cx="6659880" cy="401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Adds Highlights</a:t>
            </a:r>
            <a:r>
              <a:rPr dirty="0" sz="3200" spc="-5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section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007C"/>
              </a:buClr>
              <a:buFont typeface="Wingdings"/>
              <a:buChar char=""/>
            </a:pPr>
            <a:endParaRPr sz="46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Adds Contents</a:t>
            </a:r>
            <a:r>
              <a:rPr dirty="0" sz="3200" spc="-5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section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007C"/>
              </a:buClr>
              <a:buFont typeface="Wingdings"/>
              <a:buChar char=""/>
            </a:pPr>
            <a:endParaRPr sz="46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Reorders </a:t>
            </a:r>
            <a:r>
              <a:rPr dirty="0" sz="3200" spc="-5">
                <a:latin typeface="Arial"/>
                <a:cs typeface="Arial"/>
              </a:rPr>
              <a:t>and </a:t>
            </a:r>
            <a:r>
              <a:rPr dirty="0" sz="3200" spc="-10">
                <a:latin typeface="Arial"/>
                <a:cs typeface="Arial"/>
              </a:rPr>
              <a:t>reorganizes</a:t>
            </a:r>
            <a:r>
              <a:rPr dirty="0" sz="3200" spc="1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sections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007C"/>
              </a:buClr>
              <a:buFont typeface="Wingdings"/>
              <a:buChar char=""/>
            </a:pPr>
            <a:endParaRPr sz="46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Makes additional</a:t>
            </a:r>
            <a:r>
              <a:rPr dirty="0" sz="320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improvements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6900" y="1549209"/>
            <a:ext cx="7958455" cy="114935"/>
            <a:chOff x="596900" y="1549209"/>
            <a:chExt cx="7958455" cy="114935"/>
          </a:xfrm>
        </p:grpSpPr>
        <p:sp>
          <p:nvSpPr>
            <p:cNvPr id="3" name="object 3"/>
            <p:cNvSpPr/>
            <p:nvPr/>
          </p:nvSpPr>
          <p:spPr>
            <a:xfrm>
              <a:off x="596900" y="1553972"/>
              <a:ext cx="4655820" cy="109855"/>
            </a:xfrm>
            <a:custGeom>
              <a:avLst/>
              <a:gdLst/>
              <a:ahLst/>
              <a:cxnLst/>
              <a:rect l="l" t="t" r="r" b="b"/>
              <a:pathLst>
                <a:path w="4655820" h="109855">
                  <a:moveTo>
                    <a:pt x="4655820" y="109727"/>
                  </a:moveTo>
                  <a:lnTo>
                    <a:pt x="4655820" y="0"/>
                  </a:lnTo>
                  <a:lnTo>
                    <a:pt x="0" y="0"/>
                  </a:lnTo>
                  <a:lnTo>
                    <a:pt x="0" y="109727"/>
                  </a:lnTo>
                  <a:lnTo>
                    <a:pt x="4655820" y="109727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96900" y="1553972"/>
              <a:ext cx="7958455" cy="0"/>
            </a:xfrm>
            <a:custGeom>
              <a:avLst/>
              <a:gdLst/>
              <a:ahLst/>
              <a:cxnLst/>
              <a:rect l="l" t="t" r="r" b="b"/>
              <a:pathLst>
                <a:path w="7958455" h="0">
                  <a:moveTo>
                    <a:pt x="0" y="0"/>
                  </a:moveTo>
                  <a:lnTo>
                    <a:pt x="7958328" y="0"/>
                  </a:lnTo>
                </a:path>
              </a:pathLst>
            </a:custGeom>
            <a:ln w="9525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596900" y="61595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66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315208" y="835660"/>
            <a:ext cx="3630929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00339A"/>
                </a:solidFill>
                <a:latin typeface="Verdana"/>
                <a:cs typeface="Verdana"/>
              </a:rPr>
              <a:t>Introduction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18423" y="6263329"/>
            <a:ext cx="249554" cy="2139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dirty="0" sz="1200">
                <a:solidFill>
                  <a:srgbClr val="FFFF9A"/>
                </a:solidFill>
                <a:latin typeface="Verdana"/>
                <a:cs typeface="Verdana"/>
              </a:rPr>
              <a:t>1</a:t>
            </a:fld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5555" y="1851406"/>
            <a:ext cx="7069455" cy="390271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2400" b="1">
                <a:solidFill>
                  <a:srgbClr val="000065"/>
                </a:solidFill>
                <a:latin typeface="Verdana"/>
                <a:cs typeface="Verdana"/>
              </a:rPr>
              <a:t>Mary </a:t>
            </a:r>
            <a:r>
              <a:rPr dirty="0" sz="2400" spc="-5" b="1">
                <a:solidFill>
                  <a:srgbClr val="000065"/>
                </a:solidFill>
                <a:latin typeface="Verdana"/>
                <a:cs typeface="Verdana"/>
              </a:rPr>
              <a:t>E. Kremzner,</a:t>
            </a:r>
            <a:r>
              <a:rPr dirty="0" sz="2400" spc="-10" b="1">
                <a:solidFill>
                  <a:srgbClr val="000065"/>
                </a:solidFill>
                <a:latin typeface="Verdana"/>
                <a:cs typeface="Verdana"/>
              </a:rPr>
              <a:t> </a:t>
            </a:r>
            <a:r>
              <a:rPr dirty="0" sz="2400" spc="-5" b="1">
                <a:solidFill>
                  <a:srgbClr val="000065"/>
                </a:solidFill>
                <a:latin typeface="Verdana"/>
                <a:cs typeface="Verdana"/>
              </a:rPr>
              <a:t>Pharm.D.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2400" spc="-5">
                <a:solidFill>
                  <a:srgbClr val="000065"/>
                </a:solidFill>
                <a:latin typeface="Verdana"/>
                <a:cs typeface="Verdana"/>
              </a:rPr>
              <a:t>CDR, </a:t>
            </a:r>
            <a:r>
              <a:rPr dirty="0" sz="2400">
                <a:solidFill>
                  <a:srgbClr val="000065"/>
                </a:solidFill>
                <a:latin typeface="Verdana"/>
                <a:cs typeface="Verdana"/>
              </a:rPr>
              <a:t>U.S. </a:t>
            </a:r>
            <a:r>
              <a:rPr dirty="0" sz="2400" spc="-5">
                <a:solidFill>
                  <a:srgbClr val="000065"/>
                </a:solidFill>
                <a:latin typeface="Verdana"/>
                <a:cs typeface="Verdana"/>
              </a:rPr>
              <a:t>Public Health</a:t>
            </a:r>
            <a:r>
              <a:rPr dirty="0" sz="2400" spc="35">
                <a:solidFill>
                  <a:srgbClr val="000065"/>
                </a:solidFill>
                <a:latin typeface="Verdana"/>
                <a:cs typeface="Verdana"/>
              </a:rPr>
              <a:t> </a:t>
            </a:r>
            <a:r>
              <a:rPr dirty="0" sz="2400" spc="-5">
                <a:solidFill>
                  <a:srgbClr val="000065"/>
                </a:solidFill>
                <a:latin typeface="Verdana"/>
                <a:cs typeface="Verdana"/>
              </a:rPr>
              <a:t>Service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05000"/>
              </a:lnSpc>
              <a:spcBef>
                <a:spcPts val="10"/>
              </a:spcBef>
            </a:pPr>
            <a:r>
              <a:rPr dirty="0" sz="2400">
                <a:solidFill>
                  <a:srgbClr val="000065"/>
                </a:solidFill>
                <a:latin typeface="Verdana"/>
                <a:cs typeface="Verdana"/>
              </a:rPr>
              <a:t>Deputy Director, </a:t>
            </a:r>
            <a:r>
              <a:rPr dirty="0" sz="2400" spc="-5">
                <a:solidFill>
                  <a:srgbClr val="000065"/>
                </a:solidFill>
                <a:latin typeface="Verdana"/>
                <a:cs typeface="Verdana"/>
              </a:rPr>
              <a:t>Division </a:t>
            </a:r>
            <a:r>
              <a:rPr dirty="0" sz="2400">
                <a:solidFill>
                  <a:srgbClr val="000065"/>
                </a:solidFill>
                <a:latin typeface="Verdana"/>
                <a:cs typeface="Verdana"/>
              </a:rPr>
              <a:t>of Drug Information  Center for Drug </a:t>
            </a:r>
            <a:r>
              <a:rPr dirty="0" sz="2400" spc="-5">
                <a:solidFill>
                  <a:srgbClr val="000065"/>
                </a:solidFill>
                <a:latin typeface="Verdana"/>
                <a:cs typeface="Verdana"/>
              </a:rPr>
              <a:t>Evaluation </a:t>
            </a:r>
            <a:r>
              <a:rPr dirty="0" sz="2400">
                <a:solidFill>
                  <a:srgbClr val="000065"/>
                </a:solidFill>
                <a:latin typeface="Verdana"/>
                <a:cs typeface="Verdana"/>
              </a:rPr>
              <a:t>and</a:t>
            </a:r>
            <a:r>
              <a:rPr dirty="0" sz="2400" spc="5">
                <a:solidFill>
                  <a:srgbClr val="000065"/>
                </a:solidFill>
                <a:latin typeface="Verdana"/>
                <a:cs typeface="Verdana"/>
              </a:rPr>
              <a:t> </a:t>
            </a:r>
            <a:r>
              <a:rPr dirty="0" sz="2400">
                <a:solidFill>
                  <a:srgbClr val="000065"/>
                </a:solidFill>
                <a:latin typeface="Verdana"/>
                <a:cs typeface="Verdana"/>
              </a:rPr>
              <a:t>Research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2400">
                <a:solidFill>
                  <a:srgbClr val="000065"/>
                </a:solidFill>
                <a:latin typeface="Verdana"/>
                <a:cs typeface="Verdana"/>
              </a:rPr>
              <a:t>U.S. Food and Drug</a:t>
            </a:r>
            <a:r>
              <a:rPr dirty="0" sz="2400" spc="10">
                <a:solidFill>
                  <a:srgbClr val="000065"/>
                </a:solidFill>
                <a:latin typeface="Verdana"/>
                <a:cs typeface="Verdana"/>
              </a:rPr>
              <a:t> </a:t>
            </a:r>
            <a:r>
              <a:rPr dirty="0" sz="2400" spc="-5">
                <a:solidFill>
                  <a:srgbClr val="000065"/>
                </a:solidFill>
                <a:latin typeface="Verdana"/>
                <a:cs typeface="Verdana"/>
              </a:rPr>
              <a:t>Administration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000065"/>
                </a:solidFill>
                <a:latin typeface="Verdana"/>
                <a:cs typeface="Verdana"/>
              </a:rPr>
              <a:t>Steven F. Osborne,</a:t>
            </a:r>
            <a:r>
              <a:rPr dirty="0" sz="2400" spc="5" b="1">
                <a:solidFill>
                  <a:srgbClr val="000065"/>
                </a:solidFill>
                <a:latin typeface="Verdana"/>
                <a:cs typeface="Verdana"/>
              </a:rPr>
              <a:t> </a:t>
            </a:r>
            <a:r>
              <a:rPr dirty="0" sz="2400" spc="-5" b="1">
                <a:solidFill>
                  <a:srgbClr val="000065"/>
                </a:solidFill>
                <a:latin typeface="Verdana"/>
                <a:cs typeface="Verdana"/>
              </a:rPr>
              <a:t>M.D.</a:t>
            </a:r>
            <a:endParaRPr sz="2400">
              <a:latin typeface="Verdana"/>
              <a:cs typeface="Verdana"/>
            </a:endParaRPr>
          </a:p>
          <a:p>
            <a:pPr marL="12700" marR="366395">
              <a:lnSpc>
                <a:spcPts val="3030"/>
              </a:lnSpc>
              <a:spcBef>
                <a:spcPts val="120"/>
              </a:spcBef>
            </a:pPr>
            <a:r>
              <a:rPr dirty="0" sz="2400" spc="-5">
                <a:solidFill>
                  <a:srgbClr val="000065"/>
                </a:solidFill>
                <a:latin typeface="Verdana"/>
                <a:cs typeface="Verdana"/>
              </a:rPr>
              <a:t>Medical Officer, Office </a:t>
            </a:r>
            <a:r>
              <a:rPr dirty="0" sz="2400">
                <a:solidFill>
                  <a:srgbClr val="000065"/>
                </a:solidFill>
                <a:latin typeface="Verdana"/>
                <a:cs typeface="Verdana"/>
              </a:rPr>
              <a:t>of </a:t>
            </a:r>
            <a:r>
              <a:rPr dirty="0" sz="2400" spc="-5">
                <a:solidFill>
                  <a:srgbClr val="000065"/>
                </a:solidFill>
                <a:latin typeface="Verdana"/>
                <a:cs typeface="Verdana"/>
              </a:rPr>
              <a:t>Prescription </a:t>
            </a:r>
            <a:r>
              <a:rPr dirty="0" sz="2400">
                <a:solidFill>
                  <a:srgbClr val="000065"/>
                </a:solidFill>
                <a:latin typeface="Verdana"/>
                <a:cs typeface="Verdana"/>
              </a:rPr>
              <a:t>Drugs  Center for </a:t>
            </a:r>
            <a:r>
              <a:rPr dirty="0" sz="2400" spc="-5">
                <a:solidFill>
                  <a:srgbClr val="000065"/>
                </a:solidFill>
                <a:latin typeface="Verdana"/>
                <a:cs typeface="Verdana"/>
              </a:rPr>
              <a:t>Evaluation </a:t>
            </a:r>
            <a:r>
              <a:rPr dirty="0" sz="2400">
                <a:solidFill>
                  <a:srgbClr val="000065"/>
                </a:solidFill>
                <a:latin typeface="Verdana"/>
                <a:cs typeface="Verdana"/>
              </a:rPr>
              <a:t>and</a:t>
            </a:r>
            <a:r>
              <a:rPr dirty="0" sz="2400" spc="10">
                <a:solidFill>
                  <a:srgbClr val="000065"/>
                </a:solidFill>
                <a:latin typeface="Verdana"/>
                <a:cs typeface="Verdana"/>
              </a:rPr>
              <a:t> </a:t>
            </a:r>
            <a:r>
              <a:rPr dirty="0" sz="2400">
                <a:solidFill>
                  <a:srgbClr val="000065"/>
                </a:solidFill>
                <a:latin typeface="Verdana"/>
                <a:cs typeface="Verdana"/>
              </a:rPr>
              <a:t>Research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2400">
                <a:solidFill>
                  <a:srgbClr val="000065"/>
                </a:solidFill>
                <a:latin typeface="Verdana"/>
                <a:cs typeface="Verdana"/>
              </a:rPr>
              <a:t>U.S. Food and Drug</a:t>
            </a:r>
            <a:r>
              <a:rPr dirty="0" sz="2400" spc="10">
                <a:solidFill>
                  <a:srgbClr val="000065"/>
                </a:solidFill>
                <a:latin typeface="Verdana"/>
                <a:cs typeface="Verdana"/>
              </a:rPr>
              <a:t> </a:t>
            </a:r>
            <a:r>
              <a:rPr dirty="0" sz="2400" spc="-5">
                <a:solidFill>
                  <a:srgbClr val="000065"/>
                </a:solidFill>
                <a:latin typeface="Verdana"/>
                <a:cs typeface="Verdana"/>
              </a:rPr>
              <a:t>Administration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8466" y="315975"/>
            <a:ext cx="6743065" cy="1005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</a:rPr>
              <a:t>Reformatting Drug</a:t>
            </a:r>
            <a:r>
              <a:rPr dirty="0" sz="4000" spc="-75">
                <a:solidFill>
                  <a:srgbClr val="00339A"/>
                </a:solidFill>
              </a:rPr>
              <a:t> </a:t>
            </a:r>
            <a:r>
              <a:rPr dirty="0" sz="4000" spc="-5">
                <a:solidFill>
                  <a:srgbClr val="00339A"/>
                </a:solidFill>
              </a:rPr>
              <a:t>Labeling</a:t>
            </a:r>
            <a:endParaRPr sz="4000"/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2400" spc="-5" b="0">
                <a:solidFill>
                  <a:srgbClr val="00339A"/>
                </a:solidFill>
                <a:latin typeface="Arial"/>
                <a:cs typeface="Arial"/>
              </a:rPr>
              <a:t>Old</a:t>
            </a:r>
            <a:r>
              <a:rPr dirty="0" sz="2400" spc="-10" b="0">
                <a:solidFill>
                  <a:srgbClr val="00339A"/>
                </a:solidFill>
                <a:latin typeface="Arial"/>
                <a:cs typeface="Arial"/>
              </a:rPr>
              <a:t> </a:t>
            </a:r>
            <a:r>
              <a:rPr dirty="0" sz="2400" spc="-5" b="0">
                <a:solidFill>
                  <a:srgbClr val="00339A"/>
                </a:solidFill>
                <a:latin typeface="Arial"/>
                <a:cs typeface="Arial"/>
              </a:rPr>
              <a:t>format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67202" y="1668069"/>
            <a:ext cx="2233930" cy="6915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 spc="-5">
                <a:latin typeface="Arial"/>
                <a:cs typeface="Arial"/>
              </a:rPr>
              <a:t>BRAND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NAME</a:t>
            </a:r>
            <a:endParaRPr sz="1000">
              <a:latin typeface="Arial"/>
              <a:cs typeface="Arial"/>
            </a:endParaRPr>
          </a:p>
          <a:p>
            <a:pPr marL="12700" marR="1276985">
              <a:lnSpc>
                <a:spcPts val="1310"/>
              </a:lnSpc>
              <a:spcBef>
                <a:spcPts val="60"/>
              </a:spcBef>
            </a:pPr>
            <a:r>
              <a:rPr dirty="0" sz="1000" spc="-5">
                <a:latin typeface="Arial"/>
                <a:cs typeface="Arial"/>
              </a:rPr>
              <a:t>(chemical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name)  DESCRIPTION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000" spc="-5">
                <a:latin typeface="Arial"/>
                <a:cs typeface="Arial"/>
              </a:rPr>
              <a:t>The chemical structure is shown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below: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2901" y="4173220"/>
            <a:ext cx="3487420" cy="152908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>
              <a:lnSpc>
                <a:spcPct val="90300"/>
              </a:lnSpc>
              <a:spcBef>
                <a:spcPts val="240"/>
              </a:spcBef>
            </a:pPr>
            <a:r>
              <a:rPr dirty="0" sz="1200" spc="-5">
                <a:latin typeface="Arial"/>
                <a:cs typeface="Arial"/>
              </a:rPr>
              <a:t>Furosemide is a </a:t>
            </a:r>
            <a:r>
              <a:rPr dirty="0" sz="1200" spc="-10">
                <a:latin typeface="Arial"/>
                <a:cs typeface="Arial"/>
              </a:rPr>
              <a:t>diuretic </a:t>
            </a:r>
            <a:r>
              <a:rPr dirty="0" sz="1200" spc="-5">
                <a:latin typeface="Arial"/>
                <a:cs typeface="Arial"/>
              </a:rPr>
              <a:t>which is an </a:t>
            </a:r>
            <a:r>
              <a:rPr dirty="0" sz="1200" spc="-10">
                <a:latin typeface="Arial"/>
                <a:cs typeface="Arial"/>
              </a:rPr>
              <a:t>anthranilic acid  </a:t>
            </a:r>
            <a:r>
              <a:rPr dirty="0" sz="1200" spc="-5">
                <a:latin typeface="Arial"/>
                <a:cs typeface="Arial"/>
              </a:rPr>
              <a:t>derivative. Chemically, it is 4-chloro-N-furfuryl-5-  sulfamoylanthranilic acid. Furosemide is </a:t>
            </a:r>
            <a:r>
              <a:rPr dirty="0" sz="1200" spc="-10">
                <a:latin typeface="Arial"/>
                <a:cs typeface="Arial"/>
              </a:rPr>
              <a:t>available  </a:t>
            </a:r>
            <a:r>
              <a:rPr dirty="0" sz="1200" spc="-5">
                <a:latin typeface="Arial"/>
                <a:cs typeface="Arial"/>
              </a:rPr>
              <a:t>as white tablets for oral </a:t>
            </a:r>
            <a:r>
              <a:rPr dirty="0" sz="1200" spc="-10">
                <a:latin typeface="Arial"/>
                <a:cs typeface="Arial"/>
              </a:rPr>
              <a:t>administration </a:t>
            </a:r>
            <a:r>
              <a:rPr dirty="0" sz="1200" spc="-5">
                <a:latin typeface="Arial"/>
                <a:cs typeface="Arial"/>
              </a:rPr>
              <a:t>in </a:t>
            </a:r>
            <a:r>
              <a:rPr dirty="0" sz="1200" spc="-10">
                <a:latin typeface="Arial"/>
                <a:cs typeface="Arial"/>
              </a:rPr>
              <a:t>dosage  </a:t>
            </a:r>
            <a:r>
              <a:rPr dirty="0" sz="1200" spc="-5">
                <a:latin typeface="Arial"/>
                <a:cs typeface="Arial"/>
              </a:rPr>
              <a:t>strengths of 20, 40 and 80 mg. Furosemide is a  white to off-white odorless </a:t>
            </a:r>
            <a:r>
              <a:rPr dirty="0" sz="1200" spc="-10">
                <a:latin typeface="Arial"/>
                <a:cs typeface="Arial"/>
              </a:rPr>
              <a:t>crystalline powder. </a:t>
            </a:r>
            <a:r>
              <a:rPr dirty="0" sz="1200" spc="-5">
                <a:latin typeface="Arial"/>
                <a:cs typeface="Arial"/>
              </a:rPr>
              <a:t>It </a:t>
            </a:r>
            <a:r>
              <a:rPr dirty="0" sz="1200" spc="-10">
                <a:latin typeface="Arial"/>
                <a:cs typeface="Arial"/>
              </a:rPr>
              <a:t>is  practically insoluble in </a:t>
            </a:r>
            <a:r>
              <a:rPr dirty="0" sz="1200" spc="-5">
                <a:latin typeface="Arial"/>
                <a:cs typeface="Arial"/>
              </a:rPr>
              <a:t>water, sparingly </a:t>
            </a:r>
            <a:r>
              <a:rPr dirty="0" sz="1200" spc="-10">
                <a:latin typeface="Arial"/>
                <a:cs typeface="Arial"/>
              </a:rPr>
              <a:t>soluble in  </a:t>
            </a:r>
            <a:r>
              <a:rPr dirty="0" sz="1200" spc="-5">
                <a:latin typeface="Arial"/>
                <a:cs typeface="Arial"/>
              </a:rPr>
              <a:t>alcohol, freely </a:t>
            </a:r>
            <a:r>
              <a:rPr dirty="0" sz="1200" spc="-10">
                <a:latin typeface="Arial"/>
                <a:cs typeface="Arial"/>
              </a:rPr>
              <a:t>soluble </a:t>
            </a:r>
            <a:r>
              <a:rPr dirty="0" sz="1200" spc="-5">
                <a:latin typeface="Arial"/>
                <a:cs typeface="Arial"/>
              </a:rPr>
              <a:t>in </a:t>
            </a:r>
            <a:r>
              <a:rPr dirty="0" sz="1200" spc="-10">
                <a:latin typeface="Arial"/>
                <a:cs typeface="Arial"/>
              </a:rPr>
              <a:t>dilute </a:t>
            </a:r>
            <a:r>
              <a:rPr dirty="0" sz="1200" spc="-5">
                <a:latin typeface="Arial"/>
                <a:cs typeface="Arial"/>
              </a:rPr>
              <a:t>alkali </a:t>
            </a:r>
            <a:r>
              <a:rPr dirty="0" sz="1200" spc="-10">
                <a:latin typeface="Arial"/>
                <a:cs typeface="Arial"/>
              </a:rPr>
              <a:t>solutions and  </a:t>
            </a:r>
            <a:r>
              <a:rPr dirty="0" sz="1200" spc="-5">
                <a:latin typeface="Arial"/>
                <a:cs typeface="Arial"/>
              </a:rPr>
              <a:t>insoluble in dilute</a:t>
            </a:r>
            <a:r>
              <a:rPr dirty="0" sz="1200" spc="-10">
                <a:latin typeface="Arial"/>
                <a:cs typeface="Arial"/>
              </a:rPr>
              <a:t> acids.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40100" y="2501900"/>
            <a:ext cx="2523744" cy="1362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19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60880" cy="520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19126" y="0"/>
            <a:ext cx="8863330" cy="534035"/>
            <a:chOff x="119126" y="0"/>
            <a:chExt cx="8863330" cy="534035"/>
          </a:xfrm>
        </p:grpSpPr>
        <p:sp>
          <p:nvSpPr>
            <p:cNvPr id="4" name="object 4"/>
            <p:cNvSpPr/>
            <p:nvPr/>
          </p:nvSpPr>
          <p:spPr>
            <a:xfrm>
              <a:off x="400303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48735" y="474472"/>
            <a:ext cx="242125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0">
                <a:solidFill>
                  <a:srgbClr val="00339A"/>
                </a:solidFill>
                <a:latin typeface="Arial"/>
                <a:cs typeface="Arial"/>
              </a:rPr>
              <a:t>Revised</a:t>
            </a:r>
            <a:r>
              <a:rPr dirty="0" sz="2800" spc="-80" b="0">
                <a:solidFill>
                  <a:srgbClr val="00339A"/>
                </a:solidFill>
                <a:latin typeface="Arial"/>
                <a:cs typeface="Arial"/>
              </a:rPr>
              <a:t> </a:t>
            </a:r>
            <a:r>
              <a:rPr dirty="0" sz="2800" b="0">
                <a:solidFill>
                  <a:srgbClr val="00339A"/>
                </a:solidFill>
                <a:latin typeface="Arial"/>
                <a:cs typeface="Arial"/>
              </a:rPr>
              <a:t>format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49300" y="901700"/>
            <a:ext cx="7772400" cy="56387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19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66506" y="6442455"/>
            <a:ext cx="228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 Black"/>
                <a:cs typeface="Arial Black"/>
              </a:rPr>
              <a:t>22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8982710" cy="534035"/>
            <a:chOff x="0" y="0"/>
            <a:chExt cx="8982710" cy="53403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260880" cy="520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00304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352546" y="616965"/>
            <a:ext cx="22612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00339A"/>
                </a:solidFill>
              </a:rPr>
              <a:t>Highlights</a:t>
            </a:r>
            <a:endParaRPr sz="3600"/>
          </a:p>
        </p:txBody>
      </p:sp>
      <p:sp>
        <p:nvSpPr>
          <p:cNvPr id="12" name="object 12"/>
          <p:cNvSpPr txBox="1"/>
          <p:nvPr/>
        </p:nvSpPr>
        <p:spPr>
          <a:xfrm>
            <a:off x="569722" y="1474215"/>
            <a:ext cx="7827009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82775" marR="5080" indent="-187071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Concise, one-half page summary of information in the  Full Prescribing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Information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1602" y="2453386"/>
            <a:ext cx="4130675" cy="345757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Limitations </a:t>
            </a:r>
            <a:r>
              <a:rPr dirty="0" sz="2400">
                <a:latin typeface="Arial"/>
                <a:cs typeface="Arial"/>
              </a:rPr>
              <a:t>Statement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Product </a:t>
            </a:r>
            <a:r>
              <a:rPr dirty="0" sz="2400" spc="-5">
                <a:latin typeface="Arial"/>
                <a:cs typeface="Arial"/>
              </a:rPr>
              <a:t>Names and Date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  </a:t>
            </a:r>
            <a:r>
              <a:rPr dirty="0" sz="2400" spc="-5">
                <a:latin typeface="Arial"/>
                <a:cs typeface="Arial"/>
              </a:rPr>
              <a:t>Initial </a:t>
            </a:r>
            <a:r>
              <a:rPr dirty="0" sz="2400">
                <a:latin typeface="Arial"/>
                <a:cs typeface="Arial"/>
              </a:rPr>
              <a:t>U.S.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Approval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Boxed Warning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Recent Major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Changes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Indications and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Usage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Dosage </a:t>
            </a:r>
            <a:r>
              <a:rPr dirty="0" sz="2400">
                <a:latin typeface="Arial"/>
                <a:cs typeface="Arial"/>
              </a:rPr>
              <a:t>&amp;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Administration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Dosage </a:t>
            </a:r>
            <a:r>
              <a:rPr dirty="0" sz="2400">
                <a:latin typeface="Arial"/>
                <a:cs typeface="Arial"/>
              </a:rPr>
              <a:t>Forms &amp;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Strengths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67402" y="2453386"/>
            <a:ext cx="3640454" cy="374967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Contraindications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Warnings </a:t>
            </a:r>
            <a:r>
              <a:rPr dirty="0" sz="2400">
                <a:latin typeface="Arial"/>
                <a:cs typeface="Arial"/>
              </a:rPr>
              <a:t>&amp;</a:t>
            </a:r>
            <a:r>
              <a:rPr dirty="0" sz="2400" spc="-5">
                <a:latin typeface="Arial"/>
                <a:cs typeface="Arial"/>
              </a:rPr>
              <a:t> Precautions</a:t>
            </a:r>
            <a:endParaRPr sz="2400">
              <a:latin typeface="Arial"/>
              <a:cs typeface="Arial"/>
            </a:endParaRPr>
          </a:p>
          <a:p>
            <a:pPr marL="355600" marR="59055" indent="-342900">
              <a:lnSpc>
                <a:spcPct val="100000"/>
              </a:lnSpc>
              <a:spcBef>
                <a:spcPts val="5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Adverse Reactions  (listing of most </a:t>
            </a:r>
            <a:r>
              <a:rPr dirty="0" sz="2400" spc="-10">
                <a:latin typeface="Arial"/>
                <a:cs typeface="Arial"/>
              </a:rPr>
              <a:t>common  </a:t>
            </a:r>
            <a:r>
              <a:rPr dirty="0" sz="2400" spc="-5">
                <a:latin typeface="Arial"/>
                <a:cs typeface="Arial"/>
              </a:rPr>
              <a:t>ARs)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Drug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Interactions</a:t>
            </a:r>
            <a:endParaRPr sz="2400">
              <a:latin typeface="Arial"/>
              <a:cs typeface="Arial"/>
            </a:endParaRPr>
          </a:p>
          <a:p>
            <a:pPr marL="355600" marR="1259840" indent="-342900">
              <a:lnSpc>
                <a:spcPct val="100000"/>
              </a:lnSpc>
              <a:spcBef>
                <a:spcPts val="5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Use in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Specific  Populations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Patient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Counseling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10302" y="6176365"/>
            <a:ext cx="30238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Information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Statement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23108" y="5245548"/>
            <a:ext cx="4001770" cy="12084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SPECIFIC</a:t>
            </a:r>
            <a:r>
              <a:rPr dirty="0" sz="950" spc="4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POPULATIONS------------------------</a:t>
            </a:r>
            <a:endParaRPr sz="950">
              <a:latin typeface="Times New Roman"/>
              <a:cs typeface="Times New Roman"/>
            </a:endParaRPr>
          </a:p>
          <a:p>
            <a:pPr marL="330200" marR="243204" indent="-280035">
              <a:lnSpc>
                <a:spcPts val="1120"/>
              </a:lnSpc>
              <a:spcBef>
                <a:spcPts val="110"/>
              </a:spcBef>
              <a:buFont typeface="Symbol"/>
              <a:buChar char=""/>
              <a:tabLst>
                <a:tab pos="330200" algn="l"/>
                <a:tab pos="330835" algn="l"/>
              </a:tabLst>
            </a:pP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Contraindicated </a:t>
            </a:r>
            <a:r>
              <a:rPr dirty="0" sz="950">
                <a:latin typeface="Times New Roman"/>
                <a:cs typeface="Times New Roman"/>
              </a:rPr>
              <a:t>in  </a:t>
            </a: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0">
                <a:latin typeface="Times New Roman"/>
                <a:cs typeface="Times New Roman"/>
              </a:rPr>
              <a:t>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 marL="330200" indent="-280035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330200" algn="l"/>
                <a:tab pos="330835" algn="l"/>
              </a:tabLst>
            </a:pPr>
            <a:r>
              <a:rPr dirty="0" sz="950" spc="15">
                <a:latin typeface="Times New Roman"/>
                <a:cs typeface="Times New Roman"/>
              </a:rPr>
              <a:t>Renal </a:t>
            </a:r>
            <a:r>
              <a:rPr dirty="0" sz="950" spc="10">
                <a:latin typeface="Times New Roman"/>
                <a:cs typeface="Times New Roman"/>
              </a:rPr>
              <a:t>impairment: Dose </a:t>
            </a:r>
            <a:r>
              <a:rPr dirty="0" sz="950" spc="20">
                <a:latin typeface="Times New Roman"/>
                <a:cs typeface="Times New Roman"/>
              </a:rPr>
              <a:t>may </a:t>
            </a:r>
            <a:r>
              <a:rPr dirty="0" sz="950" spc="1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</a:t>
            </a:r>
            <a:r>
              <a:rPr dirty="0" sz="950" spc="5">
                <a:latin typeface="Times New Roman"/>
                <a:cs typeface="Times New Roman"/>
              </a:rPr>
              <a:t>(2.3, 8.6,</a:t>
            </a:r>
            <a:r>
              <a:rPr dirty="0" sz="950" spc="-9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marL="50800">
              <a:lnSpc>
                <a:spcPts val="1135"/>
              </a:lnSpc>
              <a:spcBef>
                <a:spcPts val="5"/>
              </a:spcBef>
            </a:pPr>
            <a:r>
              <a:rPr dirty="0" sz="950" spc="15" b="1">
                <a:latin typeface="Times New Roman"/>
                <a:cs typeface="Times New Roman"/>
              </a:rPr>
              <a:t>See </a:t>
            </a:r>
            <a:r>
              <a:rPr dirty="0" sz="950" spc="20" b="1">
                <a:latin typeface="Times New Roman"/>
                <a:cs typeface="Times New Roman"/>
              </a:rPr>
              <a:t>17 </a:t>
            </a:r>
            <a:r>
              <a:rPr dirty="0" sz="950" spc="10" b="1">
                <a:latin typeface="Times New Roman"/>
                <a:cs typeface="Times New Roman"/>
              </a:rPr>
              <a:t>for </a:t>
            </a:r>
            <a:r>
              <a:rPr dirty="0" sz="950" spc="15" b="1">
                <a:latin typeface="Times New Roman"/>
                <a:cs typeface="Times New Roman"/>
              </a:rPr>
              <a:t>PATIENT COUNSELING </a:t>
            </a:r>
            <a:r>
              <a:rPr dirty="0" sz="950" spc="20" b="1">
                <a:latin typeface="Times New Roman"/>
                <a:cs typeface="Times New Roman"/>
              </a:rPr>
              <a:t>INFORMATION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-114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  <a:p>
            <a:pPr marL="50800">
              <a:lnSpc>
                <a:spcPts val="905"/>
              </a:lnSpc>
            </a:pPr>
            <a:r>
              <a:rPr dirty="0" sz="950" spc="15" b="1">
                <a:latin typeface="Times New Roman"/>
                <a:cs typeface="Times New Roman"/>
              </a:rPr>
              <a:t>approved </a:t>
            </a:r>
            <a:r>
              <a:rPr dirty="0" sz="950" spc="10" b="1">
                <a:latin typeface="Times New Roman"/>
                <a:cs typeface="Times New Roman"/>
              </a:rPr>
              <a:t>patient</a:t>
            </a:r>
            <a:r>
              <a:rPr dirty="0" sz="950" spc="-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  <a:p>
            <a:pPr algn="r" marR="234950">
              <a:lnSpc>
                <a:spcPts val="1445"/>
              </a:lnSpc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190" b="1">
                <a:latin typeface="Times New Roman"/>
                <a:cs typeface="Times New Roman"/>
              </a:rPr>
              <a:t> </a:t>
            </a:r>
            <a:r>
              <a:rPr dirty="0" sz="950" spc="-10" b="1">
                <a:latin typeface="Times New Roman"/>
                <a:cs typeface="Times New Roman"/>
              </a:rPr>
              <a:t>5/200X</a:t>
            </a:r>
            <a:r>
              <a:rPr dirty="0" baseline="-13888" sz="2100" spc="-15">
                <a:latin typeface="Arial"/>
                <a:cs typeface="Arial"/>
              </a:rPr>
              <a:t>23</a:t>
            </a:r>
            <a:endParaRPr baseline="-13888"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77871"/>
            <a:ext cx="29025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OF PRESCRIBING</a:t>
            </a:r>
            <a:r>
              <a:rPr dirty="0" sz="950" spc="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9984" y="1021863"/>
            <a:ext cx="3923029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5" b="1">
                <a:latin typeface="Times New Roman"/>
                <a:cs typeface="Times New Roman"/>
              </a:rPr>
              <a:t>These </a:t>
            </a:r>
            <a:r>
              <a:rPr dirty="0" sz="950" spc="10" b="1">
                <a:latin typeface="Times New Roman"/>
                <a:cs typeface="Times New Roman"/>
              </a:rPr>
              <a:t>highlights </a:t>
            </a:r>
            <a:r>
              <a:rPr dirty="0" sz="950" spc="5" b="1">
                <a:latin typeface="Times New Roman"/>
                <a:cs typeface="Times New Roman"/>
              </a:rPr>
              <a:t>do not </a:t>
            </a:r>
            <a:r>
              <a:rPr dirty="0" sz="950" spc="10" b="1">
                <a:latin typeface="Times New Roman"/>
                <a:cs typeface="Times New Roman"/>
              </a:rPr>
              <a:t>include </a:t>
            </a:r>
            <a:r>
              <a:rPr dirty="0" sz="950" spc="15" b="1">
                <a:latin typeface="Times New Roman"/>
                <a:cs typeface="Times New Roman"/>
              </a:rPr>
              <a:t>all </a:t>
            </a:r>
            <a:r>
              <a:rPr dirty="0" sz="950" spc="5" b="1">
                <a:latin typeface="Times New Roman"/>
                <a:cs typeface="Times New Roman"/>
              </a:rPr>
              <a:t>the </a:t>
            </a:r>
            <a:r>
              <a:rPr dirty="0" sz="950" spc="10" b="1">
                <a:latin typeface="Times New Roman"/>
                <a:cs typeface="Times New Roman"/>
              </a:rPr>
              <a:t>information needed </a:t>
            </a:r>
            <a:r>
              <a:rPr dirty="0" sz="950" spc="5" b="1">
                <a:latin typeface="Times New Roman"/>
                <a:cs typeface="Times New Roman"/>
              </a:rPr>
              <a:t>to use </a:t>
            </a:r>
            <a:r>
              <a:rPr dirty="0" sz="950" spc="10" b="1">
                <a:latin typeface="Times New Roman"/>
                <a:cs typeface="Times New Roman"/>
              </a:rPr>
              <a:t>Imdicon  safely </a:t>
            </a:r>
            <a:r>
              <a:rPr dirty="0" sz="950" spc="15" b="1">
                <a:latin typeface="Times New Roman"/>
                <a:cs typeface="Times New Roman"/>
              </a:rPr>
              <a:t>and </a:t>
            </a:r>
            <a:r>
              <a:rPr dirty="0" sz="950" spc="5" b="1">
                <a:latin typeface="Times New Roman"/>
                <a:cs typeface="Times New Roman"/>
              </a:rPr>
              <a:t>effectively. </a:t>
            </a:r>
            <a:r>
              <a:rPr dirty="0" sz="950" spc="15" b="1">
                <a:latin typeface="Times New Roman"/>
                <a:cs typeface="Times New Roman"/>
              </a:rPr>
              <a:t>See </a:t>
            </a:r>
            <a:r>
              <a:rPr dirty="0" sz="950" spc="5" b="1">
                <a:latin typeface="Times New Roman"/>
                <a:cs typeface="Times New Roman"/>
              </a:rPr>
              <a:t>full </a:t>
            </a:r>
            <a:r>
              <a:rPr dirty="0" sz="950" spc="10" b="1">
                <a:latin typeface="Times New Roman"/>
                <a:cs typeface="Times New Roman"/>
              </a:rPr>
              <a:t>prescribing information for</a:t>
            </a:r>
            <a:r>
              <a:rPr dirty="0" sz="950" spc="-6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4584" y="1452335"/>
            <a:ext cx="204343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 indent="-635">
              <a:lnSpc>
                <a:spcPts val="1120"/>
              </a:lnSpc>
              <a:spcBef>
                <a:spcPts val="190"/>
              </a:spcBef>
            </a:pPr>
            <a:r>
              <a:rPr dirty="0" sz="950" spc="15" b="1">
                <a:latin typeface="Times New Roman"/>
                <a:cs typeface="Times New Roman"/>
              </a:rPr>
              <a:t>IMDICON</a:t>
            </a:r>
            <a:r>
              <a:rPr dirty="0" baseline="41666" sz="900" spc="22" b="1">
                <a:latin typeface="Times New Roman"/>
                <a:cs typeface="Times New Roman"/>
              </a:rPr>
              <a:t>® </a:t>
            </a:r>
            <a:r>
              <a:rPr dirty="0" sz="950" spc="10" b="1">
                <a:latin typeface="Times New Roman"/>
                <a:cs typeface="Times New Roman"/>
              </a:rPr>
              <a:t>(cholinasol) </a:t>
            </a:r>
            <a:r>
              <a:rPr dirty="0" sz="950" spc="15" b="1">
                <a:latin typeface="Times New Roman"/>
                <a:cs typeface="Times New Roman"/>
              </a:rPr>
              <a:t>CAPSULES  </a:t>
            </a:r>
            <a:r>
              <a:rPr dirty="0" sz="950" spc="10" b="1">
                <a:latin typeface="Times New Roman"/>
                <a:cs typeface="Times New Roman"/>
              </a:rPr>
              <a:t>Initial </a:t>
            </a:r>
            <a:r>
              <a:rPr dirty="0" sz="950" spc="5" b="1">
                <a:latin typeface="Times New Roman"/>
                <a:cs typeface="Times New Roman"/>
              </a:rPr>
              <a:t>U.S. </a:t>
            </a:r>
            <a:r>
              <a:rPr dirty="0" sz="950" spc="10" b="1">
                <a:latin typeface="Times New Roman"/>
                <a:cs typeface="Times New Roman"/>
              </a:rPr>
              <a:t>Approval: 2000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1053" y="1914207"/>
            <a:ext cx="4103370" cy="1365250"/>
          </a:xfrm>
          <a:prstGeom prst="rect">
            <a:avLst/>
          </a:prstGeom>
          <a:ln w="15621">
            <a:solidFill>
              <a:srgbClr val="000000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marL="1680210" marR="153035" indent="-1518285">
              <a:lnSpc>
                <a:spcPts val="1120"/>
              </a:lnSpc>
              <a:spcBef>
                <a:spcPts val="195"/>
              </a:spcBef>
            </a:pPr>
            <a:r>
              <a:rPr dirty="0" sz="950" spc="15" b="1">
                <a:latin typeface="Times New Roman"/>
                <a:cs typeface="Times New Roman"/>
              </a:rPr>
              <a:t>WARNING: LIFE-THREATENING HEMATOLOGICAL ADVERSE  REACTIONS</a:t>
            </a:r>
            <a:endParaRPr sz="950">
              <a:latin typeface="Times New Roman"/>
              <a:cs typeface="Times New Roman"/>
            </a:endParaRPr>
          </a:p>
          <a:p>
            <a:pPr marL="91440" marR="344805" indent="386715">
              <a:lnSpc>
                <a:spcPts val="1120"/>
              </a:lnSpc>
              <a:spcBef>
                <a:spcPts val="15"/>
              </a:spcBef>
            </a:pPr>
            <a:r>
              <a:rPr dirty="0" sz="950" spc="10" b="1" i="1">
                <a:latin typeface="Times New Roman"/>
                <a:cs typeface="Times New Roman"/>
              </a:rPr>
              <a:t>See </a:t>
            </a:r>
            <a:r>
              <a:rPr dirty="0" sz="950" spc="5" b="1" i="1">
                <a:latin typeface="Times New Roman"/>
                <a:cs typeface="Times New Roman"/>
              </a:rPr>
              <a:t>full </a:t>
            </a:r>
            <a:r>
              <a:rPr dirty="0" sz="950" spc="10" b="1" i="1">
                <a:latin typeface="Times New Roman"/>
                <a:cs typeface="Times New Roman"/>
              </a:rPr>
              <a:t>prescribing information for complete </a:t>
            </a:r>
            <a:r>
              <a:rPr dirty="0" sz="950" spc="15" b="1" i="1">
                <a:latin typeface="Times New Roman"/>
                <a:cs typeface="Times New Roman"/>
              </a:rPr>
              <a:t>boxed </a:t>
            </a:r>
            <a:r>
              <a:rPr dirty="0" sz="950" spc="10" b="1" i="1">
                <a:latin typeface="Times New Roman"/>
                <a:cs typeface="Times New Roman"/>
              </a:rPr>
              <a:t>warning</a:t>
            </a:r>
            <a:r>
              <a:rPr dirty="0" sz="950" spc="10" b="1">
                <a:latin typeface="Times New Roman"/>
                <a:cs typeface="Times New Roman"/>
              </a:rPr>
              <a:t>.  </a:t>
            </a:r>
            <a:r>
              <a:rPr dirty="0" sz="950" spc="15" b="1">
                <a:latin typeface="Times New Roman"/>
                <a:cs typeface="Times New Roman"/>
              </a:rPr>
              <a:t>Monitor for </a:t>
            </a:r>
            <a:r>
              <a:rPr dirty="0" sz="950" spc="10" b="1">
                <a:latin typeface="Times New Roman"/>
                <a:cs typeface="Times New Roman"/>
              </a:rPr>
              <a:t>hematological adverse reactions every </a:t>
            </a:r>
            <a:r>
              <a:rPr dirty="0" sz="950" spc="15" b="1">
                <a:latin typeface="Times New Roman"/>
                <a:cs typeface="Times New Roman"/>
              </a:rPr>
              <a:t>2 </a:t>
            </a:r>
            <a:r>
              <a:rPr dirty="0" sz="950" spc="10" b="1">
                <a:latin typeface="Times New Roman"/>
                <a:cs typeface="Times New Roman"/>
              </a:rPr>
              <a:t>weeks </a:t>
            </a:r>
            <a:r>
              <a:rPr dirty="0" sz="950" spc="20" b="1">
                <a:latin typeface="Times New Roman"/>
                <a:cs typeface="Times New Roman"/>
              </a:rPr>
              <a:t>for </a:t>
            </a:r>
            <a:r>
              <a:rPr dirty="0" sz="950" spc="10" b="1">
                <a:latin typeface="Times New Roman"/>
                <a:cs typeface="Times New Roman"/>
              </a:rPr>
              <a:t>first</a:t>
            </a:r>
            <a:r>
              <a:rPr dirty="0" sz="950" spc="-10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  <a:p>
            <a:pPr marL="91440" marR="100965">
              <a:lnSpc>
                <a:spcPts val="1130"/>
              </a:lnSpc>
              <a:spcBef>
                <a:spcPts val="10"/>
              </a:spcBef>
            </a:pPr>
            <a:r>
              <a:rPr dirty="0" sz="950" spc="10" b="1">
                <a:latin typeface="Times New Roman"/>
                <a:cs typeface="Times New Roman"/>
              </a:rPr>
              <a:t>months </a:t>
            </a:r>
            <a:r>
              <a:rPr dirty="0" sz="950" spc="15" b="1">
                <a:latin typeface="Times New Roman"/>
                <a:cs typeface="Times New Roman"/>
              </a:rPr>
              <a:t>of </a:t>
            </a:r>
            <a:r>
              <a:rPr dirty="0" sz="950" spc="10" b="1">
                <a:latin typeface="Times New Roman"/>
                <a:cs typeface="Times New Roman"/>
              </a:rPr>
              <a:t>treatment (5.2). Discontinue Imdicon immediately </a:t>
            </a:r>
            <a:r>
              <a:rPr dirty="0" sz="950" spc="5" b="1">
                <a:latin typeface="Times New Roman"/>
                <a:cs typeface="Times New Roman"/>
              </a:rPr>
              <a:t>if </a:t>
            </a:r>
            <a:r>
              <a:rPr dirty="0" sz="950" spc="15" b="1">
                <a:latin typeface="Times New Roman"/>
                <a:cs typeface="Times New Roman"/>
              </a:rPr>
              <a:t>any </a:t>
            </a:r>
            <a:r>
              <a:rPr dirty="0" sz="950" spc="10" b="1">
                <a:latin typeface="Times New Roman"/>
                <a:cs typeface="Times New Roman"/>
              </a:rPr>
              <a:t>of </a:t>
            </a:r>
            <a:r>
              <a:rPr dirty="0" sz="950" b="1">
                <a:latin typeface="Times New Roman"/>
                <a:cs typeface="Times New Roman"/>
              </a:rPr>
              <a:t>the  </a:t>
            </a:r>
            <a:r>
              <a:rPr dirty="0" sz="950" spc="10" b="1">
                <a:latin typeface="Times New Roman"/>
                <a:cs typeface="Times New Roman"/>
              </a:rPr>
              <a:t>following</a:t>
            </a:r>
            <a:r>
              <a:rPr dirty="0" sz="950" spc="-1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occur:</a:t>
            </a:r>
            <a:endParaRPr sz="950">
              <a:latin typeface="Times New Roman"/>
              <a:cs typeface="Times New Roman"/>
            </a:endParaRPr>
          </a:p>
          <a:p>
            <a:pPr marL="371475" indent="-28067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371475" algn="l"/>
                <a:tab pos="37211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Neutropenia/agranulocytosis</a:t>
            </a:r>
            <a:r>
              <a:rPr dirty="0" sz="950" spc="-1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  <a:p>
            <a:pPr marL="371475" indent="-28067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371475" algn="l"/>
                <a:tab pos="37211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Thrombotic thrombocytopenic purpura</a:t>
            </a:r>
            <a:r>
              <a:rPr dirty="0" sz="950" spc="25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  <a:p>
            <a:pPr marL="371475" indent="-28067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371475" algn="l"/>
                <a:tab pos="37211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Aplastic </a:t>
            </a:r>
            <a:r>
              <a:rPr dirty="0" sz="950" spc="15" b="1">
                <a:latin typeface="Times New Roman"/>
                <a:cs typeface="Times New Roman"/>
              </a:rPr>
              <a:t>anemia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5276" y="3406895"/>
            <a:ext cx="39160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----------------------------RECENT </a:t>
            </a:r>
            <a:r>
              <a:rPr dirty="0" sz="950" spc="20" b="1">
                <a:latin typeface="Times New Roman"/>
                <a:cs typeface="Times New Roman"/>
              </a:rPr>
              <a:t>MAJOR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CHANGES--------------------------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984" y="3549382"/>
            <a:ext cx="238252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Indications and </a:t>
            </a:r>
            <a:r>
              <a:rPr dirty="0" sz="950" spc="10">
                <a:latin typeface="Times New Roman"/>
                <a:cs typeface="Times New Roman"/>
              </a:rPr>
              <a:t>Usage, Coronary Stenting</a:t>
            </a:r>
            <a:r>
              <a:rPr dirty="0" sz="950" spc="-1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984" y="3691870"/>
            <a:ext cx="26441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Dosage </a:t>
            </a:r>
            <a:r>
              <a:rPr dirty="0" sz="950" spc="15">
                <a:latin typeface="Times New Roman"/>
                <a:cs typeface="Times New Roman"/>
              </a:rPr>
              <a:t>and </a:t>
            </a:r>
            <a:r>
              <a:rPr dirty="0" sz="950" spc="10">
                <a:latin typeface="Times New Roman"/>
                <a:cs typeface="Times New Roman"/>
              </a:rPr>
              <a:t>Administration, Coronary Stenting</a:t>
            </a:r>
            <a:r>
              <a:rPr dirty="0" sz="950" spc="-4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40522" y="3549382"/>
            <a:ext cx="402590" cy="318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130"/>
              </a:lnSpc>
              <a:spcBef>
                <a:spcPts val="135"/>
              </a:spcBef>
            </a:pPr>
            <a:r>
              <a:rPr dirty="0" sz="950" spc="25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15">
                <a:latin typeface="Times New Roman"/>
                <a:cs typeface="Times New Roman"/>
              </a:rPr>
              <a:t>2</a:t>
            </a:r>
            <a:r>
              <a:rPr dirty="0" sz="950" spc="5">
                <a:latin typeface="Times New Roman"/>
                <a:cs typeface="Times New Roman"/>
              </a:rPr>
              <a:t>0</a:t>
            </a:r>
            <a:r>
              <a:rPr dirty="0" sz="950" spc="20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25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15">
                <a:latin typeface="Times New Roman"/>
                <a:cs typeface="Times New Roman"/>
              </a:rPr>
              <a:t>2</a:t>
            </a:r>
            <a:r>
              <a:rPr dirty="0" sz="950" spc="5">
                <a:latin typeface="Times New Roman"/>
                <a:cs typeface="Times New Roman"/>
              </a:rPr>
              <a:t>0</a:t>
            </a:r>
            <a:r>
              <a:rPr dirty="0" sz="950" spc="15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984" y="3981360"/>
            <a:ext cx="3926204" cy="7569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1750">
              <a:lnSpc>
                <a:spcPts val="1125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----------------------------INDICATIONS </a:t>
            </a:r>
            <a:r>
              <a:rPr dirty="0" sz="950" spc="20" b="1">
                <a:latin typeface="Times New Roman"/>
                <a:cs typeface="Times New Roman"/>
              </a:rPr>
              <a:t>AND</a:t>
            </a:r>
            <a:r>
              <a:rPr dirty="0" sz="950" spc="-5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USAGE---------------------------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144780">
              <a:lnSpc>
                <a:spcPts val="113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Imdicon is an adenosine diphosphate (ADP) </a:t>
            </a:r>
            <a:r>
              <a:rPr dirty="0" sz="950" spc="5">
                <a:latin typeface="Times New Roman"/>
                <a:cs typeface="Times New Roman"/>
              </a:rPr>
              <a:t>antagonist platelet </a:t>
            </a:r>
            <a:r>
              <a:rPr dirty="0" sz="950" spc="10">
                <a:latin typeface="Times New Roman"/>
                <a:cs typeface="Times New Roman"/>
              </a:rPr>
              <a:t>aggregation  inhibitor indicated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for:</a:t>
            </a:r>
            <a:endParaRPr sz="950">
              <a:latin typeface="Times New Roman"/>
              <a:cs typeface="Times New Roman"/>
            </a:endParaRPr>
          </a:p>
          <a:p>
            <a:pPr marL="292735" marR="8890" indent="-280670">
              <a:lnSpc>
                <a:spcPts val="1120"/>
              </a:lnSpc>
              <a:spcBef>
                <a:spcPts val="90"/>
              </a:spcBef>
              <a:buFont typeface="Symbol"/>
              <a:buChar char=""/>
              <a:tabLst>
                <a:tab pos="292735" algn="l"/>
                <a:tab pos="29337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</a:t>
            </a:r>
            <a:r>
              <a:rPr dirty="0" sz="950" spc="10">
                <a:latin typeface="Times New Roman"/>
                <a:cs typeface="Times New Roman"/>
              </a:rPr>
              <a:t>of 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0">
                <a:latin typeface="Times New Roman"/>
                <a:cs typeface="Times New Roman"/>
              </a:rPr>
              <a:t>in patients who have </a:t>
            </a:r>
            <a:r>
              <a:rPr dirty="0" sz="950" spc="5">
                <a:latin typeface="Times New Roman"/>
                <a:cs typeface="Times New Roman"/>
              </a:rPr>
              <a:t>experienced  </a:t>
            </a:r>
            <a:r>
              <a:rPr dirty="0" sz="950" spc="10">
                <a:latin typeface="Times New Roman"/>
                <a:cs typeface="Times New Roman"/>
              </a:rPr>
              <a:t>stroke precursors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10">
                <a:latin typeface="Times New Roman"/>
                <a:cs typeface="Times New Roman"/>
              </a:rPr>
              <a:t>had </a:t>
            </a:r>
            <a:r>
              <a:rPr dirty="0" sz="950" spc="15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completed </a:t>
            </a:r>
            <a:r>
              <a:rPr dirty="0" sz="950" spc="10">
                <a:latin typeface="Times New Roman"/>
                <a:cs typeface="Times New Roman"/>
              </a:rPr>
              <a:t>thrombotic stroke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984" y="4715119"/>
            <a:ext cx="372872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2735" marR="5080" indent="-28067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2735" algn="l"/>
                <a:tab pos="29337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incidence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subacute coronary </a:t>
            </a:r>
            <a:r>
              <a:rPr dirty="0" sz="950" spc="5">
                <a:latin typeface="Times New Roman"/>
                <a:cs typeface="Times New Roman"/>
              </a:rPr>
              <a:t>stent </a:t>
            </a:r>
            <a:r>
              <a:rPr dirty="0" sz="950" spc="10">
                <a:latin typeface="Times New Roman"/>
                <a:cs typeface="Times New Roman"/>
              </a:rPr>
              <a:t>thrombosis, </a:t>
            </a:r>
            <a:r>
              <a:rPr dirty="0" sz="950" spc="5">
                <a:latin typeface="Times New Roman"/>
                <a:cs typeface="Times New Roman"/>
              </a:rPr>
              <a:t>when  </a:t>
            </a:r>
            <a:r>
              <a:rPr dirty="0" sz="950" spc="10">
                <a:latin typeface="Times New Roman"/>
                <a:cs typeface="Times New Roman"/>
              </a:rPr>
              <a:t>used </a:t>
            </a:r>
            <a:r>
              <a:rPr dirty="0" sz="950" spc="5">
                <a:latin typeface="Times New Roman"/>
                <a:cs typeface="Times New Roman"/>
              </a:rPr>
              <a:t>with </a:t>
            </a:r>
            <a:r>
              <a:rPr dirty="0" sz="950" spc="10">
                <a:latin typeface="Times New Roman"/>
                <a:cs typeface="Times New Roman"/>
              </a:rPr>
              <a:t>aspirin</a:t>
            </a:r>
            <a:r>
              <a:rPr dirty="0" sz="950" spc="1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984" y="5001599"/>
            <a:ext cx="111696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9984" y="5153243"/>
            <a:ext cx="3924300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735" marR="5080" indent="-28067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2735" algn="l"/>
                <a:tab pos="293370" algn="l"/>
              </a:tabLst>
            </a:pPr>
            <a:r>
              <a:rPr dirty="0" sz="950" spc="5">
                <a:latin typeface="Times New Roman"/>
                <a:cs typeface="Times New Roman"/>
              </a:rPr>
              <a:t>For stroke, </a:t>
            </a:r>
            <a:r>
              <a:rPr dirty="0" sz="950" spc="10">
                <a:latin typeface="Times New Roman"/>
                <a:cs typeface="Times New Roman"/>
              </a:rPr>
              <a:t>Imdicon should </a:t>
            </a:r>
            <a:r>
              <a:rPr dirty="0" sz="950" spc="20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for patients who are intolerant of  or </a:t>
            </a:r>
            <a:r>
              <a:rPr dirty="0" sz="950" spc="5">
                <a:latin typeface="Times New Roman"/>
                <a:cs typeface="Times New Roman"/>
              </a:rPr>
              <a:t>allergic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</a:t>
            </a:r>
            <a:r>
              <a:rPr dirty="0" sz="950" spc="10">
                <a:latin typeface="Times New Roman"/>
                <a:cs typeface="Times New Roman"/>
              </a:rPr>
              <a:t>or who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failed aspirin </a:t>
            </a:r>
            <a:r>
              <a:rPr dirty="0" sz="950" spc="10">
                <a:latin typeface="Times New Roman"/>
                <a:cs typeface="Times New Roman"/>
              </a:rPr>
              <a:t>therapy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9984" y="5585973"/>
            <a:ext cx="3914140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-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292735" indent="-28067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2735" algn="l"/>
                <a:tab pos="293370" algn="l"/>
              </a:tabLst>
            </a:pPr>
            <a:r>
              <a:rPr dirty="0" sz="950" spc="5">
                <a:latin typeface="Times New Roman"/>
                <a:cs typeface="Times New Roman"/>
              </a:rPr>
              <a:t>Stroke: </a:t>
            </a:r>
            <a:r>
              <a:rPr dirty="0" sz="950" spc="15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</a:t>
            </a:r>
            <a:r>
              <a:rPr dirty="0" sz="950" spc="10">
                <a:latin typeface="Times New Roman"/>
                <a:cs typeface="Times New Roman"/>
              </a:rPr>
              <a:t>with </a:t>
            </a:r>
            <a:r>
              <a:rPr dirty="0" sz="950" spc="5">
                <a:latin typeface="Times New Roman"/>
                <a:cs typeface="Times New Roman"/>
              </a:rPr>
              <a:t>food.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9984" y="5889260"/>
            <a:ext cx="3865879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735" marR="5080" indent="-28067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2735" algn="l"/>
                <a:tab pos="293370" algn="l"/>
              </a:tabLst>
            </a:pPr>
            <a:r>
              <a:rPr dirty="0" sz="950" spc="10">
                <a:latin typeface="Times New Roman"/>
                <a:cs typeface="Times New Roman"/>
              </a:rPr>
              <a:t>Coronary 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daily with food, </a:t>
            </a:r>
            <a:r>
              <a:rPr dirty="0" sz="950" spc="5">
                <a:latin typeface="Times New Roman"/>
                <a:cs typeface="Times New Roman"/>
              </a:rPr>
              <a:t>with antiplatelet doses  </a:t>
            </a:r>
            <a:r>
              <a:rPr dirty="0" sz="950" spc="10">
                <a:latin typeface="Times New Roman"/>
                <a:cs typeface="Times New Roman"/>
              </a:rPr>
              <a:t>of aspirin,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10">
                <a:latin typeface="Times New Roman"/>
                <a:cs typeface="Times New Roman"/>
              </a:rPr>
              <a:t>30 days </a:t>
            </a:r>
            <a:r>
              <a:rPr dirty="0" sz="950" spc="5">
                <a:latin typeface="Times New Roman"/>
                <a:cs typeface="Times New Roman"/>
              </a:rPr>
              <a:t>following </a:t>
            </a:r>
            <a:r>
              <a:rPr dirty="0" sz="950" spc="10">
                <a:latin typeface="Times New Roman"/>
                <a:cs typeface="Times New Roman"/>
              </a:rPr>
              <a:t>stent implantation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9984" y="6175740"/>
            <a:ext cx="3662679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hematopoietic  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61333" y="1021828"/>
            <a:ext cx="3924935" cy="3162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0480">
              <a:lnSpc>
                <a:spcPts val="112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---------------------DOSAGE </a:t>
            </a:r>
            <a:r>
              <a:rPr dirty="0" sz="950" spc="20" b="1">
                <a:latin typeface="Times New Roman"/>
                <a:cs typeface="Times New Roman"/>
              </a:rPr>
              <a:t>FORMS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-1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20"/>
              </a:lnSpc>
            </a:pP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15">
                <a:latin typeface="Times New Roman"/>
                <a:cs typeface="Times New Roman"/>
              </a:rPr>
              <a:t>50 mg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15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61207" y="1452300"/>
            <a:ext cx="3940810" cy="326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Hematopoietic disorders or </a:t>
            </a:r>
            <a:r>
              <a:rPr dirty="0" sz="950" spc="15">
                <a:latin typeface="Times New Roman"/>
                <a:cs typeface="Times New Roman"/>
              </a:rPr>
              <a:t>a </a:t>
            </a:r>
            <a:r>
              <a:rPr dirty="0" sz="950" spc="10">
                <a:latin typeface="Times New Roman"/>
                <a:cs typeface="Times New Roman"/>
              </a:rPr>
              <a:t>history of </a:t>
            </a:r>
            <a:r>
              <a:rPr dirty="0" sz="950" spc="15">
                <a:latin typeface="Times New Roman"/>
                <a:cs typeface="Times New Roman"/>
              </a:rPr>
              <a:t>TTP </a:t>
            </a:r>
            <a:r>
              <a:rPr dirty="0" sz="950" spc="10">
                <a:latin typeface="Times New Roman"/>
                <a:cs typeface="Times New Roman"/>
              </a:rPr>
              <a:t>or </a:t>
            </a:r>
            <a:r>
              <a:rPr dirty="0" sz="950" spc="5">
                <a:latin typeface="Times New Roman"/>
                <a:cs typeface="Times New Roman"/>
              </a:rPr>
              <a:t>aplastic </a:t>
            </a:r>
            <a:r>
              <a:rPr dirty="0" sz="950" spc="10">
                <a:latin typeface="Times New Roman"/>
                <a:cs typeface="Times New Roman"/>
              </a:rPr>
              <a:t>anemia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61207" y="1755587"/>
            <a:ext cx="241236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100" indent="-2800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Hemostatic disorder or active bleeding</a:t>
            </a:r>
            <a:r>
              <a:rPr dirty="0" sz="950" spc="-6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0">
                <a:latin typeface="Times New Roman"/>
                <a:cs typeface="Times New Roman"/>
              </a:rPr>
              <a:t>hepatic impairment </a:t>
            </a:r>
            <a:r>
              <a:rPr dirty="0" sz="950" spc="5">
                <a:latin typeface="Times New Roman"/>
                <a:cs typeface="Times New Roman"/>
              </a:rPr>
              <a:t>(4,</a:t>
            </a:r>
            <a:r>
              <a:rPr dirty="0" sz="950" spc="-4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8.7)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61207" y="2195969"/>
            <a:ext cx="3926840" cy="7581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-----------------------WARNINGS </a:t>
            </a:r>
            <a:r>
              <a:rPr dirty="0" sz="950" spc="20" b="1">
                <a:latin typeface="Times New Roman"/>
                <a:cs typeface="Times New Roman"/>
              </a:rPr>
              <a:t>AND</a:t>
            </a:r>
            <a:r>
              <a:rPr dirty="0" sz="950" spc="-1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PRECAUTIONS------------------------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marR="135255" indent="-280035">
              <a:lnSpc>
                <a:spcPct val="99100"/>
              </a:lnSpc>
              <a:spcBef>
                <a:spcPts val="6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Neutropenia (2.4 </a:t>
            </a:r>
            <a:r>
              <a:rPr dirty="0" sz="950" spc="30">
                <a:latin typeface="Times New Roman"/>
                <a:cs typeface="Times New Roman"/>
              </a:rPr>
              <a:t>% </a:t>
            </a:r>
            <a:r>
              <a:rPr dirty="0" sz="950" spc="10">
                <a:latin typeface="Times New Roman"/>
                <a:cs typeface="Times New Roman"/>
              </a:rPr>
              <a:t>incidence; </a:t>
            </a:r>
            <a:r>
              <a:rPr dirty="0" sz="950" spc="20">
                <a:latin typeface="Times New Roman"/>
                <a:cs typeface="Times New Roman"/>
              </a:rPr>
              <a:t>may </a:t>
            </a:r>
            <a:r>
              <a:rPr dirty="0" sz="950" spc="15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</a:t>
            </a:r>
            <a:r>
              <a:rPr dirty="0" sz="950" spc="10">
                <a:latin typeface="Times New Roman"/>
                <a:cs typeface="Times New Roman"/>
              </a:rPr>
              <a:t>typically </a:t>
            </a:r>
            <a:r>
              <a:rPr dirty="0" sz="950" spc="5">
                <a:latin typeface="Times New Roman"/>
                <a:cs typeface="Times New Roman"/>
              </a:rPr>
              <a:t>resolves  </a:t>
            </a:r>
            <a:r>
              <a:rPr dirty="0" sz="950" spc="10">
                <a:latin typeface="Times New Roman"/>
                <a:cs typeface="Times New Roman"/>
              </a:rPr>
              <a:t>within 1-2 weeks of discontinuation), thrombotic thrombocytopenic  purpura (TTP), aplastic anemia, agranulocytosis, pancytopenia,  leukemia, and thrombocytopenia can occur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61207" y="2929728"/>
            <a:ext cx="3862704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100" marR="5080" indent="-2800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Monitor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hematological adverse reactions every </a:t>
            </a:r>
            <a:r>
              <a:rPr dirty="0" sz="950" spc="15">
                <a:latin typeface="Times New Roman"/>
                <a:cs typeface="Times New Roman"/>
              </a:rPr>
              <a:t>2 </a:t>
            </a:r>
            <a:r>
              <a:rPr dirty="0" sz="950" spc="10">
                <a:latin typeface="Times New Roman"/>
                <a:cs typeface="Times New Roman"/>
              </a:rPr>
              <a:t>weeks through the  third month of treatment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61082" y="3361706"/>
            <a:ext cx="3931920" cy="46100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ts val="113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-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REACTIONS-------------------------------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386080">
              <a:lnSpc>
                <a:spcPts val="1120"/>
              </a:lnSpc>
              <a:spcBef>
                <a:spcPts val="45"/>
              </a:spcBef>
            </a:pP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diarrhea, nausea,  dyspepsia, rash, </a:t>
            </a:r>
            <a:r>
              <a:rPr dirty="0" sz="950" spc="5">
                <a:latin typeface="Times New Roman"/>
                <a:cs typeface="Times New Roman"/>
              </a:rPr>
              <a:t>gastrointestinal pain, </a:t>
            </a:r>
            <a:r>
              <a:rPr dirty="0" sz="950" spc="10">
                <a:latin typeface="Times New Roman"/>
                <a:cs typeface="Times New Roman"/>
              </a:rPr>
              <a:t>neutropenia, </a:t>
            </a:r>
            <a:r>
              <a:rPr dirty="0" sz="950" spc="5">
                <a:latin typeface="Times New Roman"/>
                <a:cs typeface="Times New Roman"/>
              </a:rPr>
              <a:t>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5">
                <a:latin typeface="Times New Roman"/>
                <a:cs typeface="Times New Roman"/>
              </a:rPr>
              <a:t> (6.1).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61082" y="3936170"/>
            <a:ext cx="3947160" cy="4629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900"/>
              </a:lnSpc>
              <a:spcBef>
                <a:spcPts val="150"/>
              </a:spcBef>
            </a:pPr>
            <a:r>
              <a:rPr dirty="0" sz="950" spc="20" b="1">
                <a:latin typeface="Times New Roman"/>
                <a:cs typeface="Times New Roman"/>
              </a:rPr>
              <a:t>To </a:t>
            </a:r>
            <a:r>
              <a:rPr dirty="0" sz="950" spc="10" b="1">
                <a:latin typeface="Times New Roman"/>
                <a:cs typeface="Times New Roman"/>
              </a:rPr>
              <a:t>report </a:t>
            </a:r>
            <a:r>
              <a:rPr dirty="0" sz="950" spc="15" b="1">
                <a:latin typeface="Times New Roman"/>
                <a:cs typeface="Times New Roman"/>
              </a:rPr>
              <a:t>SUSPECTED </a:t>
            </a:r>
            <a:r>
              <a:rPr dirty="0" sz="950" spc="20" b="1">
                <a:latin typeface="Times New Roman"/>
                <a:cs typeface="Times New Roman"/>
              </a:rPr>
              <a:t>ADVERSE </a:t>
            </a:r>
            <a:r>
              <a:rPr dirty="0" sz="950" spc="15" b="1">
                <a:latin typeface="Times New Roman"/>
                <a:cs typeface="Times New Roman"/>
              </a:rPr>
              <a:t>REACTIONS, contact  </a:t>
            </a:r>
            <a:r>
              <a:rPr dirty="0" sz="950" spc="10" b="1">
                <a:latin typeface="Times New Roman"/>
                <a:cs typeface="Times New Roman"/>
              </a:rPr>
              <a:t>(manufacturer)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10" b="1">
                <a:latin typeface="Times New Roman"/>
                <a:cs typeface="Times New Roman"/>
              </a:rPr>
              <a:t>(phone </a:t>
            </a:r>
            <a:r>
              <a:rPr dirty="0" sz="950" spc="15" b="1">
                <a:latin typeface="Times New Roman"/>
                <a:cs typeface="Times New Roman"/>
              </a:rPr>
              <a:t># and </a:t>
            </a:r>
            <a:r>
              <a:rPr dirty="0" sz="950" spc="10" b="1">
                <a:latin typeface="Times New Roman"/>
                <a:cs typeface="Times New Roman"/>
              </a:rPr>
              <a:t>Web address) or </a:t>
            </a:r>
            <a:r>
              <a:rPr dirty="0" sz="950" spc="15" b="1">
                <a:latin typeface="Times New Roman"/>
                <a:cs typeface="Times New Roman"/>
              </a:rPr>
              <a:t>FDA at </a:t>
            </a:r>
            <a:r>
              <a:rPr dirty="0" sz="950" spc="10" b="1">
                <a:latin typeface="Times New Roman"/>
                <a:cs typeface="Times New Roman"/>
              </a:rPr>
              <a:t>1-800-FDA-1088  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spc="-5" b="1">
                <a:latin typeface="Times New Roman"/>
                <a:cs typeface="Times New Roman"/>
              </a:rPr>
              <a:t> </a:t>
            </a:r>
            <a:r>
              <a:rPr dirty="0" u="sng" sz="950" spc="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61208" y="4509530"/>
            <a:ext cx="3930650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------------------------------DRUG</a:t>
            </a:r>
            <a:r>
              <a:rPr dirty="0" sz="950" spc="-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INTERACTIONS-------------------------------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Anticoagulants: </a:t>
            </a:r>
            <a:r>
              <a:rPr dirty="0" sz="950" spc="5">
                <a:latin typeface="Times New Roman"/>
                <a:cs typeface="Times New Roman"/>
              </a:rPr>
              <a:t>Discontinue prior </a:t>
            </a:r>
            <a:r>
              <a:rPr dirty="0" sz="950" spc="10">
                <a:latin typeface="Times New Roman"/>
                <a:cs typeface="Times New Roman"/>
              </a:rPr>
              <a:t>to switching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10">
                <a:latin typeface="Times New Roman"/>
                <a:cs typeface="Times New Roman"/>
              </a:rPr>
              <a:t>Imdicon (5.3,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7.1)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61208" y="4815075"/>
            <a:ext cx="3673475" cy="31813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2100" marR="5080" indent="-280035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Phenytoin: </a:t>
            </a:r>
            <a:r>
              <a:rPr dirty="0" sz="950" spc="5">
                <a:latin typeface="Times New Roman"/>
                <a:cs typeface="Times New Roman"/>
              </a:rPr>
              <a:t>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10">
                <a:latin typeface="Times New Roman"/>
                <a:cs typeface="Times New Roman"/>
              </a:rPr>
              <a:t>been </a:t>
            </a:r>
            <a:r>
              <a:rPr dirty="0" sz="950" spc="5">
                <a:latin typeface="Times New Roman"/>
                <a:cs typeface="Times New Roman"/>
              </a:rPr>
              <a:t>reported. </a:t>
            </a:r>
            <a:r>
              <a:rPr dirty="0" sz="950" spc="10">
                <a:latin typeface="Times New Roman"/>
                <a:cs typeface="Times New Roman"/>
              </a:rPr>
              <a:t>Monitor  </a:t>
            </a:r>
            <a:r>
              <a:rPr dirty="0" sz="950" spc="5">
                <a:latin typeface="Times New Roman"/>
                <a:cs typeface="Times New Roman"/>
              </a:rPr>
              <a:t>levels.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801670"/>
            <a:ext cx="289877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</a:t>
            </a:r>
            <a:r>
              <a:rPr dirty="0" sz="950" spc="15" b="1">
                <a:latin typeface="Times New Roman"/>
                <a:cs typeface="Times New Roman"/>
              </a:rPr>
              <a:t>PRESCRIBING</a:t>
            </a:r>
            <a:r>
              <a:rPr dirty="0" sz="950" spc="-35" b="1">
                <a:latin typeface="Times New Roman"/>
                <a:cs typeface="Times New Roman"/>
              </a:rPr>
              <a:t> </a:t>
            </a:r>
            <a:r>
              <a:rPr dirty="0" sz="950" spc="20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945663"/>
            <a:ext cx="391731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not include </a:t>
            </a:r>
            <a:r>
              <a:rPr dirty="0" sz="950" spc="10" b="1">
                <a:latin typeface="Times New Roman"/>
                <a:cs typeface="Times New Roman"/>
              </a:rPr>
              <a:t>all </a:t>
            </a:r>
            <a:r>
              <a:rPr dirty="0" sz="950" spc="5" b="1">
                <a:latin typeface="Times New Roman"/>
                <a:cs typeface="Times New Roman"/>
              </a:rPr>
              <a:t>the </a:t>
            </a:r>
            <a:r>
              <a:rPr dirty="0" sz="950" spc="10" b="1">
                <a:latin typeface="Times New Roman"/>
                <a:cs typeface="Times New Roman"/>
              </a:rPr>
              <a:t>information needed </a:t>
            </a:r>
            <a:r>
              <a:rPr dirty="0" sz="950" spc="5" b="1">
                <a:latin typeface="Times New Roman"/>
                <a:cs typeface="Times New Roman"/>
              </a:rPr>
              <a:t>to use </a:t>
            </a:r>
            <a:r>
              <a:rPr dirty="0" sz="950" spc="10" b="1">
                <a:latin typeface="Times New Roman"/>
                <a:cs typeface="Times New Roman"/>
              </a:rPr>
              <a:t>Imdicon  safely </a:t>
            </a:r>
            <a:r>
              <a:rPr dirty="0" sz="950" spc="15" b="1">
                <a:latin typeface="Times New Roman"/>
                <a:cs typeface="Times New Roman"/>
              </a:rPr>
              <a:t>and </a:t>
            </a:r>
            <a:r>
              <a:rPr dirty="0" sz="950" spc="10" b="1">
                <a:latin typeface="Times New Roman"/>
                <a:cs typeface="Times New Roman"/>
              </a:rPr>
              <a:t>effectively. </a:t>
            </a:r>
            <a:r>
              <a:rPr dirty="0" sz="950" spc="15" b="1">
                <a:latin typeface="Times New Roman"/>
                <a:cs typeface="Times New Roman"/>
              </a:rPr>
              <a:t>See </a:t>
            </a:r>
            <a:r>
              <a:rPr dirty="0" sz="950" spc="10" b="1">
                <a:latin typeface="Times New Roman"/>
                <a:cs typeface="Times New Roman"/>
              </a:rPr>
              <a:t>full prescribing information for</a:t>
            </a:r>
            <a:r>
              <a:rPr dirty="0" sz="950" spc="-10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84" y="1376135"/>
            <a:ext cx="203962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 indent="-635">
              <a:lnSpc>
                <a:spcPts val="1120"/>
              </a:lnSpc>
              <a:spcBef>
                <a:spcPts val="190"/>
              </a:spcBef>
            </a:pPr>
            <a:r>
              <a:rPr dirty="0" sz="950" spc="15" b="1">
                <a:latin typeface="Times New Roman"/>
                <a:cs typeface="Times New Roman"/>
              </a:rPr>
              <a:t>IMDICON</a:t>
            </a:r>
            <a:r>
              <a:rPr dirty="0" baseline="41666" sz="900" spc="22" b="1">
                <a:latin typeface="Times New Roman"/>
                <a:cs typeface="Times New Roman"/>
              </a:rPr>
              <a:t>® </a:t>
            </a:r>
            <a:r>
              <a:rPr dirty="0" sz="950" spc="10" b="1">
                <a:latin typeface="Times New Roman"/>
                <a:cs typeface="Times New Roman"/>
              </a:rPr>
              <a:t>(cholinasol) CAPSULES  </a:t>
            </a:r>
            <a:r>
              <a:rPr dirty="0" sz="950" spc="5" b="1">
                <a:latin typeface="Times New Roman"/>
                <a:cs typeface="Times New Roman"/>
              </a:rPr>
              <a:t>Initial U.S. </a:t>
            </a:r>
            <a:r>
              <a:rPr dirty="0" sz="950" spc="10" b="1">
                <a:latin typeface="Times New Roman"/>
                <a:cs typeface="Times New Roman"/>
              </a:rPr>
              <a:t>Approval: 2000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866" y="1838675"/>
            <a:ext cx="55689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20" b="1">
                <a:latin typeface="Times New Roman"/>
                <a:cs typeface="Times New Roman"/>
              </a:rPr>
              <a:t>W</a:t>
            </a:r>
            <a:r>
              <a:rPr dirty="0" sz="950" spc="10" b="1">
                <a:latin typeface="Times New Roman"/>
                <a:cs typeface="Times New Roman"/>
              </a:rPr>
              <a:t>AR</a:t>
            </a:r>
            <a:r>
              <a:rPr dirty="0" sz="950" spc="20" b="1">
                <a:latin typeface="Times New Roman"/>
                <a:cs typeface="Times New Roman"/>
              </a:rPr>
              <a:t>N</a:t>
            </a:r>
            <a:r>
              <a:rPr dirty="0" sz="950" spc="15" b="1">
                <a:latin typeface="Times New Roman"/>
                <a:cs typeface="Times New Roman"/>
              </a:rPr>
              <a:t>IN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92988" y="1829942"/>
            <a:ext cx="4114165" cy="320040"/>
            <a:chOff x="292988" y="1829942"/>
            <a:chExt cx="4114165" cy="320040"/>
          </a:xfrm>
        </p:grpSpPr>
        <p:sp>
          <p:nvSpPr>
            <p:cNvPr id="7" name="object 7"/>
            <p:cNvSpPr/>
            <p:nvPr/>
          </p:nvSpPr>
          <p:spPr>
            <a:xfrm>
              <a:off x="293623" y="183057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08863" y="1830577"/>
              <a:ext cx="4083050" cy="15240"/>
            </a:xfrm>
            <a:custGeom>
              <a:avLst/>
              <a:gdLst/>
              <a:ahLst/>
              <a:cxnLst/>
              <a:rect l="l" t="t" r="r" b="b"/>
              <a:pathLst>
                <a:path w="4083050" h="15239">
                  <a:moveTo>
                    <a:pt x="4082796" y="15239"/>
                  </a:moveTo>
                  <a:lnTo>
                    <a:pt x="4082796" y="0"/>
                  </a:lnTo>
                  <a:lnTo>
                    <a:pt x="0" y="0"/>
                  </a:lnTo>
                  <a:lnTo>
                    <a:pt x="0" y="15239"/>
                  </a:lnTo>
                  <a:lnTo>
                    <a:pt x="4082796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93623" y="1830577"/>
              <a:ext cx="4098290" cy="173990"/>
            </a:xfrm>
            <a:custGeom>
              <a:avLst/>
              <a:gdLst/>
              <a:ahLst/>
              <a:cxnLst/>
              <a:rect l="l" t="t" r="r" b="b"/>
              <a:pathLst>
                <a:path w="4098290" h="173989">
                  <a:moveTo>
                    <a:pt x="15240" y="0"/>
                  </a:moveTo>
                  <a:lnTo>
                    <a:pt x="4098036" y="0"/>
                  </a:lnTo>
                </a:path>
                <a:path w="4098290" h="173989">
                  <a:moveTo>
                    <a:pt x="4098036" y="0"/>
                  </a:moveTo>
                  <a:lnTo>
                    <a:pt x="4098036" y="15239"/>
                  </a:lnTo>
                </a:path>
                <a:path w="4098290" h="173989">
                  <a:moveTo>
                    <a:pt x="4098036" y="0"/>
                  </a:moveTo>
                  <a:lnTo>
                    <a:pt x="4098036" y="15239"/>
                  </a:lnTo>
                </a:path>
                <a:path w="4098290" h="173989">
                  <a:moveTo>
                    <a:pt x="0" y="15240"/>
                  </a:moveTo>
                  <a:lnTo>
                    <a:pt x="0" y="17373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391660" y="1830196"/>
              <a:ext cx="15240" cy="62230"/>
            </a:xfrm>
            <a:custGeom>
              <a:avLst/>
              <a:gdLst/>
              <a:ahLst/>
              <a:cxnLst/>
              <a:rect l="l" t="t" r="r" b="b"/>
              <a:pathLst>
                <a:path w="15239" h="62230">
                  <a:moveTo>
                    <a:pt x="0" y="62102"/>
                  </a:moveTo>
                  <a:lnTo>
                    <a:pt x="15240" y="62102"/>
                  </a:lnTo>
                  <a:lnTo>
                    <a:pt x="15240" y="0"/>
                  </a:lnTo>
                  <a:lnTo>
                    <a:pt x="0" y="0"/>
                  </a:lnTo>
                  <a:lnTo>
                    <a:pt x="0" y="6210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391660" y="1845817"/>
              <a:ext cx="0" cy="46990"/>
            </a:xfrm>
            <a:custGeom>
              <a:avLst/>
              <a:gdLst/>
              <a:ahLst/>
              <a:cxnLst/>
              <a:rect l="l" t="t" r="r" b="b"/>
              <a:pathLst>
                <a:path w="0" h="46989">
                  <a:moveTo>
                    <a:pt x="0" y="0"/>
                  </a:moveTo>
                  <a:lnTo>
                    <a:pt x="0" y="4648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93623" y="2004313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0"/>
                  </a:moveTo>
                  <a:lnTo>
                    <a:pt x="0" y="1447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766318" y="2125265"/>
            <a:ext cx="2057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 i="1">
                <a:latin typeface="Times New Roman"/>
                <a:cs typeface="Times New Roman"/>
              </a:rPr>
              <a:t>S</a:t>
            </a:r>
            <a:r>
              <a:rPr dirty="0" sz="950" spc="20" b="1" i="1">
                <a:latin typeface="Times New Roman"/>
                <a:cs typeface="Times New Roman"/>
              </a:rPr>
              <a:t>e</a:t>
            </a:r>
            <a:r>
              <a:rPr dirty="0" sz="950" spc="15" b="1" i="1">
                <a:latin typeface="Times New Roman"/>
                <a:cs typeface="Times New Roman"/>
              </a:rPr>
              <a:t>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3624" y="2149094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0"/>
                </a:moveTo>
                <a:lnTo>
                  <a:pt x="0" y="141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79984" y="2267759"/>
            <a:ext cx="60325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Monitor</a:t>
            </a:r>
            <a:r>
              <a:rPr dirty="0" sz="950" spc="-6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fo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3624" y="2290826"/>
            <a:ext cx="0" cy="144145"/>
          </a:xfrm>
          <a:custGeom>
            <a:avLst/>
            <a:gdLst/>
            <a:ahLst/>
            <a:cxnLst/>
            <a:rect l="l" t="t" r="r" b="b"/>
            <a:pathLst>
              <a:path w="0" h="144144">
                <a:moveTo>
                  <a:pt x="0" y="0"/>
                </a:moveTo>
                <a:lnTo>
                  <a:pt x="0" y="1440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79984" y="2411777"/>
            <a:ext cx="55435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months</a:t>
            </a:r>
            <a:r>
              <a:rPr dirty="0" sz="950" spc="-4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of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3624" y="243484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79984" y="2555794"/>
            <a:ext cx="61087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following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20" b="1">
                <a:latin typeface="Times New Roman"/>
                <a:cs typeface="Times New Roman"/>
              </a:rPr>
              <a:t>o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3624" y="2579623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0"/>
                </a:moveTo>
                <a:lnTo>
                  <a:pt x="0" y="141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79984" y="2707432"/>
            <a:ext cx="61722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100" indent="-2800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20" b="1">
                <a:latin typeface="Times New Roman"/>
                <a:cs typeface="Times New Roman"/>
              </a:rPr>
              <a:t>N</a:t>
            </a:r>
            <a:r>
              <a:rPr dirty="0" sz="950" spc="15" b="1">
                <a:latin typeface="Times New Roman"/>
                <a:cs typeface="Times New Roman"/>
              </a:rPr>
              <a:t>e</a:t>
            </a:r>
            <a:r>
              <a:rPr dirty="0" sz="950" spc="10" b="1">
                <a:latin typeface="Times New Roman"/>
                <a:cs typeface="Times New Roman"/>
              </a:rPr>
              <a:t>u</a:t>
            </a:r>
            <a:r>
              <a:rPr dirty="0" sz="950" spc="-5" b="1">
                <a:latin typeface="Times New Roman"/>
                <a:cs typeface="Times New Roman"/>
              </a:rPr>
              <a:t>t</a:t>
            </a:r>
            <a:r>
              <a:rPr dirty="0" sz="950" spc="20" b="1">
                <a:latin typeface="Times New Roman"/>
                <a:cs typeface="Times New Roman"/>
              </a:rPr>
              <a:t>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3624" y="2721355"/>
            <a:ext cx="0" cy="306070"/>
          </a:xfrm>
          <a:custGeom>
            <a:avLst/>
            <a:gdLst/>
            <a:ahLst/>
            <a:cxnLst/>
            <a:rect l="l" t="t" r="r" b="b"/>
            <a:pathLst>
              <a:path w="0" h="306069">
                <a:moveTo>
                  <a:pt x="0" y="0"/>
                </a:moveTo>
                <a:lnTo>
                  <a:pt x="0" y="153924"/>
                </a:lnTo>
              </a:path>
              <a:path w="0" h="306069">
                <a:moveTo>
                  <a:pt x="0" y="153924"/>
                </a:moveTo>
                <a:lnTo>
                  <a:pt x="0" y="3055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79984" y="2860594"/>
            <a:ext cx="612140" cy="3302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100" indent="-2800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Thro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20" b="1">
                <a:latin typeface="Times New Roman"/>
                <a:cs typeface="Times New Roman"/>
              </a:rPr>
              <a:t>A</a:t>
            </a:r>
            <a:r>
              <a:rPr dirty="0" sz="950" spc="5" b="1">
                <a:latin typeface="Times New Roman"/>
                <a:cs typeface="Times New Roman"/>
              </a:rPr>
              <a:t>p</a:t>
            </a:r>
            <a:r>
              <a:rPr dirty="0" sz="950" spc="15" b="1">
                <a:latin typeface="Times New Roman"/>
                <a:cs typeface="Times New Roman"/>
              </a:rPr>
              <a:t>las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92988" y="1830197"/>
            <a:ext cx="685800" cy="1381125"/>
            <a:chOff x="292988" y="1830197"/>
            <a:chExt cx="685800" cy="1381125"/>
          </a:xfrm>
        </p:grpSpPr>
        <p:sp>
          <p:nvSpPr>
            <p:cNvPr id="25" name="object 25"/>
            <p:cNvSpPr/>
            <p:nvPr/>
          </p:nvSpPr>
          <p:spPr>
            <a:xfrm>
              <a:off x="293623" y="3195319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08863" y="3195319"/>
              <a:ext cx="669290" cy="15240"/>
            </a:xfrm>
            <a:custGeom>
              <a:avLst/>
              <a:gdLst/>
              <a:ahLst/>
              <a:cxnLst/>
              <a:rect l="l" t="t" r="r" b="b"/>
              <a:pathLst>
                <a:path w="669290" h="15239">
                  <a:moveTo>
                    <a:pt x="0" y="15239"/>
                  </a:moveTo>
                  <a:lnTo>
                    <a:pt x="669036" y="15239"/>
                  </a:lnTo>
                  <a:lnTo>
                    <a:pt x="669036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08863" y="3195319"/>
              <a:ext cx="669290" cy="0"/>
            </a:xfrm>
            <a:custGeom>
              <a:avLst/>
              <a:gdLst/>
              <a:ahLst/>
              <a:cxnLst/>
              <a:rect l="l" t="t" r="r" b="b"/>
              <a:pathLst>
                <a:path w="669290" h="0">
                  <a:moveTo>
                    <a:pt x="0" y="0"/>
                  </a:moveTo>
                  <a:lnTo>
                    <a:pt x="66903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93623" y="1830197"/>
              <a:ext cx="15240" cy="1380490"/>
            </a:xfrm>
            <a:custGeom>
              <a:avLst/>
              <a:gdLst/>
              <a:ahLst/>
              <a:cxnLst/>
              <a:rect l="l" t="t" r="r" b="b"/>
              <a:pathLst>
                <a:path w="15239" h="1380489">
                  <a:moveTo>
                    <a:pt x="0" y="0"/>
                  </a:moveTo>
                  <a:lnTo>
                    <a:pt x="0" y="1380363"/>
                  </a:lnTo>
                  <a:lnTo>
                    <a:pt x="15240" y="1380363"/>
                  </a:lnTo>
                  <a:lnTo>
                    <a:pt x="15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93623" y="3026918"/>
              <a:ext cx="0" cy="168910"/>
            </a:xfrm>
            <a:custGeom>
              <a:avLst/>
              <a:gdLst/>
              <a:ahLst/>
              <a:cxnLst/>
              <a:rect l="l" t="t" r="r" b="b"/>
              <a:pathLst>
                <a:path w="0" h="168910">
                  <a:moveTo>
                    <a:pt x="0" y="0"/>
                  </a:moveTo>
                  <a:lnTo>
                    <a:pt x="0" y="16840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395255" y="3330695"/>
            <a:ext cx="39084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----------------------------RECENT </a:t>
            </a:r>
            <a:r>
              <a:rPr dirty="0" sz="950" spc="20" b="1">
                <a:latin typeface="Times New Roman"/>
                <a:cs typeface="Times New Roman"/>
              </a:rPr>
              <a:t>MAJOR</a:t>
            </a:r>
            <a:r>
              <a:rPr dirty="0" sz="950" spc="12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CHANGES--------------------------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9984" y="3473182"/>
            <a:ext cx="23793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Indications and </a:t>
            </a:r>
            <a:r>
              <a:rPr dirty="0" sz="950" spc="10">
                <a:latin typeface="Times New Roman"/>
                <a:cs typeface="Times New Roman"/>
              </a:rPr>
              <a:t>Usage, Coronary Stenting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9984" y="3615670"/>
            <a:ext cx="264223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Dosage </a:t>
            </a:r>
            <a:r>
              <a:rPr dirty="0" sz="950" spc="15">
                <a:latin typeface="Times New Roman"/>
                <a:cs typeface="Times New Roman"/>
              </a:rPr>
              <a:t>and </a:t>
            </a:r>
            <a:r>
              <a:rPr dirty="0" sz="950" spc="5">
                <a:latin typeface="Times New Roman"/>
                <a:cs typeface="Times New Roman"/>
              </a:rPr>
              <a:t>Administration, </a:t>
            </a:r>
            <a:r>
              <a:rPr dirty="0" sz="950" spc="10">
                <a:latin typeface="Times New Roman"/>
                <a:cs typeface="Times New Roman"/>
              </a:rPr>
              <a:t>Coronary Stenting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35793" y="3473182"/>
            <a:ext cx="402590" cy="318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130"/>
              </a:lnSpc>
              <a:spcBef>
                <a:spcPts val="135"/>
              </a:spcBef>
            </a:pPr>
            <a:r>
              <a:rPr dirty="0" sz="950" spc="15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5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 spc="20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  <a:p>
            <a:pPr marL="13970">
              <a:lnSpc>
                <a:spcPts val="1130"/>
              </a:lnSpc>
            </a:pPr>
            <a:r>
              <a:rPr dirty="0" sz="950" spc="10">
                <a:latin typeface="Times New Roman"/>
                <a:cs typeface="Times New Roman"/>
              </a:rPr>
              <a:t>2/200X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9984" y="3905160"/>
            <a:ext cx="3920490" cy="7569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1115">
              <a:lnSpc>
                <a:spcPts val="1125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----------------------------INDICATIONS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4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142875">
              <a:lnSpc>
                <a:spcPts val="113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Imdicon is </a:t>
            </a:r>
            <a:r>
              <a:rPr dirty="0" sz="950" spc="5">
                <a:latin typeface="Times New Roman"/>
                <a:cs typeface="Times New Roman"/>
              </a:rPr>
              <a:t>an </a:t>
            </a:r>
            <a:r>
              <a:rPr dirty="0" sz="950" spc="10">
                <a:latin typeface="Times New Roman"/>
                <a:cs typeface="Times New Roman"/>
              </a:rPr>
              <a:t>adenosine diphosphate (ADP) antagonist </a:t>
            </a:r>
            <a:r>
              <a:rPr dirty="0" sz="950" spc="5">
                <a:latin typeface="Times New Roman"/>
                <a:cs typeface="Times New Roman"/>
              </a:rPr>
              <a:t>platelet aggregation  </a:t>
            </a:r>
            <a:r>
              <a:rPr dirty="0" sz="950" spc="10">
                <a:latin typeface="Times New Roman"/>
                <a:cs typeface="Times New Roman"/>
              </a:rPr>
              <a:t>inhibitor indicated</a:t>
            </a:r>
            <a:r>
              <a:rPr dirty="0" sz="950" spc="-1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for:</a:t>
            </a:r>
            <a:endParaRPr sz="950">
              <a:latin typeface="Times New Roman"/>
              <a:cs typeface="Times New Roman"/>
            </a:endParaRPr>
          </a:p>
          <a:p>
            <a:pPr marL="292100" marR="10160" indent="-280035">
              <a:lnSpc>
                <a:spcPts val="1120"/>
              </a:lnSpc>
              <a:spcBef>
                <a:spcPts val="90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5">
                <a:latin typeface="Times New Roman"/>
                <a:cs typeface="Times New Roman"/>
              </a:rPr>
              <a:t>in </a:t>
            </a:r>
            <a:r>
              <a:rPr dirty="0" sz="950" spc="10">
                <a:latin typeface="Times New Roman"/>
                <a:cs typeface="Times New Roman"/>
              </a:rPr>
              <a:t>patients who have experienced  stroke precursors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5">
                <a:latin typeface="Times New Roman"/>
                <a:cs typeface="Times New Roman"/>
              </a:rPr>
              <a:t>who </a:t>
            </a:r>
            <a:r>
              <a:rPr dirty="0" sz="950" spc="10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had </a:t>
            </a:r>
            <a:r>
              <a:rPr dirty="0" sz="950" spc="15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completed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0109" y="4638919"/>
            <a:ext cx="372554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2100" marR="5080" indent="-280035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incidence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subacute coronary stent thrombosis, </a:t>
            </a:r>
            <a:r>
              <a:rPr dirty="0" sz="950" spc="5">
                <a:latin typeface="Times New Roman"/>
                <a:cs typeface="Times New Roman"/>
              </a:rPr>
              <a:t>when  </a:t>
            </a:r>
            <a:r>
              <a:rPr dirty="0" sz="950" spc="10">
                <a:latin typeface="Times New Roman"/>
                <a:cs typeface="Times New Roman"/>
              </a:rPr>
              <a:t>used </a:t>
            </a:r>
            <a:r>
              <a:rPr dirty="0" sz="950" spc="5">
                <a:latin typeface="Times New Roman"/>
                <a:cs typeface="Times New Roman"/>
              </a:rPr>
              <a:t>with aspirin</a:t>
            </a:r>
            <a:r>
              <a:rPr dirty="0" sz="950" spc="10">
                <a:latin typeface="Times New Roman"/>
                <a:cs typeface="Times New Roman"/>
              </a:rPr>
              <a:t> 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0234" y="4925399"/>
            <a:ext cx="111633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73416" y="945628"/>
            <a:ext cx="390207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---------------------DOSAGE </a:t>
            </a:r>
            <a:r>
              <a:rPr dirty="0" sz="950" spc="20" b="1">
                <a:latin typeface="Times New Roman"/>
                <a:cs typeface="Times New Roman"/>
              </a:rPr>
              <a:t>FORMS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54390" y="1085857"/>
            <a:ext cx="103378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20">
                <a:latin typeface="Times New Roman"/>
                <a:cs typeface="Times New Roman"/>
              </a:rPr>
              <a:t>50 mg</a:t>
            </a:r>
            <a:r>
              <a:rPr dirty="0" sz="950" spc="-10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54390" y="1376100"/>
            <a:ext cx="3935095" cy="4794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Hematopoietic 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5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anemia</a:t>
            </a:r>
            <a:r>
              <a:rPr dirty="0" sz="950" spc="-1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6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373655" y="2119769"/>
            <a:ext cx="140335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TIONS------------------------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346994" y="2271412"/>
            <a:ext cx="130175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ddenly; </a:t>
            </a:r>
            <a:r>
              <a:rPr dirty="0" sz="950" spc="10">
                <a:latin typeface="Times New Roman"/>
                <a:cs typeface="Times New Roman"/>
              </a:rPr>
              <a:t>typically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resolves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387994" y="2413147"/>
            <a:ext cx="11455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otic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thrombocytopenic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334349" y="2557140"/>
            <a:ext cx="97853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09" marR="5080" indent="-17145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osis, </a:t>
            </a:r>
            <a:r>
              <a:rPr dirty="0" sz="950" spc="5">
                <a:latin typeface="Times New Roman"/>
                <a:cs typeface="Times New Roman"/>
              </a:rPr>
              <a:t>pancytopenia,  </a:t>
            </a:r>
            <a:r>
              <a:rPr dirty="0" sz="950" spc="15">
                <a:latin typeface="Times New Roman"/>
                <a:cs typeface="Times New Roman"/>
              </a:rPr>
              <a:t>5.1)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76694" y="2853528"/>
            <a:ext cx="13360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every </a:t>
            </a:r>
            <a:r>
              <a:rPr dirty="0" sz="950" spc="15">
                <a:latin typeface="Times New Roman"/>
                <a:cs typeface="Times New Roman"/>
              </a:rPr>
              <a:t>2 </a:t>
            </a:r>
            <a:r>
              <a:rPr dirty="0" sz="950" spc="10">
                <a:latin typeface="Times New Roman"/>
                <a:cs typeface="Times New Roman"/>
              </a:rPr>
              <a:t>weeks through</a:t>
            </a:r>
            <a:r>
              <a:rPr dirty="0" sz="950" spc="-9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the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43088" y="1843057"/>
            <a:ext cx="6457950" cy="1337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530">
              <a:lnSpc>
                <a:spcPts val="1130"/>
              </a:lnSpc>
              <a:spcBef>
                <a:spcPts val="100"/>
              </a:spcBef>
              <a:tabLst>
                <a:tab pos="3923665" algn="l"/>
                <a:tab pos="4203700" algn="l"/>
              </a:tabLst>
            </a:pPr>
            <a:r>
              <a:rPr dirty="0" sz="950" spc="15" b="1">
                <a:latin typeface="Times New Roman"/>
                <a:cs typeface="Times New Roman"/>
              </a:rPr>
              <a:t>G: LIFE-THREATENING</a:t>
            </a:r>
            <a:r>
              <a:rPr dirty="0" sz="950" spc="2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HEMATOLOGICAL</a:t>
            </a:r>
            <a:r>
              <a:rPr dirty="0" sz="950" spc="3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ADVERSE	</a:t>
            </a:r>
            <a:r>
              <a:rPr dirty="0" baseline="2923" sz="1425" spc="52">
                <a:latin typeface="Symbol"/>
                <a:cs typeface="Symbol"/>
              </a:rPr>
              <a:t>•</a:t>
            </a:r>
            <a:r>
              <a:rPr dirty="0" baseline="2923" sz="1425" spc="52">
                <a:latin typeface="Times New Roman"/>
                <a:cs typeface="Times New Roman"/>
              </a:rPr>
              <a:t>	</a:t>
            </a:r>
            <a:r>
              <a:rPr dirty="0" baseline="2923" sz="1425" spc="15">
                <a:latin typeface="Times New Roman"/>
                <a:cs typeface="Times New Roman"/>
              </a:rPr>
              <a:t>Severe </a:t>
            </a:r>
            <a:r>
              <a:rPr dirty="0" baseline="2923" sz="1425" spc="22">
                <a:latin typeface="Times New Roman"/>
                <a:cs typeface="Times New Roman"/>
              </a:rPr>
              <a:t>hepatic </a:t>
            </a:r>
            <a:r>
              <a:rPr dirty="0" baseline="2923" sz="1425" spc="15">
                <a:latin typeface="Times New Roman"/>
                <a:cs typeface="Times New Roman"/>
              </a:rPr>
              <a:t>impairment </a:t>
            </a:r>
            <a:r>
              <a:rPr dirty="0" baseline="2923" sz="1425" spc="7">
                <a:latin typeface="Times New Roman"/>
                <a:cs typeface="Times New Roman"/>
              </a:rPr>
              <a:t>(4,</a:t>
            </a:r>
            <a:r>
              <a:rPr dirty="0" baseline="2923" sz="1425" spc="-82">
                <a:latin typeface="Times New Roman"/>
                <a:cs typeface="Times New Roman"/>
              </a:rPr>
              <a:t> </a:t>
            </a:r>
            <a:r>
              <a:rPr dirty="0" baseline="2923" sz="1425" spc="22">
                <a:latin typeface="Times New Roman"/>
                <a:cs typeface="Times New Roman"/>
              </a:rPr>
              <a:t>8.7)</a:t>
            </a:r>
            <a:endParaRPr baseline="2923" sz="1425">
              <a:latin typeface="Times New Roman"/>
              <a:cs typeface="Times New Roman"/>
            </a:endParaRPr>
          </a:p>
          <a:p>
            <a:pPr marL="1035685">
              <a:lnSpc>
                <a:spcPts val="1130"/>
              </a:lnSpc>
            </a:pPr>
            <a:r>
              <a:rPr dirty="0" sz="950" spc="15" b="1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algn="just" marL="10795" indent="36830">
              <a:lnSpc>
                <a:spcPct val="99400"/>
              </a:lnSpc>
              <a:spcBef>
                <a:spcPts val="5"/>
              </a:spcBef>
              <a:tabLst>
                <a:tab pos="3906520" algn="l"/>
                <a:tab pos="3942715" algn="l"/>
                <a:tab pos="4180204" algn="l"/>
                <a:tab pos="4203700" algn="l"/>
              </a:tabLst>
            </a:pPr>
            <a:r>
              <a:rPr dirty="0" sz="950" spc="5" b="1" i="1">
                <a:latin typeface="Times New Roman"/>
                <a:cs typeface="Times New Roman"/>
              </a:rPr>
              <a:t>full </a:t>
            </a:r>
            <a:r>
              <a:rPr dirty="0" sz="950" spc="10" b="1" i="1">
                <a:latin typeface="Times New Roman"/>
                <a:cs typeface="Times New Roman"/>
              </a:rPr>
              <a:t>prescribing information for complete</a:t>
            </a:r>
            <a:r>
              <a:rPr dirty="0" sz="950" spc="5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boxed</a:t>
            </a:r>
            <a:r>
              <a:rPr dirty="0" sz="950" spc="15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warning</a:t>
            </a:r>
            <a:r>
              <a:rPr dirty="0" sz="950" spc="10" b="1">
                <a:latin typeface="Times New Roman"/>
                <a:cs typeface="Times New Roman"/>
              </a:rPr>
              <a:t>.		</a:t>
            </a:r>
            <a:r>
              <a:rPr dirty="0" baseline="2923" sz="1425" spc="15" b="1">
                <a:latin typeface="Times New Roman"/>
                <a:cs typeface="Times New Roman"/>
              </a:rPr>
              <a:t>-----------------------WARNINGS </a:t>
            </a:r>
            <a:r>
              <a:rPr dirty="0" baseline="2923" sz="1425" spc="30" b="1">
                <a:latin typeface="Times New Roman"/>
                <a:cs typeface="Times New Roman"/>
              </a:rPr>
              <a:t>AND PRECAU  </a:t>
            </a:r>
            <a:r>
              <a:rPr dirty="0" baseline="2923" sz="1425" spc="22" b="1">
                <a:latin typeface="Times New Roman"/>
                <a:cs typeface="Times New Roman"/>
              </a:rPr>
              <a:t>r </a:t>
            </a:r>
            <a:r>
              <a:rPr dirty="0" baseline="2923" sz="1425" spc="15" b="1">
                <a:latin typeface="Times New Roman"/>
                <a:cs typeface="Times New Roman"/>
              </a:rPr>
              <a:t>hematological adverse reactions every </a:t>
            </a:r>
            <a:r>
              <a:rPr dirty="0" baseline="2923" sz="1425" spc="22" b="1">
                <a:latin typeface="Times New Roman"/>
                <a:cs typeface="Times New Roman"/>
              </a:rPr>
              <a:t>2 </a:t>
            </a:r>
            <a:r>
              <a:rPr dirty="0" baseline="2923" sz="1425" spc="7" b="1">
                <a:latin typeface="Times New Roman"/>
                <a:cs typeface="Times New Roman"/>
              </a:rPr>
              <a:t>weeks </a:t>
            </a:r>
            <a:r>
              <a:rPr dirty="0" baseline="2923" sz="1425" spc="30" b="1">
                <a:latin typeface="Times New Roman"/>
                <a:cs typeface="Times New Roman"/>
              </a:rPr>
              <a:t>for</a:t>
            </a:r>
            <a:r>
              <a:rPr dirty="0" baseline="2923" sz="1425" spc="-15" b="1">
                <a:latin typeface="Times New Roman"/>
                <a:cs typeface="Times New Roman"/>
              </a:rPr>
              <a:t> </a:t>
            </a:r>
            <a:r>
              <a:rPr dirty="0" baseline="2923" sz="1425" spc="7" b="1">
                <a:latin typeface="Times New Roman"/>
                <a:cs typeface="Times New Roman"/>
              </a:rPr>
              <a:t>first </a:t>
            </a:r>
            <a:r>
              <a:rPr dirty="0" baseline="2923" sz="1425" spc="22" b="1">
                <a:latin typeface="Times New Roman"/>
                <a:cs typeface="Times New Roman"/>
              </a:rPr>
              <a:t>3	</a:t>
            </a:r>
            <a:r>
              <a:rPr dirty="0" sz="950" spc="35">
                <a:latin typeface="Symbol"/>
                <a:cs typeface="Symbol"/>
              </a:rPr>
              <a:t>•</a:t>
            </a:r>
            <a:r>
              <a:rPr dirty="0" sz="950" spc="3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Neutropenia </a:t>
            </a:r>
            <a:r>
              <a:rPr dirty="0" sz="950" spc="5">
                <a:latin typeface="Times New Roman"/>
                <a:cs typeface="Times New Roman"/>
              </a:rPr>
              <a:t>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10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</a:t>
            </a:r>
            <a:r>
              <a:rPr dirty="0" sz="950" spc="3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occur</a:t>
            </a:r>
            <a:r>
              <a:rPr dirty="0" sz="950" spc="-10">
                <a:latin typeface="Times New Roman"/>
                <a:cs typeface="Times New Roman"/>
              </a:rPr>
              <a:t> </a:t>
            </a:r>
            <a:r>
              <a:rPr dirty="0" sz="950" spc="15">
                <a:latin typeface="Times New Roman"/>
                <a:cs typeface="Times New Roman"/>
              </a:rPr>
              <a:t>su </a:t>
            </a:r>
            <a:r>
              <a:rPr dirty="0" sz="950" spc="5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treatment (5.2).  Discontinue </a:t>
            </a:r>
            <a:r>
              <a:rPr dirty="0" sz="950" spc="10" b="1">
                <a:latin typeface="Times New Roman"/>
                <a:cs typeface="Times New Roman"/>
              </a:rPr>
              <a:t>Imdicon immediately </a:t>
            </a:r>
            <a:r>
              <a:rPr dirty="0" sz="950" b="1">
                <a:latin typeface="Times New Roman"/>
                <a:cs typeface="Times New Roman"/>
              </a:rPr>
              <a:t>if </a:t>
            </a:r>
            <a:r>
              <a:rPr dirty="0" sz="950" spc="15" b="1">
                <a:latin typeface="Times New Roman"/>
                <a:cs typeface="Times New Roman"/>
              </a:rPr>
              <a:t>any</a:t>
            </a:r>
            <a:r>
              <a:rPr dirty="0" sz="950" spc="9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of</a:t>
            </a:r>
            <a:r>
              <a:rPr dirty="0" sz="950" spc="3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the				</a:t>
            </a:r>
            <a:r>
              <a:rPr dirty="0" sz="950" spc="10">
                <a:latin typeface="Times New Roman"/>
                <a:cs typeface="Times New Roman"/>
              </a:rPr>
              <a:t>within 1-2 </a:t>
            </a:r>
            <a:r>
              <a:rPr dirty="0" sz="950" spc="5">
                <a:latin typeface="Times New Roman"/>
                <a:cs typeface="Times New Roman"/>
              </a:rPr>
              <a:t>weeks of discontinuation), </a:t>
            </a:r>
            <a:r>
              <a:rPr dirty="0" sz="950" spc="10">
                <a:latin typeface="Times New Roman"/>
                <a:cs typeface="Times New Roman"/>
              </a:rPr>
              <a:t>thromb  </a:t>
            </a:r>
            <a:r>
              <a:rPr dirty="0" sz="950" spc="10" b="1">
                <a:latin typeface="Times New Roman"/>
                <a:cs typeface="Times New Roman"/>
              </a:rPr>
              <a:t>ccur:			</a:t>
            </a:r>
            <a:r>
              <a:rPr dirty="0" sz="950" spc="10">
                <a:latin typeface="Times New Roman"/>
                <a:cs typeface="Times New Roman"/>
              </a:rPr>
              <a:t>purpura </a:t>
            </a:r>
            <a:r>
              <a:rPr dirty="0" sz="950" spc="5">
                <a:latin typeface="Times New Roman"/>
                <a:cs typeface="Times New Roman"/>
              </a:rPr>
              <a:t>(TTP), </a:t>
            </a:r>
            <a:r>
              <a:rPr dirty="0" sz="950" spc="10">
                <a:latin typeface="Times New Roman"/>
                <a:cs typeface="Times New Roman"/>
              </a:rPr>
              <a:t>aplastic anemia,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agranulocyt</a:t>
            </a:r>
            <a:endParaRPr sz="950">
              <a:latin typeface="Times New Roman"/>
              <a:cs typeface="Times New Roman"/>
            </a:endParaRPr>
          </a:p>
          <a:p>
            <a:pPr algn="just" marR="26034" indent="40640">
              <a:lnSpc>
                <a:spcPct val="100200"/>
              </a:lnSpc>
              <a:spcBef>
                <a:spcPts val="40"/>
              </a:spcBef>
              <a:tabLst>
                <a:tab pos="3924300" algn="l"/>
                <a:tab pos="4169410" algn="l"/>
                <a:tab pos="42037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openia/agranulocytosis</a:t>
            </a:r>
            <a:r>
              <a:rPr dirty="0" sz="950" spc="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			</a:t>
            </a:r>
            <a:r>
              <a:rPr dirty="0" baseline="2923" sz="1425" spc="15">
                <a:latin typeface="Times New Roman"/>
                <a:cs typeface="Times New Roman"/>
              </a:rPr>
              <a:t>leukemia, and thrombocytopenia </a:t>
            </a:r>
            <a:r>
              <a:rPr dirty="0" baseline="2923" sz="1425" spc="7">
                <a:latin typeface="Times New Roman"/>
                <a:cs typeface="Times New Roman"/>
              </a:rPr>
              <a:t>can </a:t>
            </a:r>
            <a:r>
              <a:rPr dirty="0" baseline="2923" sz="1425" spc="15">
                <a:latin typeface="Times New Roman"/>
                <a:cs typeface="Times New Roman"/>
              </a:rPr>
              <a:t>occur (  </a:t>
            </a:r>
            <a:r>
              <a:rPr dirty="0" sz="950" spc="10" b="1">
                <a:latin typeface="Times New Roman"/>
                <a:cs typeface="Times New Roman"/>
              </a:rPr>
              <a:t>mbotic thrombocytopenic</a:t>
            </a:r>
            <a:r>
              <a:rPr dirty="0" sz="950" spc="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purpura  (5.1)	</a:t>
            </a:r>
            <a:r>
              <a:rPr dirty="0" baseline="2923" sz="1425" spc="52">
                <a:latin typeface="Symbol"/>
                <a:cs typeface="Symbol"/>
              </a:rPr>
              <a:t>•</a:t>
            </a:r>
            <a:r>
              <a:rPr dirty="0" baseline="2923" sz="1425" spc="52"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latin typeface="Times New Roman"/>
                <a:cs typeface="Times New Roman"/>
              </a:rPr>
              <a:t>Monitor </a:t>
            </a:r>
            <a:r>
              <a:rPr dirty="0" baseline="2923" sz="1425">
                <a:latin typeface="Times New Roman"/>
                <a:cs typeface="Times New Roman"/>
              </a:rPr>
              <a:t>for </a:t>
            </a:r>
            <a:r>
              <a:rPr dirty="0" baseline="2923" sz="1425" spc="15">
                <a:latin typeface="Times New Roman"/>
                <a:cs typeface="Times New Roman"/>
              </a:rPr>
              <a:t>hematological </a:t>
            </a:r>
            <a:r>
              <a:rPr dirty="0" baseline="2923" sz="1425" spc="7">
                <a:latin typeface="Times New Roman"/>
                <a:cs typeface="Times New Roman"/>
              </a:rPr>
              <a:t>adverse </a:t>
            </a:r>
            <a:r>
              <a:rPr dirty="0" baseline="2923" sz="1425" spc="-60">
                <a:latin typeface="Times New Roman"/>
                <a:cs typeface="Times New Roman"/>
              </a:rPr>
              <a:t>reactions  </a:t>
            </a:r>
            <a:r>
              <a:rPr dirty="0" baseline="-8771" sz="1425" spc="7" b="1">
                <a:latin typeface="Times New Roman"/>
                <a:cs typeface="Times New Roman"/>
              </a:rPr>
              <a:t>tic </a:t>
            </a:r>
            <a:r>
              <a:rPr dirty="0" baseline="-8771" sz="1425" spc="15" b="1">
                <a:latin typeface="Times New Roman"/>
                <a:cs typeface="Times New Roman"/>
              </a:rPr>
              <a:t>anemia</a:t>
            </a:r>
            <a:r>
              <a:rPr dirty="0" baseline="-8771" sz="1425" spc="30" b="1">
                <a:latin typeface="Times New Roman"/>
                <a:cs typeface="Times New Roman"/>
              </a:rPr>
              <a:t> </a:t>
            </a:r>
            <a:r>
              <a:rPr dirty="0" baseline="-8771" sz="1425" spc="15" b="1">
                <a:latin typeface="Times New Roman"/>
                <a:cs typeface="Times New Roman"/>
              </a:rPr>
              <a:t>(5.1)		</a:t>
            </a:r>
            <a:r>
              <a:rPr dirty="0" sz="950" spc="10">
                <a:latin typeface="Times New Roman"/>
                <a:cs typeface="Times New Roman"/>
              </a:rPr>
              <a:t>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55016" y="3285506"/>
            <a:ext cx="3924935" cy="46100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ts val="113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REACTIONS-------------------------------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382905">
              <a:lnSpc>
                <a:spcPts val="1120"/>
              </a:lnSpc>
              <a:spcBef>
                <a:spcPts val="45"/>
              </a:spcBef>
            </a:pP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diarrhea,</a:t>
            </a:r>
            <a:r>
              <a:rPr dirty="0" sz="950" spc="-10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nausea,  dyspepsia, </a:t>
            </a:r>
            <a:r>
              <a:rPr dirty="0" sz="950" spc="5">
                <a:latin typeface="Times New Roman"/>
                <a:cs typeface="Times New Roman"/>
              </a:rPr>
              <a:t>rash, gastrointestinal pain, neutropenia, 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6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55016" y="3859970"/>
            <a:ext cx="3942715" cy="4629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900"/>
              </a:lnSpc>
              <a:spcBef>
                <a:spcPts val="150"/>
              </a:spcBef>
            </a:pPr>
            <a:r>
              <a:rPr dirty="0" sz="950" spc="20" b="1">
                <a:latin typeface="Times New Roman"/>
                <a:cs typeface="Times New Roman"/>
              </a:rPr>
              <a:t>To </a:t>
            </a:r>
            <a:r>
              <a:rPr dirty="0" sz="950" spc="10" b="1">
                <a:latin typeface="Times New Roman"/>
                <a:cs typeface="Times New Roman"/>
              </a:rPr>
              <a:t>report </a:t>
            </a:r>
            <a:r>
              <a:rPr dirty="0" sz="950" spc="15" b="1">
                <a:latin typeface="Times New Roman"/>
                <a:cs typeface="Times New Roman"/>
              </a:rPr>
              <a:t>SUSPECTED ADVERSE REACTIONS, </a:t>
            </a:r>
            <a:r>
              <a:rPr dirty="0" sz="950" spc="10" b="1">
                <a:latin typeface="Times New Roman"/>
                <a:cs typeface="Times New Roman"/>
              </a:rPr>
              <a:t>contact  (manufacturer) at (phone </a:t>
            </a:r>
            <a:r>
              <a:rPr dirty="0" sz="950" spc="15" b="1">
                <a:latin typeface="Times New Roman"/>
                <a:cs typeface="Times New Roman"/>
              </a:rPr>
              <a:t># and </a:t>
            </a:r>
            <a:r>
              <a:rPr dirty="0" sz="950" spc="10" b="1">
                <a:latin typeface="Times New Roman"/>
                <a:cs typeface="Times New Roman"/>
              </a:rPr>
              <a:t>Web address) or </a:t>
            </a:r>
            <a:r>
              <a:rPr dirty="0" sz="950" spc="15" b="1">
                <a:latin typeface="Times New Roman"/>
                <a:cs typeface="Times New Roman"/>
              </a:rPr>
              <a:t>FDA </a:t>
            </a:r>
            <a:r>
              <a:rPr dirty="0" sz="950" spc="10" b="1">
                <a:latin typeface="Times New Roman"/>
                <a:cs typeface="Times New Roman"/>
              </a:rPr>
              <a:t>at 1-800-FDA-1088  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spc="-5" b="1">
                <a:latin typeface="Times New Roman"/>
                <a:cs typeface="Times New Roman"/>
              </a:rPr>
              <a:t> </a:t>
            </a:r>
            <a:r>
              <a:rPr dirty="0" u="sng" sz="950" spc="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854395" y="4433330"/>
            <a:ext cx="3924300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3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INTERACTIONS-------------------------------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Anticoagulants: Discontinue </a:t>
            </a:r>
            <a:r>
              <a:rPr dirty="0" sz="950" spc="5">
                <a:latin typeface="Times New Roman"/>
                <a:cs typeface="Times New Roman"/>
              </a:rPr>
              <a:t>prior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10">
                <a:latin typeface="Times New Roman"/>
                <a:cs typeface="Times New Roman"/>
              </a:rPr>
              <a:t>switching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10">
                <a:latin typeface="Times New Roman"/>
                <a:cs typeface="Times New Roman"/>
              </a:rPr>
              <a:t>Imdicon (5.3,</a:t>
            </a:r>
            <a:r>
              <a:rPr dirty="0" sz="950" spc="-10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7.1)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54521" y="4738875"/>
            <a:ext cx="3668395" cy="31813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2100" marR="5080" indent="-280035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5">
                <a:latin typeface="Times New Roman"/>
                <a:cs typeface="Times New Roman"/>
              </a:rPr>
              <a:t>Phenytoin: 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0">
                <a:latin typeface="Times New Roman"/>
                <a:cs typeface="Times New Roman"/>
              </a:rPr>
              <a:t>Monitor  </a:t>
            </a:r>
            <a:r>
              <a:rPr dirty="0" sz="950" spc="5">
                <a:latin typeface="Times New Roman"/>
                <a:cs typeface="Times New Roman"/>
              </a:rPr>
              <a:t>levels.</a:t>
            </a:r>
            <a:r>
              <a:rPr dirty="0" sz="950" spc="1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358644" y="822273"/>
            <a:ext cx="7033259" cy="2454910"/>
            <a:chOff x="358644" y="822273"/>
            <a:chExt cx="7033259" cy="2454910"/>
          </a:xfrm>
        </p:grpSpPr>
        <p:sp>
          <p:nvSpPr>
            <p:cNvPr id="53" name="object 53"/>
            <p:cNvSpPr/>
            <p:nvPr/>
          </p:nvSpPr>
          <p:spPr>
            <a:xfrm>
              <a:off x="977899" y="1892300"/>
              <a:ext cx="6400800" cy="1371600"/>
            </a:xfrm>
            <a:custGeom>
              <a:avLst/>
              <a:gdLst/>
              <a:ahLst/>
              <a:cxnLst/>
              <a:rect l="l" t="t" r="r" b="b"/>
              <a:pathLst>
                <a:path w="6400800" h="1371600">
                  <a:moveTo>
                    <a:pt x="6400800" y="1371599"/>
                  </a:moveTo>
                  <a:lnTo>
                    <a:pt x="6400800" y="0"/>
                  </a:lnTo>
                  <a:lnTo>
                    <a:pt x="0" y="0"/>
                  </a:lnTo>
                  <a:lnTo>
                    <a:pt x="0" y="1371600"/>
                  </a:lnTo>
                  <a:lnTo>
                    <a:pt x="6400800" y="1371599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58644" y="822273"/>
              <a:ext cx="581660" cy="1223010"/>
            </a:xfrm>
            <a:custGeom>
              <a:avLst/>
              <a:gdLst/>
              <a:ahLst/>
              <a:cxnLst/>
              <a:rect l="l" t="t" r="r" b="b"/>
              <a:pathLst>
                <a:path w="581660" h="1223010">
                  <a:moveTo>
                    <a:pt x="76140" y="37647"/>
                  </a:moveTo>
                  <a:lnTo>
                    <a:pt x="72901" y="23038"/>
                  </a:lnTo>
                  <a:lnTo>
                    <a:pt x="64186" y="10406"/>
                  </a:lnTo>
                  <a:lnTo>
                    <a:pt x="51756" y="2559"/>
                  </a:lnTo>
                  <a:lnTo>
                    <a:pt x="37326" y="0"/>
                  </a:lnTo>
                  <a:lnTo>
                    <a:pt x="22609" y="3226"/>
                  </a:lnTo>
                  <a:lnTo>
                    <a:pt x="10310" y="11941"/>
                  </a:lnTo>
                  <a:lnTo>
                    <a:pt x="2512" y="24372"/>
                  </a:lnTo>
                  <a:lnTo>
                    <a:pt x="0" y="38802"/>
                  </a:lnTo>
                  <a:lnTo>
                    <a:pt x="3559" y="53518"/>
                  </a:lnTo>
                  <a:lnTo>
                    <a:pt x="12168" y="65829"/>
                  </a:lnTo>
                  <a:lnTo>
                    <a:pt x="24419" y="73711"/>
                  </a:lnTo>
                  <a:lnTo>
                    <a:pt x="26419" y="74092"/>
                  </a:lnTo>
                  <a:lnTo>
                    <a:pt x="26419" y="43612"/>
                  </a:lnTo>
                  <a:lnTo>
                    <a:pt x="50041" y="32944"/>
                  </a:lnTo>
                  <a:lnTo>
                    <a:pt x="64382" y="65525"/>
                  </a:lnTo>
                  <a:lnTo>
                    <a:pt x="66043" y="64293"/>
                  </a:lnTo>
                  <a:lnTo>
                    <a:pt x="73663" y="51899"/>
                  </a:lnTo>
                  <a:lnTo>
                    <a:pt x="76140" y="37647"/>
                  </a:lnTo>
                  <a:close/>
                </a:path>
                <a:path w="581660" h="1223010">
                  <a:moveTo>
                    <a:pt x="64382" y="65525"/>
                  </a:moveTo>
                  <a:lnTo>
                    <a:pt x="50041" y="32944"/>
                  </a:lnTo>
                  <a:lnTo>
                    <a:pt x="26419" y="43612"/>
                  </a:lnTo>
                  <a:lnTo>
                    <a:pt x="40721" y="76054"/>
                  </a:lnTo>
                  <a:lnTo>
                    <a:pt x="53851" y="73330"/>
                  </a:lnTo>
                  <a:lnTo>
                    <a:pt x="64382" y="65525"/>
                  </a:lnTo>
                  <a:close/>
                </a:path>
                <a:path w="581660" h="1223010">
                  <a:moveTo>
                    <a:pt x="40721" y="76054"/>
                  </a:moveTo>
                  <a:lnTo>
                    <a:pt x="26419" y="43612"/>
                  </a:lnTo>
                  <a:lnTo>
                    <a:pt x="26419" y="74092"/>
                  </a:lnTo>
                  <a:lnTo>
                    <a:pt x="38814" y="76450"/>
                  </a:lnTo>
                  <a:lnTo>
                    <a:pt x="40721" y="76054"/>
                  </a:lnTo>
                  <a:close/>
                </a:path>
                <a:path w="581660" h="1223010">
                  <a:moveTo>
                    <a:pt x="540245" y="1146639"/>
                  </a:moveTo>
                  <a:lnTo>
                    <a:pt x="64382" y="65525"/>
                  </a:lnTo>
                  <a:lnTo>
                    <a:pt x="53851" y="73330"/>
                  </a:lnTo>
                  <a:lnTo>
                    <a:pt x="40721" y="76054"/>
                  </a:lnTo>
                  <a:lnTo>
                    <a:pt x="517151" y="1156824"/>
                  </a:lnTo>
                  <a:lnTo>
                    <a:pt x="527815" y="1149274"/>
                  </a:lnTo>
                  <a:lnTo>
                    <a:pt x="540245" y="1146639"/>
                  </a:lnTo>
                  <a:close/>
                </a:path>
                <a:path w="581660" h="1223010">
                  <a:moveTo>
                    <a:pt x="554485" y="1220186"/>
                  </a:moveTo>
                  <a:lnTo>
                    <a:pt x="554485" y="1178992"/>
                  </a:lnTo>
                  <a:lnTo>
                    <a:pt x="531625" y="1189660"/>
                  </a:lnTo>
                  <a:lnTo>
                    <a:pt x="517151" y="1156824"/>
                  </a:lnTo>
                  <a:lnTo>
                    <a:pt x="515504" y="1157989"/>
                  </a:lnTo>
                  <a:lnTo>
                    <a:pt x="507622" y="1170420"/>
                  </a:lnTo>
                  <a:lnTo>
                    <a:pt x="504884" y="1184850"/>
                  </a:lnTo>
                  <a:lnTo>
                    <a:pt x="508003" y="1199566"/>
                  </a:lnTo>
                  <a:lnTo>
                    <a:pt x="516719" y="1211877"/>
                  </a:lnTo>
                  <a:lnTo>
                    <a:pt x="529149" y="1219759"/>
                  </a:lnTo>
                  <a:lnTo>
                    <a:pt x="543579" y="1222498"/>
                  </a:lnTo>
                  <a:lnTo>
                    <a:pt x="554485" y="1220186"/>
                  </a:lnTo>
                  <a:close/>
                </a:path>
                <a:path w="581660" h="1223010">
                  <a:moveTo>
                    <a:pt x="554485" y="1178992"/>
                  </a:moveTo>
                  <a:lnTo>
                    <a:pt x="540245" y="1146639"/>
                  </a:lnTo>
                  <a:lnTo>
                    <a:pt x="527815" y="1149274"/>
                  </a:lnTo>
                  <a:lnTo>
                    <a:pt x="517151" y="1156824"/>
                  </a:lnTo>
                  <a:lnTo>
                    <a:pt x="531625" y="1189660"/>
                  </a:lnTo>
                  <a:lnTo>
                    <a:pt x="554485" y="1178992"/>
                  </a:lnTo>
                  <a:close/>
                </a:path>
                <a:path w="581660" h="1223010">
                  <a:moveTo>
                    <a:pt x="581227" y="1183802"/>
                  </a:moveTo>
                  <a:lnTo>
                    <a:pt x="578107" y="1169086"/>
                  </a:lnTo>
                  <a:lnTo>
                    <a:pt x="569392" y="1156775"/>
                  </a:lnTo>
                  <a:lnTo>
                    <a:pt x="556962" y="1148893"/>
                  </a:lnTo>
                  <a:lnTo>
                    <a:pt x="542532" y="1146155"/>
                  </a:lnTo>
                  <a:lnTo>
                    <a:pt x="540245" y="1146639"/>
                  </a:lnTo>
                  <a:lnTo>
                    <a:pt x="554485" y="1178992"/>
                  </a:lnTo>
                  <a:lnTo>
                    <a:pt x="554485" y="1220186"/>
                  </a:lnTo>
                  <a:lnTo>
                    <a:pt x="558295" y="1219378"/>
                  </a:lnTo>
                  <a:lnTo>
                    <a:pt x="570607" y="1210663"/>
                  </a:lnTo>
                  <a:lnTo>
                    <a:pt x="578488" y="1198233"/>
                  </a:lnTo>
                  <a:lnTo>
                    <a:pt x="581227" y="118380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901699" y="1892300"/>
              <a:ext cx="6477000" cy="1371600"/>
            </a:xfrm>
            <a:custGeom>
              <a:avLst/>
              <a:gdLst/>
              <a:ahLst/>
              <a:cxnLst/>
              <a:rect l="l" t="t" r="r" b="b"/>
              <a:pathLst>
                <a:path w="6477000" h="1371600">
                  <a:moveTo>
                    <a:pt x="0" y="0"/>
                  </a:moveTo>
                  <a:lnTo>
                    <a:pt x="0" y="1371600"/>
                  </a:lnTo>
                </a:path>
                <a:path w="6477000" h="1371600">
                  <a:moveTo>
                    <a:pt x="76200" y="1371600"/>
                  </a:moveTo>
                  <a:lnTo>
                    <a:pt x="76200" y="0"/>
                  </a:lnTo>
                  <a:lnTo>
                    <a:pt x="6477000" y="0"/>
                  </a:lnTo>
                  <a:lnTo>
                    <a:pt x="6477000" y="1371599"/>
                  </a:lnTo>
                  <a:lnTo>
                    <a:pt x="76200" y="137160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1070355" y="1932178"/>
            <a:ext cx="5932170" cy="1123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HIGHLIGHTS OF PRESCRIBING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These </a:t>
            </a:r>
            <a:r>
              <a:rPr dirty="0" sz="1800" b="1">
                <a:latin typeface="Arial"/>
                <a:cs typeface="Arial"/>
              </a:rPr>
              <a:t>highlights do not include all the information  needed to use Imdicon </a:t>
            </a:r>
            <a:r>
              <a:rPr dirty="0" sz="1800" spc="-5" b="1">
                <a:latin typeface="Arial"/>
                <a:cs typeface="Arial"/>
              </a:rPr>
              <a:t>safely </a:t>
            </a:r>
            <a:r>
              <a:rPr dirty="0" sz="1800" b="1">
                <a:latin typeface="Arial"/>
                <a:cs typeface="Arial"/>
              </a:rPr>
              <a:t>and effectively. </a:t>
            </a:r>
            <a:r>
              <a:rPr dirty="0" sz="1800" spc="-5" b="1">
                <a:latin typeface="Arial"/>
                <a:cs typeface="Arial"/>
              </a:rPr>
              <a:t>See </a:t>
            </a:r>
            <a:r>
              <a:rPr dirty="0" sz="1800" b="1">
                <a:latin typeface="Arial"/>
                <a:cs typeface="Arial"/>
              </a:rPr>
              <a:t>Full  </a:t>
            </a:r>
            <a:r>
              <a:rPr dirty="0" sz="1800" spc="-5" b="1">
                <a:latin typeface="Arial"/>
                <a:cs typeface="Arial"/>
              </a:rPr>
              <a:t>Prescribing Information for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Imdicon.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0234" y="5076369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59997" y="5090700"/>
            <a:ext cx="3637279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 of  or allergic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or </a:t>
            </a:r>
            <a:r>
              <a:rPr dirty="0" sz="950" spc="10">
                <a:latin typeface="Times New Roman"/>
                <a:cs typeface="Times New Roman"/>
              </a:rPr>
              <a:t>who have </a:t>
            </a:r>
            <a:r>
              <a:rPr dirty="0" sz="950" spc="5">
                <a:latin typeface="Times New Roman"/>
                <a:cs typeface="Times New Roman"/>
              </a:rPr>
              <a:t>failed aspirin </a:t>
            </a:r>
            <a:r>
              <a:rPr dirty="0" sz="950" spc="10">
                <a:latin typeface="Times New Roman"/>
                <a:cs typeface="Times New Roman"/>
              </a:rPr>
              <a:t>therapy</a:t>
            </a:r>
            <a:r>
              <a:rPr dirty="0" sz="950" spc="-1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854646" y="5183005"/>
            <a:ext cx="3931285" cy="457834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SPECIFIC </a:t>
            </a:r>
            <a:r>
              <a:rPr dirty="0" sz="950" spc="10" b="1">
                <a:latin typeface="Times New Roman"/>
                <a:cs typeface="Times New Roman"/>
              </a:rPr>
              <a:t>POPULATIONS------------------------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marR="215265" indent="-280035">
              <a:lnSpc>
                <a:spcPts val="1120"/>
              </a:lnSpc>
              <a:spcBef>
                <a:spcPts val="105"/>
              </a:spcBef>
              <a:tabLst>
                <a:tab pos="292100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 in  </a:t>
            </a:r>
            <a:r>
              <a:rPr dirty="0" sz="950" spc="10">
                <a:latin typeface="Times New Roman"/>
                <a:cs typeface="Times New Roman"/>
              </a:rPr>
              <a:t>severe 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5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0359" y="5523431"/>
            <a:ext cx="3906520" cy="3168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5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  <a:tabLst>
                <a:tab pos="292100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Stroke: </a:t>
            </a:r>
            <a:r>
              <a:rPr dirty="0" sz="950" spc="20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daily with food.</a:t>
            </a:r>
            <a:r>
              <a:rPr dirty="0" sz="950" spc="-7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54771" y="5615954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134534" y="5630285"/>
            <a:ext cx="3128645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20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8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80484" y="5812387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60248" y="5826718"/>
            <a:ext cx="3581400" cy="30861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Coronary Stenting: 50 </a:t>
            </a:r>
            <a:r>
              <a:rPr dirty="0" sz="950" spc="20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daily with food, </a:t>
            </a:r>
            <a:r>
              <a:rPr dirty="0" sz="950" spc="5">
                <a:latin typeface="Times New Roman"/>
                <a:cs typeface="Times New Roman"/>
              </a:rPr>
              <a:t>with antiplatelet doses  </a:t>
            </a:r>
            <a:r>
              <a:rPr dirty="0" sz="950" spc="10">
                <a:latin typeface="Times New Roman"/>
                <a:cs typeface="Times New Roman"/>
              </a:rPr>
              <a:t>of aspirin,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5">
                <a:latin typeface="Times New Roman"/>
                <a:cs typeface="Times New Roman"/>
              </a:rPr>
              <a:t>up </a:t>
            </a:r>
            <a:r>
              <a:rPr dirty="0" sz="950" spc="10">
                <a:latin typeface="Times New Roman"/>
                <a:cs typeface="Times New Roman"/>
              </a:rPr>
              <a:t>to 30 days </a:t>
            </a:r>
            <a:r>
              <a:rPr dirty="0" sz="950" spc="5">
                <a:latin typeface="Times New Roman"/>
                <a:cs typeface="Times New Roman"/>
              </a:rPr>
              <a:t>following </a:t>
            </a:r>
            <a:r>
              <a:rPr dirty="0" sz="950" spc="10">
                <a:latin typeface="Times New Roman"/>
                <a:cs typeface="Times New Roman"/>
              </a:rPr>
              <a:t>stent </a:t>
            </a:r>
            <a:r>
              <a:rPr dirty="0" sz="950" spc="5">
                <a:latin typeface="Times New Roman"/>
                <a:cs typeface="Times New Roman"/>
              </a:rPr>
              <a:t>implantation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54896" y="5918270"/>
            <a:ext cx="3765550" cy="58229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ts val="1135"/>
              </a:lnSpc>
              <a:spcBef>
                <a:spcPts val="30"/>
              </a:spcBef>
            </a:pPr>
            <a:r>
              <a:rPr dirty="0" sz="950" spc="15" b="1">
                <a:latin typeface="Times New Roman"/>
                <a:cs typeface="Times New Roman"/>
              </a:rPr>
              <a:t>See 17 </a:t>
            </a:r>
            <a:r>
              <a:rPr dirty="0" sz="950" spc="10" b="1">
                <a:latin typeface="Times New Roman"/>
                <a:cs typeface="Times New Roman"/>
              </a:rPr>
              <a:t>for </a:t>
            </a:r>
            <a:r>
              <a:rPr dirty="0" sz="950" spc="15" b="1">
                <a:latin typeface="Times New Roman"/>
                <a:cs typeface="Times New Roman"/>
              </a:rPr>
              <a:t>PATIENT COUNSELING INFORMATION and</a:t>
            </a:r>
            <a:r>
              <a:rPr dirty="0" sz="950" spc="-8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approved patient</a:t>
            </a:r>
            <a:r>
              <a:rPr dirty="0" sz="950" spc="-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  <a:p>
            <a:pPr marL="2642870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9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79984" y="6113198"/>
            <a:ext cx="3658235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24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9306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1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391414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</a:t>
            </a:r>
            <a:r>
              <a:rPr dirty="0" sz="950" spc="10" b="1">
                <a:latin typeface="Times New Roman"/>
                <a:cs typeface="Times New Roman"/>
              </a:rPr>
              <a:t>not include all </a:t>
            </a:r>
            <a:r>
              <a:rPr dirty="0" sz="950" spc="5" b="1">
                <a:latin typeface="Times New Roman"/>
                <a:cs typeface="Times New Roman"/>
              </a:rPr>
              <a:t>the </a:t>
            </a:r>
            <a:r>
              <a:rPr dirty="0" sz="950" spc="10" b="1">
                <a:latin typeface="Times New Roman"/>
                <a:cs typeface="Times New Roman"/>
              </a:rPr>
              <a:t>information needed to </a:t>
            </a:r>
            <a:r>
              <a:rPr dirty="0" sz="950" spc="5" b="1">
                <a:latin typeface="Times New Roman"/>
                <a:cs typeface="Times New Roman"/>
              </a:rPr>
              <a:t>use </a:t>
            </a:r>
            <a:r>
              <a:rPr dirty="0" sz="950" spc="10" b="1">
                <a:latin typeface="Times New Roman"/>
                <a:cs typeface="Times New Roman"/>
              </a:rPr>
              <a:t>Imdicon  safely </a:t>
            </a:r>
            <a:r>
              <a:rPr dirty="0" sz="950" spc="15" b="1">
                <a:latin typeface="Times New Roman"/>
                <a:cs typeface="Times New Roman"/>
              </a:rPr>
              <a:t>and </a:t>
            </a:r>
            <a:r>
              <a:rPr dirty="0" sz="950" spc="10" b="1">
                <a:latin typeface="Times New Roman"/>
                <a:cs typeface="Times New Roman"/>
              </a:rPr>
              <a:t>effectively. 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 for</a:t>
            </a:r>
            <a:r>
              <a:rPr dirty="0" sz="950" spc="-7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78" y="1299935"/>
            <a:ext cx="203708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>
              <a:lnSpc>
                <a:spcPts val="1120"/>
              </a:lnSpc>
              <a:spcBef>
                <a:spcPts val="190"/>
              </a:spcBef>
            </a:pPr>
            <a:r>
              <a:rPr dirty="0" sz="950" spc="15" b="1">
                <a:latin typeface="Times New Roman"/>
                <a:cs typeface="Times New Roman"/>
              </a:rPr>
              <a:t>IMDICON</a:t>
            </a:r>
            <a:r>
              <a:rPr dirty="0" baseline="41666" sz="900" spc="22" b="1">
                <a:latin typeface="Times New Roman"/>
                <a:cs typeface="Times New Roman"/>
              </a:rPr>
              <a:t>® </a:t>
            </a:r>
            <a:r>
              <a:rPr dirty="0" sz="950" spc="10" b="1">
                <a:latin typeface="Times New Roman"/>
                <a:cs typeface="Times New Roman"/>
              </a:rPr>
              <a:t>(cholinasol) CAPSULES  </a:t>
            </a:r>
            <a:r>
              <a:rPr dirty="0" sz="950" spc="5" b="1">
                <a:latin typeface="Times New Roman"/>
                <a:cs typeface="Times New Roman"/>
              </a:rPr>
              <a:t>Initial U.S. </a:t>
            </a:r>
            <a:r>
              <a:rPr dirty="0" sz="950" spc="10" b="1">
                <a:latin typeface="Times New Roman"/>
                <a:cs typeface="Times New Roman"/>
              </a:rPr>
              <a:t>Approval:</a:t>
            </a:r>
            <a:r>
              <a:rPr dirty="0" sz="950" spc="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2000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92988" y="1753742"/>
            <a:ext cx="4094479" cy="320040"/>
            <a:chOff x="292988" y="1753742"/>
            <a:chExt cx="4094479" cy="320040"/>
          </a:xfrm>
        </p:grpSpPr>
        <p:sp>
          <p:nvSpPr>
            <p:cNvPr id="6" name="object 6"/>
            <p:cNvSpPr/>
            <p:nvPr/>
          </p:nvSpPr>
          <p:spPr>
            <a:xfrm>
              <a:off x="293623" y="175437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08863" y="1754377"/>
              <a:ext cx="4077970" cy="15240"/>
            </a:xfrm>
            <a:custGeom>
              <a:avLst/>
              <a:gdLst/>
              <a:ahLst/>
              <a:cxnLst/>
              <a:rect l="l" t="t" r="r" b="b"/>
              <a:pathLst>
                <a:path w="4077970" h="15239">
                  <a:moveTo>
                    <a:pt x="4077462" y="15239"/>
                  </a:moveTo>
                  <a:lnTo>
                    <a:pt x="4077462" y="0"/>
                  </a:lnTo>
                  <a:lnTo>
                    <a:pt x="0" y="0"/>
                  </a:lnTo>
                  <a:lnTo>
                    <a:pt x="0" y="15239"/>
                  </a:lnTo>
                  <a:lnTo>
                    <a:pt x="4077462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93623" y="1754377"/>
              <a:ext cx="4093210" cy="318770"/>
            </a:xfrm>
            <a:custGeom>
              <a:avLst/>
              <a:gdLst/>
              <a:ahLst/>
              <a:cxnLst/>
              <a:rect l="l" t="t" r="r" b="b"/>
              <a:pathLst>
                <a:path w="4093210" h="318769">
                  <a:moveTo>
                    <a:pt x="15240" y="0"/>
                  </a:moveTo>
                  <a:lnTo>
                    <a:pt x="4092702" y="0"/>
                  </a:lnTo>
                </a:path>
                <a:path w="4093210" h="318769">
                  <a:moveTo>
                    <a:pt x="4092702" y="0"/>
                  </a:moveTo>
                  <a:lnTo>
                    <a:pt x="4092702" y="15239"/>
                  </a:lnTo>
                </a:path>
                <a:path w="4093210" h="318769">
                  <a:moveTo>
                    <a:pt x="4092702" y="0"/>
                  </a:moveTo>
                  <a:lnTo>
                    <a:pt x="4092702" y="15239"/>
                  </a:lnTo>
                </a:path>
                <a:path w="4093210" h="318769">
                  <a:moveTo>
                    <a:pt x="0" y="15240"/>
                  </a:moveTo>
                  <a:lnTo>
                    <a:pt x="0" y="173736"/>
                  </a:lnTo>
                </a:path>
                <a:path w="4093210" h="318769">
                  <a:moveTo>
                    <a:pt x="4092702" y="15239"/>
                  </a:moveTo>
                  <a:lnTo>
                    <a:pt x="4092702" y="173735"/>
                  </a:lnTo>
                </a:path>
                <a:path w="4093210" h="318769">
                  <a:moveTo>
                    <a:pt x="0" y="173736"/>
                  </a:moveTo>
                  <a:lnTo>
                    <a:pt x="0" y="318516"/>
                  </a:lnTo>
                </a:path>
                <a:path w="4093210" h="318769">
                  <a:moveTo>
                    <a:pt x="4092702" y="173735"/>
                  </a:moveTo>
                  <a:lnTo>
                    <a:pt x="4092702" y="31851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450857" y="1762475"/>
            <a:ext cx="3795395" cy="46291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algn="ctr" marL="12065" marR="5080">
              <a:lnSpc>
                <a:spcPts val="1120"/>
              </a:lnSpc>
              <a:spcBef>
                <a:spcPts val="190"/>
              </a:spcBef>
            </a:pPr>
            <a:r>
              <a:rPr dirty="0" sz="950" spc="15" b="1">
                <a:latin typeface="Times New Roman"/>
                <a:cs typeface="Times New Roman"/>
              </a:rPr>
              <a:t>WARNING: LIFE-THREATENING HEMATOLOGICAL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ADVERSE  REACTIONS</a:t>
            </a:r>
            <a:endParaRPr sz="950">
              <a:latin typeface="Times New Roman"/>
              <a:cs typeface="Times New Roman"/>
            </a:endParaRPr>
          </a:p>
          <a:p>
            <a:pPr algn="ctr">
              <a:lnSpc>
                <a:spcPts val="1105"/>
              </a:lnSpc>
            </a:pPr>
            <a:r>
              <a:rPr dirty="0" sz="950" spc="10" b="1" i="1">
                <a:latin typeface="Times New Roman"/>
                <a:cs typeface="Times New Roman"/>
              </a:rPr>
              <a:t>See </a:t>
            </a:r>
            <a:r>
              <a:rPr dirty="0" sz="950" spc="5" b="1" i="1">
                <a:latin typeface="Times New Roman"/>
                <a:cs typeface="Times New Roman"/>
              </a:rPr>
              <a:t>full </a:t>
            </a:r>
            <a:r>
              <a:rPr dirty="0" sz="950" spc="10" b="1" i="1">
                <a:latin typeface="Times New Roman"/>
                <a:cs typeface="Times New Roman"/>
              </a:rPr>
              <a:t>prescribing information for complete boxed</a:t>
            </a:r>
            <a:r>
              <a:rPr dirty="0" sz="950" spc="-65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warning</a:t>
            </a:r>
            <a:r>
              <a:rPr dirty="0" sz="950" spc="10" b="1"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3624" y="2072894"/>
            <a:ext cx="4093210" cy="142240"/>
          </a:xfrm>
          <a:custGeom>
            <a:avLst/>
            <a:gdLst/>
            <a:ahLst/>
            <a:cxnLst/>
            <a:rect l="l" t="t" r="r" b="b"/>
            <a:pathLst>
              <a:path w="4093210" h="142239">
                <a:moveTo>
                  <a:pt x="0" y="0"/>
                </a:moveTo>
                <a:lnTo>
                  <a:pt x="0" y="141732"/>
                </a:lnTo>
              </a:path>
              <a:path w="4093210" h="142239">
                <a:moveTo>
                  <a:pt x="4092702" y="0"/>
                </a:moveTo>
                <a:lnTo>
                  <a:pt x="4092702" y="141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79984" y="2191559"/>
            <a:ext cx="108077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Monitor for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hemato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92988" y="1753997"/>
            <a:ext cx="4109085" cy="605790"/>
            <a:chOff x="292988" y="1753997"/>
            <a:chExt cx="4109085" cy="605790"/>
          </a:xfrm>
        </p:grpSpPr>
        <p:sp>
          <p:nvSpPr>
            <p:cNvPr id="13" name="object 13"/>
            <p:cNvSpPr/>
            <p:nvPr/>
          </p:nvSpPr>
          <p:spPr>
            <a:xfrm>
              <a:off x="293623" y="2214626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w="0" h="144144">
                  <a:moveTo>
                    <a:pt x="0" y="0"/>
                  </a:moveTo>
                  <a:lnTo>
                    <a:pt x="0" y="1440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386325" y="1753997"/>
              <a:ext cx="15240" cy="519430"/>
            </a:xfrm>
            <a:custGeom>
              <a:avLst/>
              <a:gdLst/>
              <a:ahLst/>
              <a:cxnLst/>
              <a:rect l="l" t="t" r="r" b="b"/>
              <a:pathLst>
                <a:path w="15239" h="519430">
                  <a:moveTo>
                    <a:pt x="0" y="519302"/>
                  </a:moveTo>
                  <a:lnTo>
                    <a:pt x="15240" y="519302"/>
                  </a:lnTo>
                  <a:lnTo>
                    <a:pt x="15240" y="0"/>
                  </a:lnTo>
                  <a:lnTo>
                    <a:pt x="0" y="0"/>
                  </a:lnTo>
                  <a:lnTo>
                    <a:pt x="0" y="51930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386325" y="2214626"/>
              <a:ext cx="0" cy="59055"/>
            </a:xfrm>
            <a:custGeom>
              <a:avLst/>
              <a:gdLst/>
              <a:ahLst/>
              <a:cxnLst/>
              <a:rect l="l" t="t" r="r" b="b"/>
              <a:pathLst>
                <a:path w="0" h="59055">
                  <a:moveTo>
                    <a:pt x="0" y="0"/>
                  </a:moveTo>
                  <a:lnTo>
                    <a:pt x="0" y="586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379984" y="2335577"/>
            <a:ext cx="9975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months </a:t>
            </a:r>
            <a:r>
              <a:rPr dirty="0" sz="950" spc="15" b="1">
                <a:latin typeface="Times New Roman"/>
                <a:cs typeface="Times New Roman"/>
              </a:rPr>
              <a:t>of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treatme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3624" y="2358644"/>
            <a:ext cx="0" cy="287020"/>
          </a:xfrm>
          <a:custGeom>
            <a:avLst/>
            <a:gdLst/>
            <a:ahLst/>
            <a:cxnLst/>
            <a:rect l="l" t="t" r="r" b="b"/>
            <a:pathLst>
              <a:path w="0" h="287019">
                <a:moveTo>
                  <a:pt x="0" y="0"/>
                </a:moveTo>
                <a:lnTo>
                  <a:pt x="0" y="144779"/>
                </a:lnTo>
              </a:path>
              <a:path w="0" h="287019">
                <a:moveTo>
                  <a:pt x="0" y="144779"/>
                </a:moveTo>
                <a:lnTo>
                  <a:pt x="0" y="2865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79984" y="2479594"/>
            <a:ext cx="887094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following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occur: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9984" y="2631232"/>
            <a:ext cx="10636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</a:t>
            </a:r>
            <a:r>
              <a:rPr dirty="0" sz="950" spc="15" b="1">
                <a:latin typeface="Times New Roman"/>
                <a:cs typeface="Times New Roman"/>
              </a:rPr>
              <a:t>e</a:t>
            </a:r>
            <a:r>
              <a:rPr dirty="0" sz="950" spc="5" b="1">
                <a:latin typeface="Times New Roman"/>
                <a:cs typeface="Times New Roman"/>
              </a:rPr>
              <a:t>ut</a:t>
            </a:r>
            <a:r>
              <a:rPr dirty="0" sz="950" spc="20" b="1">
                <a:latin typeface="Times New Roman"/>
                <a:cs typeface="Times New Roman"/>
              </a:rPr>
              <a:t>r</a:t>
            </a:r>
            <a:r>
              <a:rPr dirty="0" sz="950" spc="20" b="1">
                <a:latin typeface="Times New Roman"/>
                <a:cs typeface="Times New Roman"/>
              </a:rPr>
              <a:t>o</a:t>
            </a:r>
            <a:r>
              <a:rPr dirty="0" sz="950" spc="5" b="1">
                <a:latin typeface="Times New Roman"/>
                <a:cs typeface="Times New Roman"/>
              </a:rPr>
              <a:t>p</a:t>
            </a:r>
            <a:r>
              <a:rPr dirty="0" sz="950" spc="15" b="1">
                <a:latin typeface="Times New Roman"/>
                <a:cs typeface="Times New Roman"/>
              </a:rPr>
              <a:t>e</a:t>
            </a:r>
            <a:r>
              <a:rPr dirty="0" sz="950" spc="-5" b="1">
                <a:latin typeface="Times New Roman"/>
                <a:cs typeface="Times New Roman"/>
              </a:rPr>
              <a:t>n</a:t>
            </a:r>
            <a:r>
              <a:rPr dirty="0" sz="950" spc="10" b="1">
                <a:latin typeface="Times New Roman"/>
                <a:cs typeface="Times New Roman"/>
              </a:rPr>
              <a:t>i</a:t>
            </a:r>
            <a:r>
              <a:rPr dirty="0" sz="950" b="1">
                <a:latin typeface="Times New Roman"/>
                <a:cs typeface="Times New Roman"/>
              </a:rPr>
              <a:t>a/a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3624" y="2645155"/>
            <a:ext cx="0" cy="306070"/>
          </a:xfrm>
          <a:custGeom>
            <a:avLst/>
            <a:gdLst/>
            <a:ahLst/>
            <a:cxnLst/>
            <a:rect l="l" t="t" r="r" b="b"/>
            <a:pathLst>
              <a:path w="0" h="306069">
                <a:moveTo>
                  <a:pt x="0" y="0"/>
                </a:moveTo>
                <a:lnTo>
                  <a:pt x="0" y="153924"/>
                </a:lnTo>
              </a:path>
              <a:path w="0" h="306069">
                <a:moveTo>
                  <a:pt x="0" y="153924"/>
                </a:moveTo>
                <a:lnTo>
                  <a:pt x="0" y="3055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79984" y="2784394"/>
            <a:ext cx="1082040" cy="3302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Thrombotic</a:t>
            </a:r>
            <a:r>
              <a:rPr dirty="0" sz="950" spc="-3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th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Aplastic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anem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92988" y="1753997"/>
            <a:ext cx="4109085" cy="1381125"/>
            <a:chOff x="292988" y="1753997"/>
            <a:chExt cx="4109085" cy="1381125"/>
          </a:xfrm>
        </p:grpSpPr>
        <p:sp>
          <p:nvSpPr>
            <p:cNvPr id="23" name="object 23"/>
            <p:cNvSpPr/>
            <p:nvPr/>
          </p:nvSpPr>
          <p:spPr>
            <a:xfrm>
              <a:off x="293623" y="3119119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08863" y="3119119"/>
              <a:ext cx="4077970" cy="15240"/>
            </a:xfrm>
            <a:custGeom>
              <a:avLst/>
              <a:gdLst/>
              <a:ahLst/>
              <a:cxnLst/>
              <a:rect l="l" t="t" r="r" b="b"/>
              <a:pathLst>
                <a:path w="4077970" h="15239">
                  <a:moveTo>
                    <a:pt x="4077462" y="15239"/>
                  </a:moveTo>
                  <a:lnTo>
                    <a:pt x="4077462" y="0"/>
                  </a:lnTo>
                  <a:lnTo>
                    <a:pt x="0" y="0"/>
                  </a:lnTo>
                  <a:lnTo>
                    <a:pt x="0" y="15239"/>
                  </a:lnTo>
                  <a:lnTo>
                    <a:pt x="4077462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08863" y="3119119"/>
              <a:ext cx="4077970" cy="15240"/>
            </a:xfrm>
            <a:custGeom>
              <a:avLst/>
              <a:gdLst/>
              <a:ahLst/>
              <a:cxnLst/>
              <a:rect l="l" t="t" r="r" b="b"/>
              <a:pathLst>
                <a:path w="4077970" h="15239">
                  <a:moveTo>
                    <a:pt x="0" y="0"/>
                  </a:moveTo>
                  <a:lnTo>
                    <a:pt x="4077462" y="0"/>
                  </a:lnTo>
                </a:path>
                <a:path w="4077970" h="15239">
                  <a:moveTo>
                    <a:pt x="4077462" y="0"/>
                  </a:moveTo>
                  <a:lnTo>
                    <a:pt x="4077462" y="15239"/>
                  </a:lnTo>
                </a:path>
                <a:path w="4077970" h="15239">
                  <a:moveTo>
                    <a:pt x="4077462" y="0"/>
                  </a:moveTo>
                  <a:lnTo>
                    <a:pt x="4077462" y="152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93623" y="1753997"/>
              <a:ext cx="15240" cy="1380490"/>
            </a:xfrm>
            <a:custGeom>
              <a:avLst/>
              <a:gdLst/>
              <a:ahLst/>
              <a:cxnLst/>
              <a:rect l="l" t="t" r="r" b="b"/>
              <a:pathLst>
                <a:path w="15239" h="1380489">
                  <a:moveTo>
                    <a:pt x="0" y="0"/>
                  </a:moveTo>
                  <a:lnTo>
                    <a:pt x="0" y="1380363"/>
                  </a:lnTo>
                  <a:lnTo>
                    <a:pt x="15240" y="1380363"/>
                  </a:lnTo>
                  <a:lnTo>
                    <a:pt x="15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93623" y="2950718"/>
              <a:ext cx="0" cy="168910"/>
            </a:xfrm>
            <a:custGeom>
              <a:avLst/>
              <a:gdLst/>
              <a:ahLst/>
              <a:cxnLst/>
              <a:rect l="l" t="t" r="r" b="b"/>
              <a:pathLst>
                <a:path w="0" h="168910">
                  <a:moveTo>
                    <a:pt x="0" y="0"/>
                  </a:moveTo>
                  <a:lnTo>
                    <a:pt x="0" y="16840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386325" y="3111500"/>
              <a:ext cx="15240" cy="22860"/>
            </a:xfrm>
            <a:custGeom>
              <a:avLst/>
              <a:gdLst/>
              <a:ahLst/>
              <a:cxnLst/>
              <a:rect l="l" t="t" r="r" b="b"/>
              <a:pathLst>
                <a:path w="15239" h="22860">
                  <a:moveTo>
                    <a:pt x="0" y="22860"/>
                  </a:moveTo>
                  <a:lnTo>
                    <a:pt x="15240" y="22860"/>
                  </a:lnTo>
                  <a:lnTo>
                    <a:pt x="15240" y="0"/>
                  </a:lnTo>
                  <a:lnTo>
                    <a:pt x="0" y="0"/>
                  </a:lnTo>
                  <a:lnTo>
                    <a:pt x="0" y="228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386325" y="3111500"/>
              <a:ext cx="0" cy="7620"/>
            </a:xfrm>
            <a:custGeom>
              <a:avLst/>
              <a:gdLst/>
              <a:ahLst/>
              <a:cxnLst/>
              <a:rect l="l" t="t" r="r" b="b"/>
              <a:pathLst>
                <a:path w="0" h="7619">
                  <a:moveTo>
                    <a:pt x="0" y="0"/>
                  </a:moveTo>
                  <a:lnTo>
                    <a:pt x="0" y="76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395234" y="3254495"/>
            <a:ext cx="3903979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----------------------------RECENT </a:t>
            </a:r>
            <a:r>
              <a:rPr dirty="0" sz="950" spc="15" b="1">
                <a:latin typeface="Times New Roman"/>
                <a:cs typeface="Times New Roman"/>
              </a:rPr>
              <a:t>MAJOR</a:t>
            </a:r>
            <a:r>
              <a:rPr dirty="0" sz="950" spc="1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CHANGES--------------------------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9984" y="3396982"/>
            <a:ext cx="237617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Indications and </a:t>
            </a:r>
            <a:r>
              <a:rPr dirty="0" sz="950" spc="10">
                <a:latin typeface="Times New Roman"/>
                <a:cs typeface="Times New Roman"/>
              </a:rPr>
              <a:t>Usage, Coronary Stenting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9984" y="3539470"/>
            <a:ext cx="263715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Dosage </a:t>
            </a:r>
            <a:r>
              <a:rPr dirty="0" sz="950" spc="15">
                <a:latin typeface="Times New Roman"/>
                <a:cs typeface="Times New Roman"/>
              </a:rPr>
              <a:t>and </a:t>
            </a:r>
            <a:r>
              <a:rPr dirty="0" sz="950" spc="5">
                <a:latin typeface="Times New Roman"/>
                <a:cs typeface="Times New Roman"/>
              </a:rPr>
              <a:t>Administration, </a:t>
            </a:r>
            <a:r>
              <a:rPr dirty="0" sz="950" spc="10">
                <a:latin typeface="Times New Roman"/>
                <a:cs typeface="Times New Roman"/>
              </a:rPr>
              <a:t>Coronary Stenting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31329" y="3396982"/>
            <a:ext cx="401955" cy="318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13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2/200X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5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9984" y="3828960"/>
            <a:ext cx="3916045" cy="7569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0480">
              <a:lnSpc>
                <a:spcPts val="1125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----------------------------INDICATIONS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145415">
              <a:lnSpc>
                <a:spcPts val="113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Imdicon is </a:t>
            </a:r>
            <a:r>
              <a:rPr dirty="0" sz="950" spc="5">
                <a:latin typeface="Times New Roman"/>
                <a:cs typeface="Times New Roman"/>
              </a:rPr>
              <a:t>an </a:t>
            </a:r>
            <a:r>
              <a:rPr dirty="0" sz="950" spc="10">
                <a:latin typeface="Times New Roman"/>
                <a:cs typeface="Times New Roman"/>
              </a:rPr>
              <a:t>adenosine diphosphate (ADP) </a:t>
            </a:r>
            <a:r>
              <a:rPr dirty="0" sz="950" spc="5">
                <a:latin typeface="Times New Roman"/>
                <a:cs typeface="Times New Roman"/>
              </a:rPr>
              <a:t>antagonist platelet aggregation  </a:t>
            </a:r>
            <a:r>
              <a:rPr dirty="0" sz="950" spc="10">
                <a:latin typeface="Times New Roman"/>
                <a:cs typeface="Times New Roman"/>
              </a:rPr>
              <a:t>inhibitor indicated</a:t>
            </a:r>
            <a:r>
              <a:rPr dirty="0" sz="950" spc="-1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for:</a:t>
            </a:r>
            <a:endParaRPr sz="950">
              <a:latin typeface="Times New Roman"/>
              <a:cs typeface="Times New Roman"/>
            </a:endParaRPr>
          </a:p>
          <a:p>
            <a:pPr marL="291465" marR="10160" indent="-279400">
              <a:lnSpc>
                <a:spcPts val="1120"/>
              </a:lnSpc>
              <a:spcBef>
                <a:spcPts val="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0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 experienced  </a:t>
            </a:r>
            <a:r>
              <a:rPr dirty="0" sz="950" spc="10">
                <a:latin typeface="Times New Roman"/>
                <a:cs typeface="Times New Roman"/>
              </a:rPr>
              <a:t>stroke precursors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had </a:t>
            </a:r>
            <a:r>
              <a:rPr dirty="0" sz="950" spc="15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completed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9984" y="4562719"/>
            <a:ext cx="372046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incidence of </a:t>
            </a:r>
            <a:r>
              <a:rPr dirty="0" sz="950" spc="10">
                <a:latin typeface="Times New Roman"/>
                <a:cs typeface="Times New Roman"/>
              </a:rPr>
              <a:t>subacute </a:t>
            </a:r>
            <a:r>
              <a:rPr dirty="0" sz="950" spc="5">
                <a:latin typeface="Times New Roman"/>
                <a:cs typeface="Times New Roman"/>
              </a:rPr>
              <a:t>coronary </a:t>
            </a:r>
            <a:r>
              <a:rPr dirty="0" sz="950" spc="10">
                <a:latin typeface="Times New Roman"/>
                <a:cs typeface="Times New Roman"/>
              </a:rPr>
              <a:t>stent thrombosis, </a:t>
            </a:r>
            <a:r>
              <a:rPr dirty="0" sz="950" spc="5">
                <a:latin typeface="Times New Roman"/>
                <a:cs typeface="Times New Roman"/>
              </a:rPr>
              <a:t>when  </a:t>
            </a:r>
            <a:r>
              <a:rPr dirty="0" sz="950" spc="10">
                <a:latin typeface="Times New Roman"/>
                <a:cs typeface="Times New Roman"/>
              </a:rPr>
              <a:t>used </a:t>
            </a:r>
            <a:r>
              <a:rPr dirty="0" sz="950" spc="5">
                <a:latin typeface="Times New Roman"/>
                <a:cs typeface="Times New Roman"/>
              </a:rPr>
              <a:t>with aspirin</a:t>
            </a:r>
            <a:r>
              <a:rPr dirty="0" sz="950" spc="10">
                <a:latin typeface="Times New Roman"/>
                <a:cs typeface="Times New Roman"/>
              </a:rPr>
              <a:t> 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9984" y="4849199"/>
            <a:ext cx="11144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-1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67383" y="869428"/>
            <a:ext cx="389636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</a:t>
            </a:r>
            <a:r>
              <a:rPr dirty="0" sz="950" spc="-1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48382" y="1009657"/>
            <a:ext cx="103251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Capsules: </a:t>
            </a:r>
            <a:r>
              <a:rPr dirty="0" sz="950" spc="20">
                <a:latin typeface="Times New Roman"/>
                <a:cs typeface="Times New Roman"/>
              </a:rPr>
              <a:t>50 </a:t>
            </a:r>
            <a:r>
              <a:rPr dirty="0" sz="950" spc="15">
                <a:latin typeface="Times New Roman"/>
                <a:cs typeface="Times New Roman"/>
              </a:rPr>
              <a:t>mg</a:t>
            </a:r>
            <a:r>
              <a:rPr dirty="0" sz="950" spc="-6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48382" y="1299900"/>
            <a:ext cx="3929379" cy="326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5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</a:t>
            </a:r>
            <a:r>
              <a:rPr dirty="0" sz="950" spc="4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48382" y="1603187"/>
            <a:ext cx="240728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100" indent="-2800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5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5">
                <a:latin typeface="Times New Roman"/>
                <a:cs typeface="Times New Roman"/>
              </a:rPr>
              <a:t>hepatic </a:t>
            </a:r>
            <a:r>
              <a:rPr dirty="0" sz="950" spc="10">
                <a:latin typeface="Times New Roman"/>
                <a:cs typeface="Times New Roman"/>
              </a:rPr>
              <a:t>impairment </a:t>
            </a:r>
            <a:r>
              <a:rPr dirty="0" sz="950" spc="5">
                <a:latin typeface="Times New Roman"/>
                <a:cs typeface="Times New Roman"/>
              </a:rPr>
              <a:t>(4,</a:t>
            </a:r>
            <a:r>
              <a:rPr dirty="0" sz="950" spc="-6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8.7)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67383" y="2043569"/>
            <a:ext cx="3897629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-----------------------WARNINGS </a:t>
            </a:r>
            <a:r>
              <a:rPr dirty="0" sz="950" spc="20" b="1">
                <a:latin typeface="Times New Roman"/>
                <a:cs typeface="Times New Roman"/>
              </a:rPr>
              <a:t>AND</a:t>
            </a:r>
            <a:r>
              <a:rPr dirty="0" sz="950" spc="5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PRECAUTIONS------------------------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835110" y="2195212"/>
            <a:ext cx="8026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pically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resolves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794664" y="2336947"/>
            <a:ext cx="728980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5560" marR="5080" indent="-23495">
              <a:lnSpc>
                <a:spcPct val="100000"/>
              </a:lnSpc>
              <a:spcBef>
                <a:spcPts val="135"/>
              </a:spcBef>
            </a:pPr>
            <a:r>
              <a:rPr dirty="0" sz="950" spc="20">
                <a:latin typeface="Times New Roman"/>
                <a:cs typeface="Times New Roman"/>
              </a:rPr>
              <a:t>m</a:t>
            </a:r>
            <a:r>
              <a:rPr dirty="0" sz="950" spc="20">
                <a:latin typeface="Times New Roman"/>
                <a:cs typeface="Times New Roman"/>
              </a:rPr>
              <a:t>b</a:t>
            </a:r>
            <a:r>
              <a:rPr dirty="0" sz="950">
                <a:latin typeface="Times New Roman"/>
                <a:cs typeface="Times New Roman"/>
              </a:rPr>
              <a:t>o</a:t>
            </a:r>
            <a:r>
              <a:rPr dirty="0" sz="950" spc="20">
                <a:latin typeface="Times New Roman"/>
                <a:cs typeface="Times New Roman"/>
              </a:rPr>
              <a:t>c</a:t>
            </a:r>
            <a:r>
              <a:rPr dirty="0" sz="950" spc="-10">
                <a:latin typeface="Times New Roman"/>
                <a:cs typeface="Times New Roman"/>
              </a:rPr>
              <a:t>y</a:t>
            </a:r>
            <a:r>
              <a:rPr dirty="0" sz="950" spc="5">
                <a:latin typeface="Times New Roman"/>
                <a:cs typeface="Times New Roman"/>
              </a:rPr>
              <a:t>t</a:t>
            </a:r>
            <a:r>
              <a:rPr dirty="0" sz="950" spc="5">
                <a:latin typeface="Times New Roman"/>
                <a:cs typeface="Times New Roman"/>
              </a:rPr>
              <a:t>o</a:t>
            </a:r>
            <a:r>
              <a:rPr dirty="0" sz="950" spc="20">
                <a:latin typeface="Times New Roman"/>
                <a:cs typeface="Times New Roman"/>
              </a:rPr>
              <a:t>p</a:t>
            </a:r>
            <a:r>
              <a:rPr dirty="0" sz="950">
                <a:latin typeface="Times New Roman"/>
                <a:cs typeface="Times New Roman"/>
              </a:rPr>
              <a:t>e</a:t>
            </a:r>
            <a:r>
              <a:rPr dirty="0" sz="950" spc="20">
                <a:latin typeface="Times New Roman"/>
                <a:cs typeface="Times New Roman"/>
              </a:rPr>
              <a:t>n</a:t>
            </a:r>
            <a:r>
              <a:rPr dirty="0" sz="950" spc="-5">
                <a:latin typeface="Times New Roman"/>
                <a:cs typeface="Times New Roman"/>
              </a:rPr>
              <a:t>i</a:t>
            </a:r>
            <a:r>
              <a:rPr dirty="0" sz="950" spc="10">
                <a:latin typeface="Times New Roman"/>
                <a:cs typeface="Times New Roman"/>
              </a:rPr>
              <a:t>c  </a:t>
            </a:r>
            <a:r>
              <a:rPr dirty="0" sz="950" spc="5">
                <a:latin typeface="Times New Roman"/>
                <a:cs typeface="Times New Roman"/>
              </a:rPr>
              <a:t>ytopenia,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766120" y="2777328"/>
            <a:ext cx="934719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weeks through</a:t>
            </a:r>
            <a:r>
              <a:rPr dirty="0" sz="950" spc="-7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the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64409" y="2207239"/>
            <a:ext cx="6487160" cy="896619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r">
              <a:lnSpc>
                <a:spcPts val="1130"/>
              </a:lnSpc>
              <a:spcBef>
                <a:spcPts val="40"/>
              </a:spcBef>
              <a:tabLst>
                <a:tab pos="3411854" algn="l"/>
                <a:tab pos="3691890" algn="l"/>
              </a:tabLst>
            </a:pPr>
            <a:r>
              <a:rPr dirty="0" baseline="2923" sz="1425" spc="15" b="1">
                <a:latin typeface="Times New Roman"/>
                <a:cs typeface="Times New Roman"/>
              </a:rPr>
              <a:t>logical adverse reactions every </a:t>
            </a:r>
            <a:r>
              <a:rPr dirty="0" baseline="2923" sz="1425" spc="22" b="1">
                <a:latin typeface="Times New Roman"/>
                <a:cs typeface="Times New Roman"/>
              </a:rPr>
              <a:t>2 </a:t>
            </a:r>
            <a:r>
              <a:rPr dirty="0" baseline="2923" sz="1425" spc="7" b="1">
                <a:latin typeface="Times New Roman"/>
                <a:cs typeface="Times New Roman"/>
              </a:rPr>
              <a:t>weeks </a:t>
            </a:r>
            <a:r>
              <a:rPr dirty="0" baseline="2923" sz="1425" spc="22" b="1">
                <a:latin typeface="Times New Roman"/>
                <a:cs typeface="Times New Roman"/>
              </a:rPr>
              <a:t>for</a:t>
            </a:r>
            <a:r>
              <a:rPr dirty="0" baseline="2923" sz="1425" spc="-52" b="1">
                <a:latin typeface="Times New Roman"/>
                <a:cs typeface="Times New Roman"/>
              </a:rPr>
              <a:t> </a:t>
            </a:r>
            <a:r>
              <a:rPr dirty="0" baseline="2923" sz="1425" spc="15" b="1">
                <a:latin typeface="Times New Roman"/>
                <a:cs typeface="Times New Roman"/>
              </a:rPr>
              <a:t>first</a:t>
            </a:r>
            <a:r>
              <a:rPr dirty="0" baseline="2923" sz="1425" b="1">
                <a:latin typeface="Times New Roman"/>
                <a:cs typeface="Times New Roman"/>
              </a:rPr>
              <a:t> </a:t>
            </a:r>
            <a:r>
              <a:rPr dirty="0" baseline="2923" sz="1425" spc="22" b="1">
                <a:latin typeface="Times New Roman"/>
                <a:cs typeface="Times New Roman"/>
              </a:rPr>
              <a:t>3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Neutropenia </a:t>
            </a:r>
            <a:r>
              <a:rPr dirty="0" sz="950" spc="5">
                <a:latin typeface="Times New Roman"/>
                <a:cs typeface="Times New Roman"/>
              </a:rPr>
              <a:t>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</a:t>
            </a:r>
            <a:r>
              <a:rPr dirty="0" sz="950" spc="-5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ty</a:t>
            </a:r>
            <a:endParaRPr sz="950">
              <a:latin typeface="Times New Roman"/>
              <a:cs typeface="Times New Roman"/>
            </a:endParaRPr>
          </a:p>
          <a:p>
            <a:pPr algn="r" marR="35560">
              <a:lnSpc>
                <a:spcPts val="1125"/>
              </a:lnSpc>
              <a:tabLst>
                <a:tab pos="377571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nt </a:t>
            </a:r>
            <a:r>
              <a:rPr dirty="0" sz="950" spc="5" b="1">
                <a:latin typeface="Times New Roman"/>
                <a:cs typeface="Times New Roman"/>
              </a:rPr>
              <a:t>(5.2).  Discontinue </a:t>
            </a:r>
            <a:r>
              <a:rPr dirty="0" sz="950" spc="10" b="1">
                <a:latin typeface="Times New Roman"/>
                <a:cs typeface="Times New Roman"/>
              </a:rPr>
              <a:t>Imdicon immediately </a:t>
            </a:r>
            <a:r>
              <a:rPr dirty="0" sz="950" spc="5" b="1">
                <a:latin typeface="Times New Roman"/>
                <a:cs typeface="Times New Roman"/>
              </a:rPr>
              <a:t>if </a:t>
            </a:r>
            <a:r>
              <a:rPr dirty="0" sz="950" spc="15" b="1">
                <a:latin typeface="Times New Roman"/>
                <a:cs typeface="Times New Roman"/>
              </a:rPr>
              <a:t>any</a:t>
            </a:r>
            <a:r>
              <a:rPr dirty="0" sz="950" spc="8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of</a:t>
            </a:r>
            <a:r>
              <a:rPr dirty="0" sz="950" spc="3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the	</a:t>
            </a:r>
            <a:r>
              <a:rPr dirty="0" sz="950" spc="10">
                <a:latin typeface="Times New Roman"/>
                <a:cs typeface="Times New Roman"/>
              </a:rPr>
              <a:t>within 1-2 </a:t>
            </a:r>
            <a:r>
              <a:rPr dirty="0" sz="950" spc="5">
                <a:latin typeface="Times New Roman"/>
                <a:cs typeface="Times New Roman"/>
              </a:rPr>
              <a:t>weeks of </a:t>
            </a:r>
            <a:r>
              <a:rPr dirty="0" sz="950" spc="10">
                <a:latin typeface="Times New Roman"/>
                <a:cs typeface="Times New Roman"/>
              </a:rPr>
              <a:t>discontinuation), thrombotic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thro</a:t>
            </a:r>
            <a:endParaRPr sz="950">
              <a:latin typeface="Times New Roman"/>
              <a:cs typeface="Times New Roman"/>
            </a:endParaRPr>
          </a:p>
          <a:p>
            <a:pPr algn="r" marR="12700">
              <a:lnSpc>
                <a:spcPts val="1135"/>
              </a:lnSpc>
            </a:pPr>
            <a:r>
              <a:rPr dirty="0" sz="950" spc="5">
                <a:latin typeface="Times New Roman"/>
                <a:cs typeface="Times New Roman"/>
              </a:rPr>
              <a:t>purpura (TTP), </a:t>
            </a:r>
            <a:r>
              <a:rPr dirty="0" sz="950" spc="10">
                <a:latin typeface="Times New Roman"/>
                <a:cs typeface="Times New Roman"/>
              </a:rPr>
              <a:t>aplastic anemia, </a:t>
            </a:r>
            <a:r>
              <a:rPr dirty="0" sz="950" spc="5">
                <a:latin typeface="Times New Roman"/>
                <a:cs typeface="Times New Roman"/>
              </a:rPr>
              <a:t>agranulocytosis,</a:t>
            </a:r>
            <a:r>
              <a:rPr dirty="0" sz="950" spc="2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panc</a:t>
            </a:r>
            <a:endParaRPr sz="950">
              <a:latin typeface="Times New Roman"/>
              <a:cs typeface="Times New Roman"/>
            </a:endParaRPr>
          </a:p>
          <a:p>
            <a:pPr marL="61594" marR="97155" indent="5715">
              <a:lnSpc>
                <a:spcPct val="100200"/>
              </a:lnSpc>
              <a:spcBef>
                <a:spcPts val="45"/>
              </a:spcBef>
              <a:tabLst>
                <a:tab pos="3474720" algn="l"/>
                <a:tab pos="3754120" algn="l"/>
                <a:tab pos="377571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granulocytosis</a:t>
            </a:r>
            <a:r>
              <a:rPr dirty="0" sz="950" spc="-1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			</a:t>
            </a:r>
            <a:r>
              <a:rPr dirty="0" baseline="2923" sz="1425" spc="15">
                <a:latin typeface="Times New Roman"/>
                <a:cs typeface="Times New Roman"/>
              </a:rPr>
              <a:t>leukemia, and thrombocytopenia can occur </a:t>
            </a:r>
            <a:r>
              <a:rPr dirty="0" baseline="2923" sz="1425" spc="7">
                <a:latin typeface="Times New Roman"/>
                <a:cs typeface="Times New Roman"/>
              </a:rPr>
              <a:t>(5.1)  </a:t>
            </a:r>
            <a:r>
              <a:rPr dirty="0" sz="950" spc="10" b="1">
                <a:latin typeface="Times New Roman"/>
                <a:cs typeface="Times New Roman"/>
              </a:rPr>
              <a:t>rombocytopenic</a:t>
            </a:r>
            <a:r>
              <a:rPr dirty="0" sz="950" spc="2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purpura </a:t>
            </a:r>
            <a:r>
              <a:rPr dirty="0" sz="950" spc="4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	</a:t>
            </a:r>
            <a:r>
              <a:rPr dirty="0" baseline="2923" sz="1425" spc="44">
                <a:latin typeface="Symbol"/>
                <a:cs typeface="Symbol"/>
              </a:rPr>
              <a:t>•</a:t>
            </a:r>
            <a:r>
              <a:rPr dirty="0" baseline="2923" sz="1425" spc="44">
                <a:latin typeface="Times New Roman"/>
                <a:cs typeface="Times New Roman"/>
              </a:rPr>
              <a:t>	</a:t>
            </a:r>
            <a:r>
              <a:rPr dirty="0" baseline="2923" sz="1425" spc="15">
                <a:latin typeface="Times New Roman"/>
                <a:cs typeface="Times New Roman"/>
              </a:rPr>
              <a:t>Monitor </a:t>
            </a:r>
            <a:r>
              <a:rPr dirty="0" baseline="2923" sz="1425" spc="7">
                <a:latin typeface="Times New Roman"/>
                <a:cs typeface="Times New Roman"/>
              </a:rPr>
              <a:t>for </a:t>
            </a:r>
            <a:r>
              <a:rPr dirty="0" baseline="2923" sz="1425" spc="15">
                <a:latin typeface="Times New Roman"/>
                <a:cs typeface="Times New Roman"/>
              </a:rPr>
              <a:t>hematological </a:t>
            </a:r>
            <a:r>
              <a:rPr dirty="0" baseline="2923" sz="1425" spc="7">
                <a:latin typeface="Times New Roman"/>
                <a:cs typeface="Times New Roman"/>
              </a:rPr>
              <a:t>adverse </a:t>
            </a:r>
            <a:r>
              <a:rPr dirty="0" baseline="2923" sz="1425" spc="15">
                <a:latin typeface="Times New Roman"/>
                <a:cs typeface="Times New Roman"/>
              </a:rPr>
              <a:t>reactions every </a:t>
            </a:r>
            <a:r>
              <a:rPr dirty="0" baseline="2923" sz="1425" spc="22">
                <a:latin typeface="Times New Roman"/>
                <a:cs typeface="Times New Roman"/>
              </a:rPr>
              <a:t>2  </a:t>
            </a:r>
            <a:r>
              <a:rPr dirty="0" baseline="-8771" sz="1425" spc="15" b="1">
                <a:latin typeface="Times New Roman"/>
                <a:cs typeface="Times New Roman"/>
              </a:rPr>
              <a:t>ia</a:t>
            </a:r>
            <a:r>
              <a:rPr dirty="0" baseline="-8771" sz="1425" spc="30" b="1">
                <a:latin typeface="Times New Roman"/>
                <a:cs typeface="Times New Roman"/>
              </a:rPr>
              <a:t> </a:t>
            </a:r>
            <a:r>
              <a:rPr dirty="0" baseline="-8771" sz="1425" spc="15" b="1">
                <a:latin typeface="Times New Roman"/>
                <a:cs typeface="Times New Roman"/>
              </a:rPr>
              <a:t>(5.1)			</a:t>
            </a:r>
            <a:r>
              <a:rPr dirty="0" sz="950" spc="10">
                <a:latin typeface="Times New Roman"/>
                <a:cs typeface="Times New Roman"/>
              </a:rPr>
              <a:t>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48132" y="3209306"/>
            <a:ext cx="3921125" cy="46100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ts val="113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REACTIONS-------------------------------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382905">
              <a:lnSpc>
                <a:spcPts val="1120"/>
              </a:lnSpc>
              <a:spcBef>
                <a:spcPts val="45"/>
              </a:spcBef>
            </a:pPr>
            <a:r>
              <a:rPr dirty="0" sz="950" spc="15">
                <a:latin typeface="Times New Roman"/>
                <a:cs typeface="Times New Roman"/>
              </a:rPr>
              <a:t>Most common </a:t>
            </a:r>
            <a:r>
              <a:rPr dirty="0" sz="950" spc="5">
                <a:latin typeface="Times New Roman"/>
                <a:cs typeface="Times New Roman"/>
              </a:rPr>
              <a:t>adverse </a:t>
            </a:r>
            <a:r>
              <a:rPr dirty="0" sz="950" spc="10">
                <a:latin typeface="Times New Roman"/>
                <a:cs typeface="Times New Roman"/>
              </a:rPr>
              <a:t>reactions 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 nausea,  </a:t>
            </a: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pain, neutropenia, and purpura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48132" y="3783770"/>
            <a:ext cx="3937635" cy="4629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900"/>
              </a:lnSpc>
              <a:spcBef>
                <a:spcPts val="150"/>
              </a:spcBef>
            </a:pPr>
            <a:r>
              <a:rPr dirty="0" sz="950" spc="20" b="1">
                <a:latin typeface="Times New Roman"/>
                <a:cs typeface="Times New Roman"/>
              </a:rPr>
              <a:t>To </a:t>
            </a:r>
            <a:r>
              <a:rPr dirty="0" sz="950" spc="10" b="1">
                <a:latin typeface="Times New Roman"/>
                <a:cs typeface="Times New Roman"/>
              </a:rPr>
              <a:t>report </a:t>
            </a:r>
            <a:r>
              <a:rPr dirty="0" sz="950" spc="15" b="1">
                <a:latin typeface="Times New Roman"/>
                <a:cs typeface="Times New Roman"/>
              </a:rPr>
              <a:t>SUSPECTED ADVERSE REACTIONS, </a:t>
            </a:r>
            <a:r>
              <a:rPr dirty="0" sz="950" spc="10" b="1">
                <a:latin typeface="Times New Roman"/>
                <a:cs typeface="Times New Roman"/>
              </a:rPr>
              <a:t>contact  (manufacturer)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10" b="1">
                <a:latin typeface="Times New Roman"/>
                <a:cs typeface="Times New Roman"/>
              </a:rPr>
              <a:t>(phone </a:t>
            </a:r>
            <a:r>
              <a:rPr dirty="0" sz="950" spc="15" b="1">
                <a:latin typeface="Times New Roman"/>
                <a:cs typeface="Times New Roman"/>
              </a:rPr>
              <a:t># and </a:t>
            </a:r>
            <a:r>
              <a:rPr dirty="0" sz="950" spc="10" b="1">
                <a:latin typeface="Times New Roman"/>
                <a:cs typeface="Times New Roman"/>
              </a:rPr>
              <a:t>Web address) </a:t>
            </a:r>
            <a:r>
              <a:rPr dirty="0" sz="950" spc="5" b="1">
                <a:latin typeface="Times New Roman"/>
                <a:cs typeface="Times New Roman"/>
              </a:rPr>
              <a:t>or </a:t>
            </a:r>
            <a:r>
              <a:rPr dirty="0" sz="950" spc="20" b="1">
                <a:latin typeface="Times New Roman"/>
                <a:cs typeface="Times New Roman"/>
              </a:rPr>
              <a:t>FDA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10" b="1">
                <a:latin typeface="Times New Roman"/>
                <a:cs typeface="Times New Roman"/>
              </a:rPr>
              <a:t>1-800-FDA-1088  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u="sng" sz="950" spc="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848360" y="4357130"/>
            <a:ext cx="3919220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INTERACTIONS-------------------------------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Anticoagulants: </a:t>
            </a:r>
            <a:r>
              <a:rPr dirty="0" sz="950" spc="5">
                <a:latin typeface="Times New Roman"/>
                <a:cs typeface="Times New Roman"/>
              </a:rPr>
              <a:t>Discontinue prior </a:t>
            </a:r>
            <a:r>
              <a:rPr dirty="0" sz="950" spc="10">
                <a:latin typeface="Times New Roman"/>
                <a:cs typeface="Times New Roman"/>
              </a:rPr>
              <a:t>to switching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10">
                <a:latin typeface="Times New Roman"/>
                <a:cs typeface="Times New Roman"/>
              </a:rPr>
              <a:t>Imdicon (5.3,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7.1)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48360" y="4662675"/>
            <a:ext cx="3664585" cy="31813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2100" marR="5080" indent="-280035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Phenytoin: </a:t>
            </a:r>
            <a:r>
              <a:rPr dirty="0" sz="950" spc="5">
                <a:latin typeface="Times New Roman"/>
                <a:cs typeface="Times New Roman"/>
              </a:rPr>
              <a:t>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0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0">
                <a:latin typeface="Times New Roman"/>
                <a:cs typeface="Times New Roman"/>
              </a:rPr>
              <a:t>Monitor  </a:t>
            </a:r>
            <a:r>
              <a:rPr dirty="0" sz="950" spc="5">
                <a:latin typeface="Times New Roman"/>
                <a:cs typeface="Times New Roman"/>
              </a:rPr>
              <a:t>levels.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358679" y="1330229"/>
            <a:ext cx="7490459" cy="1794510"/>
            <a:chOff x="358679" y="1330229"/>
            <a:chExt cx="7490459" cy="1794510"/>
          </a:xfrm>
        </p:grpSpPr>
        <p:sp>
          <p:nvSpPr>
            <p:cNvPr id="53" name="object 53"/>
            <p:cNvSpPr/>
            <p:nvPr/>
          </p:nvSpPr>
          <p:spPr>
            <a:xfrm>
              <a:off x="1435100" y="2273300"/>
              <a:ext cx="6400800" cy="838200"/>
            </a:xfrm>
            <a:custGeom>
              <a:avLst/>
              <a:gdLst/>
              <a:ahLst/>
              <a:cxnLst/>
              <a:rect l="l" t="t" r="r" b="b"/>
              <a:pathLst>
                <a:path w="6400800" h="838200">
                  <a:moveTo>
                    <a:pt x="6400800" y="838199"/>
                  </a:moveTo>
                  <a:lnTo>
                    <a:pt x="6400800" y="0"/>
                  </a:lnTo>
                  <a:lnTo>
                    <a:pt x="0" y="0"/>
                  </a:lnTo>
                  <a:lnTo>
                    <a:pt x="0" y="838200"/>
                  </a:lnTo>
                  <a:lnTo>
                    <a:pt x="6400800" y="838199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58679" y="1330229"/>
              <a:ext cx="1038225" cy="1095375"/>
            </a:xfrm>
            <a:custGeom>
              <a:avLst/>
              <a:gdLst/>
              <a:ahLst/>
              <a:cxnLst/>
              <a:rect l="l" t="t" r="r" b="b"/>
              <a:pathLst>
                <a:path w="1038225" h="1095375">
                  <a:moveTo>
                    <a:pt x="76390" y="39243"/>
                  </a:moveTo>
                  <a:lnTo>
                    <a:pt x="74021" y="24753"/>
                  </a:lnTo>
                  <a:lnTo>
                    <a:pt x="66008" y="11906"/>
                  </a:lnTo>
                  <a:lnTo>
                    <a:pt x="53590" y="3202"/>
                  </a:lnTo>
                  <a:lnTo>
                    <a:pt x="39242" y="0"/>
                  </a:lnTo>
                  <a:lnTo>
                    <a:pt x="24753" y="2369"/>
                  </a:lnTo>
                  <a:lnTo>
                    <a:pt x="11906" y="10382"/>
                  </a:lnTo>
                  <a:lnTo>
                    <a:pt x="3202" y="22800"/>
                  </a:lnTo>
                  <a:lnTo>
                    <a:pt x="0" y="37147"/>
                  </a:lnTo>
                  <a:lnTo>
                    <a:pt x="2369" y="51637"/>
                  </a:lnTo>
                  <a:lnTo>
                    <a:pt x="10382" y="64484"/>
                  </a:lnTo>
                  <a:lnTo>
                    <a:pt x="22800" y="73187"/>
                  </a:lnTo>
                  <a:lnTo>
                    <a:pt x="28670" y="74498"/>
                  </a:lnTo>
                  <a:lnTo>
                    <a:pt x="28670" y="46958"/>
                  </a:lnTo>
                  <a:lnTo>
                    <a:pt x="46958" y="29432"/>
                  </a:lnTo>
                  <a:lnTo>
                    <a:pt x="71727" y="55672"/>
                  </a:lnTo>
                  <a:lnTo>
                    <a:pt x="73187" y="53590"/>
                  </a:lnTo>
                  <a:lnTo>
                    <a:pt x="76390" y="39243"/>
                  </a:lnTo>
                  <a:close/>
                </a:path>
                <a:path w="1038225" h="1095375">
                  <a:moveTo>
                    <a:pt x="71727" y="55672"/>
                  </a:moveTo>
                  <a:lnTo>
                    <a:pt x="46958" y="29432"/>
                  </a:lnTo>
                  <a:lnTo>
                    <a:pt x="28670" y="46958"/>
                  </a:lnTo>
                  <a:lnTo>
                    <a:pt x="53272" y="73001"/>
                  </a:lnTo>
                  <a:lnTo>
                    <a:pt x="64484" y="66008"/>
                  </a:lnTo>
                  <a:lnTo>
                    <a:pt x="71727" y="55672"/>
                  </a:lnTo>
                  <a:close/>
                </a:path>
                <a:path w="1038225" h="1095375">
                  <a:moveTo>
                    <a:pt x="53272" y="73001"/>
                  </a:moveTo>
                  <a:lnTo>
                    <a:pt x="28670" y="46958"/>
                  </a:lnTo>
                  <a:lnTo>
                    <a:pt x="28670" y="74498"/>
                  </a:lnTo>
                  <a:lnTo>
                    <a:pt x="37147" y="76390"/>
                  </a:lnTo>
                  <a:lnTo>
                    <a:pt x="51637" y="74021"/>
                  </a:lnTo>
                  <a:lnTo>
                    <a:pt x="53272" y="73001"/>
                  </a:lnTo>
                  <a:close/>
                </a:path>
                <a:path w="1038225" h="1095375">
                  <a:moveTo>
                    <a:pt x="985019" y="1023197"/>
                  </a:moveTo>
                  <a:lnTo>
                    <a:pt x="71727" y="55672"/>
                  </a:lnTo>
                  <a:lnTo>
                    <a:pt x="64484" y="66008"/>
                  </a:lnTo>
                  <a:lnTo>
                    <a:pt x="53272" y="73001"/>
                  </a:lnTo>
                  <a:lnTo>
                    <a:pt x="967002" y="1040267"/>
                  </a:lnTo>
                  <a:lnTo>
                    <a:pt x="974312" y="1029938"/>
                  </a:lnTo>
                  <a:lnTo>
                    <a:pt x="985019" y="1023197"/>
                  </a:lnTo>
                  <a:close/>
                </a:path>
                <a:path w="1038225" h="1095375">
                  <a:moveTo>
                    <a:pt x="1009364" y="1093487"/>
                  </a:moveTo>
                  <a:lnTo>
                    <a:pt x="1009364" y="1048988"/>
                  </a:lnTo>
                  <a:lnTo>
                    <a:pt x="991076" y="1065752"/>
                  </a:lnTo>
                  <a:lnTo>
                    <a:pt x="967002" y="1040267"/>
                  </a:lnTo>
                  <a:lnTo>
                    <a:pt x="965608" y="1042237"/>
                  </a:lnTo>
                  <a:lnTo>
                    <a:pt x="962405" y="1056322"/>
                  </a:lnTo>
                  <a:lnTo>
                    <a:pt x="964775" y="1070550"/>
                  </a:lnTo>
                  <a:lnTo>
                    <a:pt x="972788" y="1083278"/>
                  </a:lnTo>
                  <a:lnTo>
                    <a:pt x="985087" y="1091981"/>
                  </a:lnTo>
                  <a:lnTo>
                    <a:pt x="999172" y="1095184"/>
                  </a:lnTo>
                  <a:lnTo>
                    <a:pt x="1009364" y="1093487"/>
                  </a:lnTo>
                  <a:close/>
                </a:path>
                <a:path w="1038225" h="1095375">
                  <a:moveTo>
                    <a:pt x="1009364" y="1048988"/>
                  </a:moveTo>
                  <a:lnTo>
                    <a:pt x="985019" y="1023197"/>
                  </a:lnTo>
                  <a:lnTo>
                    <a:pt x="974312" y="1029938"/>
                  </a:lnTo>
                  <a:lnTo>
                    <a:pt x="967002" y="1040267"/>
                  </a:lnTo>
                  <a:lnTo>
                    <a:pt x="991076" y="1065752"/>
                  </a:lnTo>
                  <a:lnTo>
                    <a:pt x="1009364" y="1048988"/>
                  </a:lnTo>
                  <a:close/>
                </a:path>
                <a:path w="1038225" h="1095375">
                  <a:moveTo>
                    <a:pt x="1038034" y="1058418"/>
                  </a:moveTo>
                  <a:lnTo>
                    <a:pt x="1035665" y="1044190"/>
                  </a:lnTo>
                  <a:lnTo>
                    <a:pt x="1027652" y="1031462"/>
                  </a:lnTo>
                  <a:lnTo>
                    <a:pt x="1015353" y="1022758"/>
                  </a:lnTo>
                  <a:lnTo>
                    <a:pt x="1001267" y="1019556"/>
                  </a:lnTo>
                  <a:lnTo>
                    <a:pt x="987040" y="1021925"/>
                  </a:lnTo>
                  <a:lnTo>
                    <a:pt x="985019" y="1023197"/>
                  </a:lnTo>
                  <a:lnTo>
                    <a:pt x="1009364" y="1048988"/>
                  </a:lnTo>
                  <a:lnTo>
                    <a:pt x="1009364" y="1093487"/>
                  </a:lnTo>
                  <a:lnTo>
                    <a:pt x="1013400" y="1092815"/>
                  </a:lnTo>
                  <a:lnTo>
                    <a:pt x="1026128" y="1084802"/>
                  </a:lnTo>
                  <a:lnTo>
                    <a:pt x="1034831" y="1072503"/>
                  </a:lnTo>
                  <a:lnTo>
                    <a:pt x="1038034" y="105841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358900" y="2273300"/>
              <a:ext cx="6477000" cy="838200"/>
            </a:xfrm>
            <a:custGeom>
              <a:avLst/>
              <a:gdLst/>
              <a:ahLst/>
              <a:cxnLst/>
              <a:rect l="l" t="t" r="r" b="b"/>
              <a:pathLst>
                <a:path w="6477000" h="838200">
                  <a:moveTo>
                    <a:pt x="0" y="0"/>
                  </a:moveTo>
                  <a:lnTo>
                    <a:pt x="0" y="838200"/>
                  </a:lnTo>
                </a:path>
                <a:path w="6477000" h="838200">
                  <a:moveTo>
                    <a:pt x="76200" y="838200"/>
                  </a:moveTo>
                  <a:lnTo>
                    <a:pt x="76200" y="0"/>
                  </a:lnTo>
                  <a:lnTo>
                    <a:pt x="6477000" y="0"/>
                  </a:lnTo>
                  <a:lnTo>
                    <a:pt x="6477000" y="838199"/>
                  </a:lnTo>
                  <a:lnTo>
                    <a:pt x="76200" y="83820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1527555" y="2313178"/>
            <a:ext cx="383857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IMDICON® (cholinasol)</a:t>
            </a:r>
            <a:r>
              <a:rPr dirty="0" sz="1800" spc="-11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CAPSULES  Initial U.S. Approval: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2000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0234" y="5076369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59997" y="5090700"/>
            <a:ext cx="3637279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 of  or allergic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or </a:t>
            </a:r>
            <a:r>
              <a:rPr dirty="0" sz="950" spc="10">
                <a:latin typeface="Times New Roman"/>
                <a:cs typeface="Times New Roman"/>
              </a:rPr>
              <a:t>who have </a:t>
            </a:r>
            <a:r>
              <a:rPr dirty="0" sz="950" spc="5">
                <a:latin typeface="Times New Roman"/>
                <a:cs typeface="Times New Roman"/>
              </a:rPr>
              <a:t>failed aspirin </a:t>
            </a:r>
            <a:r>
              <a:rPr dirty="0" sz="950" spc="10">
                <a:latin typeface="Times New Roman"/>
                <a:cs typeface="Times New Roman"/>
              </a:rPr>
              <a:t>therapy</a:t>
            </a:r>
            <a:r>
              <a:rPr dirty="0" sz="950" spc="-1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854646" y="5183005"/>
            <a:ext cx="3931285" cy="457834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SPECIFIC </a:t>
            </a:r>
            <a:r>
              <a:rPr dirty="0" sz="950" spc="10" b="1">
                <a:latin typeface="Times New Roman"/>
                <a:cs typeface="Times New Roman"/>
              </a:rPr>
              <a:t>POPULATIONS------------------------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marR="215265" indent="-280035">
              <a:lnSpc>
                <a:spcPts val="1120"/>
              </a:lnSpc>
              <a:spcBef>
                <a:spcPts val="105"/>
              </a:spcBef>
              <a:tabLst>
                <a:tab pos="292100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 in  </a:t>
            </a:r>
            <a:r>
              <a:rPr dirty="0" sz="950" spc="10">
                <a:latin typeface="Times New Roman"/>
                <a:cs typeface="Times New Roman"/>
              </a:rPr>
              <a:t>severe 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5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0359" y="5523431"/>
            <a:ext cx="3906520" cy="3168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5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  <a:tabLst>
                <a:tab pos="292100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Stroke: </a:t>
            </a:r>
            <a:r>
              <a:rPr dirty="0" sz="950" spc="20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daily with food.</a:t>
            </a:r>
            <a:r>
              <a:rPr dirty="0" sz="950" spc="-7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54771" y="5615954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134534" y="5630285"/>
            <a:ext cx="3128645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20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8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80484" y="5812387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60248" y="5826718"/>
            <a:ext cx="3581400" cy="30861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Coronary Stenting: 50 </a:t>
            </a:r>
            <a:r>
              <a:rPr dirty="0" sz="950" spc="20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daily with food, </a:t>
            </a:r>
            <a:r>
              <a:rPr dirty="0" sz="950" spc="5">
                <a:latin typeface="Times New Roman"/>
                <a:cs typeface="Times New Roman"/>
              </a:rPr>
              <a:t>with antiplatelet doses  </a:t>
            </a:r>
            <a:r>
              <a:rPr dirty="0" sz="950" spc="10">
                <a:latin typeface="Times New Roman"/>
                <a:cs typeface="Times New Roman"/>
              </a:rPr>
              <a:t>of aspirin,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5">
                <a:latin typeface="Times New Roman"/>
                <a:cs typeface="Times New Roman"/>
              </a:rPr>
              <a:t>up </a:t>
            </a:r>
            <a:r>
              <a:rPr dirty="0" sz="950" spc="10">
                <a:latin typeface="Times New Roman"/>
                <a:cs typeface="Times New Roman"/>
              </a:rPr>
              <a:t>to 30 days </a:t>
            </a:r>
            <a:r>
              <a:rPr dirty="0" sz="950" spc="5">
                <a:latin typeface="Times New Roman"/>
                <a:cs typeface="Times New Roman"/>
              </a:rPr>
              <a:t>following </a:t>
            </a:r>
            <a:r>
              <a:rPr dirty="0" sz="950" spc="10">
                <a:latin typeface="Times New Roman"/>
                <a:cs typeface="Times New Roman"/>
              </a:rPr>
              <a:t>stent </a:t>
            </a:r>
            <a:r>
              <a:rPr dirty="0" sz="950" spc="5">
                <a:latin typeface="Times New Roman"/>
                <a:cs typeface="Times New Roman"/>
              </a:rPr>
              <a:t>implantation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54896" y="5918270"/>
            <a:ext cx="3765550" cy="58229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ts val="1135"/>
              </a:lnSpc>
              <a:spcBef>
                <a:spcPts val="30"/>
              </a:spcBef>
            </a:pPr>
            <a:r>
              <a:rPr dirty="0" sz="950" spc="15" b="1">
                <a:latin typeface="Times New Roman"/>
                <a:cs typeface="Times New Roman"/>
              </a:rPr>
              <a:t>See 17 </a:t>
            </a:r>
            <a:r>
              <a:rPr dirty="0" sz="950" spc="10" b="1">
                <a:latin typeface="Times New Roman"/>
                <a:cs typeface="Times New Roman"/>
              </a:rPr>
              <a:t>for </a:t>
            </a:r>
            <a:r>
              <a:rPr dirty="0" sz="950" spc="15" b="1">
                <a:latin typeface="Times New Roman"/>
                <a:cs typeface="Times New Roman"/>
              </a:rPr>
              <a:t>PATIENT COUNSELING INFORMATION and</a:t>
            </a:r>
            <a:r>
              <a:rPr dirty="0" sz="950" spc="-8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approved patient</a:t>
            </a:r>
            <a:r>
              <a:rPr dirty="0" sz="950" spc="-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  <a:p>
            <a:pPr marL="2642870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9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79984" y="6113198"/>
            <a:ext cx="3658235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24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89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3907154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not include </a:t>
            </a:r>
            <a:r>
              <a:rPr dirty="0" sz="950" spc="10" b="1">
                <a:latin typeface="Times New Roman"/>
                <a:cs typeface="Times New Roman"/>
              </a:rPr>
              <a:t>all </a:t>
            </a:r>
            <a:r>
              <a:rPr dirty="0" sz="950" b="1">
                <a:latin typeface="Times New Roman"/>
                <a:cs typeface="Times New Roman"/>
              </a:rPr>
              <a:t>the </a:t>
            </a:r>
            <a:r>
              <a:rPr dirty="0" sz="950" spc="5" b="1">
                <a:latin typeface="Times New Roman"/>
                <a:cs typeface="Times New Roman"/>
              </a:rPr>
              <a:t>information </a:t>
            </a:r>
            <a:r>
              <a:rPr dirty="0" sz="950" spc="10" b="1">
                <a:latin typeface="Times New Roman"/>
                <a:cs typeface="Times New Roman"/>
              </a:rPr>
              <a:t>needed to </a:t>
            </a:r>
            <a:r>
              <a:rPr dirty="0" sz="950" spc="5" b="1">
                <a:latin typeface="Times New Roman"/>
                <a:cs typeface="Times New Roman"/>
              </a:rPr>
              <a:t>use </a:t>
            </a:r>
            <a:r>
              <a:rPr dirty="0" sz="950" spc="10" b="1">
                <a:latin typeface="Times New Roman"/>
                <a:cs typeface="Times New Roman"/>
              </a:rPr>
              <a:t>Imdicon  safely and </a:t>
            </a:r>
            <a:r>
              <a:rPr dirty="0" sz="950" spc="5" b="1">
                <a:latin typeface="Times New Roman"/>
                <a:cs typeface="Times New Roman"/>
              </a:rPr>
              <a:t>effectively. </a:t>
            </a: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 for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78" y="1299935"/>
            <a:ext cx="203327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IMDICON</a:t>
            </a:r>
            <a:r>
              <a:rPr dirty="0" baseline="41666" sz="900" spc="15" b="1">
                <a:latin typeface="Times New Roman"/>
                <a:cs typeface="Times New Roman"/>
              </a:rPr>
              <a:t>® </a:t>
            </a:r>
            <a:r>
              <a:rPr dirty="0" sz="950" spc="5" b="1">
                <a:latin typeface="Times New Roman"/>
                <a:cs typeface="Times New Roman"/>
              </a:rPr>
              <a:t>(cholinasol) </a:t>
            </a:r>
            <a:r>
              <a:rPr dirty="0" sz="950" spc="10" b="1">
                <a:latin typeface="Times New Roman"/>
                <a:cs typeface="Times New Roman"/>
              </a:rPr>
              <a:t>CAPSULES  </a:t>
            </a:r>
            <a:r>
              <a:rPr dirty="0" sz="950" spc="5" b="1">
                <a:latin typeface="Times New Roman"/>
                <a:cs typeface="Times New Roman"/>
              </a:rPr>
              <a:t>Initial U.S. Approval: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2000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882" y="1762475"/>
            <a:ext cx="379095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WARNING: LIFE-THREATENING </a:t>
            </a:r>
            <a:r>
              <a:rPr dirty="0" sz="950" spc="15" b="1">
                <a:latin typeface="Times New Roman"/>
                <a:cs typeface="Times New Roman"/>
              </a:rPr>
              <a:t>HEMATOLOGICAL</a:t>
            </a:r>
            <a:r>
              <a:rPr dirty="0" sz="950" spc="3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ADVERSE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92988" y="1753742"/>
            <a:ext cx="4103370" cy="175260"/>
            <a:chOff x="292988" y="1753742"/>
            <a:chExt cx="4103370" cy="175260"/>
          </a:xfrm>
        </p:grpSpPr>
        <p:sp>
          <p:nvSpPr>
            <p:cNvPr id="7" name="object 7"/>
            <p:cNvSpPr/>
            <p:nvPr/>
          </p:nvSpPr>
          <p:spPr>
            <a:xfrm>
              <a:off x="293623" y="175437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08863" y="1754377"/>
              <a:ext cx="4072254" cy="15240"/>
            </a:xfrm>
            <a:custGeom>
              <a:avLst/>
              <a:gdLst/>
              <a:ahLst/>
              <a:cxnLst/>
              <a:rect l="l" t="t" r="r" b="b"/>
              <a:pathLst>
                <a:path w="4072254" h="15239">
                  <a:moveTo>
                    <a:pt x="4072128" y="15239"/>
                  </a:moveTo>
                  <a:lnTo>
                    <a:pt x="4072128" y="0"/>
                  </a:lnTo>
                  <a:lnTo>
                    <a:pt x="0" y="0"/>
                  </a:lnTo>
                  <a:lnTo>
                    <a:pt x="0" y="15239"/>
                  </a:lnTo>
                  <a:lnTo>
                    <a:pt x="4072128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93623" y="1754377"/>
              <a:ext cx="4102100" cy="173990"/>
            </a:xfrm>
            <a:custGeom>
              <a:avLst/>
              <a:gdLst/>
              <a:ahLst/>
              <a:cxnLst/>
              <a:rect l="l" t="t" r="r" b="b"/>
              <a:pathLst>
                <a:path w="4102100" h="173989">
                  <a:moveTo>
                    <a:pt x="14478" y="0"/>
                  </a:moveTo>
                  <a:lnTo>
                    <a:pt x="4086605" y="0"/>
                  </a:lnTo>
                </a:path>
                <a:path w="4102100" h="173989">
                  <a:moveTo>
                    <a:pt x="4086605" y="0"/>
                  </a:moveTo>
                  <a:lnTo>
                    <a:pt x="4101846" y="0"/>
                  </a:lnTo>
                </a:path>
                <a:path w="4102100" h="173989">
                  <a:moveTo>
                    <a:pt x="4086605" y="0"/>
                  </a:moveTo>
                  <a:lnTo>
                    <a:pt x="4086605" y="15239"/>
                  </a:lnTo>
                </a:path>
                <a:path w="4102100" h="173989">
                  <a:moveTo>
                    <a:pt x="4086605" y="0"/>
                  </a:moveTo>
                  <a:lnTo>
                    <a:pt x="4101846" y="0"/>
                  </a:lnTo>
                </a:path>
                <a:path w="4102100" h="173989">
                  <a:moveTo>
                    <a:pt x="4086605" y="0"/>
                  </a:moveTo>
                  <a:lnTo>
                    <a:pt x="4086605" y="15239"/>
                  </a:lnTo>
                </a:path>
                <a:path w="4102100" h="173989">
                  <a:moveTo>
                    <a:pt x="0" y="15240"/>
                  </a:moveTo>
                  <a:lnTo>
                    <a:pt x="0" y="173736"/>
                  </a:lnTo>
                </a:path>
                <a:path w="4102100" h="173989">
                  <a:moveTo>
                    <a:pt x="4086605" y="15239"/>
                  </a:moveTo>
                  <a:lnTo>
                    <a:pt x="4086605" y="1737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961895" y="1905047"/>
            <a:ext cx="7645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R</a:t>
            </a:r>
            <a:r>
              <a:rPr dirty="0" sz="950" spc="20" b="1">
                <a:latin typeface="Times New Roman"/>
                <a:cs typeface="Times New Roman"/>
              </a:rPr>
              <a:t>E</a:t>
            </a:r>
            <a:r>
              <a:rPr dirty="0" sz="950" spc="10" b="1">
                <a:latin typeface="Times New Roman"/>
                <a:cs typeface="Times New Roman"/>
              </a:rPr>
              <a:t>AC</a:t>
            </a:r>
            <a:r>
              <a:rPr dirty="0" sz="950" spc="20" b="1">
                <a:latin typeface="Times New Roman"/>
                <a:cs typeface="Times New Roman"/>
              </a:rPr>
              <a:t>T</a:t>
            </a:r>
            <a:r>
              <a:rPr dirty="0" sz="950" spc="10" b="1">
                <a:latin typeface="Times New Roman"/>
                <a:cs typeface="Times New Roman"/>
              </a:rPr>
              <a:t>I</a:t>
            </a:r>
            <a:r>
              <a:rPr dirty="0" sz="950" spc="15" b="1">
                <a:latin typeface="Times New Roman"/>
                <a:cs typeface="Times New Roman"/>
              </a:rPr>
              <a:t>O</a:t>
            </a:r>
            <a:r>
              <a:rPr dirty="0" sz="950" spc="15" b="1">
                <a:latin typeface="Times New Roman"/>
                <a:cs typeface="Times New Roman"/>
              </a:rPr>
              <a:t>N</a:t>
            </a:r>
            <a:r>
              <a:rPr dirty="0" sz="950" spc="15" b="1">
                <a:latin typeface="Times New Roman"/>
                <a:cs typeface="Times New Roman"/>
              </a:rPr>
              <a:t>S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92988" y="1754377"/>
            <a:ext cx="4102735" cy="319405"/>
            <a:chOff x="292988" y="1754377"/>
            <a:chExt cx="4102735" cy="319405"/>
          </a:xfrm>
        </p:grpSpPr>
        <p:sp>
          <p:nvSpPr>
            <p:cNvPr id="12" name="object 12"/>
            <p:cNvSpPr/>
            <p:nvPr/>
          </p:nvSpPr>
          <p:spPr>
            <a:xfrm>
              <a:off x="293623" y="1928113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0"/>
                  </a:moveTo>
                  <a:lnTo>
                    <a:pt x="0" y="1447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380992" y="1754377"/>
              <a:ext cx="14604" cy="290830"/>
            </a:xfrm>
            <a:custGeom>
              <a:avLst/>
              <a:gdLst/>
              <a:ahLst/>
              <a:cxnLst/>
              <a:rect l="l" t="t" r="r" b="b"/>
              <a:pathLst>
                <a:path w="14604" h="290830">
                  <a:moveTo>
                    <a:pt x="0" y="290322"/>
                  </a:moveTo>
                  <a:lnTo>
                    <a:pt x="14477" y="290322"/>
                  </a:lnTo>
                  <a:lnTo>
                    <a:pt x="14477" y="0"/>
                  </a:lnTo>
                  <a:lnTo>
                    <a:pt x="0" y="0"/>
                  </a:lnTo>
                  <a:lnTo>
                    <a:pt x="0" y="2903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380229" y="1928113"/>
              <a:ext cx="0" cy="116839"/>
            </a:xfrm>
            <a:custGeom>
              <a:avLst/>
              <a:gdLst/>
              <a:ahLst/>
              <a:cxnLst/>
              <a:rect l="l" t="t" r="r" b="b"/>
              <a:pathLst>
                <a:path w="0" h="116839">
                  <a:moveTo>
                    <a:pt x="0" y="0"/>
                  </a:moveTo>
                  <a:lnTo>
                    <a:pt x="0" y="1165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764794" y="2049065"/>
            <a:ext cx="120142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 i="1">
                <a:latin typeface="Times New Roman"/>
                <a:cs typeface="Times New Roman"/>
              </a:rPr>
              <a:t>See </a:t>
            </a:r>
            <a:r>
              <a:rPr dirty="0" sz="950" spc="5" b="1" i="1">
                <a:latin typeface="Times New Roman"/>
                <a:cs typeface="Times New Roman"/>
              </a:rPr>
              <a:t>full </a:t>
            </a:r>
            <a:r>
              <a:rPr dirty="0" sz="950" spc="10" b="1" i="1">
                <a:latin typeface="Times New Roman"/>
                <a:cs typeface="Times New Roman"/>
              </a:rPr>
              <a:t>prescribing</a:t>
            </a:r>
            <a:r>
              <a:rPr dirty="0" sz="950" spc="-80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inf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3624" y="2072894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0"/>
                </a:moveTo>
                <a:lnTo>
                  <a:pt x="0" y="141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79984" y="2191559"/>
            <a:ext cx="158940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Monitor for hematological</a:t>
            </a:r>
            <a:r>
              <a:rPr dirty="0" sz="950" spc="-7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ad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3624" y="2214626"/>
            <a:ext cx="0" cy="144145"/>
          </a:xfrm>
          <a:custGeom>
            <a:avLst/>
            <a:gdLst/>
            <a:ahLst/>
            <a:cxnLst/>
            <a:rect l="l" t="t" r="r" b="b"/>
            <a:pathLst>
              <a:path w="0" h="144144">
                <a:moveTo>
                  <a:pt x="0" y="0"/>
                </a:moveTo>
                <a:lnTo>
                  <a:pt x="0" y="1440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79984" y="2335577"/>
            <a:ext cx="15919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months </a:t>
            </a:r>
            <a:r>
              <a:rPr dirty="0" sz="950" spc="10" b="1">
                <a:latin typeface="Times New Roman"/>
                <a:cs typeface="Times New Roman"/>
              </a:rPr>
              <a:t>of </a:t>
            </a:r>
            <a:r>
              <a:rPr dirty="0" sz="950" spc="5" b="1">
                <a:latin typeface="Times New Roman"/>
                <a:cs typeface="Times New Roman"/>
              </a:rPr>
              <a:t>treatment (5.2). </a:t>
            </a:r>
            <a:r>
              <a:rPr dirty="0" sz="950" b="1">
                <a:latin typeface="Times New Roman"/>
                <a:cs typeface="Times New Roman"/>
              </a:rPr>
              <a:t>Di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3624" y="2358644"/>
            <a:ext cx="0" cy="287020"/>
          </a:xfrm>
          <a:custGeom>
            <a:avLst/>
            <a:gdLst/>
            <a:ahLst/>
            <a:cxnLst/>
            <a:rect l="l" t="t" r="r" b="b"/>
            <a:pathLst>
              <a:path w="0" h="287019">
                <a:moveTo>
                  <a:pt x="0" y="0"/>
                </a:moveTo>
                <a:lnTo>
                  <a:pt x="0" y="144779"/>
                </a:lnTo>
              </a:path>
              <a:path w="0" h="287019">
                <a:moveTo>
                  <a:pt x="0" y="144779"/>
                </a:moveTo>
                <a:lnTo>
                  <a:pt x="0" y="2865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79984" y="2479594"/>
            <a:ext cx="8858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following</a:t>
            </a:r>
            <a:r>
              <a:rPr dirty="0" sz="950" spc="-5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occur: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9984" y="2631232"/>
            <a:ext cx="15944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Neutropenia/agranulocy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3624" y="2645155"/>
            <a:ext cx="0" cy="306070"/>
          </a:xfrm>
          <a:custGeom>
            <a:avLst/>
            <a:gdLst/>
            <a:ahLst/>
            <a:cxnLst/>
            <a:rect l="l" t="t" r="r" b="b"/>
            <a:pathLst>
              <a:path w="0" h="306069">
                <a:moveTo>
                  <a:pt x="0" y="0"/>
                </a:moveTo>
                <a:lnTo>
                  <a:pt x="0" y="153924"/>
                </a:lnTo>
              </a:path>
              <a:path w="0" h="306069">
                <a:moveTo>
                  <a:pt x="0" y="153924"/>
                </a:moveTo>
                <a:lnTo>
                  <a:pt x="0" y="3055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79984" y="2784394"/>
            <a:ext cx="1592580" cy="3302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Thrombotic</a:t>
            </a:r>
            <a:r>
              <a:rPr dirty="0" sz="950" spc="-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thrombocyt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Aplastic anemia</a:t>
            </a:r>
            <a:r>
              <a:rPr dirty="0" sz="950" spc="-1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92988" y="1753997"/>
            <a:ext cx="1676400" cy="1381125"/>
            <a:chOff x="292988" y="1753997"/>
            <a:chExt cx="1676400" cy="1381125"/>
          </a:xfrm>
        </p:grpSpPr>
        <p:sp>
          <p:nvSpPr>
            <p:cNvPr id="26" name="object 26"/>
            <p:cNvSpPr/>
            <p:nvPr/>
          </p:nvSpPr>
          <p:spPr>
            <a:xfrm>
              <a:off x="293623" y="3119119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08863" y="3119119"/>
              <a:ext cx="1659889" cy="15240"/>
            </a:xfrm>
            <a:custGeom>
              <a:avLst/>
              <a:gdLst/>
              <a:ahLst/>
              <a:cxnLst/>
              <a:rect l="l" t="t" r="r" b="b"/>
              <a:pathLst>
                <a:path w="1659889" h="15239">
                  <a:moveTo>
                    <a:pt x="0" y="15239"/>
                  </a:moveTo>
                  <a:lnTo>
                    <a:pt x="1659635" y="15239"/>
                  </a:lnTo>
                  <a:lnTo>
                    <a:pt x="1659635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08101" y="3119119"/>
              <a:ext cx="1660525" cy="0"/>
            </a:xfrm>
            <a:custGeom>
              <a:avLst/>
              <a:gdLst/>
              <a:ahLst/>
              <a:cxnLst/>
              <a:rect l="l" t="t" r="r" b="b"/>
              <a:pathLst>
                <a:path w="1660525" h="0">
                  <a:moveTo>
                    <a:pt x="0" y="0"/>
                  </a:moveTo>
                  <a:lnTo>
                    <a:pt x="166039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93623" y="1753997"/>
              <a:ext cx="15240" cy="1380490"/>
            </a:xfrm>
            <a:custGeom>
              <a:avLst/>
              <a:gdLst/>
              <a:ahLst/>
              <a:cxnLst/>
              <a:rect l="l" t="t" r="r" b="b"/>
              <a:pathLst>
                <a:path w="15239" h="1380489">
                  <a:moveTo>
                    <a:pt x="0" y="0"/>
                  </a:moveTo>
                  <a:lnTo>
                    <a:pt x="0" y="1380363"/>
                  </a:lnTo>
                  <a:lnTo>
                    <a:pt x="15240" y="1380363"/>
                  </a:lnTo>
                  <a:lnTo>
                    <a:pt x="15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93623" y="2950718"/>
              <a:ext cx="0" cy="168910"/>
            </a:xfrm>
            <a:custGeom>
              <a:avLst/>
              <a:gdLst/>
              <a:ahLst/>
              <a:cxnLst/>
              <a:rect l="l" t="t" r="r" b="b"/>
              <a:pathLst>
                <a:path w="0" h="168910">
                  <a:moveTo>
                    <a:pt x="0" y="0"/>
                  </a:moveTo>
                  <a:lnTo>
                    <a:pt x="0" y="16840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394464" y="3254495"/>
            <a:ext cx="152463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----------------------------RECE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9984" y="3396982"/>
            <a:ext cx="159956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>
                <a:latin typeface="Times New Roman"/>
                <a:cs typeface="Times New Roman"/>
              </a:rPr>
              <a:t>Indications </a:t>
            </a:r>
            <a:r>
              <a:rPr dirty="0" sz="950" spc="5">
                <a:latin typeface="Times New Roman"/>
                <a:cs typeface="Times New Roman"/>
              </a:rPr>
              <a:t>and Usage, </a:t>
            </a:r>
            <a:r>
              <a:rPr dirty="0" sz="950" spc="10">
                <a:latin typeface="Times New Roman"/>
                <a:cs typeface="Times New Roman"/>
              </a:rPr>
              <a:t>Coronar  Dosage </a:t>
            </a:r>
            <a:r>
              <a:rPr dirty="0" sz="950" spc="15">
                <a:latin typeface="Times New Roman"/>
                <a:cs typeface="Times New Roman"/>
              </a:rPr>
              <a:t>and </a:t>
            </a:r>
            <a:r>
              <a:rPr dirty="0" sz="950" spc="5">
                <a:latin typeface="Times New Roman"/>
                <a:cs typeface="Times New Roman"/>
              </a:rPr>
              <a:t>Administration,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20">
                <a:latin typeface="Times New Roman"/>
                <a:cs typeface="Times New Roman"/>
              </a:rPr>
              <a:t>Co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9859" y="3828960"/>
            <a:ext cx="1588770" cy="3175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0480">
              <a:lnSpc>
                <a:spcPts val="1125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----------------------------INDIC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25"/>
              </a:lnSpc>
            </a:pPr>
            <a:r>
              <a:rPr dirty="0" sz="950" spc="5">
                <a:latin typeface="Times New Roman"/>
                <a:cs typeface="Times New Roman"/>
              </a:rPr>
              <a:t>Imdicon </a:t>
            </a:r>
            <a:r>
              <a:rPr dirty="0" sz="950" spc="10">
                <a:latin typeface="Times New Roman"/>
                <a:cs typeface="Times New Roman"/>
              </a:rPr>
              <a:t>is </a:t>
            </a:r>
            <a:r>
              <a:rPr dirty="0" sz="950" spc="5">
                <a:latin typeface="Times New Roman"/>
                <a:cs typeface="Times New Roman"/>
              </a:rPr>
              <a:t>an </a:t>
            </a:r>
            <a:r>
              <a:rPr dirty="0" sz="950" spc="10">
                <a:latin typeface="Times New Roman"/>
                <a:cs typeface="Times New Roman"/>
              </a:rPr>
              <a:t>adenosine</a:t>
            </a:r>
            <a:r>
              <a:rPr dirty="0" sz="950" spc="-5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diphos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9859" y="4113934"/>
            <a:ext cx="11474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inhibitor indicated</a:t>
            </a:r>
            <a:r>
              <a:rPr dirty="0" sz="950" spc="-10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for: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9859" y="4267083"/>
            <a:ext cx="15462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of</a:t>
            </a:r>
            <a:r>
              <a:rPr dirty="0" sz="950" spc="-7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thro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9859" y="4562719"/>
            <a:ext cx="160210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incidence</a:t>
            </a:r>
            <a:r>
              <a:rPr dirty="0" sz="950" spc="-80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of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8731" y="4705206"/>
            <a:ext cx="114427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used </a:t>
            </a:r>
            <a:r>
              <a:rPr dirty="0" sz="950">
                <a:latin typeface="Times New Roman"/>
                <a:cs typeface="Times New Roman"/>
              </a:rPr>
              <a:t>with </a:t>
            </a:r>
            <a:r>
              <a:rPr dirty="0" sz="950" spc="5">
                <a:latin typeface="Times New Roman"/>
                <a:cs typeface="Times New Roman"/>
              </a:rPr>
              <a:t>aspirin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9859" y="4849199"/>
            <a:ext cx="158686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5">
                <a:latin typeface="Times New Roman"/>
                <a:cs typeface="Times New Roman"/>
              </a:rPr>
              <a:t> limitations: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For </a:t>
            </a:r>
            <a:r>
              <a:rPr dirty="0" sz="950" spc="5">
                <a:latin typeface="Times New Roman"/>
                <a:cs typeface="Times New Roman"/>
              </a:rPr>
              <a:t>stroke, Imdicon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shoul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60516" y="869428"/>
            <a:ext cx="38906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42166" y="1009657"/>
            <a:ext cx="10312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15">
                <a:latin typeface="Times New Roman"/>
                <a:cs typeface="Times New Roman"/>
              </a:rPr>
              <a:t>50 mg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42166" y="1299900"/>
            <a:ext cx="3924300" cy="326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</a:t>
            </a:r>
            <a:r>
              <a:rPr dirty="0" sz="950" spc="10">
                <a:latin typeface="Times New Roman"/>
                <a:cs typeface="Times New Roman"/>
              </a:rPr>
              <a:t> 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42166" y="1603187"/>
            <a:ext cx="240220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6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5">
                <a:latin typeface="Times New Roman"/>
                <a:cs typeface="Times New Roman"/>
              </a:rPr>
              <a:t>hepatic </a:t>
            </a:r>
            <a:r>
              <a:rPr dirty="0" sz="950" spc="10">
                <a:latin typeface="Times New Roman"/>
                <a:cs typeface="Times New Roman"/>
              </a:rPr>
              <a:t>impairment </a:t>
            </a:r>
            <a:r>
              <a:rPr dirty="0" sz="950" spc="5">
                <a:latin typeface="Times New Roman"/>
                <a:cs typeface="Times New Roman"/>
              </a:rPr>
              <a:t>(4,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8.7)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33391" y="2043569"/>
            <a:ext cx="420370" cy="4699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4925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</a:t>
            </a:r>
            <a:endParaRPr sz="950">
              <a:latin typeface="Times New Roman"/>
              <a:cs typeface="Times New Roman"/>
            </a:endParaRPr>
          </a:p>
          <a:p>
            <a:pPr marL="12700" marR="133350" indent="3810">
              <a:lnSpc>
                <a:spcPts val="1120"/>
              </a:lnSpc>
              <a:spcBef>
                <a:spcPts val="110"/>
              </a:spcBef>
            </a:pPr>
            <a:r>
              <a:rPr dirty="0" sz="950" spc="20">
                <a:latin typeface="Times New Roman"/>
                <a:cs typeface="Times New Roman"/>
              </a:rPr>
              <a:t>o</a:t>
            </a:r>
            <a:r>
              <a:rPr dirty="0" sz="950" spc="-5">
                <a:latin typeface="Times New Roman"/>
                <a:cs typeface="Times New Roman"/>
              </a:rPr>
              <a:t>l</a:t>
            </a:r>
            <a:r>
              <a:rPr dirty="0" sz="950" spc="20">
                <a:latin typeface="Times New Roman"/>
                <a:cs typeface="Times New Roman"/>
              </a:rPr>
              <a:t>v</a:t>
            </a:r>
            <a:r>
              <a:rPr dirty="0" sz="950" spc="-10">
                <a:latin typeface="Times New Roman"/>
                <a:cs typeface="Times New Roman"/>
              </a:rPr>
              <a:t>e</a:t>
            </a:r>
            <a:r>
              <a:rPr dirty="0" sz="950" spc="5">
                <a:latin typeface="Times New Roman"/>
                <a:cs typeface="Times New Roman"/>
              </a:rPr>
              <a:t>s  </a:t>
            </a:r>
            <a:r>
              <a:rPr dirty="0" sz="950" spc="10">
                <a:latin typeface="Times New Roman"/>
                <a:cs typeface="Times New Roman"/>
              </a:rPr>
              <a:t>nic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359323" y="2777328"/>
            <a:ext cx="33147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gh</a:t>
            </a:r>
            <a:r>
              <a:rPr dirty="0" sz="950" spc="-6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the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358389" y="3209306"/>
            <a:ext cx="3981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368102" y="3926258"/>
            <a:ext cx="40513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A</a:t>
            </a:r>
            <a:r>
              <a:rPr dirty="0" sz="950" spc="5" b="1">
                <a:latin typeface="Times New Roman"/>
                <a:cs typeface="Times New Roman"/>
              </a:rPr>
              <a:t>-</a:t>
            </a:r>
            <a:r>
              <a:rPr dirty="0" sz="950" spc="5" b="1">
                <a:latin typeface="Times New Roman"/>
                <a:cs typeface="Times New Roman"/>
              </a:rPr>
              <a:t>1</a:t>
            </a:r>
            <a:r>
              <a:rPr dirty="0" sz="950" b="1">
                <a:latin typeface="Times New Roman"/>
                <a:cs typeface="Times New Roman"/>
              </a:rPr>
              <a:t>0</a:t>
            </a:r>
            <a:r>
              <a:rPr dirty="0" sz="950" spc="20" b="1">
                <a:latin typeface="Times New Roman"/>
                <a:cs typeface="Times New Roman"/>
              </a:rPr>
              <a:t>88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357909" y="4357130"/>
            <a:ext cx="3981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342089" y="4508774"/>
            <a:ext cx="22352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>
                <a:latin typeface="Times New Roman"/>
                <a:cs typeface="Times New Roman"/>
              </a:rPr>
              <a:t>7</a:t>
            </a:r>
            <a:r>
              <a:rPr dirty="0" sz="950" spc="10">
                <a:latin typeface="Times New Roman"/>
                <a:cs typeface="Times New Roman"/>
              </a:rPr>
              <a:t>.</a:t>
            </a:r>
            <a:r>
              <a:rPr dirty="0" sz="950" spc="10">
                <a:latin typeface="Times New Roman"/>
                <a:cs typeface="Times New Roman"/>
              </a:rPr>
              <a:t>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372651" y="4662675"/>
            <a:ext cx="12890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o</a:t>
            </a:r>
            <a:r>
              <a:rPr dirty="0" sz="950" spc="10">
                <a:latin typeface="Times New Roman"/>
                <a:cs typeface="Times New Roman"/>
              </a:rPr>
              <a:t>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281455" y="1740245"/>
            <a:ext cx="8100695" cy="3517900"/>
            <a:chOff x="281455" y="1740245"/>
            <a:chExt cx="8100695" cy="3517900"/>
          </a:xfrm>
        </p:grpSpPr>
        <p:sp>
          <p:nvSpPr>
            <p:cNvPr id="53" name="object 53"/>
            <p:cNvSpPr/>
            <p:nvPr/>
          </p:nvSpPr>
          <p:spPr>
            <a:xfrm>
              <a:off x="1968499" y="2044700"/>
              <a:ext cx="6400800" cy="3200400"/>
            </a:xfrm>
            <a:custGeom>
              <a:avLst/>
              <a:gdLst/>
              <a:ahLst/>
              <a:cxnLst/>
              <a:rect l="l" t="t" r="r" b="b"/>
              <a:pathLst>
                <a:path w="6400800" h="3200400">
                  <a:moveTo>
                    <a:pt x="6400800" y="3200399"/>
                  </a:moveTo>
                  <a:lnTo>
                    <a:pt x="6400800" y="0"/>
                  </a:lnTo>
                  <a:lnTo>
                    <a:pt x="0" y="0"/>
                  </a:lnTo>
                  <a:lnTo>
                    <a:pt x="0" y="3200400"/>
                  </a:lnTo>
                  <a:lnTo>
                    <a:pt x="6400800" y="3200399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281455" y="1740245"/>
              <a:ext cx="1649095" cy="456565"/>
            </a:xfrm>
            <a:custGeom>
              <a:avLst/>
              <a:gdLst/>
              <a:ahLst/>
              <a:cxnLst/>
              <a:rect l="l" t="t" r="r" b="b"/>
              <a:pathLst>
                <a:path w="1649095" h="456564">
                  <a:moveTo>
                    <a:pt x="75390" y="31706"/>
                  </a:moveTo>
                  <a:lnTo>
                    <a:pt x="70270" y="17942"/>
                  </a:lnTo>
                  <a:lnTo>
                    <a:pt x="60293" y="7036"/>
                  </a:lnTo>
                  <a:lnTo>
                    <a:pt x="46458" y="416"/>
                  </a:lnTo>
                  <a:lnTo>
                    <a:pt x="31277" y="0"/>
                  </a:lnTo>
                  <a:lnTo>
                    <a:pt x="17597" y="5083"/>
                  </a:lnTo>
                  <a:lnTo>
                    <a:pt x="6917" y="14882"/>
                  </a:lnTo>
                  <a:lnTo>
                    <a:pt x="738" y="28610"/>
                  </a:lnTo>
                  <a:lnTo>
                    <a:pt x="0" y="43803"/>
                  </a:lnTo>
                  <a:lnTo>
                    <a:pt x="5119" y="57566"/>
                  </a:lnTo>
                  <a:lnTo>
                    <a:pt x="15097" y="68472"/>
                  </a:lnTo>
                  <a:lnTo>
                    <a:pt x="28932" y="75092"/>
                  </a:lnTo>
                  <a:lnTo>
                    <a:pt x="34266" y="75242"/>
                  </a:lnTo>
                  <a:lnTo>
                    <a:pt x="34266" y="49946"/>
                  </a:lnTo>
                  <a:lnTo>
                    <a:pt x="40362" y="25562"/>
                  </a:lnTo>
                  <a:lnTo>
                    <a:pt x="75278" y="34016"/>
                  </a:lnTo>
                  <a:lnTo>
                    <a:pt x="75390" y="31706"/>
                  </a:lnTo>
                  <a:close/>
                </a:path>
                <a:path w="1649095" h="456564">
                  <a:moveTo>
                    <a:pt x="75278" y="34016"/>
                  </a:moveTo>
                  <a:lnTo>
                    <a:pt x="40362" y="25562"/>
                  </a:lnTo>
                  <a:lnTo>
                    <a:pt x="34266" y="49946"/>
                  </a:lnTo>
                  <a:lnTo>
                    <a:pt x="69364" y="58445"/>
                  </a:lnTo>
                  <a:lnTo>
                    <a:pt x="74652" y="46898"/>
                  </a:lnTo>
                  <a:lnTo>
                    <a:pt x="75278" y="34016"/>
                  </a:lnTo>
                  <a:close/>
                </a:path>
                <a:path w="1649095" h="456564">
                  <a:moveTo>
                    <a:pt x="69364" y="58445"/>
                  </a:moveTo>
                  <a:lnTo>
                    <a:pt x="34266" y="49946"/>
                  </a:lnTo>
                  <a:lnTo>
                    <a:pt x="34266" y="75242"/>
                  </a:lnTo>
                  <a:lnTo>
                    <a:pt x="43791" y="75509"/>
                  </a:lnTo>
                  <a:lnTo>
                    <a:pt x="57507" y="70425"/>
                  </a:lnTo>
                  <a:lnTo>
                    <a:pt x="68365" y="60626"/>
                  </a:lnTo>
                  <a:lnTo>
                    <a:pt x="69364" y="58445"/>
                  </a:lnTo>
                  <a:close/>
                </a:path>
                <a:path w="1649095" h="456564">
                  <a:moveTo>
                    <a:pt x="1579044" y="398125"/>
                  </a:moveTo>
                  <a:lnTo>
                    <a:pt x="75278" y="34016"/>
                  </a:lnTo>
                  <a:lnTo>
                    <a:pt x="74652" y="46898"/>
                  </a:lnTo>
                  <a:lnTo>
                    <a:pt x="69364" y="58445"/>
                  </a:lnTo>
                  <a:lnTo>
                    <a:pt x="1573150" y="422557"/>
                  </a:lnTo>
                  <a:lnTo>
                    <a:pt x="1573506" y="409610"/>
                  </a:lnTo>
                  <a:lnTo>
                    <a:pt x="1579044" y="398125"/>
                  </a:lnTo>
                  <a:close/>
                </a:path>
                <a:path w="1649095" h="456564">
                  <a:moveTo>
                    <a:pt x="1613892" y="455932"/>
                  </a:moveTo>
                  <a:lnTo>
                    <a:pt x="1613892" y="406562"/>
                  </a:lnTo>
                  <a:lnTo>
                    <a:pt x="1607796" y="430946"/>
                  </a:lnTo>
                  <a:lnTo>
                    <a:pt x="1573150" y="422557"/>
                  </a:lnTo>
                  <a:lnTo>
                    <a:pt x="1573089" y="424791"/>
                  </a:lnTo>
                  <a:lnTo>
                    <a:pt x="1578173" y="438471"/>
                  </a:lnTo>
                  <a:lnTo>
                    <a:pt x="1587972" y="449151"/>
                  </a:lnTo>
                  <a:lnTo>
                    <a:pt x="1601700" y="455330"/>
                  </a:lnTo>
                  <a:lnTo>
                    <a:pt x="1613892" y="455932"/>
                  </a:lnTo>
                  <a:close/>
                </a:path>
                <a:path w="1649095" h="456564">
                  <a:moveTo>
                    <a:pt x="1613892" y="406562"/>
                  </a:moveTo>
                  <a:lnTo>
                    <a:pt x="1579044" y="398125"/>
                  </a:lnTo>
                  <a:lnTo>
                    <a:pt x="1573506" y="409610"/>
                  </a:lnTo>
                  <a:lnTo>
                    <a:pt x="1573150" y="422557"/>
                  </a:lnTo>
                  <a:lnTo>
                    <a:pt x="1607796" y="430946"/>
                  </a:lnTo>
                  <a:lnTo>
                    <a:pt x="1613892" y="406562"/>
                  </a:lnTo>
                  <a:close/>
                </a:path>
                <a:path w="1649095" h="456564">
                  <a:moveTo>
                    <a:pt x="1648598" y="412706"/>
                  </a:moveTo>
                  <a:lnTo>
                    <a:pt x="1643514" y="398942"/>
                  </a:lnTo>
                  <a:lnTo>
                    <a:pt x="1633716" y="388036"/>
                  </a:lnTo>
                  <a:lnTo>
                    <a:pt x="1619988" y="381416"/>
                  </a:lnTo>
                  <a:lnTo>
                    <a:pt x="1604795" y="381000"/>
                  </a:lnTo>
                  <a:lnTo>
                    <a:pt x="1591032" y="386083"/>
                  </a:lnTo>
                  <a:lnTo>
                    <a:pt x="1580126" y="395882"/>
                  </a:lnTo>
                  <a:lnTo>
                    <a:pt x="1579044" y="398125"/>
                  </a:lnTo>
                  <a:lnTo>
                    <a:pt x="1613892" y="406562"/>
                  </a:lnTo>
                  <a:lnTo>
                    <a:pt x="1613892" y="455932"/>
                  </a:lnTo>
                  <a:lnTo>
                    <a:pt x="1616892" y="456080"/>
                  </a:lnTo>
                  <a:lnTo>
                    <a:pt x="1630656" y="451044"/>
                  </a:lnTo>
                  <a:lnTo>
                    <a:pt x="1641562" y="441293"/>
                  </a:lnTo>
                  <a:lnTo>
                    <a:pt x="1648182" y="427898"/>
                  </a:lnTo>
                  <a:lnTo>
                    <a:pt x="1648598" y="41270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892300" y="2044700"/>
              <a:ext cx="6477000" cy="3200400"/>
            </a:xfrm>
            <a:custGeom>
              <a:avLst/>
              <a:gdLst/>
              <a:ahLst/>
              <a:cxnLst/>
              <a:rect l="l" t="t" r="r" b="b"/>
              <a:pathLst>
                <a:path w="6477000" h="3200400">
                  <a:moveTo>
                    <a:pt x="0" y="0"/>
                  </a:moveTo>
                  <a:lnTo>
                    <a:pt x="0" y="3200400"/>
                  </a:lnTo>
                </a:path>
                <a:path w="6477000" h="3200400">
                  <a:moveTo>
                    <a:pt x="76200" y="3200400"/>
                  </a:moveTo>
                  <a:lnTo>
                    <a:pt x="76200" y="0"/>
                  </a:lnTo>
                  <a:lnTo>
                    <a:pt x="6477000" y="0"/>
                  </a:lnTo>
                  <a:lnTo>
                    <a:pt x="6477000" y="3200399"/>
                  </a:lnTo>
                  <a:lnTo>
                    <a:pt x="76200" y="320040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2060955" y="2084578"/>
            <a:ext cx="6069330" cy="2221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86409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WARNING: LIFE-THREATENING</a:t>
            </a:r>
            <a:r>
              <a:rPr dirty="0" sz="1800" spc="-11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HEMATOLOGICAL  ADVERSE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REACTIONS</a:t>
            </a:r>
            <a:endParaRPr sz="1800">
              <a:latin typeface="Arial"/>
              <a:cs typeface="Arial"/>
            </a:endParaRPr>
          </a:p>
          <a:p>
            <a:pPr marL="12700" marR="357505">
              <a:lnSpc>
                <a:spcPct val="100000"/>
              </a:lnSpc>
            </a:pPr>
            <a:r>
              <a:rPr dirty="0" sz="1800" spc="-5" b="1" i="1">
                <a:latin typeface="Arial"/>
                <a:cs typeface="Arial"/>
              </a:rPr>
              <a:t>See </a:t>
            </a:r>
            <a:r>
              <a:rPr dirty="0" sz="1800" b="1" i="1">
                <a:latin typeface="Arial"/>
                <a:cs typeface="Arial"/>
              </a:rPr>
              <a:t>Full Prescribing Information for complete</a:t>
            </a:r>
            <a:r>
              <a:rPr dirty="0" sz="1800" spc="-110" b="1" i="1">
                <a:latin typeface="Arial"/>
                <a:cs typeface="Arial"/>
              </a:rPr>
              <a:t> </a:t>
            </a:r>
            <a:r>
              <a:rPr dirty="0" sz="1800" b="1" i="1">
                <a:latin typeface="Arial"/>
                <a:cs typeface="Arial"/>
              </a:rPr>
              <a:t>boxed  </a:t>
            </a:r>
            <a:r>
              <a:rPr dirty="0" sz="1800" spc="-5" b="1" i="1">
                <a:latin typeface="Arial"/>
                <a:cs typeface="Arial"/>
              </a:rPr>
              <a:t>warning</a:t>
            </a:r>
            <a:r>
              <a:rPr dirty="0" sz="1800" spc="-5" b="1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latin typeface="Arial"/>
                <a:cs typeface="Arial"/>
              </a:rPr>
              <a:t>Monitor for hematological </a:t>
            </a:r>
            <a:r>
              <a:rPr dirty="0" sz="1800" spc="-5" b="1">
                <a:latin typeface="Arial"/>
                <a:cs typeface="Arial"/>
              </a:rPr>
              <a:t>adverse </a:t>
            </a:r>
            <a:r>
              <a:rPr dirty="0" sz="1800" b="1">
                <a:latin typeface="Arial"/>
                <a:cs typeface="Arial"/>
              </a:rPr>
              <a:t>reactions </a:t>
            </a:r>
            <a:r>
              <a:rPr dirty="0" sz="1800" spc="-5" b="1">
                <a:latin typeface="Arial"/>
                <a:cs typeface="Arial"/>
              </a:rPr>
              <a:t>every 2  weeks </a:t>
            </a:r>
            <a:r>
              <a:rPr dirty="0" sz="1800" b="1">
                <a:latin typeface="Arial"/>
                <a:cs typeface="Arial"/>
              </a:rPr>
              <a:t>for first </a:t>
            </a:r>
            <a:r>
              <a:rPr dirty="0" sz="1800" spc="-5" b="1">
                <a:latin typeface="Arial"/>
                <a:cs typeface="Arial"/>
              </a:rPr>
              <a:t>3 </a:t>
            </a:r>
            <a:r>
              <a:rPr dirty="0" sz="1800" b="1">
                <a:latin typeface="Arial"/>
                <a:cs typeface="Arial"/>
              </a:rPr>
              <a:t>months of </a:t>
            </a:r>
            <a:r>
              <a:rPr dirty="0" sz="1800" spc="-5" b="1">
                <a:latin typeface="Arial"/>
                <a:cs typeface="Arial"/>
              </a:rPr>
              <a:t>treatment </a:t>
            </a:r>
            <a:r>
              <a:rPr dirty="0" sz="1800" b="1">
                <a:latin typeface="Arial"/>
                <a:cs typeface="Arial"/>
              </a:rPr>
              <a:t>(5.2).</a:t>
            </a:r>
            <a:r>
              <a:rPr dirty="0" sz="1800" spc="4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Discontinue  Imdicon </a:t>
            </a:r>
            <a:r>
              <a:rPr dirty="0" sz="1800" spc="-5" b="1">
                <a:latin typeface="Arial"/>
                <a:cs typeface="Arial"/>
              </a:rPr>
              <a:t>immediately </a:t>
            </a:r>
            <a:r>
              <a:rPr dirty="0" sz="1800" b="1">
                <a:latin typeface="Arial"/>
                <a:cs typeface="Arial"/>
              </a:rPr>
              <a:t>if any of the following occur:  </a:t>
            </a:r>
            <a:r>
              <a:rPr dirty="0" sz="1800" spc="-5" b="1">
                <a:latin typeface="Arial"/>
                <a:cs typeface="Arial"/>
              </a:rPr>
              <a:t>Neutropenia/agranulocytosis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(5.1)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906305" y="2069926"/>
            <a:ext cx="6479540" cy="3241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260" marR="8255" indent="-2540">
              <a:lnSpc>
                <a:spcPts val="1150"/>
              </a:lnSpc>
              <a:tabLst>
                <a:tab pos="2948305" algn="l"/>
                <a:tab pos="3227070" algn="l"/>
              </a:tabLst>
            </a:pPr>
            <a:r>
              <a:rPr dirty="0" sz="950" spc="10" b="1" i="1">
                <a:latin typeface="Times New Roman"/>
                <a:cs typeface="Times New Roman"/>
              </a:rPr>
              <a:t>ormation for complete</a:t>
            </a:r>
            <a:r>
              <a:rPr dirty="0" sz="950" spc="-20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boxed warning</a:t>
            </a:r>
            <a:r>
              <a:rPr dirty="0" sz="950" spc="10" b="1">
                <a:latin typeface="Times New Roman"/>
                <a:cs typeface="Times New Roman"/>
              </a:rPr>
              <a:t>.	</a:t>
            </a:r>
            <a:r>
              <a:rPr dirty="0" baseline="2923" sz="1425" spc="7" b="1">
                <a:latin typeface="Times New Roman"/>
                <a:cs typeface="Times New Roman"/>
              </a:rPr>
              <a:t>-----------------------WARNINGS </a:t>
            </a:r>
            <a:r>
              <a:rPr dirty="0" baseline="2923" sz="1425" spc="30" b="1">
                <a:latin typeface="Times New Roman"/>
                <a:cs typeface="Times New Roman"/>
              </a:rPr>
              <a:t>AND </a:t>
            </a:r>
            <a:r>
              <a:rPr dirty="0" baseline="2923" sz="1425" spc="7" b="1">
                <a:latin typeface="Times New Roman"/>
                <a:cs typeface="Times New Roman"/>
              </a:rPr>
              <a:t>PRECAUTIONS---------------  verse </a:t>
            </a:r>
            <a:r>
              <a:rPr dirty="0" baseline="2923" sz="1425" spc="15" b="1">
                <a:latin typeface="Times New Roman"/>
                <a:cs typeface="Times New Roman"/>
              </a:rPr>
              <a:t>reactions every </a:t>
            </a:r>
            <a:r>
              <a:rPr dirty="0" baseline="2923" sz="1425" spc="22" b="1">
                <a:latin typeface="Times New Roman"/>
                <a:cs typeface="Times New Roman"/>
              </a:rPr>
              <a:t>2 </a:t>
            </a:r>
            <a:r>
              <a:rPr dirty="0" baseline="2923" sz="1425" spc="7" b="1">
                <a:latin typeface="Times New Roman"/>
                <a:cs typeface="Times New Roman"/>
              </a:rPr>
              <a:t>weeks </a:t>
            </a:r>
            <a:r>
              <a:rPr dirty="0" baseline="2923" sz="1425" spc="22" b="1">
                <a:latin typeface="Times New Roman"/>
                <a:cs typeface="Times New Roman"/>
              </a:rPr>
              <a:t>for</a:t>
            </a:r>
            <a:r>
              <a:rPr dirty="0" baseline="2923" sz="1425" spc="-15" b="1">
                <a:latin typeface="Times New Roman"/>
                <a:cs typeface="Times New Roman"/>
              </a:rPr>
              <a:t> </a:t>
            </a:r>
            <a:r>
              <a:rPr dirty="0" baseline="2923" sz="1425" spc="7" b="1">
                <a:latin typeface="Times New Roman"/>
                <a:cs typeface="Times New Roman"/>
              </a:rPr>
              <a:t>first</a:t>
            </a:r>
            <a:r>
              <a:rPr dirty="0" baseline="2923" sz="1425" b="1">
                <a:latin typeface="Times New Roman"/>
                <a:cs typeface="Times New Roman"/>
              </a:rPr>
              <a:t> </a:t>
            </a:r>
            <a:r>
              <a:rPr dirty="0" baseline="2923" sz="1425" spc="22" b="1">
                <a:latin typeface="Times New Roman"/>
                <a:cs typeface="Times New Roman"/>
              </a:rPr>
              <a:t>3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Neutropenia 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typically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res</a:t>
            </a:r>
            <a:endParaRPr sz="950">
              <a:latin typeface="Times New Roman"/>
              <a:cs typeface="Times New Roman"/>
            </a:endParaRPr>
          </a:p>
          <a:p>
            <a:pPr marL="53340">
              <a:lnSpc>
                <a:spcPts val="1075"/>
              </a:lnSpc>
              <a:tabLst>
                <a:tab pos="3227070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scontinue </a:t>
            </a:r>
            <a:r>
              <a:rPr dirty="0" sz="950" spc="10" b="1">
                <a:latin typeface="Times New Roman"/>
                <a:cs typeface="Times New Roman"/>
              </a:rPr>
              <a:t>Imdicon </a:t>
            </a:r>
            <a:r>
              <a:rPr dirty="0" sz="950" spc="5" b="1">
                <a:latin typeface="Times New Roman"/>
                <a:cs typeface="Times New Roman"/>
              </a:rPr>
              <a:t>immediately if </a:t>
            </a:r>
            <a:r>
              <a:rPr dirty="0" sz="950" spc="10" b="1">
                <a:latin typeface="Times New Roman"/>
                <a:cs typeface="Times New Roman"/>
              </a:rPr>
              <a:t>any</a:t>
            </a:r>
            <a:r>
              <a:rPr dirty="0" sz="950" spc="6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of</a:t>
            </a:r>
            <a:r>
              <a:rPr dirty="0" sz="950" spc="35" b="1">
                <a:latin typeface="Times New Roman"/>
                <a:cs typeface="Times New Roman"/>
              </a:rPr>
              <a:t> </a:t>
            </a:r>
            <a:r>
              <a:rPr dirty="0" sz="950" b="1">
                <a:latin typeface="Times New Roman"/>
                <a:cs typeface="Times New Roman"/>
              </a:rPr>
              <a:t>the	</a:t>
            </a:r>
            <a:r>
              <a:rPr dirty="0" sz="950" spc="5">
                <a:latin typeface="Times New Roman"/>
                <a:cs typeface="Times New Roman"/>
              </a:rPr>
              <a:t>within </a:t>
            </a:r>
            <a:r>
              <a:rPr dirty="0" sz="950" spc="10">
                <a:latin typeface="Times New Roman"/>
                <a:cs typeface="Times New Roman"/>
              </a:rPr>
              <a:t>1-2 </a:t>
            </a:r>
            <a:r>
              <a:rPr dirty="0" sz="950" spc="5">
                <a:latin typeface="Times New Roman"/>
                <a:cs typeface="Times New Roman"/>
              </a:rPr>
              <a:t>weeks of discontinuation), </a:t>
            </a:r>
            <a:r>
              <a:rPr dirty="0" sz="950" spc="10">
                <a:latin typeface="Times New Roman"/>
                <a:cs typeface="Times New Roman"/>
              </a:rPr>
              <a:t>thrombotic</a:t>
            </a:r>
            <a:r>
              <a:rPr dirty="0" sz="950" spc="10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thrombocytope</a:t>
            </a:r>
            <a:endParaRPr sz="950">
              <a:latin typeface="Times New Roman"/>
              <a:cs typeface="Times New Roman"/>
            </a:endParaRPr>
          </a:p>
          <a:p>
            <a:pPr marL="3227070">
              <a:lnSpc>
                <a:spcPts val="1135"/>
              </a:lnSpc>
            </a:pPr>
            <a:r>
              <a:rPr dirty="0" sz="950" spc="5">
                <a:latin typeface="Times New Roman"/>
                <a:cs typeface="Times New Roman"/>
              </a:rPr>
              <a:t>purpura (TTP),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anemia, agranulocytosis,</a:t>
            </a:r>
            <a:r>
              <a:rPr dirty="0" sz="950" spc="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pancytopenia,</a:t>
            </a:r>
            <a:endParaRPr sz="950">
              <a:latin typeface="Times New Roman"/>
              <a:cs typeface="Times New Roman"/>
            </a:endParaRPr>
          </a:p>
          <a:p>
            <a:pPr marL="55880">
              <a:lnSpc>
                <a:spcPct val="100000"/>
              </a:lnSpc>
              <a:spcBef>
                <a:spcPts val="45"/>
              </a:spcBef>
              <a:tabLst>
                <a:tab pos="3227070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tosis (5.1)	</a:t>
            </a:r>
            <a:r>
              <a:rPr dirty="0" baseline="2923" sz="1425" spc="7">
                <a:latin typeface="Times New Roman"/>
                <a:cs typeface="Times New Roman"/>
              </a:rPr>
              <a:t>leukemia, </a:t>
            </a:r>
            <a:r>
              <a:rPr dirty="0" baseline="2923" sz="1425" spc="15">
                <a:latin typeface="Times New Roman"/>
                <a:cs typeface="Times New Roman"/>
              </a:rPr>
              <a:t>and thrombocytopenia can occur</a:t>
            </a:r>
            <a:r>
              <a:rPr dirty="0" baseline="2923" sz="1425" spc="-52">
                <a:latin typeface="Times New Roman"/>
                <a:cs typeface="Times New Roman"/>
              </a:rPr>
              <a:t> </a:t>
            </a:r>
            <a:r>
              <a:rPr dirty="0" baseline="2923" sz="1425" spc="7">
                <a:latin typeface="Times New Roman"/>
                <a:cs typeface="Times New Roman"/>
              </a:rPr>
              <a:t>(5.1)</a:t>
            </a:r>
            <a:endParaRPr baseline="2923" sz="1425">
              <a:latin typeface="Times New Roman"/>
              <a:cs typeface="Times New Roman"/>
            </a:endParaRPr>
          </a:p>
          <a:p>
            <a:pPr marL="3227070" marR="6350" indent="-3177540">
              <a:lnSpc>
                <a:spcPts val="1080"/>
              </a:lnSpc>
              <a:spcBef>
                <a:spcPts val="150"/>
              </a:spcBef>
              <a:tabLst>
                <a:tab pos="2948305" algn="l"/>
                <a:tab pos="322707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openic</a:t>
            </a:r>
            <a:r>
              <a:rPr dirty="0" sz="950" spc="1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purpura 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	</a:t>
            </a:r>
            <a:r>
              <a:rPr dirty="0" baseline="2923" sz="1425" spc="44">
                <a:latin typeface="Symbol"/>
                <a:cs typeface="Symbol"/>
              </a:rPr>
              <a:t>•</a:t>
            </a:r>
            <a:r>
              <a:rPr dirty="0" baseline="2923" sz="1425" spc="44">
                <a:latin typeface="Times New Roman"/>
                <a:cs typeface="Times New Roman"/>
              </a:rPr>
              <a:t>	</a:t>
            </a:r>
            <a:r>
              <a:rPr dirty="0" baseline="2923" sz="1425" spc="15">
                <a:latin typeface="Times New Roman"/>
                <a:cs typeface="Times New Roman"/>
              </a:rPr>
              <a:t>Monitor </a:t>
            </a:r>
            <a:r>
              <a:rPr dirty="0" baseline="2923" sz="1425" spc="7">
                <a:latin typeface="Times New Roman"/>
                <a:cs typeface="Times New Roman"/>
              </a:rPr>
              <a:t>for hematological adverse </a:t>
            </a:r>
            <a:r>
              <a:rPr dirty="0" baseline="2923" sz="1425" spc="15">
                <a:latin typeface="Times New Roman"/>
                <a:cs typeface="Times New Roman"/>
              </a:rPr>
              <a:t>reactions </a:t>
            </a:r>
            <a:r>
              <a:rPr dirty="0" baseline="2923" sz="1425" spc="7">
                <a:latin typeface="Times New Roman"/>
                <a:cs typeface="Times New Roman"/>
              </a:rPr>
              <a:t>every </a:t>
            </a:r>
            <a:r>
              <a:rPr dirty="0" baseline="2923" sz="1425" spc="22">
                <a:latin typeface="Times New Roman"/>
                <a:cs typeface="Times New Roman"/>
              </a:rPr>
              <a:t>2 </a:t>
            </a:r>
            <a:r>
              <a:rPr dirty="0" baseline="2923" sz="1425" spc="7">
                <a:latin typeface="Times New Roman"/>
                <a:cs typeface="Times New Roman"/>
              </a:rPr>
              <a:t>weeks throu  </a:t>
            </a:r>
            <a:r>
              <a:rPr dirty="0" sz="950" spc="10">
                <a:latin typeface="Times New Roman"/>
                <a:cs typeface="Times New Roman"/>
              </a:rPr>
              <a:t>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>
              <a:lnSpc>
                <a:spcPts val="1130"/>
              </a:lnSpc>
              <a:tabLst>
                <a:tab pos="2961005" algn="l"/>
              </a:tabLst>
            </a:pPr>
            <a:r>
              <a:rPr dirty="0" baseline="-20467" sz="1425" spc="30" b="1">
                <a:latin typeface="Times New Roman"/>
                <a:cs typeface="Times New Roman"/>
              </a:rPr>
              <a:t>NT</a:t>
            </a:r>
            <a:r>
              <a:rPr dirty="0" baseline="-20467" sz="1425" spc="60" b="1">
                <a:latin typeface="Times New Roman"/>
                <a:cs typeface="Times New Roman"/>
              </a:rPr>
              <a:t> </a:t>
            </a:r>
            <a:r>
              <a:rPr dirty="0" baseline="-20467" sz="1425" spc="22" b="1">
                <a:latin typeface="Times New Roman"/>
                <a:cs typeface="Times New Roman"/>
              </a:rPr>
              <a:t>MAJOR</a:t>
            </a:r>
            <a:r>
              <a:rPr dirty="0" baseline="-20467" sz="1425" spc="52" b="1">
                <a:latin typeface="Times New Roman"/>
                <a:cs typeface="Times New Roman"/>
              </a:rPr>
              <a:t> </a:t>
            </a:r>
            <a:r>
              <a:rPr dirty="0" baseline="-20467" sz="1425" spc="7" b="1">
                <a:latin typeface="Times New Roman"/>
                <a:cs typeface="Times New Roman"/>
              </a:rPr>
              <a:t>CHANGES--------------------------	</a:t>
            </a:r>
            <a:r>
              <a:rPr dirty="0" sz="950" spc="5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9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REACTIONS----------------------</a:t>
            </a:r>
            <a:endParaRPr sz="950">
              <a:latin typeface="Times New Roman"/>
              <a:cs typeface="Times New Roman"/>
            </a:endParaRPr>
          </a:p>
          <a:p>
            <a:pPr marL="57785" marR="11430" indent="635">
              <a:lnSpc>
                <a:spcPts val="1120"/>
              </a:lnSpc>
              <a:spcBef>
                <a:spcPts val="45"/>
              </a:spcBef>
              <a:tabLst>
                <a:tab pos="1833245" algn="l"/>
                <a:tab pos="2948305" algn="l"/>
              </a:tabLst>
            </a:pPr>
            <a:r>
              <a:rPr dirty="0" baseline="-20467" sz="1425" spc="22">
                <a:latin typeface="Times New Roman"/>
                <a:cs typeface="Times New Roman"/>
              </a:rPr>
              <a:t>y</a:t>
            </a:r>
            <a:r>
              <a:rPr dirty="0" baseline="-20467" sz="1425" spc="-22">
                <a:latin typeface="Times New Roman"/>
                <a:cs typeface="Times New Roman"/>
              </a:rPr>
              <a:t> </a:t>
            </a:r>
            <a:r>
              <a:rPr dirty="0" baseline="-20467" sz="1425" spc="15">
                <a:latin typeface="Times New Roman"/>
                <a:cs typeface="Times New Roman"/>
              </a:rPr>
              <a:t>Stenting</a:t>
            </a:r>
            <a:r>
              <a:rPr dirty="0" baseline="-20467" sz="1425" spc="7">
                <a:latin typeface="Times New Roman"/>
                <a:cs typeface="Times New Roman"/>
              </a:rPr>
              <a:t> (1.2)	</a:t>
            </a:r>
            <a:r>
              <a:rPr dirty="0" baseline="-20467" sz="1425" spc="15">
                <a:latin typeface="Times New Roman"/>
                <a:cs typeface="Times New Roman"/>
              </a:rPr>
              <a:t>2/200X	</a:t>
            </a: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</a:t>
            </a:r>
            <a:r>
              <a:rPr dirty="0" sz="950" spc="5">
                <a:latin typeface="Times New Roman"/>
                <a:cs typeface="Times New Roman"/>
              </a:rPr>
              <a:t>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 nausea,  </a:t>
            </a:r>
            <a:r>
              <a:rPr dirty="0" baseline="-20467" sz="1425" spc="15">
                <a:latin typeface="Times New Roman"/>
                <a:cs typeface="Times New Roman"/>
              </a:rPr>
              <a:t>ronary</a:t>
            </a:r>
            <a:r>
              <a:rPr dirty="0" baseline="-20467" sz="1425" spc="-22">
                <a:latin typeface="Times New Roman"/>
                <a:cs typeface="Times New Roman"/>
              </a:rPr>
              <a:t> </a:t>
            </a:r>
            <a:r>
              <a:rPr dirty="0" baseline="-20467" sz="1425" spc="15">
                <a:latin typeface="Times New Roman"/>
                <a:cs typeface="Times New Roman"/>
              </a:rPr>
              <a:t>Stenting</a:t>
            </a:r>
            <a:r>
              <a:rPr dirty="0" baseline="-20467" sz="1425" spc="7">
                <a:latin typeface="Times New Roman"/>
                <a:cs typeface="Times New Roman"/>
              </a:rPr>
              <a:t> (2.2)	</a:t>
            </a:r>
            <a:r>
              <a:rPr dirty="0" baseline="-20467" sz="1425" spc="15">
                <a:latin typeface="Times New Roman"/>
                <a:cs typeface="Times New Roman"/>
              </a:rPr>
              <a:t>2/200X	</a:t>
            </a: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</a:t>
            </a:r>
            <a:r>
              <a:rPr dirty="0" sz="950" spc="10">
                <a:latin typeface="Times New Roman"/>
                <a:cs typeface="Times New Roman"/>
              </a:rPr>
              <a:t>pain, </a:t>
            </a:r>
            <a:r>
              <a:rPr dirty="0" sz="950" spc="5">
                <a:latin typeface="Times New Roman"/>
                <a:cs typeface="Times New Roman"/>
              </a:rPr>
              <a:t>neutropenia, 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  <a:p>
            <a:pPr marL="22860">
              <a:lnSpc>
                <a:spcPts val="1130"/>
              </a:lnSpc>
              <a:spcBef>
                <a:spcPts val="1105"/>
              </a:spcBef>
              <a:tabLst>
                <a:tab pos="2948305" algn="l"/>
              </a:tabLst>
            </a:pPr>
            <a:r>
              <a:rPr dirty="0" baseline="-20467" sz="1425" spc="15" b="1">
                <a:latin typeface="Times New Roman"/>
                <a:cs typeface="Times New Roman"/>
              </a:rPr>
              <a:t>ATIONS</a:t>
            </a:r>
            <a:r>
              <a:rPr dirty="0" baseline="-20467" sz="1425" spc="52" b="1">
                <a:latin typeface="Times New Roman"/>
                <a:cs typeface="Times New Roman"/>
              </a:rPr>
              <a:t> </a:t>
            </a:r>
            <a:r>
              <a:rPr dirty="0" baseline="-20467" sz="1425" spc="22" b="1">
                <a:latin typeface="Times New Roman"/>
                <a:cs typeface="Times New Roman"/>
              </a:rPr>
              <a:t>AND</a:t>
            </a:r>
            <a:r>
              <a:rPr dirty="0" baseline="-20467" sz="1425" spc="52" b="1">
                <a:latin typeface="Times New Roman"/>
                <a:cs typeface="Times New Roman"/>
              </a:rPr>
              <a:t> </a:t>
            </a:r>
            <a:r>
              <a:rPr dirty="0" baseline="-20467" sz="1425" spc="7" b="1">
                <a:latin typeface="Times New Roman"/>
                <a:cs typeface="Times New Roman"/>
              </a:rPr>
              <a:t>USAGE---------------------------	</a:t>
            </a:r>
            <a:r>
              <a:rPr dirty="0" sz="950" spc="15" b="1">
                <a:latin typeface="Times New Roman"/>
                <a:cs typeface="Times New Roman"/>
              </a:rPr>
              <a:t>To </a:t>
            </a:r>
            <a:r>
              <a:rPr dirty="0" sz="950" spc="10" b="1">
                <a:latin typeface="Times New Roman"/>
                <a:cs typeface="Times New Roman"/>
              </a:rPr>
              <a:t>report SUSPECTED </a:t>
            </a:r>
            <a:r>
              <a:rPr dirty="0" sz="950" spc="15" b="1">
                <a:latin typeface="Times New Roman"/>
                <a:cs typeface="Times New Roman"/>
              </a:rPr>
              <a:t>ADVERSE </a:t>
            </a:r>
            <a:r>
              <a:rPr dirty="0" sz="950" spc="10" b="1">
                <a:latin typeface="Times New Roman"/>
                <a:cs typeface="Times New Roman"/>
              </a:rPr>
              <a:t>REACTIONS,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contact</a:t>
            </a:r>
            <a:endParaRPr sz="950">
              <a:latin typeface="Times New Roman"/>
              <a:cs typeface="Times New Roman"/>
            </a:endParaRPr>
          </a:p>
          <a:p>
            <a:pPr marL="48895">
              <a:lnSpc>
                <a:spcPts val="1130"/>
              </a:lnSpc>
              <a:tabLst>
                <a:tab pos="2948305" algn="l"/>
              </a:tabLst>
            </a:pPr>
            <a:r>
              <a:rPr dirty="0" baseline="-20467" sz="1425" spc="7">
                <a:latin typeface="Times New Roman"/>
                <a:cs typeface="Times New Roman"/>
              </a:rPr>
              <a:t>phate </a:t>
            </a:r>
            <a:r>
              <a:rPr dirty="0" baseline="-20467" sz="1425" spc="15">
                <a:latin typeface="Times New Roman"/>
                <a:cs typeface="Times New Roman"/>
              </a:rPr>
              <a:t>(ADP) </a:t>
            </a:r>
            <a:r>
              <a:rPr dirty="0" baseline="-20467" sz="1425" spc="7">
                <a:latin typeface="Times New Roman"/>
                <a:cs typeface="Times New Roman"/>
              </a:rPr>
              <a:t>antagonist</a:t>
            </a:r>
            <a:r>
              <a:rPr dirty="0" baseline="-20467" sz="1425" spc="30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platelet</a:t>
            </a:r>
            <a:r>
              <a:rPr dirty="0" baseline="-20467" sz="1425" spc="44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aggregation	</a:t>
            </a:r>
            <a:r>
              <a:rPr dirty="0" sz="950" spc="10" b="1">
                <a:latin typeface="Times New Roman"/>
                <a:cs typeface="Times New Roman"/>
              </a:rPr>
              <a:t>(manufacturer)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5" b="1">
                <a:latin typeface="Times New Roman"/>
                <a:cs typeface="Times New Roman"/>
              </a:rPr>
              <a:t>(phone </a:t>
            </a:r>
            <a:r>
              <a:rPr dirty="0" sz="950" spc="15" b="1">
                <a:latin typeface="Times New Roman"/>
                <a:cs typeface="Times New Roman"/>
              </a:rPr>
              <a:t># and </a:t>
            </a:r>
            <a:r>
              <a:rPr dirty="0" sz="950" spc="5" b="1">
                <a:latin typeface="Times New Roman"/>
                <a:cs typeface="Times New Roman"/>
              </a:rPr>
              <a:t>Web </a:t>
            </a:r>
            <a:r>
              <a:rPr dirty="0" sz="950" spc="10" b="1">
                <a:latin typeface="Times New Roman"/>
                <a:cs typeface="Times New Roman"/>
              </a:rPr>
              <a:t>address) </a:t>
            </a:r>
            <a:r>
              <a:rPr dirty="0" sz="950" spc="5" b="1">
                <a:latin typeface="Times New Roman"/>
                <a:cs typeface="Times New Roman"/>
              </a:rPr>
              <a:t>or </a:t>
            </a:r>
            <a:r>
              <a:rPr dirty="0" sz="950" spc="15" b="1">
                <a:latin typeface="Times New Roman"/>
                <a:cs typeface="Times New Roman"/>
              </a:rPr>
              <a:t>FDA at</a:t>
            </a:r>
            <a:r>
              <a:rPr dirty="0" sz="950" spc="-10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1-800-FD</a:t>
            </a:r>
            <a:endParaRPr sz="950">
              <a:latin typeface="Times New Roman"/>
              <a:cs typeface="Times New Roman"/>
            </a:endParaRPr>
          </a:p>
          <a:p>
            <a:pPr marL="2948305">
              <a:lnSpc>
                <a:spcPts val="1135"/>
              </a:lnSpc>
            </a:pP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 i="1"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  <a:p>
            <a:pPr marL="5080">
              <a:lnSpc>
                <a:spcPts val="925"/>
              </a:lnSpc>
              <a:spcBef>
                <a:spcPts val="409"/>
              </a:spcBef>
            </a:pPr>
            <a:r>
              <a:rPr dirty="0" sz="950" spc="10">
                <a:latin typeface="Times New Roman"/>
                <a:cs typeface="Times New Roman"/>
              </a:rPr>
              <a:t>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5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experienced</a:t>
            </a:r>
            <a:endParaRPr sz="950">
              <a:latin typeface="Times New Roman"/>
              <a:cs typeface="Times New Roman"/>
            </a:endParaRPr>
          </a:p>
          <a:p>
            <a:pPr marL="87630">
              <a:lnSpc>
                <a:spcPts val="925"/>
              </a:lnSpc>
              <a:tabLst>
                <a:tab pos="2964815" algn="l"/>
              </a:tabLst>
            </a:pPr>
            <a:r>
              <a:rPr dirty="0" baseline="-23391" sz="1425" spc="15">
                <a:latin typeface="Times New Roman"/>
                <a:cs typeface="Times New Roman"/>
              </a:rPr>
              <a:t>ave </a:t>
            </a:r>
            <a:r>
              <a:rPr dirty="0" baseline="-23391" sz="1425" spc="7">
                <a:latin typeface="Times New Roman"/>
                <a:cs typeface="Times New Roman"/>
              </a:rPr>
              <a:t>had </a:t>
            </a:r>
            <a:r>
              <a:rPr dirty="0" baseline="-23391" sz="1425" spc="15">
                <a:latin typeface="Times New Roman"/>
                <a:cs typeface="Times New Roman"/>
              </a:rPr>
              <a:t>a </a:t>
            </a:r>
            <a:r>
              <a:rPr dirty="0" baseline="-23391" sz="1425" spc="7">
                <a:latin typeface="Times New Roman"/>
                <a:cs typeface="Times New Roman"/>
              </a:rPr>
              <a:t>completed thrombotic</a:t>
            </a:r>
            <a:r>
              <a:rPr dirty="0" baseline="-23391" sz="1425" spc="89">
                <a:latin typeface="Times New Roman"/>
                <a:cs typeface="Times New Roman"/>
              </a:rPr>
              <a:t> </a:t>
            </a:r>
            <a:r>
              <a:rPr dirty="0" baseline="-23391" sz="1425" spc="7">
                <a:latin typeface="Times New Roman"/>
                <a:cs typeface="Times New Roman"/>
              </a:rPr>
              <a:t>stroke</a:t>
            </a:r>
            <a:r>
              <a:rPr dirty="0" baseline="-23391" sz="1425" spc="15">
                <a:latin typeface="Times New Roman"/>
                <a:cs typeface="Times New Roman"/>
              </a:rPr>
              <a:t> (1.1)	</a:t>
            </a: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6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INTERACTIONS----------------------</a:t>
            </a:r>
            <a:endParaRPr sz="950">
              <a:latin typeface="Times New Roman"/>
              <a:cs typeface="Times New Roman"/>
            </a:endParaRPr>
          </a:p>
          <a:p>
            <a:pPr marL="93980">
              <a:lnSpc>
                <a:spcPct val="100000"/>
              </a:lnSpc>
              <a:spcBef>
                <a:spcPts val="55"/>
              </a:spcBef>
              <a:tabLst>
                <a:tab pos="2948305" algn="l"/>
                <a:tab pos="3227070" algn="l"/>
              </a:tabLst>
            </a:pPr>
            <a:r>
              <a:rPr dirty="0" baseline="-23391" sz="1425" spc="15">
                <a:latin typeface="Times New Roman"/>
                <a:cs typeface="Times New Roman"/>
              </a:rPr>
              <a:t>subacute </a:t>
            </a:r>
            <a:r>
              <a:rPr dirty="0" baseline="-23391" sz="1425" spc="7">
                <a:latin typeface="Times New Roman"/>
                <a:cs typeface="Times New Roman"/>
              </a:rPr>
              <a:t>coronary </a:t>
            </a:r>
            <a:r>
              <a:rPr dirty="0" baseline="-23391" sz="1425" spc="15">
                <a:latin typeface="Times New Roman"/>
                <a:cs typeface="Times New Roman"/>
              </a:rPr>
              <a:t>stent</a:t>
            </a:r>
            <a:r>
              <a:rPr dirty="0" baseline="-23391" sz="1425">
                <a:latin typeface="Times New Roman"/>
                <a:cs typeface="Times New Roman"/>
              </a:rPr>
              <a:t> </a:t>
            </a:r>
            <a:r>
              <a:rPr dirty="0" baseline="-23391" sz="1425" spc="15">
                <a:latin typeface="Times New Roman"/>
                <a:cs typeface="Times New Roman"/>
              </a:rPr>
              <a:t>thrombosis, </a:t>
            </a:r>
            <a:r>
              <a:rPr dirty="0" baseline="-23391" sz="1425" spc="7">
                <a:latin typeface="Times New Roman"/>
                <a:cs typeface="Times New Roman"/>
              </a:rPr>
              <a:t>when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Anticoagulants: Discontinue prior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switching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Imdicon</a:t>
            </a:r>
            <a:r>
              <a:rPr dirty="0" sz="950" spc="5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(5.3,</a:t>
            </a:r>
            <a:endParaRPr sz="950">
              <a:latin typeface="Times New Roman"/>
              <a:cs typeface="Times New Roman"/>
            </a:endParaRPr>
          </a:p>
          <a:p>
            <a:pPr marL="3227070" indent="-279400">
              <a:lnSpc>
                <a:spcPts val="1120"/>
              </a:lnSpc>
              <a:spcBef>
                <a:spcPts val="125"/>
              </a:spcBef>
              <a:tabLst>
                <a:tab pos="3227070" algn="l"/>
              </a:tabLst>
            </a:pP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Phenytoin: 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5">
                <a:latin typeface="Times New Roman"/>
                <a:cs typeface="Times New Roman"/>
              </a:rPr>
              <a:t>Monit  </a:t>
            </a:r>
            <a:r>
              <a:rPr dirty="0" sz="950" spc="5">
                <a:latin typeface="Times New Roman"/>
                <a:cs typeface="Times New Roman"/>
              </a:rPr>
              <a:t>levels.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  <a:p>
            <a:pPr marL="45720">
              <a:lnSpc>
                <a:spcPts val="935"/>
              </a:lnSpc>
              <a:spcBef>
                <a:spcPts val="370"/>
              </a:spcBef>
            </a:pPr>
            <a:r>
              <a:rPr dirty="0" sz="950" spc="15">
                <a:latin typeface="Times New Roman"/>
                <a:cs typeface="Times New Roman"/>
              </a:rPr>
              <a:t>d 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of</a:t>
            </a:r>
            <a:endParaRPr sz="950">
              <a:latin typeface="Times New Roman"/>
              <a:cs typeface="Times New Roman"/>
            </a:endParaRPr>
          </a:p>
          <a:p>
            <a:pPr marL="20320">
              <a:lnSpc>
                <a:spcPts val="935"/>
              </a:lnSpc>
              <a:tabLst>
                <a:tab pos="2957195" algn="l"/>
              </a:tabLst>
            </a:pPr>
            <a:r>
              <a:rPr dirty="0" baseline="-23391" sz="1425" spc="22">
                <a:latin typeface="Times New Roman"/>
                <a:cs typeface="Times New Roman"/>
              </a:rPr>
              <a:t>ho </a:t>
            </a:r>
            <a:r>
              <a:rPr dirty="0" baseline="-23391" sz="1425" spc="15">
                <a:latin typeface="Times New Roman"/>
                <a:cs typeface="Times New Roman"/>
              </a:rPr>
              <a:t>have </a:t>
            </a:r>
            <a:r>
              <a:rPr dirty="0" baseline="-23391" sz="1425" spc="7">
                <a:latin typeface="Times New Roman"/>
                <a:cs typeface="Times New Roman"/>
              </a:rPr>
              <a:t>failed aspirin</a:t>
            </a:r>
            <a:r>
              <a:rPr dirty="0" baseline="-23391" sz="1425" spc="52">
                <a:latin typeface="Times New Roman"/>
                <a:cs typeface="Times New Roman"/>
              </a:rPr>
              <a:t> </a:t>
            </a:r>
            <a:r>
              <a:rPr dirty="0" baseline="-23391" sz="1425" spc="7">
                <a:latin typeface="Times New Roman"/>
                <a:cs typeface="Times New Roman"/>
              </a:rPr>
              <a:t>therapy</a:t>
            </a:r>
            <a:r>
              <a:rPr dirty="0" baseline="-23391" sz="1425" spc="-7">
                <a:latin typeface="Times New Roman"/>
                <a:cs typeface="Times New Roman"/>
              </a:rPr>
              <a:t> </a:t>
            </a:r>
            <a:r>
              <a:rPr dirty="0" baseline="-23391" sz="1425" spc="15">
                <a:latin typeface="Times New Roman"/>
                <a:cs typeface="Times New Roman"/>
              </a:rPr>
              <a:t>(1.1)	</a:t>
            </a: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</a:t>
            </a:r>
            <a:r>
              <a:rPr dirty="0" sz="950" spc="10" b="1">
                <a:latin typeface="Times New Roman"/>
                <a:cs typeface="Times New Roman"/>
              </a:rPr>
              <a:t>SPECIFIC</a:t>
            </a:r>
            <a:r>
              <a:rPr dirty="0" sz="950" spc="-1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POPULATIONS---------------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21196" y="5106805"/>
            <a:ext cx="3643629" cy="6121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3256915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</a:t>
            </a:r>
            <a:endParaRPr sz="950">
              <a:latin typeface="Times New Roman"/>
              <a:cs typeface="Times New Roman"/>
            </a:endParaRPr>
          </a:p>
          <a:p>
            <a:pPr marL="12700" marR="216535">
              <a:lnSpc>
                <a:spcPts val="1120"/>
              </a:lnSpc>
              <a:spcBef>
                <a:spcPts val="105"/>
              </a:spcBef>
            </a:pP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 in  severe </a:t>
            </a:r>
            <a:r>
              <a:rPr dirty="0" sz="950" spc="10">
                <a:latin typeface="Times New Roman"/>
                <a:cs typeface="Times New Roman"/>
              </a:rPr>
              <a:t>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9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58731" y="5159245"/>
            <a:ext cx="1283970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5">
                <a:latin typeface="Times New Roman"/>
                <a:cs typeface="Times New Roman"/>
              </a:rPr>
              <a:t>or allergic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or</a:t>
            </a:r>
            <a:r>
              <a:rPr dirty="0" sz="950" spc="-50">
                <a:latin typeface="Times New Roman"/>
                <a:cs typeface="Times New Roman"/>
              </a:rPr>
              <a:t> </a:t>
            </a:r>
            <a:r>
              <a:rPr dirty="0" sz="950" spc="20">
                <a:latin typeface="Times New Roman"/>
                <a:cs typeface="Times New Roman"/>
              </a:rPr>
              <a:t>w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842324" y="5244118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79859" y="5447231"/>
            <a:ext cx="3896995" cy="3168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  <a:tabLst>
                <a:tab pos="291465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Stroke: </a:t>
            </a:r>
            <a:r>
              <a:rPr dirty="0" sz="950" spc="15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food.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842324" y="5539754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9859" y="5736187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58731" y="5750518"/>
            <a:ext cx="3571240" cy="30861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Coronary </a:t>
            </a:r>
            <a:r>
              <a:rPr dirty="0" sz="950" spc="5">
                <a:latin typeface="Times New Roman"/>
                <a:cs typeface="Times New Roman"/>
              </a:rPr>
              <a:t>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food, with antiplatelet doses  of aspirin, for 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30 </a:t>
            </a:r>
            <a:r>
              <a:rPr dirty="0" sz="950" spc="10">
                <a:latin typeface="Times New Roman"/>
                <a:cs typeface="Times New Roman"/>
              </a:rPr>
              <a:t>days </a:t>
            </a:r>
            <a:r>
              <a:rPr dirty="0" sz="950" spc="5">
                <a:latin typeface="Times New Roman"/>
                <a:cs typeface="Times New Roman"/>
              </a:rPr>
              <a:t>following stent implantation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842324" y="5842070"/>
            <a:ext cx="3777615" cy="65849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ts val="1135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15" b="1">
                <a:latin typeface="Times New Roman"/>
                <a:cs typeface="Times New Roman"/>
              </a:rPr>
              <a:t>17 </a:t>
            </a:r>
            <a:r>
              <a:rPr dirty="0" sz="950" spc="10" b="1">
                <a:latin typeface="Times New Roman"/>
                <a:cs typeface="Times New Roman"/>
              </a:rPr>
              <a:t>for PATIENT COUNSELING </a:t>
            </a:r>
            <a:r>
              <a:rPr dirty="0" sz="950" spc="15" b="1">
                <a:latin typeface="Times New Roman"/>
                <a:cs typeface="Times New Roman"/>
              </a:rPr>
              <a:t>INFORMATION and</a:t>
            </a:r>
            <a:r>
              <a:rPr dirty="0" sz="950" spc="-8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approved </a:t>
            </a:r>
            <a:r>
              <a:rPr dirty="0" sz="950" spc="5" b="1">
                <a:latin typeface="Times New Roman"/>
                <a:cs typeface="Times New Roman"/>
              </a:rPr>
              <a:t>patient</a:t>
            </a:r>
            <a:r>
              <a:rPr dirty="0" sz="950" spc="-3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  <a:p>
            <a:pPr marL="2635885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79859" y="6036998"/>
            <a:ext cx="3647440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26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3331" y="4281195"/>
            <a:ext cx="63169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1695" sz="1425" spc="15">
                <a:latin typeface="Times New Roman"/>
                <a:cs typeface="Times New Roman"/>
              </a:rPr>
              <a:t>stroke </a:t>
            </a:r>
            <a:r>
              <a:rPr dirty="0" baseline="-11695" sz="1425" spc="7">
                <a:latin typeface="Times New Roman"/>
                <a:cs typeface="Times New Roman"/>
              </a:rPr>
              <a:t>precursors or </a:t>
            </a:r>
            <a:r>
              <a:rPr dirty="0" baseline="-11695" sz="1425" spc="15">
                <a:latin typeface="Times New Roman"/>
                <a:cs typeface="Times New Roman"/>
              </a:rPr>
              <a:t>who </a:t>
            </a:r>
            <a:r>
              <a:rPr dirty="0" baseline="-11695" sz="1425" spc="22">
                <a:latin typeface="Times New Roman"/>
                <a:cs typeface="Times New Roman"/>
              </a:rPr>
              <a:t>h </a:t>
            </a:r>
            <a:r>
              <a:rPr dirty="0" sz="1800" b="1">
                <a:latin typeface="Arial"/>
                <a:cs typeface="Arial"/>
              </a:rPr>
              <a:t>Thrombotic thrombocytopenic purpura</a:t>
            </a:r>
            <a:r>
              <a:rPr dirty="0" sz="1800" spc="29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(5.1)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60955" y="4555515"/>
            <a:ext cx="22987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Aplastic anemia</a:t>
            </a:r>
            <a:r>
              <a:rPr dirty="0" sz="1800" spc="-8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(5.1)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89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3907154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not include </a:t>
            </a:r>
            <a:r>
              <a:rPr dirty="0" sz="950" spc="10" b="1">
                <a:latin typeface="Times New Roman"/>
                <a:cs typeface="Times New Roman"/>
              </a:rPr>
              <a:t>all </a:t>
            </a:r>
            <a:r>
              <a:rPr dirty="0" sz="950" b="1">
                <a:latin typeface="Times New Roman"/>
                <a:cs typeface="Times New Roman"/>
              </a:rPr>
              <a:t>the </a:t>
            </a:r>
            <a:r>
              <a:rPr dirty="0" sz="950" spc="5" b="1">
                <a:latin typeface="Times New Roman"/>
                <a:cs typeface="Times New Roman"/>
              </a:rPr>
              <a:t>information </a:t>
            </a:r>
            <a:r>
              <a:rPr dirty="0" sz="950" spc="10" b="1">
                <a:latin typeface="Times New Roman"/>
                <a:cs typeface="Times New Roman"/>
              </a:rPr>
              <a:t>needed to </a:t>
            </a:r>
            <a:r>
              <a:rPr dirty="0" sz="950" spc="5" b="1">
                <a:latin typeface="Times New Roman"/>
                <a:cs typeface="Times New Roman"/>
              </a:rPr>
              <a:t>use </a:t>
            </a:r>
            <a:r>
              <a:rPr dirty="0" sz="950" spc="10" b="1">
                <a:latin typeface="Times New Roman"/>
                <a:cs typeface="Times New Roman"/>
              </a:rPr>
              <a:t>Imdicon  safely and </a:t>
            </a:r>
            <a:r>
              <a:rPr dirty="0" sz="950" spc="5" b="1">
                <a:latin typeface="Times New Roman"/>
                <a:cs typeface="Times New Roman"/>
              </a:rPr>
              <a:t>effectively. </a:t>
            </a: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 for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0882" y="1762475"/>
            <a:ext cx="46355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W</a:t>
            </a:r>
            <a:r>
              <a:rPr dirty="0" sz="950" spc="10" b="1">
                <a:latin typeface="Times New Roman"/>
                <a:cs typeface="Times New Roman"/>
              </a:rPr>
              <a:t>ARNI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92988" y="1753742"/>
            <a:ext cx="685800" cy="320040"/>
            <a:chOff x="292988" y="1753742"/>
            <a:chExt cx="685800" cy="320040"/>
          </a:xfrm>
        </p:grpSpPr>
        <p:sp>
          <p:nvSpPr>
            <p:cNvPr id="6" name="object 6"/>
            <p:cNvSpPr/>
            <p:nvPr/>
          </p:nvSpPr>
          <p:spPr>
            <a:xfrm>
              <a:off x="293623" y="175437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08863" y="1754377"/>
              <a:ext cx="669290" cy="15240"/>
            </a:xfrm>
            <a:custGeom>
              <a:avLst/>
              <a:gdLst/>
              <a:ahLst/>
              <a:cxnLst/>
              <a:rect l="l" t="t" r="r" b="b"/>
              <a:pathLst>
                <a:path w="669290" h="15239">
                  <a:moveTo>
                    <a:pt x="0" y="15239"/>
                  </a:moveTo>
                  <a:lnTo>
                    <a:pt x="669036" y="15239"/>
                  </a:lnTo>
                  <a:lnTo>
                    <a:pt x="669036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08101" y="1754377"/>
              <a:ext cx="669925" cy="0"/>
            </a:xfrm>
            <a:custGeom>
              <a:avLst/>
              <a:gdLst/>
              <a:ahLst/>
              <a:cxnLst/>
              <a:rect l="l" t="t" r="r" b="b"/>
              <a:pathLst>
                <a:path w="669925" h="0">
                  <a:moveTo>
                    <a:pt x="0" y="0"/>
                  </a:moveTo>
                  <a:lnTo>
                    <a:pt x="6697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93623" y="1769617"/>
              <a:ext cx="0" cy="303530"/>
            </a:xfrm>
            <a:custGeom>
              <a:avLst/>
              <a:gdLst/>
              <a:ahLst/>
              <a:cxnLst/>
              <a:rect l="l" t="t" r="r" b="b"/>
              <a:pathLst>
                <a:path w="0" h="303530">
                  <a:moveTo>
                    <a:pt x="0" y="0"/>
                  </a:moveTo>
                  <a:lnTo>
                    <a:pt x="0" y="158495"/>
                  </a:lnTo>
                </a:path>
                <a:path w="0" h="303530">
                  <a:moveTo>
                    <a:pt x="0" y="158495"/>
                  </a:moveTo>
                  <a:lnTo>
                    <a:pt x="0" y="30327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764794" y="2049065"/>
            <a:ext cx="205104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 i="1">
                <a:latin typeface="Times New Roman"/>
                <a:cs typeface="Times New Roman"/>
              </a:rPr>
              <a:t>S</a:t>
            </a:r>
            <a:r>
              <a:rPr dirty="0" sz="950" spc="10" b="1" i="1">
                <a:latin typeface="Times New Roman"/>
                <a:cs typeface="Times New Roman"/>
              </a:rPr>
              <a:t>ee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3624" y="2072894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0"/>
                </a:moveTo>
                <a:lnTo>
                  <a:pt x="0" y="141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79984" y="2191559"/>
            <a:ext cx="6013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Monitor</a:t>
            </a:r>
            <a:r>
              <a:rPr dirty="0" sz="950" spc="-4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fo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3624" y="2214626"/>
            <a:ext cx="0" cy="144145"/>
          </a:xfrm>
          <a:custGeom>
            <a:avLst/>
            <a:gdLst/>
            <a:ahLst/>
            <a:cxnLst/>
            <a:rect l="l" t="t" r="r" b="b"/>
            <a:pathLst>
              <a:path w="0" h="144144">
                <a:moveTo>
                  <a:pt x="0" y="0"/>
                </a:moveTo>
                <a:lnTo>
                  <a:pt x="0" y="1440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79984" y="2335577"/>
            <a:ext cx="62547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months </a:t>
            </a:r>
            <a:r>
              <a:rPr dirty="0" sz="950" spc="10" b="1">
                <a:latin typeface="Times New Roman"/>
                <a:cs typeface="Times New Roman"/>
              </a:rPr>
              <a:t>of</a:t>
            </a:r>
            <a:r>
              <a:rPr dirty="0" sz="950" spc="-4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3624" y="2358644"/>
            <a:ext cx="0" cy="287020"/>
          </a:xfrm>
          <a:custGeom>
            <a:avLst/>
            <a:gdLst/>
            <a:ahLst/>
            <a:cxnLst/>
            <a:rect l="l" t="t" r="r" b="b"/>
            <a:pathLst>
              <a:path w="0" h="287019">
                <a:moveTo>
                  <a:pt x="0" y="0"/>
                </a:moveTo>
                <a:lnTo>
                  <a:pt x="0" y="144779"/>
                </a:lnTo>
              </a:path>
              <a:path w="0" h="287019">
                <a:moveTo>
                  <a:pt x="0" y="144779"/>
                </a:moveTo>
                <a:lnTo>
                  <a:pt x="0" y="2865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79984" y="2479594"/>
            <a:ext cx="613410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following</a:t>
            </a:r>
            <a:r>
              <a:rPr dirty="0" sz="950" spc="-95" b="1">
                <a:latin typeface="Times New Roman"/>
                <a:cs typeface="Times New Roman"/>
              </a:rPr>
              <a:t> </a:t>
            </a:r>
            <a:r>
              <a:rPr dirty="0" sz="950" spc="20" b="1">
                <a:latin typeface="Times New Roman"/>
                <a:cs typeface="Times New Roman"/>
              </a:rPr>
              <a:t>o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</a:t>
            </a:r>
            <a:r>
              <a:rPr dirty="0" sz="950" spc="10" b="1">
                <a:latin typeface="Times New Roman"/>
                <a:cs typeface="Times New Roman"/>
              </a:rPr>
              <a:t>e</a:t>
            </a:r>
            <a:r>
              <a:rPr dirty="0" sz="950" b="1">
                <a:latin typeface="Times New Roman"/>
                <a:cs typeface="Times New Roman"/>
              </a:rPr>
              <a:t>utr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92988" y="2644520"/>
            <a:ext cx="4102735" cy="307340"/>
            <a:chOff x="292988" y="2644520"/>
            <a:chExt cx="4102735" cy="307340"/>
          </a:xfrm>
        </p:grpSpPr>
        <p:sp>
          <p:nvSpPr>
            <p:cNvPr id="18" name="object 18"/>
            <p:cNvSpPr/>
            <p:nvPr/>
          </p:nvSpPr>
          <p:spPr>
            <a:xfrm>
              <a:off x="293623" y="2645155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w="0" h="306069">
                  <a:moveTo>
                    <a:pt x="0" y="0"/>
                  </a:moveTo>
                  <a:lnTo>
                    <a:pt x="0" y="153924"/>
                  </a:lnTo>
                </a:path>
                <a:path w="0" h="306069">
                  <a:moveTo>
                    <a:pt x="0" y="153924"/>
                  </a:moveTo>
                  <a:lnTo>
                    <a:pt x="0" y="30556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380992" y="2730499"/>
              <a:ext cx="14604" cy="68580"/>
            </a:xfrm>
            <a:custGeom>
              <a:avLst/>
              <a:gdLst/>
              <a:ahLst/>
              <a:cxnLst/>
              <a:rect l="l" t="t" r="r" b="b"/>
              <a:pathLst>
                <a:path w="14604" h="68580">
                  <a:moveTo>
                    <a:pt x="0" y="68579"/>
                  </a:moveTo>
                  <a:lnTo>
                    <a:pt x="14477" y="68579"/>
                  </a:lnTo>
                  <a:lnTo>
                    <a:pt x="14477" y="0"/>
                  </a:lnTo>
                  <a:lnTo>
                    <a:pt x="0" y="0"/>
                  </a:lnTo>
                  <a:lnTo>
                    <a:pt x="0" y="685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380229" y="2730499"/>
              <a:ext cx="0" cy="68580"/>
            </a:xfrm>
            <a:custGeom>
              <a:avLst/>
              <a:gdLst/>
              <a:ahLst/>
              <a:cxnLst/>
              <a:rect l="l" t="t" r="r" b="b"/>
              <a:pathLst>
                <a:path w="0" h="68580">
                  <a:moveTo>
                    <a:pt x="0" y="0"/>
                  </a:moveTo>
                  <a:lnTo>
                    <a:pt x="0" y="685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380992" y="2799079"/>
              <a:ext cx="14604" cy="151765"/>
            </a:xfrm>
            <a:custGeom>
              <a:avLst/>
              <a:gdLst/>
              <a:ahLst/>
              <a:cxnLst/>
              <a:rect l="l" t="t" r="r" b="b"/>
              <a:pathLst>
                <a:path w="14604" h="151764">
                  <a:moveTo>
                    <a:pt x="14477" y="151637"/>
                  </a:moveTo>
                  <a:lnTo>
                    <a:pt x="14477" y="0"/>
                  </a:lnTo>
                  <a:lnTo>
                    <a:pt x="0" y="0"/>
                  </a:lnTo>
                  <a:lnTo>
                    <a:pt x="0" y="151637"/>
                  </a:lnTo>
                  <a:lnTo>
                    <a:pt x="14477" y="1516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380229" y="2799079"/>
              <a:ext cx="0" cy="151765"/>
            </a:xfrm>
            <a:custGeom>
              <a:avLst/>
              <a:gdLst/>
              <a:ahLst/>
              <a:cxnLst/>
              <a:rect l="l" t="t" r="r" b="b"/>
              <a:pathLst>
                <a:path w="0" h="151764">
                  <a:moveTo>
                    <a:pt x="0" y="0"/>
                  </a:moveTo>
                  <a:lnTo>
                    <a:pt x="0" y="15163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379984" y="2784394"/>
            <a:ext cx="2713355" cy="3302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Thrombotic thrombocytopenic </a:t>
            </a:r>
            <a:r>
              <a:rPr dirty="0" sz="950" spc="5" b="1">
                <a:latin typeface="Times New Roman"/>
                <a:cs typeface="Times New Roman"/>
              </a:rPr>
              <a:t>purpura</a:t>
            </a:r>
            <a:r>
              <a:rPr dirty="0" sz="950" spc="21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Aplastic anemia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92988" y="1753997"/>
            <a:ext cx="4102735" cy="1381125"/>
            <a:chOff x="292988" y="1753997"/>
            <a:chExt cx="4102735" cy="1381125"/>
          </a:xfrm>
        </p:grpSpPr>
        <p:sp>
          <p:nvSpPr>
            <p:cNvPr id="25" name="object 25"/>
            <p:cNvSpPr/>
            <p:nvPr/>
          </p:nvSpPr>
          <p:spPr>
            <a:xfrm>
              <a:off x="293623" y="3119119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08863" y="3119119"/>
              <a:ext cx="4072254" cy="15240"/>
            </a:xfrm>
            <a:custGeom>
              <a:avLst/>
              <a:gdLst/>
              <a:ahLst/>
              <a:cxnLst/>
              <a:rect l="l" t="t" r="r" b="b"/>
              <a:pathLst>
                <a:path w="4072254" h="15239">
                  <a:moveTo>
                    <a:pt x="4072128" y="15239"/>
                  </a:moveTo>
                  <a:lnTo>
                    <a:pt x="4072128" y="0"/>
                  </a:lnTo>
                  <a:lnTo>
                    <a:pt x="0" y="0"/>
                  </a:lnTo>
                  <a:lnTo>
                    <a:pt x="0" y="15239"/>
                  </a:lnTo>
                  <a:lnTo>
                    <a:pt x="4072128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08101" y="3119119"/>
              <a:ext cx="4072254" cy="15240"/>
            </a:xfrm>
            <a:custGeom>
              <a:avLst/>
              <a:gdLst/>
              <a:ahLst/>
              <a:cxnLst/>
              <a:rect l="l" t="t" r="r" b="b"/>
              <a:pathLst>
                <a:path w="4072254" h="15239">
                  <a:moveTo>
                    <a:pt x="0" y="0"/>
                  </a:moveTo>
                  <a:lnTo>
                    <a:pt x="4072128" y="0"/>
                  </a:lnTo>
                </a:path>
                <a:path w="4072254" h="15239">
                  <a:moveTo>
                    <a:pt x="4072128" y="0"/>
                  </a:moveTo>
                  <a:lnTo>
                    <a:pt x="4072128" y="15239"/>
                  </a:lnTo>
                </a:path>
                <a:path w="4072254" h="15239">
                  <a:moveTo>
                    <a:pt x="4072128" y="0"/>
                  </a:moveTo>
                  <a:lnTo>
                    <a:pt x="4072128" y="152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93623" y="1753997"/>
              <a:ext cx="15240" cy="1380490"/>
            </a:xfrm>
            <a:custGeom>
              <a:avLst/>
              <a:gdLst/>
              <a:ahLst/>
              <a:cxnLst/>
              <a:rect l="l" t="t" r="r" b="b"/>
              <a:pathLst>
                <a:path w="15239" h="1380489">
                  <a:moveTo>
                    <a:pt x="0" y="0"/>
                  </a:moveTo>
                  <a:lnTo>
                    <a:pt x="0" y="1380363"/>
                  </a:lnTo>
                  <a:lnTo>
                    <a:pt x="15240" y="1380363"/>
                  </a:lnTo>
                  <a:lnTo>
                    <a:pt x="15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93623" y="2950718"/>
              <a:ext cx="0" cy="168910"/>
            </a:xfrm>
            <a:custGeom>
              <a:avLst/>
              <a:gdLst/>
              <a:ahLst/>
              <a:cxnLst/>
              <a:rect l="l" t="t" r="r" b="b"/>
              <a:pathLst>
                <a:path w="0" h="168910">
                  <a:moveTo>
                    <a:pt x="0" y="0"/>
                  </a:moveTo>
                  <a:lnTo>
                    <a:pt x="0" y="16840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4380229" y="2950718"/>
              <a:ext cx="15240" cy="184150"/>
            </a:xfrm>
            <a:custGeom>
              <a:avLst/>
              <a:gdLst/>
              <a:ahLst/>
              <a:cxnLst/>
              <a:rect l="l" t="t" r="r" b="b"/>
              <a:pathLst>
                <a:path w="15239" h="184150">
                  <a:moveTo>
                    <a:pt x="0" y="0"/>
                  </a:moveTo>
                  <a:lnTo>
                    <a:pt x="0" y="183642"/>
                  </a:lnTo>
                  <a:lnTo>
                    <a:pt x="15240" y="183642"/>
                  </a:lnTo>
                  <a:lnTo>
                    <a:pt x="15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380229" y="2950718"/>
              <a:ext cx="0" cy="168910"/>
            </a:xfrm>
            <a:custGeom>
              <a:avLst/>
              <a:gdLst/>
              <a:ahLst/>
              <a:cxnLst/>
              <a:rect l="l" t="t" r="r" b="b"/>
              <a:pathLst>
                <a:path w="0" h="168910">
                  <a:moveTo>
                    <a:pt x="0" y="0"/>
                  </a:moveTo>
                  <a:lnTo>
                    <a:pt x="0" y="16840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394464" y="3254495"/>
            <a:ext cx="389890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----------------------------RECENT </a:t>
            </a:r>
            <a:r>
              <a:rPr dirty="0" sz="950" spc="15" b="1">
                <a:latin typeface="Times New Roman"/>
                <a:cs typeface="Times New Roman"/>
              </a:rPr>
              <a:t>MAJOR</a:t>
            </a:r>
            <a:r>
              <a:rPr dirty="0" sz="950" spc="12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CHANGES--------------------------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9984" y="3396982"/>
            <a:ext cx="237299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Indications </a:t>
            </a:r>
            <a:r>
              <a:rPr dirty="0" sz="950" spc="5">
                <a:latin typeface="Times New Roman"/>
                <a:cs typeface="Times New Roman"/>
              </a:rPr>
              <a:t>and Usage, </a:t>
            </a:r>
            <a:r>
              <a:rPr dirty="0" sz="950" spc="10">
                <a:latin typeface="Times New Roman"/>
                <a:cs typeface="Times New Roman"/>
              </a:rPr>
              <a:t>Coronary Stenting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9984" y="3539470"/>
            <a:ext cx="26333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Dosage </a:t>
            </a:r>
            <a:r>
              <a:rPr dirty="0" sz="950" spc="15">
                <a:latin typeface="Times New Roman"/>
                <a:cs typeface="Times New Roman"/>
              </a:rPr>
              <a:t>and </a:t>
            </a:r>
            <a:r>
              <a:rPr dirty="0" sz="950" spc="5">
                <a:latin typeface="Times New Roman"/>
                <a:cs typeface="Times New Roman"/>
              </a:rPr>
              <a:t>Administration, </a:t>
            </a:r>
            <a:r>
              <a:rPr dirty="0" sz="950" spc="10">
                <a:latin typeface="Times New Roman"/>
                <a:cs typeface="Times New Roman"/>
              </a:rPr>
              <a:t>Coronary Stenting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27370" y="3396982"/>
            <a:ext cx="400685" cy="318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130"/>
              </a:lnSpc>
              <a:spcBef>
                <a:spcPts val="135"/>
              </a:spcBef>
            </a:pP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9184" y="1299935"/>
            <a:ext cx="8475345" cy="318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63500">
              <a:lnSpc>
                <a:spcPts val="1130"/>
              </a:lnSpc>
              <a:spcBef>
                <a:spcPts val="135"/>
              </a:spcBef>
              <a:tabLst>
                <a:tab pos="4530725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IMDICON</a:t>
            </a:r>
            <a:r>
              <a:rPr dirty="0" baseline="41666" sz="900" spc="15" b="1">
                <a:latin typeface="Times New Roman"/>
                <a:cs typeface="Times New Roman"/>
              </a:rPr>
              <a:t>®</a:t>
            </a:r>
            <a:r>
              <a:rPr dirty="0" baseline="41666" sz="900" spc="157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(cholinasol)</a:t>
            </a:r>
            <a:r>
              <a:rPr dirty="0" sz="950" spc="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CAPSULES	</a:t>
            </a: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62865">
              <a:lnSpc>
                <a:spcPts val="1130"/>
              </a:lnSpc>
            </a:pPr>
            <a:r>
              <a:rPr dirty="0" sz="950" spc="5" b="1">
                <a:latin typeface="Times New Roman"/>
                <a:cs typeface="Times New Roman"/>
              </a:rPr>
              <a:t>Initial</a:t>
            </a:r>
            <a:r>
              <a:rPr dirty="0" sz="950" spc="1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U.S.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9859" y="3828960"/>
            <a:ext cx="3909695" cy="7569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0480">
              <a:lnSpc>
                <a:spcPts val="1125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----------------------------INDICATIONS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143510">
              <a:lnSpc>
                <a:spcPts val="1130"/>
              </a:lnSpc>
              <a:spcBef>
                <a:spcPts val="30"/>
              </a:spcBef>
            </a:pPr>
            <a:r>
              <a:rPr dirty="0" sz="950" spc="5">
                <a:latin typeface="Times New Roman"/>
                <a:cs typeface="Times New Roman"/>
              </a:rPr>
              <a:t>Imdicon </a:t>
            </a:r>
            <a:r>
              <a:rPr dirty="0" sz="950" spc="10">
                <a:latin typeface="Times New Roman"/>
                <a:cs typeface="Times New Roman"/>
              </a:rPr>
              <a:t>is </a:t>
            </a:r>
            <a:r>
              <a:rPr dirty="0" sz="950" spc="5">
                <a:latin typeface="Times New Roman"/>
                <a:cs typeface="Times New Roman"/>
              </a:rPr>
              <a:t>an </a:t>
            </a:r>
            <a:r>
              <a:rPr dirty="0" sz="950" spc="10">
                <a:latin typeface="Times New Roman"/>
                <a:cs typeface="Times New Roman"/>
              </a:rPr>
              <a:t>adenosine </a:t>
            </a:r>
            <a:r>
              <a:rPr dirty="0" sz="950" spc="5">
                <a:latin typeface="Times New Roman"/>
                <a:cs typeface="Times New Roman"/>
              </a:rPr>
              <a:t>diphosphate </a:t>
            </a:r>
            <a:r>
              <a:rPr dirty="0" sz="950" spc="10">
                <a:latin typeface="Times New Roman"/>
                <a:cs typeface="Times New Roman"/>
              </a:rPr>
              <a:t>(ADP) </a:t>
            </a:r>
            <a:r>
              <a:rPr dirty="0" sz="950" spc="5">
                <a:latin typeface="Times New Roman"/>
                <a:cs typeface="Times New Roman"/>
              </a:rPr>
              <a:t>antagonist platelet aggregation  inhibitor indicated</a:t>
            </a:r>
            <a:r>
              <a:rPr dirty="0" sz="950">
                <a:latin typeface="Times New Roman"/>
                <a:cs typeface="Times New Roman"/>
              </a:rPr>
              <a:t> for:</a:t>
            </a:r>
            <a:endParaRPr sz="950">
              <a:latin typeface="Times New Roman"/>
              <a:cs typeface="Times New Roman"/>
            </a:endParaRPr>
          </a:p>
          <a:p>
            <a:pPr marL="291465" marR="8890" indent="-279400">
              <a:lnSpc>
                <a:spcPts val="1120"/>
              </a:lnSpc>
              <a:spcBef>
                <a:spcPts val="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5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 experienced  </a:t>
            </a:r>
            <a:r>
              <a:rPr dirty="0" sz="950" spc="10">
                <a:latin typeface="Times New Roman"/>
                <a:cs typeface="Times New Roman"/>
              </a:rPr>
              <a:t>stroke </a:t>
            </a:r>
            <a:r>
              <a:rPr dirty="0" sz="950" spc="5">
                <a:latin typeface="Times New Roman"/>
                <a:cs typeface="Times New Roman"/>
              </a:rPr>
              <a:t>precursors or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had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completed thrombotic stroke</a:t>
            </a:r>
            <a:r>
              <a:rPr dirty="0" sz="950" spc="10">
                <a:latin typeface="Times New Roman"/>
                <a:cs typeface="Times New Roman"/>
              </a:rPr>
              <a:t> 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9859" y="4562719"/>
            <a:ext cx="371411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incidence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subacute </a:t>
            </a:r>
            <a:r>
              <a:rPr dirty="0" sz="950" spc="5">
                <a:latin typeface="Times New Roman"/>
                <a:cs typeface="Times New Roman"/>
              </a:rPr>
              <a:t>coronary </a:t>
            </a:r>
            <a:r>
              <a:rPr dirty="0" sz="950" spc="10">
                <a:latin typeface="Times New Roman"/>
                <a:cs typeface="Times New Roman"/>
              </a:rPr>
              <a:t>stent thrombosis, </a:t>
            </a:r>
            <a:r>
              <a:rPr dirty="0" sz="950" spc="5">
                <a:latin typeface="Times New Roman"/>
                <a:cs typeface="Times New Roman"/>
              </a:rPr>
              <a:t>when  </a:t>
            </a:r>
            <a:r>
              <a:rPr dirty="0" sz="950" spc="10">
                <a:latin typeface="Times New Roman"/>
                <a:cs typeface="Times New Roman"/>
              </a:rPr>
              <a:t>used </a:t>
            </a:r>
            <a:r>
              <a:rPr dirty="0" sz="950">
                <a:latin typeface="Times New Roman"/>
                <a:cs typeface="Times New Roman"/>
              </a:rPr>
              <a:t>with </a:t>
            </a:r>
            <a:r>
              <a:rPr dirty="0" sz="950" spc="5">
                <a:latin typeface="Times New Roman"/>
                <a:cs typeface="Times New Roman"/>
              </a:rPr>
              <a:t>aspirin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9859" y="4849199"/>
            <a:ext cx="111315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60516" y="869428"/>
            <a:ext cx="38906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42166" y="1009657"/>
            <a:ext cx="10312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15">
                <a:latin typeface="Times New Roman"/>
                <a:cs typeface="Times New Roman"/>
              </a:rPr>
              <a:t>50 mg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434314" y="2043569"/>
            <a:ext cx="31940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</a:t>
            </a:r>
            <a:r>
              <a:rPr dirty="0" sz="950" spc="15" b="1">
                <a:latin typeface="Times New Roman"/>
                <a:cs typeface="Times New Roman"/>
              </a:rPr>
              <a:t>-</a:t>
            </a:r>
            <a:r>
              <a:rPr dirty="0" sz="950" spc="5" b="1">
                <a:latin typeface="Times New Roman"/>
                <a:cs typeface="Times New Roman"/>
              </a:rPr>
              <a:t>---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50" spc="5">
                <a:latin typeface="Times New Roman"/>
                <a:cs typeface="Times New Roman"/>
              </a:rPr>
              <a:t>ves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430099" y="2336947"/>
            <a:ext cx="8128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01613" y="1462065"/>
            <a:ext cx="7551420" cy="13347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98425">
              <a:lnSpc>
                <a:spcPct val="100000"/>
              </a:lnSpc>
              <a:spcBef>
                <a:spcPts val="40"/>
              </a:spcBef>
              <a:tabLst>
                <a:tab pos="3952875" algn="l"/>
              </a:tabLst>
            </a:pPr>
            <a:r>
              <a:rPr dirty="0" baseline="2923" sz="1425" spc="7" b="1">
                <a:latin typeface="Times New Roman"/>
                <a:cs typeface="Times New Roman"/>
              </a:rPr>
              <a:t>Approval:</a:t>
            </a:r>
            <a:r>
              <a:rPr dirty="0" baseline="2923" sz="1425" spc="30" b="1">
                <a:latin typeface="Times New Roman"/>
                <a:cs typeface="Times New Roman"/>
              </a:rPr>
              <a:t> </a:t>
            </a:r>
            <a:r>
              <a:rPr dirty="0" baseline="2923" sz="1425" spc="15" b="1">
                <a:latin typeface="Times New Roman"/>
                <a:cs typeface="Times New Roman"/>
              </a:rPr>
              <a:t>2000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</a:t>
            </a:r>
            <a:r>
              <a:rPr dirty="0" sz="950" spc="-100">
                <a:latin typeface="Times New Roman"/>
                <a:cs typeface="Times New Roman"/>
              </a:rPr>
              <a:t> </a:t>
            </a:r>
            <a:r>
              <a:rPr dirty="0" sz="950" spc="-1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3952875">
              <a:lnSpc>
                <a:spcPct val="100000"/>
              </a:lnSpc>
              <a:spcBef>
                <a:spcPts val="65"/>
              </a:spcBef>
              <a:tabLst>
                <a:tab pos="4231640" algn="l"/>
              </a:tabLst>
            </a:pP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1130"/>
              </a:lnSpc>
              <a:spcBef>
                <a:spcPts val="114"/>
              </a:spcBef>
              <a:tabLst>
                <a:tab pos="3952875" algn="l"/>
                <a:tab pos="4231640" algn="l"/>
              </a:tabLst>
            </a:pPr>
            <a:r>
              <a:rPr dirty="0" sz="950" spc="15" b="1">
                <a:latin typeface="Times New Roman"/>
                <a:cs typeface="Times New Roman"/>
              </a:rPr>
              <a:t>NG: </a:t>
            </a:r>
            <a:r>
              <a:rPr dirty="0" sz="950" spc="10" b="1">
                <a:latin typeface="Times New Roman"/>
                <a:cs typeface="Times New Roman"/>
              </a:rPr>
              <a:t>LIFE-THREATENING</a:t>
            </a:r>
            <a:r>
              <a:rPr dirty="0" sz="950" spc="4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HEMATOLOGICAL</a:t>
            </a:r>
            <a:r>
              <a:rPr dirty="0" sz="950" spc="3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ADVERSE	</a:t>
            </a:r>
            <a:r>
              <a:rPr dirty="0" baseline="2923" sz="1425" spc="44">
                <a:latin typeface="Symbol"/>
                <a:cs typeface="Symbol"/>
              </a:rPr>
              <a:t>•</a:t>
            </a:r>
            <a:r>
              <a:rPr dirty="0" baseline="2923" sz="1425" spc="44">
                <a:latin typeface="Times New Roman"/>
                <a:cs typeface="Times New Roman"/>
              </a:rPr>
              <a:t>	</a:t>
            </a:r>
            <a:r>
              <a:rPr dirty="0" baseline="2923" sz="1425" spc="7">
                <a:latin typeface="Times New Roman"/>
                <a:cs typeface="Times New Roman"/>
              </a:rPr>
              <a:t>Severe </a:t>
            </a:r>
            <a:r>
              <a:rPr dirty="0" baseline="2923" sz="1425" spc="22">
                <a:latin typeface="Times New Roman"/>
                <a:cs typeface="Times New Roman"/>
              </a:rPr>
              <a:t>hepatic </a:t>
            </a:r>
            <a:r>
              <a:rPr dirty="0" baseline="2923" sz="1425" spc="15">
                <a:latin typeface="Times New Roman"/>
                <a:cs typeface="Times New Roman"/>
              </a:rPr>
              <a:t>impairment </a:t>
            </a:r>
            <a:r>
              <a:rPr dirty="0" baseline="2923" sz="1425" spc="7">
                <a:latin typeface="Times New Roman"/>
                <a:cs typeface="Times New Roman"/>
              </a:rPr>
              <a:t>(4,</a:t>
            </a:r>
            <a:r>
              <a:rPr dirty="0" baseline="2923" sz="1425" spc="-60"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latin typeface="Times New Roman"/>
                <a:cs typeface="Times New Roman"/>
              </a:rPr>
              <a:t>8.7)</a:t>
            </a:r>
            <a:endParaRPr baseline="2923" sz="1425">
              <a:latin typeface="Times New Roman"/>
              <a:cs typeface="Times New Roman"/>
            </a:endParaRPr>
          </a:p>
          <a:p>
            <a:pPr marL="1072515">
              <a:lnSpc>
                <a:spcPts val="1130"/>
              </a:lnSpc>
            </a:pPr>
            <a:r>
              <a:rPr dirty="0" sz="950" spc="15" b="1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algn="just" marL="67310" indent="19050">
              <a:lnSpc>
                <a:spcPct val="99400"/>
              </a:lnSpc>
              <a:spcBef>
                <a:spcPts val="5"/>
              </a:spcBef>
              <a:tabLst>
                <a:tab pos="3952875" algn="l"/>
                <a:tab pos="4208780" algn="l"/>
              </a:tabLst>
            </a:pPr>
            <a:r>
              <a:rPr dirty="0" sz="950" spc="5" b="1" i="1">
                <a:latin typeface="Times New Roman"/>
                <a:cs typeface="Times New Roman"/>
              </a:rPr>
              <a:t>full </a:t>
            </a:r>
            <a:r>
              <a:rPr dirty="0" sz="950" spc="10" b="1" i="1">
                <a:latin typeface="Times New Roman"/>
                <a:cs typeface="Times New Roman"/>
              </a:rPr>
              <a:t>prescribing information for complete</a:t>
            </a:r>
            <a:r>
              <a:rPr dirty="0" sz="950" spc="-30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boxed</a:t>
            </a:r>
            <a:r>
              <a:rPr dirty="0" sz="950" spc="5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warning</a:t>
            </a:r>
            <a:r>
              <a:rPr dirty="0" sz="950" spc="10" b="1">
                <a:latin typeface="Times New Roman"/>
                <a:cs typeface="Times New Roman"/>
              </a:rPr>
              <a:t>.	</a:t>
            </a:r>
            <a:r>
              <a:rPr dirty="0" baseline="2923" sz="1425" spc="7" b="1">
                <a:latin typeface="Times New Roman"/>
                <a:cs typeface="Times New Roman"/>
              </a:rPr>
              <a:t>-----------------------WARNINGS </a:t>
            </a:r>
            <a:r>
              <a:rPr dirty="0" baseline="2923" sz="1425" spc="30" b="1">
                <a:latin typeface="Times New Roman"/>
                <a:cs typeface="Times New Roman"/>
              </a:rPr>
              <a:t>AND </a:t>
            </a:r>
            <a:r>
              <a:rPr dirty="0" baseline="2923" sz="1425" spc="7" b="1">
                <a:latin typeface="Times New Roman"/>
                <a:cs typeface="Times New Roman"/>
              </a:rPr>
              <a:t>PRECAUTIONS-----------------  </a:t>
            </a:r>
            <a:r>
              <a:rPr dirty="0" baseline="2923" sz="1425" spc="15" b="1">
                <a:latin typeface="Times New Roman"/>
                <a:cs typeface="Times New Roman"/>
              </a:rPr>
              <a:t>r hematological adverse reactions every </a:t>
            </a:r>
            <a:r>
              <a:rPr dirty="0" baseline="2923" sz="1425" spc="22" b="1">
                <a:latin typeface="Times New Roman"/>
                <a:cs typeface="Times New Roman"/>
              </a:rPr>
              <a:t>2 </a:t>
            </a:r>
            <a:r>
              <a:rPr dirty="0" baseline="2923" sz="1425" spc="7" b="1">
                <a:latin typeface="Times New Roman"/>
                <a:cs typeface="Times New Roman"/>
              </a:rPr>
              <a:t>weeks </a:t>
            </a:r>
            <a:r>
              <a:rPr dirty="0" baseline="2923" sz="1425" spc="22" b="1">
                <a:latin typeface="Times New Roman"/>
                <a:cs typeface="Times New Roman"/>
              </a:rPr>
              <a:t>for</a:t>
            </a:r>
            <a:r>
              <a:rPr dirty="0" baseline="2923" sz="1425" spc="-60" b="1">
                <a:latin typeface="Times New Roman"/>
                <a:cs typeface="Times New Roman"/>
              </a:rPr>
              <a:t> </a:t>
            </a:r>
            <a:r>
              <a:rPr dirty="0" baseline="2923" sz="1425" spc="7" b="1">
                <a:latin typeface="Times New Roman"/>
                <a:cs typeface="Times New Roman"/>
              </a:rPr>
              <a:t>first</a:t>
            </a:r>
            <a:r>
              <a:rPr dirty="0" baseline="2923" sz="1425" b="1">
                <a:latin typeface="Times New Roman"/>
                <a:cs typeface="Times New Roman"/>
              </a:rPr>
              <a:t> </a:t>
            </a:r>
            <a:r>
              <a:rPr dirty="0" baseline="2923" sz="1425" spc="22" b="1">
                <a:latin typeface="Times New Roman"/>
                <a:cs typeface="Times New Roman"/>
              </a:rPr>
              <a:t>3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  </a:t>
            </a:r>
            <a:r>
              <a:rPr dirty="0" sz="950" spc="5">
                <a:latin typeface="Times New Roman"/>
                <a:cs typeface="Times New Roman"/>
              </a:rPr>
              <a:t>Neutropenia 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typically </a:t>
            </a:r>
            <a:r>
              <a:rPr dirty="0" sz="950" spc="-70">
                <a:latin typeface="Times New Roman"/>
                <a:cs typeface="Times New Roman"/>
              </a:rPr>
              <a:t>resol  </a:t>
            </a:r>
            <a:r>
              <a:rPr dirty="0" sz="950" spc="5" b="1">
                <a:latin typeface="Times New Roman"/>
                <a:cs typeface="Times New Roman"/>
              </a:rPr>
              <a:t>reatment (5.2).  Discontinue </a:t>
            </a:r>
            <a:r>
              <a:rPr dirty="0" sz="950" spc="10" b="1">
                <a:latin typeface="Times New Roman"/>
                <a:cs typeface="Times New Roman"/>
              </a:rPr>
              <a:t>Imdicon </a:t>
            </a:r>
            <a:r>
              <a:rPr dirty="0" sz="950" spc="5" b="1">
                <a:latin typeface="Times New Roman"/>
                <a:cs typeface="Times New Roman"/>
              </a:rPr>
              <a:t>immediately if </a:t>
            </a:r>
            <a:r>
              <a:rPr dirty="0" sz="950" spc="10" b="1">
                <a:latin typeface="Times New Roman"/>
                <a:cs typeface="Times New Roman"/>
              </a:rPr>
              <a:t>any</a:t>
            </a:r>
            <a:r>
              <a:rPr dirty="0" sz="950" spc="12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of</a:t>
            </a:r>
            <a:r>
              <a:rPr dirty="0" sz="950" spc="40" b="1">
                <a:latin typeface="Times New Roman"/>
                <a:cs typeface="Times New Roman"/>
              </a:rPr>
              <a:t> </a:t>
            </a:r>
            <a:r>
              <a:rPr dirty="0" sz="950" b="1">
                <a:latin typeface="Times New Roman"/>
                <a:cs typeface="Times New Roman"/>
              </a:rPr>
              <a:t>the		</a:t>
            </a:r>
            <a:r>
              <a:rPr dirty="0" sz="950" spc="5">
                <a:latin typeface="Times New Roman"/>
                <a:cs typeface="Times New Roman"/>
              </a:rPr>
              <a:t>within </a:t>
            </a:r>
            <a:r>
              <a:rPr dirty="0" sz="950" spc="10">
                <a:latin typeface="Times New Roman"/>
                <a:cs typeface="Times New Roman"/>
              </a:rPr>
              <a:t>1-2 </a:t>
            </a:r>
            <a:r>
              <a:rPr dirty="0" sz="950" spc="5">
                <a:latin typeface="Times New Roman"/>
                <a:cs typeface="Times New Roman"/>
              </a:rPr>
              <a:t>weeks of discontinuation),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thrombocytopeni  </a:t>
            </a:r>
            <a:r>
              <a:rPr dirty="0" sz="950" spc="10" b="1">
                <a:latin typeface="Times New Roman"/>
                <a:cs typeface="Times New Roman"/>
              </a:rPr>
              <a:t>ccur:		</a:t>
            </a:r>
            <a:r>
              <a:rPr dirty="0" sz="950" spc="5">
                <a:latin typeface="Times New Roman"/>
                <a:cs typeface="Times New Roman"/>
              </a:rPr>
              <a:t>purpura (TTP),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anemia, agranulocytosis,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pancytopenia,</a:t>
            </a:r>
            <a:endParaRPr sz="950">
              <a:latin typeface="Times New Roman"/>
              <a:cs typeface="Times New Roman"/>
            </a:endParaRPr>
          </a:p>
          <a:p>
            <a:pPr algn="just" marL="79375">
              <a:lnSpc>
                <a:spcPct val="100000"/>
              </a:lnSpc>
              <a:spcBef>
                <a:spcPts val="45"/>
              </a:spcBef>
              <a:tabLst>
                <a:tab pos="423164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openia/agranulocytosis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	</a:t>
            </a:r>
            <a:r>
              <a:rPr dirty="0" baseline="2923" sz="1425" spc="7">
                <a:latin typeface="Times New Roman"/>
                <a:cs typeface="Times New Roman"/>
              </a:rPr>
              <a:t>leukemia, </a:t>
            </a:r>
            <a:r>
              <a:rPr dirty="0" baseline="2923" sz="1425" spc="15">
                <a:latin typeface="Times New Roman"/>
                <a:cs typeface="Times New Roman"/>
              </a:rPr>
              <a:t>and thrombocytopenia can occur</a:t>
            </a:r>
            <a:r>
              <a:rPr dirty="0" baseline="2923" sz="1425" spc="-52">
                <a:latin typeface="Times New Roman"/>
                <a:cs typeface="Times New Roman"/>
              </a:rPr>
              <a:t> </a:t>
            </a:r>
            <a:r>
              <a:rPr dirty="0" baseline="2923" sz="1425" spc="7">
                <a:latin typeface="Times New Roman"/>
                <a:cs typeface="Times New Roman"/>
              </a:rPr>
              <a:t>(5.1)</a:t>
            </a:r>
            <a:endParaRPr baseline="2923" sz="1425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842042" y="2777328"/>
            <a:ext cx="3848735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Monitor </a:t>
            </a:r>
            <a:r>
              <a:rPr dirty="0" sz="950" spc="5">
                <a:latin typeface="Times New Roman"/>
                <a:cs typeface="Times New Roman"/>
              </a:rPr>
              <a:t>for hematological adverse </a:t>
            </a:r>
            <a:r>
              <a:rPr dirty="0" sz="950" spc="10">
                <a:latin typeface="Times New Roman"/>
                <a:cs typeface="Times New Roman"/>
              </a:rPr>
              <a:t>reactions </a:t>
            </a:r>
            <a:r>
              <a:rPr dirty="0" sz="950" spc="5">
                <a:latin typeface="Times New Roman"/>
                <a:cs typeface="Times New Roman"/>
              </a:rPr>
              <a:t>every </a:t>
            </a:r>
            <a:r>
              <a:rPr dirty="0" sz="950" spc="15">
                <a:latin typeface="Times New Roman"/>
                <a:cs typeface="Times New Roman"/>
              </a:rPr>
              <a:t>2 </a:t>
            </a:r>
            <a:r>
              <a:rPr dirty="0" sz="950" spc="5">
                <a:latin typeface="Times New Roman"/>
                <a:cs typeface="Times New Roman"/>
              </a:rPr>
              <a:t>weeks through </a:t>
            </a:r>
            <a:r>
              <a:rPr dirty="0" sz="950" spc="10">
                <a:latin typeface="Times New Roman"/>
                <a:cs typeface="Times New Roman"/>
              </a:rPr>
              <a:t>the  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42042" y="3209306"/>
            <a:ext cx="3914140" cy="46100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ts val="113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REACTIONS-------------------------------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381635">
              <a:lnSpc>
                <a:spcPts val="1120"/>
              </a:lnSpc>
              <a:spcBef>
                <a:spcPts val="45"/>
              </a:spcBef>
            </a:pP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</a:t>
            </a:r>
            <a:r>
              <a:rPr dirty="0" sz="950" spc="5">
                <a:latin typeface="Times New Roman"/>
                <a:cs typeface="Times New Roman"/>
              </a:rPr>
              <a:t>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 nausea,  </a:t>
            </a: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</a:t>
            </a:r>
            <a:r>
              <a:rPr dirty="0" sz="950" spc="10">
                <a:latin typeface="Times New Roman"/>
                <a:cs typeface="Times New Roman"/>
              </a:rPr>
              <a:t>pain, </a:t>
            </a:r>
            <a:r>
              <a:rPr dirty="0" sz="950" spc="5">
                <a:latin typeface="Times New Roman"/>
                <a:cs typeface="Times New Roman"/>
              </a:rPr>
              <a:t>neutropenia, 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42042" y="3783770"/>
            <a:ext cx="3931285" cy="4629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900"/>
              </a:lnSpc>
              <a:spcBef>
                <a:spcPts val="150"/>
              </a:spcBef>
            </a:pPr>
            <a:r>
              <a:rPr dirty="0" sz="950" spc="15" b="1">
                <a:latin typeface="Times New Roman"/>
                <a:cs typeface="Times New Roman"/>
              </a:rPr>
              <a:t>To </a:t>
            </a:r>
            <a:r>
              <a:rPr dirty="0" sz="950" spc="10" b="1">
                <a:latin typeface="Times New Roman"/>
                <a:cs typeface="Times New Roman"/>
              </a:rPr>
              <a:t>report SUSPECTED </a:t>
            </a:r>
            <a:r>
              <a:rPr dirty="0" sz="950" spc="15" b="1">
                <a:latin typeface="Times New Roman"/>
                <a:cs typeface="Times New Roman"/>
              </a:rPr>
              <a:t>ADVERSE </a:t>
            </a:r>
            <a:r>
              <a:rPr dirty="0" sz="950" spc="10" b="1">
                <a:latin typeface="Times New Roman"/>
                <a:cs typeface="Times New Roman"/>
              </a:rPr>
              <a:t>REACTIONS, contact  (manufacturer)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5" b="1">
                <a:latin typeface="Times New Roman"/>
                <a:cs typeface="Times New Roman"/>
              </a:rPr>
              <a:t>(phone </a:t>
            </a:r>
            <a:r>
              <a:rPr dirty="0" sz="950" spc="15" b="1">
                <a:latin typeface="Times New Roman"/>
                <a:cs typeface="Times New Roman"/>
              </a:rPr>
              <a:t># and </a:t>
            </a:r>
            <a:r>
              <a:rPr dirty="0" sz="950" spc="5" b="1">
                <a:latin typeface="Times New Roman"/>
                <a:cs typeface="Times New Roman"/>
              </a:rPr>
              <a:t>Web </a:t>
            </a:r>
            <a:r>
              <a:rPr dirty="0" sz="950" spc="10" b="1">
                <a:latin typeface="Times New Roman"/>
                <a:cs typeface="Times New Roman"/>
              </a:rPr>
              <a:t>address) </a:t>
            </a:r>
            <a:r>
              <a:rPr dirty="0" sz="950" spc="5" b="1">
                <a:latin typeface="Times New Roman"/>
                <a:cs typeface="Times New Roman"/>
              </a:rPr>
              <a:t>or </a:t>
            </a:r>
            <a:r>
              <a:rPr dirty="0" sz="950" spc="15" b="1">
                <a:latin typeface="Times New Roman"/>
                <a:cs typeface="Times New Roman"/>
              </a:rPr>
              <a:t>FDA at </a:t>
            </a:r>
            <a:r>
              <a:rPr dirty="0" sz="950" spc="10" b="1">
                <a:latin typeface="Times New Roman"/>
                <a:cs typeface="Times New Roman"/>
              </a:rPr>
              <a:t>1-800-FDA-1088  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u="sng" sz="950" spc="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842324" y="4357130"/>
            <a:ext cx="3913504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8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INTERACTIONS-------------------------------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Anticoagulants: Discontinue prior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switching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Imdicon (5.3,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7.1)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42324" y="4662675"/>
            <a:ext cx="3659504" cy="31813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Phenytoin: 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0">
                <a:latin typeface="Times New Roman"/>
                <a:cs typeface="Times New Roman"/>
              </a:rPr>
              <a:t>Monitor  </a:t>
            </a:r>
            <a:r>
              <a:rPr dirty="0" sz="950" spc="5">
                <a:latin typeface="Times New Roman"/>
                <a:cs typeface="Times New Roman"/>
              </a:rPr>
              <a:t>levels.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358929" y="1498600"/>
            <a:ext cx="8099425" cy="1895475"/>
            <a:chOff x="358929" y="1498600"/>
            <a:chExt cx="8099425" cy="1895475"/>
          </a:xfrm>
        </p:grpSpPr>
        <p:sp>
          <p:nvSpPr>
            <p:cNvPr id="53" name="object 53"/>
            <p:cNvSpPr/>
            <p:nvPr/>
          </p:nvSpPr>
          <p:spPr>
            <a:xfrm>
              <a:off x="977900" y="1511300"/>
              <a:ext cx="7467600" cy="1219200"/>
            </a:xfrm>
            <a:custGeom>
              <a:avLst/>
              <a:gdLst/>
              <a:ahLst/>
              <a:cxnLst/>
              <a:rect l="l" t="t" r="r" b="b"/>
              <a:pathLst>
                <a:path w="7467600" h="1219200">
                  <a:moveTo>
                    <a:pt x="7467600" y="1219200"/>
                  </a:moveTo>
                  <a:lnTo>
                    <a:pt x="7467600" y="0"/>
                  </a:lnTo>
                  <a:lnTo>
                    <a:pt x="0" y="0"/>
                  </a:lnTo>
                  <a:lnTo>
                    <a:pt x="0" y="1219200"/>
                  </a:lnTo>
                  <a:lnTo>
                    <a:pt x="7467600" y="121920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58929" y="1587607"/>
              <a:ext cx="581025" cy="1806575"/>
            </a:xfrm>
            <a:custGeom>
              <a:avLst/>
              <a:gdLst/>
              <a:ahLst/>
              <a:cxnLst/>
              <a:rect l="l" t="t" r="r" b="b"/>
              <a:pathLst>
                <a:path w="581025" h="1806575">
                  <a:moveTo>
                    <a:pt x="35297" y="1730687"/>
                  </a:moveTo>
                  <a:lnTo>
                    <a:pt x="988" y="1757826"/>
                  </a:lnTo>
                  <a:lnTo>
                    <a:pt x="0" y="1772709"/>
                  </a:lnTo>
                  <a:lnTo>
                    <a:pt x="4512" y="1786592"/>
                  </a:lnTo>
                  <a:lnTo>
                    <a:pt x="13739" y="1797903"/>
                  </a:lnTo>
                  <a:lnTo>
                    <a:pt x="25372" y="1804240"/>
                  </a:lnTo>
                  <a:lnTo>
                    <a:pt x="25372" y="1764684"/>
                  </a:lnTo>
                  <a:lnTo>
                    <a:pt x="35297" y="1730687"/>
                  </a:lnTo>
                  <a:close/>
                </a:path>
                <a:path w="581025" h="1806575">
                  <a:moveTo>
                    <a:pt x="59603" y="1737828"/>
                  </a:moveTo>
                  <a:lnTo>
                    <a:pt x="48232" y="1731918"/>
                  </a:lnTo>
                  <a:lnTo>
                    <a:pt x="35297" y="1730687"/>
                  </a:lnTo>
                  <a:lnTo>
                    <a:pt x="25372" y="1764684"/>
                  </a:lnTo>
                  <a:lnTo>
                    <a:pt x="49756" y="1771542"/>
                  </a:lnTo>
                  <a:lnTo>
                    <a:pt x="59603" y="1737828"/>
                  </a:lnTo>
                  <a:close/>
                </a:path>
                <a:path w="581025" h="1806575">
                  <a:moveTo>
                    <a:pt x="75557" y="1763958"/>
                  </a:moveTo>
                  <a:lnTo>
                    <a:pt x="71187" y="1750111"/>
                  </a:lnTo>
                  <a:lnTo>
                    <a:pt x="61817" y="1738979"/>
                  </a:lnTo>
                  <a:lnTo>
                    <a:pt x="59603" y="1737828"/>
                  </a:lnTo>
                  <a:lnTo>
                    <a:pt x="49756" y="1771542"/>
                  </a:lnTo>
                  <a:lnTo>
                    <a:pt x="25372" y="1764684"/>
                  </a:lnTo>
                  <a:lnTo>
                    <a:pt x="25372" y="1804240"/>
                  </a:lnTo>
                  <a:lnTo>
                    <a:pt x="26896" y="1805070"/>
                  </a:lnTo>
                  <a:lnTo>
                    <a:pt x="42207" y="1806380"/>
                  </a:lnTo>
                  <a:lnTo>
                    <a:pt x="56233" y="1801832"/>
                  </a:lnTo>
                  <a:lnTo>
                    <a:pt x="67401" y="1792426"/>
                  </a:lnTo>
                  <a:lnTo>
                    <a:pt x="74140" y="1779162"/>
                  </a:lnTo>
                  <a:lnTo>
                    <a:pt x="75557" y="1763958"/>
                  </a:lnTo>
                  <a:close/>
                </a:path>
                <a:path w="581025" h="1806575">
                  <a:moveTo>
                    <a:pt x="545066" y="75685"/>
                  </a:moveTo>
                  <a:lnTo>
                    <a:pt x="532102" y="74568"/>
                  </a:lnTo>
                  <a:lnTo>
                    <a:pt x="520602" y="68354"/>
                  </a:lnTo>
                  <a:lnTo>
                    <a:pt x="35297" y="1730687"/>
                  </a:lnTo>
                  <a:lnTo>
                    <a:pt x="48232" y="1731918"/>
                  </a:lnTo>
                  <a:lnTo>
                    <a:pt x="59603" y="1737828"/>
                  </a:lnTo>
                  <a:lnTo>
                    <a:pt x="545066" y="75685"/>
                  </a:lnTo>
                  <a:close/>
                </a:path>
                <a:path w="581025" h="1806575">
                  <a:moveTo>
                    <a:pt x="580763" y="33456"/>
                  </a:moveTo>
                  <a:lnTo>
                    <a:pt x="576393" y="19609"/>
                  </a:lnTo>
                  <a:lnTo>
                    <a:pt x="567023" y="8477"/>
                  </a:lnTo>
                  <a:lnTo>
                    <a:pt x="553438" y="1416"/>
                  </a:lnTo>
                  <a:lnTo>
                    <a:pt x="538555" y="0"/>
                  </a:lnTo>
                  <a:lnTo>
                    <a:pt x="524672" y="4369"/>
                  </a:lnTo>
                  <a:lnTo>
                    <a:pt x="513361" y="13739"/>
                  </a:lnTo>
                  <a:lnTo>
                    <a:pt x="506194" y="27324"/>
                  </a:lnTo>
                  <a:lnTo>
                    <a:pt x="504884" y="42207"/>
                  </a:lnTo>
                  <a:lnTo>
                    <a:pt x="509432" y="56090"/>
                  </a:lnTo>
                  <a:lnTo>
                    <a:pt x="518838" y="67401"/>
                  </a:lnTo>
                  <a:lnTo>
                    <a:pt x="520602" y="68354"/>
                  </a:lnTo>
                  <a:lnTo>
                    <a:pt x="530578" y="34182"/>
                  </a:lnTo>
                  <a:lnTo>
                    <a:pt x="554962" y="41802"/>
                  </a:lnTo>
                  <a:lnTo>
                    <a:pt x="554962" y="73363"/>
                  </a:lnTo>
                  <a:lnTo>
                    <a:pt x="561153" y="71330"/>
                  </a:lnTo>
                  <a:lnTo>
                    <a:pt x="572285" y="61924"/>
                  </a:lnTo>
                  <a:lnTo>
                    <a:pt x="579346" y="48660"/>
                  </a:lnTo>
                  <a:lnTo>
                    <a:pt x="580763" y="33456"/>
                  </a:lnTo>
                  <a:close/>
                </a:path>
                <a:path w="581025" h="1806575">
                  <a:moveTo>
                    <a:pt x="554962" y="41802"/>
                  </a:moveTo>
                  <a:lnTo>
                    <a:pt x="530578" y="34182"/>
                  </a:lnTo>
                  <a:lnTo>
                    <a:pt x="520602" y="68354"/>
                  </a:lnTo>
                  <a:lnTo>
                    <a:pt x="532102" y="74568"/>
                  </a:lnTo>
                  <a:lnTo>
                    <a:pt x="545066" y="75685"/>
                  </a:lnTo>
                  <a:lnTo>
                    <a:pt x="554962" y="41802"/>
                  </a:lnTo>
                  <a:close/>
                </a:path>
                <a:path w="581025" h="1806575">
                  <a:moveTo>
                    <a:pt x="554962" y="73363"/>
                  </a:moveTo>
                  <a:lnTo>
                    <a:pt x="554962" y="41802"/>
                  </a:lnTo>
                  <a:lnTo>
                    <a:pt x="545066" y="75685"/>
                  </a:lnTo>
                  <a:lnTo>
                    <a:pt x="547306" y="75878"/>
                  </a:lnTo>
                  <a:lnTo>
                    <a:pt x="554962" y="7336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901700" y="1511300"/>
              <a:ext cx="7543800" cy="1219200"/>
            </a:xfrm>
            <a:custGeom>
              <a:avLst/>
              <a:gdLst/>
              <a:ahLst/>
              <a:cxnLst/>
              <a:rect l="l" t="t" r="r" b="b"/>
              <a:pathLst>
                <a:path w="7543800" h="1219200">
                  <a:moveTo>
                    <a:pt x="0" y="0"/>
                  </a:moveTo>
                  <a:lnTo>
                    <a:pt x="0" y="1219200"/>
                  </a:lnTo>
                </a:path>
                <a:path w="7543800" h="1219200">
                  <a:moveTo>
                    <a:pt x="76200" y="1219200"/>
                  </a:moveTo>
                  <a:lnTo>
                    <a:pt x="76200" y="0"/>
                  </a:lnTo>
                  <a:lnTo>
                    <a:pt x="7543800" y="0"/>
                  </a:lnTo>
                  <a:lnTo>
                    <a:pt x="7543800" y="1219200"/>
                  </a:lnTo>
                  <a:lnTo>
                    <a:pt x="76200" y="121920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1070355" y="1551178"/>
            <a:ext cx="71761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----------------------------RECENT </a:t>
            </a:r>
            <a:r>
              <a:rPr dirty="0" sz="1800" spc="-5" b="1">
                <a:latin typeface="Arial"/>
                <a:cs typeface="Arial"/>
              </a:rPr>
              <a:t>MAJOR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CHANGES--------------------------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9859" y="5000169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58731" y="5014500"/>
            <a:ext cx="3627754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For </a:t>
            </a:r>
            <a:r>
              <a:rPr dirty="0" sz="950" spc="5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 of  or allergic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or </a:t>
            </a:r>
            <a:r>
              <a:rPr dirty="0" sz="950" spc="10">
                <a:latin typeface="Times New Roman"/>
                <a:cs typeface="Times New Roman"/>
              </a:rPr>
              <a:t>who have </a:t>
            </a:r>
            <a:r>
              <a:rPr dirty="0" sz="950" spc="5">
                <a:latin typeface="Times New Roman"/>
                <a:cs typeface="Times New Roman"/>
              </a:rPr>
              <a:t>failed aspirin therapy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42324" y="5106805"/>
            <a:ext cx="3922395" cy="457834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</a:t>
            </a:r>
            <a:r>
              <a:rPr dirty="0" sz="950" spc="10" b="1">
                <a:latin typeface="Times New Roman"/>
                <a:cs typeface="Times New Roman"/>
              </a:rPr>
              <a:t>SPECIFIC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POPULATIONS------------------------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marR="216535" indent="-279400">
              <a:lnSpc>
                <a:spcPts val="1120"/>
              </a:lnSpc>
              <a:spcBef>
                <a:spcPts val="105"/>
              </a:spcBef>
              <a:tabLst>
                <a:tab pos="291465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 in  severe </a:t>
            </a:r>
            <a:r>
              <a:rPr dirty="0" sz="950" spc="10">
                <a:latin typeface="Times New Roman"/>
                <a:cs typeface="Times New Roman"/>
              </a:rPr>
              <a:t>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79859" y="5447231"/>
            <a:ext cx="3896995" cy="3168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  <a:tabLst>
                <a:tab pos="291465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Stroke: </a:t>
            </a:r>
            <a:r>
              <a:rPr dirty="0" sz="950" spc="15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food.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842324" y="5539754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121196" y="5554085"/>
            <a:ext cx="3120390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9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9859" y="5736187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58731" y="5750518"/>
            <a:ext cx="3571240" cy="30861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Coronary </a:t>
            </a:r>
            <a:r>
              <a:rPr dirty="0" sz="950" spc="5">
                <a:latin typeface="Times New Roman"/>
                <a:cs typeface="Times New Roman"/>
              </a:rPr>
              <a:t>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food, with antiplatelet doses  of aspirin, for 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30 </a:t>
            </a:r>
            <a:r>
              <a:rPr dirty="0" sz="950" spc="10">
                <a:latin typeface="Times New Roman"/>
                <a:cs typeface="Times New Roman"/>
              </a:rPr>
              <a:t>days </a:t>
            </a:r>
            <a:r>
              <a:rPr dirty="0" sz="950" spc="5">
                <a:latin typeface="Times New Roman"/>
                <a:cs typeface="Times New Roman"/>
              </a:rPr>
              <a:t>following stent implantation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842324" y="5842070"/>
            <a:ext cx="3777615" cy="65849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ts val="1135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15" b="1">
                <a:latin typeface="Times New Roman"/>
                <a:cs typeface="Times New Roman"/>
              </a:rPr>
              <a:t>17 </a:t>
            </a:r>
            <a:r>
              <a:rPr dirty="0" sz="950" spc="10" b="1">
                <a:latin typeface="Times New Roman"/>
                <a:cs typeface="Times New Roman"/>
              </a:rPr>
              <a:t>for PATIENT COUNSELING </a:t>
            </a:r>
            <a:r>
              <a:rPr dirty="0" sz="950" spc="15" b="1">
                <a:latin typeface="Times New Roman"/>
                <a:cs typeface="Times New Roman"/>
              </a:rPr>
              <a:t>INFORMATION and</a:t>
            </a:r>
            <a:r>
              <a:rPr dirty="0" sz="950" spc="-8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approved </a:t>
            </a:r>
            <a:r>
              <a:rPr dirty="0" sz="950" spc="5" b="1">
                <a:latin typeface="Times New Roman"/>
                <a:cs typeface="Times New Roman"/>
              </a:rPr>
              <a:t>patient</a:t>
            </a:r>
            <a:r>
              <a:rPr dirty="0" sz="950" spc="-3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  <a:p>
            <a:pPr marL="2635885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79859" y="6036998"/>
            <a:ext cx="3647440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27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70355" y="1825497"/>
            <a:ext cx="56534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Indications and Usage, Coronary Stenting (1.2)  Dosage and Administration, Coronary Stenting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(2.2)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470699" y="1825497"/>
            <a:ext cx="75057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2/200X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2/200X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89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837120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  <a:tabLst>
                <a:tab pos="447421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not include </a:t>
            </a:r>
            <a:r>
              <a:rPr dirty="0" sz="950" spc="10" b="1">
                <a:latin typeface="Times New Roman"/>
                <a:cs typeface="Times New Roman"/>
              </a:rPr>
              <a:t>all </a:t>
            </a:r>
            <a:r>
              <a:rPr dirty="0" sz="950" b="1">
                <a:latin typeface="Times New Roman"/>
                <a:cs typeface="Times New Roman"/>
              </a:rPr>
              <a:t>the </a:t>
            </a:r>
            <a:r>
              <a:rPr dirty="0" sz="950" spc="5" b="1">
                <a:latin typeface="Times New Roman"/>
                <a:cs typeface="Times New Roman"/>
              </a:rPr>
              <a:t>information </a:t>
            </a:r>
            <a:r>
              <a:rPr dirty="0" sz="950" spc="10" b="1">
                <a:latin typeface="Times New Roman"/>
                <a:cs typeface="Times New Roman"/>
              </a:rPr>
              <a:t>needed to</a:t>
            </a:r>
            <a:r>
              <a:rPr dirty="0" sz="950" spc="15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use</a:t>
            </a:r>
            <a:r>
              <a:rPr dirty="0" sz="950" spc="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Imdicon	</a:t>
            </a: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 </a:t>
            </a:r>
            <a:r>
              <a:rPr dirty="0" sz="950" spc="5" b="1">
                <a:latin typeface="Times New Roman"/>
                <a:cs typeface="Times New Roman"/>
              </a:rPr>
              <a:t>STRENGTHS----------------------  </a:t>
            </a:r>
            <a:r>
              <a:rPr dirty="0" sz="950" spc="10" b="1">
                <a:latin typeface="Times New Roman"/>
                <a:cs typeface="Times New Roman"/>
              </a:rPr>
              <a:t>safely and </a:t>
            </a:r>
            <a:r>
              <a:rPr dirty="0" sz="950" spc="5" b="1">
                <a:latin typeface="Times New Roman"/>
                <a:cs typeface="Times New Roman"/>
              </a:rPr>
              <a:t>effectively.  </a:t>
            </a: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</a:t>
            </a:r>
            <a:r>
              <a:rPr dirty="0" sz="950" spc="4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for</a:t>
            </a:r>
            <a:r>
              <a:rPr dirty="0" sz="950" spc="3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Imdicon.	</a:t>
            </a: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15">
                <a:latin typeface="Times New Roman"/>
                <a:cs typeface="Times New Roman"/>
              </a:rPr>
              <a:t>50 mg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0882" y="1762475"/>
            <a:ext cx="69151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WARNING: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92988" y="1753742"/>
            <a:ext cx="838200" cy="320040"/>
            <a:chOff x="292988" y="1753742"/>
            <a:chExt cx="838200" cy="320040"/>
          </a:xfrm>
        </p:grpSpPr>
        <p:sp>
          <p:nvSpPr>
            <p:cNvPr id="6" name="object 6"/>
            <p:cNvSpPr/>
            <p:nvPr/>
          </p:nvSpPr>
          <p:spPr>
            <a:xfrm>
              <a:off x="293623" y="175437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08863" y="1754377"/>
              <a:ext cx="821690" cy="15240"/>
            </a:xfrm>
            <a:custGeom>
              <a:avLst/>
              <a:gdLst/>
              <a:ahLst/>
              <a:cxnLst/>
              <a:rect l="l" t="t" r="r" b="b"/>
              <a:pathLst>
                <a:path w="821690" h="15239">
                  <a:moveTo>
                    <a:pt x="0" y="15239"/>
                  </a:moveTo>
                  <a:lnTo>
                    <a:pt x="821436" y="15239"/>
                  </a:lnTo>
                  <a:lnTo>
                    <a:pt x="821436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08101" y="1754377"/>
              <a:ext cx="822325" cy="0"/>
            </a:xfrm>
            <a:custGeom>
              <a:avLst/>
              <a:gdLst/>
              <a:ahLst/>
              <a:cxnLst/>
              <a:rect l="l" t="t" r="r" b="b"/>
              <a:pathLst>
                <a:path w="822325" h="0">
                  <a:moveTo>
                    <a:pt x="0" y="0"/>
                  </a:moveTo>
                  <a:lnTo>
                    <a:pt x="8221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93623" y="1769617"/>
              <a:ext cx="0" cy="303530"/>
            </a:xfrm>
            <a:custGeom>
              <a:avLst/>
              <a:gdLst/>
              <a:ahLst/>
              <a:cxnLst/>
              <a:rect l="l" t="t" r="r" b="b"/>
              <a:pathLst>
                <a:path w="0" h="303530">
                  <a:moveTo>
                    <a:pt x="0" y="0"/>
                  </a:moveTo>
                  <a:lnTo>
                    <a:pt x="0" y="158495"/>
                  </a:lnTo>
                </a:path>
                <a:path w="0" h="303530">
                  <a:moveTo>
                    <a:pt x="0" y="158495"/>
                  </a:moveTo>
                  <a:lnTo>
                    <a:pt x="0" y="30327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764794" y="2049065"/>
            <a:ext cx="38163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 i="1">
                <a:latin typeface="Times New Roman"/>
                <a:cs typeface="Times New Roman"/>
              </a:rPr>
              <a:t>See</a:t>
            </a:r>
            <a:r>
              <a:rPr dirty="0" sz="950" spc="-50" b="1" i="1">
                <a:latin typeface="Times New Roman"/>
                <a:cs typeface="Times New Roman"/>
              </a:rPr>
              <a:t> </a:t>
            </a:r>
            <a:r>
              <a:rPr dirty="0" sz="950" spc="5" b="1" i="1">
                <a:latin typeface="Times New Roman"/>
                <a:cs typeface="Times New Roman"/>
              </a:rPr>
              <a:t>ful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3624" y="2072894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0"/>
                </a:moveTo>
                <a:lnTo>
                  <a:pt x="0" y="141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79984" y="2191559"/>
            <a:ext cx="75755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Monitor for</a:t>
            </a:r>
            <a:r>
              <a:rPr dirty="0" sz="950" spc="-6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h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3624" y="2214626"/>
            <a:ext cx="0" cy="288925"/>
          </a:xfrm>
          <a:custGeom>
            <a:avLst/>
            <a:gdLst/>
            <a:ahLst/>
            <a:cxnLst/>
            <a:rect l="l" t="t" r="r" b="b"/>
            <a:pathLst>
              <a:path w="0" h="288925">
                <a:moveTo>
                  <a:pt x="0" y="0"/>
                </a:moveTo>
                <a:lnTo>
                  <a:pt x="0" y="144018"/>
                </a:lnTo>
              </a:path>
              <a:path w="0" h="288925">
                <a:moveTo>
                  <a:pt x="0" y="144018"/>
                </a:moveTo>
                <a:lnTo>
                  <a:pt x="0" y="288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79984" y="2335577"/>
            <a:ext cx="735330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months </a:t>
            </a:r>
            <a:r>
              <a:rPr dirty="0" sz="950" spc="10" b="1">
                <a:latin typeface="Times New Roman"/>
                <a:cs typeface="Times New Roman"/>
              </a:rPr>
              <a:t>of</a:t>
            </a:r>
            <a:r>
              <a:rPr dirty="0" sz="950" spc="-4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tre  </a:t>
            </a:r>
            <a:r>
              <a:rPr dirty="0" sz="950" spc="10" b="1">
                <a:latin typeface="Times New Roman"/>
                <a:cs typeface="Times New Roman"/>
              </a:rPr>
              <a:t>following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occ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3624" y="2503423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0"/>
                </a:moveTo>
                <a:lnTo>
                  <a:pt x="0" y="141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79984" y="2631232"/>
            <a:ext cx="7461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</a:t>
            </a:r>
            <a:r>
              <a:rPr dirty="0" sz="950" spc="10" b="1">
                <a:latin typeface="Times New Roman"/>
                <a:cs typeface="Times New Roman"/>
              </a:rPr>
              <a:t>e</a:t>
            </a:r>
            <a:r>
              <a:rPr dirty="0" sz="950" b="1">
                <a:latin typeface="Times New Roman"/>
                <a:cs typeface="Times New Roman"/>
              </a:rPr>
              <a:t>ut</a:t>
            </a:r>
            <a:r>
              <a:rPr dirty="0" sz="950" spc="10" b="1">
                <a:latin typeface="Times New Roman"/>
                <a:cs typeface="Times New Roman"/>
              </a:rPr>
              <a:t>r</a:t>
            </a:r>
            <a:r>
              <a:rPr dirty="0" sz="950" spc="20" b="1">
                <a:latin typeface="Times New Roman"/>
                <a:cs typeface="Times New Roman"/>
              </a:rPr>
              <a:t>o</a:t>
            </a:r>
            <a:r>
              <a:rPr dirty="0" sz="950" spc="5" b="1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3624" y="2645155"/>
            <a:ext cx="0" cy="154305"/>
          </a:xfrm>
          <a:custGeom>
            <a:avLst/>
            <a:gdLst/>
            <a:ahLst/>
            <a:cxnLst/>
            <a:rect l="l" t="t" r="r" b="b"/>
            <a:pathLst>
              <a:path w="0" h="154305">
                <a:moveTo>
                  <a:pt x="0" y="0"/>
                </a:moveTo>
                <a:lnTo>
                  <a:pt x="0" y="153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79984" y="2784394"/>
            <a:ext cx="831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3624" y="2799079"/>
            <a:ext cx="0" cy="151765"/>
          </a:xfrm>
          <a:custGeom>
            <a:avLst/>
            <a:gdLst/>
            <a:ahLst/>
            <a:cxnLst/>
            <a:rect l="l" t="t" r="r" b="b"/>
            <a:pathLst>
              <a:path w="0" h="151764">
                <a:moveTo>
                  <a:pt x="0" y="0"/>
                </a:moveTo>
                <a:lnTo>
                  <a:pt x="0" y="1516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79984" y="2938318"/>
            <a:ext cx="73850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Aplastic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92988" y="1753997"/>
            <a:ext cx="838200" cy="1381125"/>
            <a:chOff x="292988" y="1753997"/>
            <a:chExt cx="838200" cy="1381125"/>
          </a:xfrm>
        </p:grpSpPr>
        <p:sp>
          <p:nvSpPr>
            <p:cNvPr id="22" name="object 22"/>
            <p:cNvSpPr/>
            <p:nvPr/>
          </p:nvSpPr>
          <p:spPr>
            <a:xfrm>
              <a:off x="293623" y="3119119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08863" y="3119119"/>
              <a:ext cx="821690" cy="15240"/>
            </a:xfrm>
            <a:custGeom>
              <a:avLst/>
              <a:gdLst/>
              <a:ahLst/>
              <a:cxnLst/>
              <a:rect l="l" t="t" r="r" b="b"/>
              <a:pathLst>
                <a:path w="821690" h="15239">
                  <a:moveTo>
                    <a:pt x="0" y="15239"/>
                  </a:moveTo>
                  <a:lnTo>
                    <a:pt x="821436" y="15239"/>
                  </a:lnTo>
                  <a:lnTo>
                    <a:pt x="821436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08101" y="3119119"/>
              <a:ext cx="822325" cy="0"/>
            </a:xfrm>
            <a:custGeom>
              <a:avLst/>
              <a:gdLst/>
              <a:ahLst/>
              <a:cxnLst/>
              <a:rect l="l" t="t" r="r" b="b"/>
              <a:pathLst>
                <a:path w="822325" h="0">
                  <a:moveTo>
                    <a:pt x="0" y="0"/>
                  </a:moveTo>
                  <a:lnTo>
                    <a:pt x="8221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93623" y="1753997"/>
              <a:ext cx="15240" cy="1380490"/>
            </a:xfrm>
            <a:custGeom>
              <a:avLst/>
              <a:gdLst/>
              <a:ahLst/>
              <a:cxnLst/>
              <a:rect l="l" t="t" r="r" b="b"/>
              <a:pathLst>
                <a:path w="15239" h="1380489">
                  <a:moveTo>
                    <a:pt x="0" y="0"/>
                  </a:moveTo>
                  <a:lnTo>
                    <a:pt x="0" y="1380363"/>
                  </a:lnTo>
                  <a:lnTo>
                    <a:pt x="15240" y="1380363"/>
                  </a:lnTo>
                  <a:lnTo>
                    <a:pt x="15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93623" y="2950718"/>
              <a:ext cx="0" cy="168910"/>
            </a:xfrm>
            <a:custGeom>
              <a:avLst/>
              <a:gdLst/>
              <a:ahLst/>
              <a:cxnLst/>
              <a:rect l="l" t="t" r="r" b="b"/>
              <a:pathLst>
                <a:path w="0" h="168910">
                  <a:moveTo>
                    <a:pt x="0" y="0"/>
                  </a:moveTo>
                  <a:lnTo>
                    <a:pt x="0" y="16840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379984" y="3396982"/>
            <a:ext cx="7264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Indications</a:t>
            </a:r>
            <a:r>
              <a:rPr dirty="0" sz="950" spc="-5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an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9984" y="3539470"/>
            <a:ext cx="730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Dosage </a:t>
            </a:r>
            <a:r>
              <a:rPr dirty="0" sz="950" spc="15">
                <a:latin typeface="Times New Roman"/>
                <a:cs typeface="Times New Roman"/>
              </a:rPr>
              <a:t>and</a:t>
            </a:r>
            <a:r>
              <a:rPr dirty="0" sz="950" spc="-70">
                <a:latin typeface="Times New Roman"/>
                <a:cs typeface="Times New Roman"/>
              </a:rPr>
              <a:t> </a:t>
            </a:r>
            <a:r>
              <a:rPr dirty="0" sz="950" spc="20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9859" y="3969942"/>
            <a:ext cx="78803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Imdicon </a:t>
            </a:r>
            <a:r>
              <a:rPr dirty="0" sz="950" spc="10">
                <a:latin typeface="Times New Roman"/>
                <a:cs typeface="Times New Roman"/>
              </a:rPr>
              <a:t>is </a:t>
            </a:r>
            <a:r>
              <a:rPr dirty="0" sz="950" spc="5">
                <a:latin typeface="Times New Roman"/>
                <a:cs typeface="Times New Roman"/>
              </a:rPr>
              <a:t>an</a:t>
            </a:r>
            <a:r>
              <a:rPr dirty="0" sz="950" spc="-5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9859" y="4113934"/>
            <a:ext cx="744220" cy="4718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inhibitor</a:t>
            </a:r>
            <a:r>
              <a:rPr dirty="0" sz="950" spc="-6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indic</a:t>
            </a:r>
            <a:endParaRPr sz="950">
              <a:latin typeface="Times New Roman"/>
              <a:cs typeface="Times New Roman"/>
            </a:endParaRPr>
          </a:p>
          <a:p>
            <a:pPr marL="291465" marR="5080" indent="-279400">
              <a:lnSpc>
                <a:spcPts val="1120"/>
              </a:lnSpc>
              <a:spcBef>
                <a:spcPts val="12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  stroke</a:t>
            </a:r>
            <a:r>
              <a:rPr dirty="0" sz="950" spc="-95">
                <a:latin typeface="Times New Roman"/>
                <a:cs typeface="Times New Roman"/>
              </a:rPr>
              <a:t> </a:t>
            </a:r>
            <a:r>
              <a:rPr dirty="0" sz="950" spc="15">
                <a:latin typeface="Times New Roman"/>
                <a:cs typeface="Times New Roman"/>
              </a:rPr>
              <a:t>pr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9859" y="4562719"/>
            <a:ext cx="72009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20">
                <a:latin typeface="Times New Roman"/>
                <a:cs typeface="Times New Roman"/>
              </a:rPr>
              <a:t>R</a:t>
            </a:r>
            <a:r>
              <a:rPr dirty="0" sz="950" spc="-10">
                <a:latin typeface="Times New Roman"/>
                <a:cs typeface="Times New Roman"/>
              </a:rPr>
              <a:t>e</a:t>
            </a:r>
            <a:r>
              <a:rPr dirty="0" sz="950" spc="20">
                <a:latin typeface="Times New Roman"/>
                <a:cs typeface="Times New Roman"/>
              </a:rPr>
              <a:t>d</a:t>
            </a:r>
            <a:r>
              <a:rPr dirty="0" sz="950" spc="5">
                <a:latin typeface="Times New Roman"/>
                <a:cs typeface="Times New Roman"/>
              </a:rPr>
              <a:t>u</a:t>
            </a:r>
            <a:r>
              <a:rPr dirty="0" sz="950" spc="10">
                <a:latin typeface="Times New Roman"/>
                <a:cs typeface="Times New Roman"/>
              </a:rPr>
              <a:t>c</a:t>
            </a:r>
            <a:r>
              <a:rPr dirty="0" sz="950" spc="-5">
                <a:latin typeface="Times New Roman"/>
                <a:cs typeface="Times New Roman"/>
              </a:rPr>
              <a:t>i</a:t>
            </a:r>
            <a:r>
              <a:rPr dirty="0" sz="950" spc="10">
                <a:latin typeface="Times New Roman"/>
                <a:cs typeface="Times New Roman"/>
              </a:rPr>
              <a:t>n  </a:t>
            </a:r>
            <a:r>
              <a:rPr dirty="0" sz="950" spc="10">
                <a:latin typeface="Times New Roman"/>
                <a:cs typeface="Times New Roman"/>
              </a:rPr>
              <a:t>used</a:t>
            </a:r>
            <a:r>
              <a:rPr dirty="0" sz="950" spc="-70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wit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9859" y="4849199"/>
            <a:ext cx="7461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-5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1878" y="1299935"/>
            <a:ext cx="8449945" cy="318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ts val="1130"/>
              </a:lnSpc>
              <a:spcBef>
                <a:spcPts val="135"/>
              </a:spcBef>
              <a:tabLst>
                <a:tab pos="824738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IMDICON</a:t>
            </a:r>
            <a:r>
              <a:rPr dirty="0" baseline="41666" sz="900" spc="15" b="1">
                <a:latin typeface="Times New Roman"/>
                <a:cs typeface="Times New Roman"/>
              </a:rPr>
              <a:t>®</a:t>
            </a:r>
            <a:r>
              <a:rPr dirty="0" baseline="41666" sz="900" spc="142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	</a:t>
            </a:r>
            <a:r>
              <a:rPr dirty="0" sz="950" b="1">
                <a:latin typeface="Times New Roman"/>
                <a:cs typeface="Times New Roman"/>
              </a:rPr>
              <a:t>----</a:t>
            </a:r>
            <a:endParaRPr sz="950">
              <a:latin typeface="Times New Roman"/>
              <a:cs typeface="Times New Roman"/>
            </a:endParaRPr>
          </a:p>
          <a:p>
            <a:pPr marL="50800">
              <a:lnSpc>
                <a:spcPts val="1130"/>
              </a:lnSpc>
            </a:pPr>
            <a:r>
              <a:rPr dirty="0" sz="950" spc="5" b="1">
                <a:latin typeface="Times New Roman"/>
                <a:cs typeface="Times New Roman"/>
              </a:rPr>
              <a:t>Initial U.S.</a:t>
            </a:r>
            <a:r>
              <a:rPr dirty="0" sz="950" spc="15" b="1">
                <a:latin typeface="Times New Roman"/>
                <a:cs typeface="Times New Roman"/>
              </a:rPr>
              <a:t> </a:t>
            </a:r>
            <a:r>
              <a:rPr dirty="0" sz="950" spc="20" b="1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62737" y="2043569"/>
            <a:ext cx="19113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-</a:t>
            </a:r>
            <a:r>
              <a:rPr dirty="0" sz="950" spc="5" b="1">
                <a:latin typeface="Times New Roman"/>
                <a:cs typeface="Times New Roman"/>
              </a:rPr>
              <a:t>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46458" y="2777328"/>
            <a:ext cx="1441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20">
                <a:latin typeface="Times New Roman"/>
                <a:cs typeface="Times New Roman"/>
              </a:rPr>
              <a:t>h</a:t>
            </a:r>
            <a:r>
              <a:rPr dirty="0" sz="950" spc="10">
                <a:latin typeface="Times New Roman"/>
                <a:cs typeface="Times New Roman"/>
              </a:rPr>
              <a:t>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64735" y="3209306"/>
            <a:ext cx="19177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-</a:t>
            </a:r>
            <a:r>
              <a:rPr dirty="0" sz="950" spc="5" b="1">
                <a:latin typeface="Times New Roman"/>
                <a:cs typeface="Times New Roman"/>
              </a:rPr>
              <a:t>-</a:t>
            </a:r>
            <a:r>
              <a:rPr dirty="0" sz="950" b="1">
                <a:latin typeface="Times New Roman"/>
                <a:cs typeface="Times New Roman"/>
              </a:rPr>
              <a:t>-</a:t>
            </a:r>
            <a:r>
              <a:rPr dirty="0" sz="950" spc="10" b="1">
                <a:latin typeface="Times New Roman"/>
                <a:cs typeface="Times New Roman"/>
              </a:rPr>
              <a:t>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560041" y="3926258"/>
            <a:ext cx="2127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b="1">
                <a:latin typeface="Times New Roman"/>
                <a:cs typeface="Times New Roman"/>
              </a:rPr>
              <a:t>0</a:t>
            </a:r>
            <a:r>
              <a:rPr dirty="0" sz="950" spc="20" b="1">
                <a:latin typeface="Times New Roman"/>
                <a:cs typeface="Times New Roman"/>
              </a:rPr>
              <a:t>88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564629" y="4357130"/>
            <a:ext cx="19113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-</a:t>
            </a:r>
            <a:r>
              <a:rPr dirty="0" sz="950" spc="5" b="1">
                <a:latin typeface="Times New Roman"/>
                <a:cs typeface="Times New Roman"/>
              </a:rPr>
              <a:t>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85682" y="1326258"/>
            <a:ext cx="7526655" cy="3688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4">
              <a:lnSpc>
                <a:spcPts val="1070"/>
              </a:lnSpc>
              <a:tabLst>
                <a:tab pos="3774440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cholinasol)</a:t>
            </a:r>
            <a:r>
              <a:rPr dirty="0" sz="950" spc="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CAPSULES	</a:t>
            </a: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</a:t>
            </a:r>
            <a:endParaRPr sz="950">
              <a:latin typeface="Times New Roman"/>
              <a:cs typeface="Times New Roman"/>
            </a:endParaRPr>
          </a:p>
          <a:p>
            <a:pPr marL="3810">
              <a:lnSpc>
                <a:spcPct val="100000"/>
              </a:lnSpc>
              <a:spcBef>
                <a:spcPts val="40"/>
              </a:spcBef>
              <a:tabLst>
                <a:tab pos="3768725" algn="l"/>
                <a:tab pos="4047490" algn="l"/>
              </a:tabLst>
            </a:pPr>
            <a:r>
              <a:rPr dirty="0" baseline="2923" sz="1425" spc="7" b="1">
                <a:latin typeface="Times New Roman"/>
                <a:cs typeface="Times New Roman"/>
              </a:rPr>
              <a:t>pproval:</a:t>
            </a:r>
            <a:r>
              <a:rPr dirty="0" baseline="2923" sz="1425" spc="30" b="1">
                <a:latin typeface="Times New Roman"/>
                <a:cs typeface="Times New Roman"/>
              </a:rPr>
              <a:t> </a:t>
            </a:r>
            <a:r>
              <a:rPr dirty="0" baseline="2923" sz="1425" spc="15" b="1">
                <a:latin typeface="Times New Roman"/>
                <a:cs typeface="Times New Roman"/>
              </a:rPr>
              <a:t>2000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3768725">
              <a:lnSpc>
                <a:spcPct val="100000"/>
              </a:lnSpc>
              <a:spcBef>
                <a:spcPts val="65"/>
              </a:spcBef>
              <a:tabLst>
                <a:tab pos="4047490" algn="l"/>
              </a:tabLst>
            </a:pP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74295">
              <a:lnSpc>
                <a:spcPts val="1130"/>
              </a:lnSpc>
              <a:spcBef>
                <a:spcPts val="114"/>
              </a:spcBef>
              <a:tabLst>
                <a:tab pos="3768725" algn="l"/>
                <a:tab pos="404749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LIFE-THREATENING</a:t>
            </a:r>
            <a:r>
              <a:rPr dirty="0" sz="950" spc="3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HEMATOLOGICAL</a:t>
            </a:r>
            <a:r>
              <a:rPr dirty="0" sz="950" spc="4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ADVERSE	</a:t>
            </a:r>
            <a:r>
              <a:rPr dirty="0" baseline="2923" sz="1425" spc="44">
                <a:latin typeface="Symbol"/>
                <a:cs typeface="Symbol"/>
              </a:rPr>
              <a:t>•</a:t>
            </a:r>
            <a:r>
              <a:rPr dirty="0" baseline="2923" sz="1425" spc="44">
                <a:latin typeface="Times New Roman"/>
                <a:cs typeface="Times New Roman"/>
              </a:rPr>
              <a:t>	</a:t>
            </a:r>
            <a:r>
              <a:rPr dirty="0" baseline="2923" sz="1425" spc="7">
                <a:latin typeface="Times New Roman"/>
                <a:cs typeface="Times New Roman"/>
              </a:rPr>
              <a:t>Severe </a:t>
            </a:r>
            <a:r>
              <a:rPr dirty="0" baseline="2923" sz="1425" spc="22">
                <a:latin typeface="Times New Roman"/>
                <a:cs typeface="Times New Roman"/>
              </a:rPr>
              <a:t>hepatic </a:t>
            </a:r>
            <a:r>
              <a:rPr dirty="0" baseline="2923" sz="1425" spc="15">
                <a:latin typeface="Times New Roman"/>
                <a:cs typeface="Times New Roman"/>
              </a:rPr>
              <a:t>impairment </a:t>
            </a:r>
            <a:r>
              <a:rPr dirty="0" baseline="2923" sz="1425" spc="7">
                <a:latin typeface="Times New Roman"/>
                <a:cs typeface="Times New Roman"/>
              </a:rPr>
              <a:t>(4,</a:t>
            </a:r>
            <a:r>
              <a:rPr dirty="0" baseline="2923" sz="1425" spc="-60"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latin typeface="Times New Roman"/>
                <a:cs typeface="Times New Roman"/>
              </a:rPr>
              <a:t>8.7)</a:t>
            </a:r>
            <a:endParaRPr baseline="2923" sz="1425">
              <a:latin typeface="Times New Roman"/>
              <a:cs typeface="Times New Roman"/>
            </a:endParaRPr>
          </a:p>
          <a:p>
            <a:pPr marL="888365">
              <a:lnSpc>
                <a:spcPts val="1130"/>
              </a:lnSpc>
            </a:pPr>
            <a:r>
              <a:rPr dirty="0" sz="950" spc="15" b="1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indent="46355">
              <a:lnSpc>
                <a:spcPct val="99400"/>
              </a:lnSpc>
              <a:spcBef>
                <a:spcPts val="5"/>
              </a:spcBef>
              <a:tabLst>
                <a:tab pos="3729990" algn="l"/>
                <a:tab pos="3787140" algn="l"/>
                <a:tab pos="4008754" algn="l"/>
                <a:tab pos="4030979" algn="l"/>
              </a:tabLst>
            </a:pPr>
            <a:r>
              <a:rPr dirty="0" sz="950" spc="5" b="1" i="1">
                <a:latin typeface="Times New Roman"/>
                <a:cs typeface="Times New Roman"/>
              </a:rPr>
              <a:t>l </a:t>
            </a:r>
            <a:r>
              <a:rPr dirty="0" sz="950" spc="10" b="1" i="1">
                <a:latin typeface="Times New Roman"/>
                <a:cs typeface="Times New Roman"/>
              </a:rPr>
              <a:t>prescribing information for complete</a:t>
            </a:r>
            <a:r>
              <a:rPr dirty="0" sz="950" spc="-30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boxed</a:t>
            </a:r>
            <a:r>
              <a:rPr dirty="0" sz="950" spc="5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warning</a:t>
            </a:r>
            <a:r>
              <a:rPr dirty="0" sz="950" spc="10" b="1">
                <a:latin typeface="Times New Roman"/>
                <a:cs typeface="Times New Roman"/>
              </a:rPr>
              <a:t>.		</a:t>
            </a:r>
            <a:r>
              <a:rPr dirty="0" baseline="2923" sz="1425" spc="7" b="1">
                <a:latin typeface="Times New Roman"/>
                <a:cs typeface="Times New Roman"/>
              </a:rPr>
              <a:t>-----------------------WARNINGS </a:t>
            </a:r>
            <a:r>
              <a:rPr dirty="0" baseline="2923" sz="1425" spc="30" b="1">
                <a:latin typeface="Times New Roman"/>
                <a:cs typeface="Times New Roman"/>
              </a:rPr>
              <a:t>AND </a:t>
            </a:r>
            <a:r>
              <a:rPr dirty="0" baseline="2923" sz="1425" spc="7" b="1">
                <a:latin typeface="Times New Roman"/>
                <a:cs typeface="Times New Roman"/>
              </a:rPr>
              <a:t>PRECAUTIONS--------------------  </a:t>
            </a:r>
            <a:r>
              <a:rPr dirty="0" baseline="2923" sz="1425" spc="15" b="1">
                <a:latin typeface="Times New Roman"/>
                <a:cs typeface="Times New Roman"/>
              </a:rPr>
              <a:t>ematological adverse reactions every </a:t>
            </a:r>
            <a:r>
              <a:rPr dirty="0" baseline="2923" sz="1425" spc="22" b="1">
                <a:latin typeface="Times New Roman"/>
                <a:cs typeface="Times New Roman"/>
              </a:rPr>
              <a:t>2 </a:t>
            </a:r>
            <a:r>
              <a:rPr dirty="0" baseline="2923" sz="1425" spc="7" b="1">
                <a:latin typeface="Times New Roman"/>
                <a:cs typeface="Times New Roman"/>
              </a:rPr>
              <a:t>weeks </a:t>
            </a:r>
            <a:r>
              <a:rPr dirty="0" baseline="2923" sz="1425" spc="22" b="1">
                <a:latin typeface="Times New Roman"/>
                <a:cs typeface="Times New Roman"/>
              </a:rPr>
              <a:t>for</a:t>
            </a:r>
            <a:r>
              <a:rPr dirty="0" baseline="2923" sz="1425" spc="-52" b="1">
                <a:latin typeface="Times New Roman"/>
                <a:cs typeface="Times New Roman"/>
              </a:rPr>
              <a:t> </a:t>
            </a:r>
            <a:r>
              <a:rPr dirty="0" baseline="2923" sz="1425" spc="7" b="1">
                <a:latin typeface="Times New Roman"/>
                <a:cs typeface="Times New Roman"/>
              </a:rPr>
              <a:t>first</a:t>
            </a:r>
            <a:r>
              <a:rPr dirty="0" baseline="2923" sz="1425" spc="-7" b="1">
                <a:latin typeface="Times New Roman"/>
                <a:cs typeface="Times New Roman"/>
              </a:rPr>
              <a:t> </a:t>
            </a:r>
            <a:r>
              <a:rPr dirty="0" baseline="2923" sz="1425" spc="22" b="1">
                <a:latin typeface="Times New Roman"/>
                <a:cs typeface="Times New Roman"/>
              </a:rPr>
              <a:t>3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Neutropenia 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typically resolves  </a:t>
            </a:r>
            <a:r>
              <a:rPr dirty="0" sz="950" spc="5" b="1">
                <a:latin typeface="Times New Roman"/>
                <a:cs typeface="Times New Roman"/>
              </a:rPr>
              <a:t>atment (5.2).  Discontinue </a:t>
            </a:r>
            <a:r>
              <a:rPr dirty="0" sz="950" spc="10" b="1">
                <a:latin typeface="Times New Roman"/>
                <a:cs typeface="Times New Roman"/>
              </a:rPr>
              <a:t>Imdicon </a:t>
            </a:r>
            <a:r>
              <a:rPr dirty="0" sz="950" spc="5" b="1">
                <a:latin typeface="Times New Roman"/>
                <a:cs typeface="Times New Roman"/>
              </a:rPr>
              <a:t>immediately if </a:t>
            </a:r>
            <a:r>
              <a:rPr dirty="0" sz="950" spc="10" b="1">
                <a:latin typeface="Times New Roman"/>
                <a:cs typeface="Times New Roman"/>
              </a:rPr>
              <a:t>any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of</a:t>
            </a:r>
            <a:r>
              <a:rPr dirty="0" sz="950" spc="35" b="1">
                <a:latin typeface="Times New Roman"/>
                <a:cs typeface="Times New Roman"/>
              </a:rPr>
              <a:t> </a:t>
            </a:r>
            <a:r>
              <a:rPr dirty="0" sz="950" b="1">
                <a:latin typeface="Times New Roman"/>
                <a:cs typeface="Times New Roman"/>
              </a:rPr>
              <a:t>the				</a:t>
            </a:r>
            <a:r>
              <a:rPr dirty="0" sz="950" spc="5">
                <a:latin typeface="Times New Roman"/>
                <a:cs typeface="Times New Roman"/>
              </a:rPr>
              <a:t>within </a:t>
            </a:r>
            <a:r>
              <a:rPr dirty="0" sz="950" spc="10">
                <a:latin typeface="Times New Roman"/>
                <a:cs typeface="Times New Roman"/>
              </a:rPr>
              <a:t>1-2 </a:t>
            </a:r>
            <a:r>
              <a:rPr dirty="0" sz="950" spc="5">
                <a:latin typeface="Times New Roman"/>
                <a:cs typeface="Times New Roman"/>
              </a:rPr>
              <a:t>weeks of discontinuation),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thrombocytopenic  </a:t>
            </a:r>
            <a:r>
              <a:rPr dirty="0" sz="950" spc="10" b="1">
                <a:latin typeface="Times New Roman"/>
                <a:cs typeface="Times New Roman"/>
              </a:rPr>
              <a:t>ur:				</a:t>
            </a:r>
            <a:r>
              <a:rPr dirty="0" sz="950" spc="5">
                <a:latin typeface="Times New Roman"/>
                <a:cs typeface="Times New Roman"/>
              </a:rPr>
              <a:t>purpura (TTP),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anemia, agranulocytosis,</a:t>
            </a:r>
            <a:r>
              <a:rPr dirty="0" sz="950" spc="1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pancytopenia,</a:t>
            </a:r>
            <a:endParaRPr sz="950">
              <a:latin typeface="Times New Roman"/>
              <a:cs typeface="Times New Roman"/>
            </a:endParaRPr>
          </a:p>
          <a:p>
            <a:pPr marL="27305">
              <a:lnSpc>
                <a:spcPct val="100000"/>
              </a:lnSpc>
              <a:spcBef>
                <a:spcPts val="40"/>
              </a:spcBef>
              <a:tabLst>
                <a:tab pos="4047490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enia/agranulocytosis</a:t>
            </a:r>
            <a:r>
              <a:rPr dirty="0" sz="950" spc="2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	</a:t>
            </a:r>
            <a:r>
              <a:rPr dirty="0" baseline="2923" sz="1425" spc="7">
                <a:latin typeface="Times New Roman"/>
                <a:cs typeface="Times New Roman"/>
              </a:rPr>
              <a:t>leukemia, </a:t>
            </a:r>
            <a:r>
              <a:rPr dirty="0" baseline="2923" sz="1425" spc="15">
                <a:latin typeface="Times New Roman"/>
                <a:cs typeface="Times New Roman"/>
              </a:rPr>
              <a:t>and thrombocytopenia can occur</a:t>
            </a:r>
            <a:r>
              <a:rPr dirty="0" baseline="2923" sz="1425" spc="-44">
                <a:latin typeface="Times New Roman"/>
                <a:cs typeface="Times New Roman"/>
              </a:rPr>
              <a:t> </a:t>
            </a:r>
            <a:r>
              <a:rPr dirty="0" baseline="2923" sz="1425" spc="7">
                <a:latin typeface="Times New Roman"/>
                <a:cs typeface="Times New Roman"/>
              </a:rPr>
              <a:t>(5.1)</a:t>
            </a:r>
            <a:endParaRPr baseline="2923" sz="1425">
              <a:latin typeface="Times New Roman"/>
              <a:cs typeface="Times New Roman"/>
            </a:endParaRPr>
          </a:p>
          <a:p>
            <a:pPr marL="87630">
              <a:lnSpc>
                <a:spcPts val="1110"/>
              </a:lnSpc>
              <a:spcBef>
                <a:spcPts val="70"/>
              </a:spcBef>
              <a:tabLst>
                <a:tab pos="3768725" algn="l"/>
                <a:tab pos="4047490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tic </a:t>
            </a:r>
            <a:r>
              <a:rPr dirty="0" sz="950" spc="10" b="1">
                <a:latin typeface="Times New Roman"/>
                <a:cs typeface="Times New Roman"/>
              </a:rPr>
              <a:t>thrombocytopenic</a:t>
            </a:r>
            <a:r>
              <a:rPr dirty="0" sz="950" spc="3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purpura </a:t>
            </a:r>
            <a:r>
              <a:rPr dirty="0" sz="950" spc="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	</a:t>
            </a:r>
            <a:r>
              <a:rPr dirty="0" baseline="2923" sz="1425" spc="44">
                <a:latin typeface="Symbol"/>
                <a:cs typeface="Symbol"/>
              </a:rPr>
              <a:t>•</a:t>
            </a:r>
            <a:r>
              <a:rPr dirty="0" baseline="2923" sz="1425" spc="44">
                <a:latin typeface="Times New Roman"/>
                <a:cs typeface="Times New Roman"/>
              </a:rPr>
              <a:t>	</a:t>
            </a:r>
            <a:r>
              <a:rPr dirty="0" baseline="2923" sz="1425" spc="15">
                <a:latin typeface="Times New Roman"/>
                <a:cs typeface="Times New Roman"/>
              </a:rPr>
              <a:t>Monitor </a:t>
            </a:r>
            <a:r>
              <a:rPr dirty="0" baseline="2923" sz="1425" spc="7">
                <a:latin typeface="Times New Roman"/>
                <a:cs typeface="Times New Roman"/>
              </a:rPr>
              <a:t>for hematological adverse </a:t>
            </a:r>
            <a:r>
              <a:rPr dirty="0" baseline="2923" sz="1425" spc="15">
                <a:latin typeface="Times New Roman"/>
                <a:cs typeface="Times New Roman"/>
              </a:rPr>
              <a:t>reactions </a:t>
            </a:r>
            <a:r>
              <a:rPr dirty="0" baseline="2923" sz="1425" spc="7">
                <a:latin typeface="Times New Roman"/>
                <a:cs typeface="Times New Roman"/>
              </a:rPr>
              <a:t>every </a:t>
            </a:r>
            <a:r>
              <a:rPr dirty="0" baseline="2923" sz="1425" spc="22">
                <a:latin typeface="Times New Roman"/>
                <a:cs typeface="Times New Roman"/>
              </a:rPr>
              <a:t>2 </a:t>
            </a:r>
            <a:r>
              <a:rPr dirty="0" baseline="2923" sz="1425" spc="7">
                <a:latin typeface="Times New Roman"/>
                <a:cs typeface="Times New Roman"/>
              </a:rPr>
              <a:t>weeks through</a:t>
            </a:r>
            <a:r>
              <a:rPr dirty="0" baseline="2923" sz="1425" spc="15">
                <a:latin typeface="Times New Roman"/>
                <a:cs typeface="Times New Roman"/>
              </a:rPr>
              <a:t> </a:t>
            </a:r>
            <a:r>
              <a:rPr dirty="0" baseline="2923" sz="1425" spc="7">
                <a:latin typeface="Times New Roman"/>
                <a:cs typeface="Times New Roman"/>
              </a:rPr>
              <a:t>t</a:t>
            </a:r>
            <a:endParaRPr baseline="2923" sz="1425">
              <a:latin typeface="Times New Roman"/>
              <a:cs typeface="Times New Roman"/>
            </a:endParaRPr>
          </a:p>
          <a:p>
            <a:pPr marL="50800">
              <a:lnSpc>
                <a:spcPts val="1110"/>
              </a:lnSpc>
              <a:tabLst>
                <a:tab pos="4047490" algn="l"/>
              </a:tabLst>
            </a:pPr>
            <a:r>
              <a:rPr dirty="0" baseline="-8771" sz="1425" spc="15" b="1">
                <a:latin typeface="Times New Roman"/>
                <a:cs typeface="Times New Roman"/>
              </a:rPr>
              <a:t>anemia</a:t>
            </a:r>
            <a:r>
              <a:rPr dirty="0" baseline="-8771" sz="1425" spc="37" b="1">
                <a:latin typeface="Times New Roman"/>
                <a:cs typeface="Times New Roman"/>
              </a:rPr>
              <a:t> </a:t>
            </a:r>
            <a:r>
              <a:rPr dirty="0" baseline="-8771" sz="1425" spc="7" b="1">
                <a:latin typeface="Times New Roman"/>
                <a:cs typeface="Times New Roman"/>
              </a:rPr>
              <a:t>(5.1)	</a:t>
            </a:r>
            <a:r>
              <a:rPr dirty="0" sz="950" spc="10">
                <a:latin typeface="Times New Roman"/>
                <a:cs typeface="Times New Roman"/>
              </a:rPr>
              <a:t>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marL="62865">
              <a:lnSpc>
                <a:spcPts val="1130"/>
              </a:lnSpc>
              <a:spcBef>
                <a:spcPts val="5"/>
              </a:spcBef>
              <a:tabLst>
                <a:tab pos="3781425" algn="l"/>
              </a:tabLst>
            </a:pPr>
            <a:r>
              <a:rPr dirty="0" baseline="-20467" sz="1425" spc="15" b="1">
                <a:latin typeface="Times New Roman"/>
                <a:cs typeface="Times New Roman"/>
              </a:rPr>
              <a:t>----------RECENT</a:t>
            </a:r>
            <a:r>
              <a:rPr dirty="0" baseline="-20467" sz="1425" spc="67" b="1">
                <a:latin typeface="Times New Roman"/>
                <a:cs typeface="Times New Roman"/>
              </a:rPr>
              <a:t> </a:t>
            </a:r>
            <a:r>
              <a:rPr dirty="0" baseline="-20467" sz="1425" spc="22" b="1">
                <a:latin typeface="Times New Roman"/>
                <a:cs typeface="Times New Roman"/>
              </a:rPr>
              <a:t>MAJOR</a:t>
            </a:r>
            <a:r>
              <a:rPr dirty="0" baseline="-20467" sz="1425" spc="60" b="1">
                <a:latin typeface="Times New Roman"/>
                <a:cs typeface="Times New Roman"/>
              </a:rPr>
              <a:t> </a:t>
            </a:r>
            <a:r>
              <a:rPr dirty="0" baseline="-20467" sz="1425" spc="7" b="1">
                <a:latin typeface="Times New Roman"/>
                <a:cs typeface="Times New Roman"/>
              </a:rPr>
              <a:t>CHANGES--------------------------	</a:t>
            </a:r>
            <a:r>
              <a:rPr dirty="0" sz="950" spc="5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7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REACTIONS---------------------------</a:t>
            </a:r>
            <a:endParaRPr sz="950">
              <a:latin typeface="Times New Roman"/>
              <a:cs typeface="Times New Roman"/>
            </a:endParaRPr>
          </a:p>
          <a:p>
            <a:pPr marL="9525" marR="238125" indent="-3810">
              <a:lnSpc>
                <a:spcPts val="1120"/>
              </a:lnSpc>
              <a:spcBef>
                <a:spcPts val="45"/>
              </a:spcBef>
              <a:tabLst>
                <a:tab pos="2654300" algn="l"/>
                <a:tab pos="3768725" algn="l"/>
              </a:tabLst>
            </a:pPr>
            <a:r>
              <a:rPr dirty="0" baseline="-20467" sz="1425" spc="22">
                <a:latin typeface="Times New Roman"/>
                <a:cs typeface="Times New Roman"/>
              </a:rPr>
              <a:t>d </a:t>
            </a:r>
            <a:r>
              <a:rPr dirty="0" baseline="-20467" sz="1425" spc="7">
                <a:latin typeface="Times New Roman"/>
                <a:cs typeface="Times New Roman"/>
              </a:rPr>
              <a:t>Usage, </a:t>
            </a:r>
            <a:r>
              <a:rPr dirty="0" baseline="-20467" sz="1425" spc="15">
                <a:latin typeface="Times New Roman"/>
                <a:cs typeface="Times New Roman"/>
              </a:rPr>
              <a:t>Coronary Stenting</a:t>
            </a:r>
            <a:r>
              <a:rPr dirty="0" baseline="-20467" sz="1425" spc="2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(1.2)	</a:t>
            </a:r>
            <a:r>
              <a:rPr dirty="0" baseline="-20467" sz="1425" spc="15">
                <a:latin typeface="Times New Roman"/>
                <a:cs typeface="Times New Roman"/>
              </a:rPr>
              <a:t>2/200X	</a:t>
            </a: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</a:t>
            </a:r>
            <a:r>
              <a:rPr dirty="0" sz="950" spc="5">
                <a:latin typeface="Times New Roman"/>
                <a:cs typeface="Times New Roman"/>
              </a:rPr>
              <a:t>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 nausea,  </a:t>
            </a:r>
            <a:r>
              <a:rPr dirty="0" baseline="-20467" sz="1425" spc="7">
                <a:latin typeface="Times New Roman"/>
                <a:cs typeface="Times New Roman"/>
              </a:rPr>
              <a:t>dministration, </a:t>
            </a:r>
            <a:r>
              <a:rPr dirty="0" baseline="-20467" sz="1425" spc="15">
                <a:latin typeface="Times New Roman"/>
                <a:cs typeface="Times New Roman"/>
              </a:rPr>
              <a:t>Coronary</a:t>
            </a:r>
            <a:r>
              <a:rPr dirty="0" baseline="-20467" sz="1425">
                <a:latin typeface="Times New Roman"/>
                <a:cs typeface="Times New Roman"/>
              </a:rPr>
              <a:t> </a:t>
            </a:r>
            <a:r>
              <a:rPr dirty="0" baseline="-20467" sz="1425" spc="15">
                <a:latin typeface="Times New Roman"/>
                <a:cs typeface="Times New Roman"/>
              </a:rPr>
              <a:t>Stenting</a:t>
            </a:r>
            <a:r>
              <a:rPr dirty="0" baseline="-20467" sz="1425" spc="30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(2.2)	</a:t>
            </a:r>
            <a:r>
              <a:rPr dirty="0" baseline="-20467" sz="1425" spc="15">
                <a:latin typeface="Times New Roman"/>
                <a:cs typeface="Times New Roman"/>
              </a:rPr>
              <a:t>2/200X	</a:t>
            </a: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</a:t>
            </a:r>
            <a:r>
              <a:rPr dirty="0" sz="950" spc="10">
                <a:latin typeface="Times New Roman"/>
                <a:cs typeface="Times New Roman"/>
              </a:rPr>
              <a:t>pain, </a:t>
            </a:r>
            <a:r>
              <a:rPr dirty="0" sz="950" spc="5">
                <a:latin typeface="Times New Roman"/>
                <a:cs typeface="Times New Roman"/>
              </a:rPr>
              <a:t>neutropenia, 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67310">
              <a:lnSpc>
                <a:spcPts val="955"/>
              </a:lnSpc>
              <a:tabLst>
                <a:tab pos="3768725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----------INDICATIONS</a:t>
            </a:r>
            <a:r>
              <a:rPr dirty="0" sz="950" spc="4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4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	</a:t>
            </a:r>
            <a:r>
              <a:rPr dirty="0" baseline="20467" sz="1425" spc="22" b="1">
                <a:latin typeface="Times New Roman"/>
                <a:cs typeface="Times New Roman"/>
              </a:rPr>
              <a:t>To </a:t>
            </a:r>
            <a:r>
              <a:rPr dirty="0" baseline="20467" sz="1425" spc="15" b="1">
                <a:latin typeface="Times New Roman"/>
                <a:cs typeface="Times New Roman"/>
              </a:rPr>
              <a:t>report SUSPECTED </a:t>
            </a:r>
            <a:r>
              <a:rPr dirty="0" baseline="20467" sz="1425" spc="22" b="1">
                <a:latin typeface="Times New Roman"/>
                <a:cs typeface="Times New Roman"/>
              </a:rPr>
              <a:t>ADVERSE </a:t>
            </a:r>
            <a:r>
              <a:rPr dirty="0" baseline="20467" sz="1425" spc="15" b="1">
                <a:latin typeface="Times New Roman"/>
                <a:cs typeface="Times New Roman"/>
              </a:rPr>
              <a:t>REACTIONS,</a:t>
            </a:r>
            <a:r>
              <a:rPr dirty="0" baseline="20467" sz="1425" spc="-60" b="1">
                <a:latin typeface="Times New Roman"/>
                <a:cs typeface="Times New Roman"/>
              </a:rPr>
              <a:t> </a:t>
            </a:r>
            <a:r>
              <a:rPr dirty="0" baseline="20467" sz="1425" spc="15" b="1">
                <a:latin typeface="Times New Roman"/>
                <a:cs typeface="Times New Roman"/>
              </a:rPr>
              <a:t>contact</a:t>
            </a:r>
            <a:endParaRPr baseline="20467" sz="1425">
              <a:latin typeface="Times New Roman"/>
              <a:cs typeface="Times New Roman"/>
            </a:endParaRPr>
          </a:p>
          <a:p>
            <a:pPr marL="69215">
              <a:lnSpc>
                <a:spcPts val="950"/>
              </a:lnSpc>
              <a:tabLst>
                <a:tab pos="3768725" algn="l"/>
              </a:tabLst>
            </a:pPr>
            <a:r>
              <a:rPr dirty="0" baseline="-20467" sz="1425" spc="15">
                <a:latin typeface="Times New Roman"/>
                <a:cs typeface="Times New Roman"/>
              </a:rPr>
              <a:t>denosine </a:t>
            </a:r>
            <a:r>
              <a:rPr dirty="0" baseline="-20467" sz="1425" spc="7">
                <a:latin typeface="Times New Roman"/>
                <a:cs typeface="Times New Roman"/>
              </a:rPr>
              <a:t>diphosphate </a:t>
            </a:r>
            <a:r>
              <a:rPr dirty="0" baseline="-20467" sz="1425" spc="15">
                <a:latin typeface="Times New Roman"/>
                <a:cs typeface="Times New Roman"/>
              </a:rPr>
              <a:t>(ADP) </a:t>
            </a:r>
            <a:r>
              <a:rPr dirty="0" baseline="-20467" sz="1425" spc="7">
                <a:latin typeface="Times New Roman"/>
                <a:cs typeface="Times New Roman"/>
              </a:rPr>
              <a:t>antagonist</a:t>
            </a:r>
            <a:r>
              <a:rPr dirty="0" baseline="-20467" sz="1425" spc="2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platelet</a:t>
            </a:r>
            <a:r>
              <a:rPr dirty="0" baseline="-20467" sz="1425" spc="44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aggregation	</a:t>
            </a:r>
            <a:r>
              <a:rPr dirty="0" sz="950" spc="10" b="1">
                <a:latin typeface="Times New Roman"/>
                <a:cs typeface="Times New Roman"/>
              </a:rPr>
              <a:t>(manufacturer)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5" b="1">
                <a:latin typeface="Times New Roman"/>
                <a:cs typeface="Times New Roman"/>
              </a:rPr>
              <a:t>(phone </a:t>
            </a:r>
            <a:r>
              <a:rPr dirty="0" sz="950" spc="15" b="1">
                <a:latin typeface="Times New Roman"/>
                <a:cs typeface="Times New Roman"/>
              </a:rPr>
              <a:t># and </a:t>
            </a:r>
            <a:r>
              <a:rPr dirty="0" sz="950" spc="5" b="1">
                <a:latin typeface="Times New Roman"/>
                <a:cs typeface="Times New Roman"/>
              </a:rPr>
              <a:t>Web </a:t>
            </a:r>
            <a:r>
              <a:rPr dirty="0" sz="950" spc="10" b="1">
                <a:latin typeface="Times New Roman"/>
                <a:cs typeface="Times New Roman"/>
              </a:rPr>
              <a:t>address) </a:t>
            </a:r>
            <a:r>
              <a:rPr dirty="0" sz="950" spc="5" b="1">
                <a:latin typeface="Times New Roman"/>
                <a:cs typeface="Times New Roman"/>
              </a:rPr>
              <a:t>or </a:t>
            </a:r>
            <a:r>
              <a:rPr dirty="0" sz="950" spc="15" b="1">
                <a:latin typeface="Times New Roman"/>
                <a:cs typeface="Times New Roman"/>
              </a:rPr>
              <a:t>FDA at</a:t>
            </a:r>
            <a:r>
              <a:rPr dirty="0" sz="950" spc="-10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1-800-FDA-1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5"/>
              </a:lnSpc>
              <a:tabLst>
                <a:tab pos="3768725" algn="l"/>
              </a:tabLst>
            </a:pPr>
            <a:r>
              <a:rPr dirty="0" baseline="-20467" sz="1425" spc="15">
                <a:latin typeface="Times New Roman"/>
                <a:cs typeface="Times New Roman"/>
              </a:rPr>
              <a:t>ated</a:t>
            </a:r>
            <a:r>
              <a:rPr dirty="0" baseline="-20467" sz="1425" spc="7">
                <a:latin typeface="Times New Roman"/>
                <a:cs typeface="Times New Roman"/>
              </a:rPr>
              <a:t> for:	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 i="1"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925"/>
              </a:lnSpc>
              <a:spcBef>
                <a:spcPts val="409"/>
              </a:spcBef>
            </a:pPr>
            <a:r>
              <a:rPr dirty="0" sz="950" spc="15">
                <a:latin typeface="Times New Roman"/>
                <a:cs typeface="Times New Roman"/>
              </a:rPr>
              <a:t>g </a:t>
            </a:r>
            <a:r>
              <a:rPr dirty="0" sz="950" spc="10">
                <a:latin typeface="Times New Roman"/>
                <a:cs typeface="Times New Roman"/>
              </a:rPr>
              <a:t>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5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</a:t>
            </a:r>
            <a:r>
              <a:rPr dirty="0" sz="950" spc="-7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experienced</a:t>
            </a:r>
            <a:endParaRPr sz="950">
              <a:latin typeface="Times New Roman"/>
              <a:cs typeface="Times New Roman"/>
            </a:endParaRPr>
          </a:p>
          <a:p>
            <a:pPr marL="24130">
              <a:lnSpc>
                <a:spcPts val="925"/>
              </a:lnSpc>
              <a:tabLst>
                <a:tab pos="3785870" algn="l"/>
              </a:tabLst>
            </a:pPr>
            <a:r>
              <a:rPr dirty="0" baseline="-23391" sz="1425" spc="7">
                <a:latin typeface="Times New Roman"/>
                <a:cs typeface="Times New Roman"/>
              </a:rPr>
              <a:t>ecursors or </a:t>
            </a:r>
            <a:r>
              <a:rPr dirty="0" baseline="-23391" sz="1425" spc="15">
                <a:latin typeface="Times New Roman"/>
                <a:cs typeface="Times New Roman"/>
              </a:rPr>
              <a:t>who </a:t>
            </a:r>
            <a:r>
              <a:rPr dirty="0" baseline="-23391" sz="1425" spc="22">
                <a:latin typeface="Times New Roman"/>
                <a:cs typeface="Times New Roman"/>
              </a:rPr>
              <a:t>have </a:t>
            </a:r>
            <a:r>
              <a:rPr dirty="0" baseline="-23391" sz="1425" spc="7">
                <a:latin typeface="Times New Roman"/>
                <a:cs typeface="Times New Roman"/>
              </a:rPr>
              <a:t>had </a:t>
            </a:r>
            <a:r>
              <a:rPr dirty="0" baseline="-23391" sz="1425" spc="15">
                <a:latin typeface="Times New Roman"/>
                <a:cs typeface="Times New Roman"/>
              </a:rPr>
              <a:t>a </a:t>
            </a:r>
            <a:r>
              <a:rPr dirty="0" baseline="-23391" sz="1425" spc="7">
                <a:latin typeface="Times New Roman"/>
                <a:cs typeface="Times New Roman"/>
              </a:rPr>
              <a:t>completed thrombotic</a:t>
            </a:r>
            <a:r>
              <a:rPr dirty="0" baseline="-23391" sz="1425" spc="112">
                <a:latin typeface="Times New Roman"/>
                <a:cs typeface="Times New Roman"/>
              </a:rPr>
              <a:t> </a:t>
            </a:r>
            <a:r>
              <a:rPr dirty="0" baseline="-23391" sz="1425" spc="7">
                <a:latin typeface="Times New Roman"/>
                <a:cs typeface="Times New Roman"/>
              </a:rPr>
              <a:t>stroke</a:t>
            </a:r>
            <a:r>
              <a:rPr dirty="0" baseline="-23391" sz="1425" spc="15">
                <a:latin typeface="Times New Roman"/>
                <a:cs typeface="Times New Roman"/>
              </a:rPr>
              <a:t> (1.1)	</a:t>
            </a: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5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INTERACTIONS---------------------------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" marR="51435" indent="-1270">
              <a:lnSpc>
                <a:spcPct val="102099"/>
              </a:lnSpc>
              <a:spcBef>
                <a:spcPts val="30"/>
              </a:spcBef>
              <a:tabLst>
                <a:tab pos="3768725" algn="l"/>
                <a:tab pos="4022090" algn="l"/>
                <a:tab pos="4048125" algn="l"/>
              </a:tabLst>
            </a:pPr>
            <a:r>
              <a:rPr dirty="0" baseline="-23391" sz="1425" spc="22">
                <a:latin typeface="Times New Roman"/>
                <a:cs typeface="Times New Roman"/>
              </a:rPr>
              <a:t>g </a:t>
            </a:r>
            <a:r>
              <a:rPr dirty="0" baseline="-23391" sz="1425" spc="15">
                <a:latin typeface="Times New Roman"/>
                <a:cs typeface="Times New Roman"/>
              </a:rPr>
              <a:t>the incidence </a:t>
            </a:r>
            <a:r>
              <a:rPr dirty="0" baseline="-23391" sz="1425" spc="7">
                <a:latin typeface="Times New Roman"/>
                <a:cs typeface="Times New Roman"/>
              </a:rPr>
              <a:t>of </a:t>
            </a:r>
            <a:r>
              <a:rPr dirty="0" baseline="-23391" sz="1425" spc="15">
                <a:latin typeface="Times New Roman"/>
                <a:cs typeface="Times New Roman"/>
              </a:rPr>
              <a:t>subacute </a:t>
            </a:r>
            <a:r>
              <a:rPr dirty="0" baseline="-23391" sz="1425" spc="7">
                <a:latin typeface="Times New Roman"/>
                <a:cs typeface="Times New Roman"/>
              </a:rPr>
              <a:t>coronary </a:t>
            </a:r>
            <a:r>
              <a:rPr dirty="0" baseline="-23391" sz="1425" spc="15">
                <a:latin typeface="Times New Roman"/>
                <a:cs typeface="Times New Roman"/>
              </a:rPr>
              <a:t>stent</a:t>
            </a:r>
            <a:r>
              <a:rPr dirty="0" baseline="-23391" sz="1425" spc="-15">
                <a:latin typeface="Times New Roman"/>
                <a:cs typeface="Times New Roman"/>
              </a:rPr>
              <a:t> </a:t>
            </a:r>
            <a:r>
              <a:rPr dirty="0" baseline="-23391" sz="1425" spc="15">
                <a:latin typeface="Times New Roman"/>
                <a:cs typeface="Times New Roman"/>
              </a:rPr>
              <a:t>thrombosis, </a:t>
            </a:r>
            <a:r>
              <a:rPr dirty="0" baseline="-23391" sz="1425" spc="7">
                <a:latin typeface="Times New Roman"/>
                <a:cs typeface="Times New Roman"/>
              </a:rPr>
              <a:t>when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	</a:t>
            </a:r>
            <a:r>
              <a:rPr dirty="0" sz="950" spc="5">
                <a:latin typeface="Times New Roman"/>
                <a:cs typeface="Times New Roman"/>
              </a:rPr>
              <a:t>Anticoagulants: Discontinue prior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switching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Imdicon (5.3, </a:t>
            </a:r>
            <a:r>
              <a:rPr dirty="0" sz="950" spc="10">
                <a:latin typeface="Times New Roman"/>
                <a:cs typeface="Times New Roman"/>
              </a:rPr>
              <a:t>7.1)  </a:t>
            </a:r>
            <a:r>
              <a:rPr dirty="0" baseline="-20467" sz="1425" spc="22">
                <a:latin typeface="Times New Roman"/>
                <a:cs typeface="Times New Roman"/>
              </a:rPr>
              <a:t>h</a:t>
            </a:r>
            <a:r>
              <a:rPr dirty="0" baseline="-20467" sz="1425" spc="30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aspirin </a:t>
            </a:r>
            <a:r>
              <a:rPr dirty="0" baseline="-20467" sz="1425" spc="15">
                <a:latin typeface="Times New Roman"/>
                <a:cs typeface="Times New Roman"/>
              </a:rPr>
              <a:t>(1.2)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	</a:t>
            </a:r>
            <a:r>
              <a:rPr dirty="0" sz="950" spc="5">
                <a:latin typeface="Times New Roman"/>
                <a:cs typeface="Times New Roman"/>
              </a:rPr>
              <a:t>Phenytoin: 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0">
                <a:latin typeface="Times New Roman"/>
                <a:cs typeface="Times New Roman"/>
              </a:rPr>
              <a:t>Monitor  </a:t>
            </a:r>
            <a:r>
              <a:rPr dirty="0" baseline="-20467" sz="1425" spc="7">
                <a:latin typeface="Times New Roman"/>
                <a:cs typeface="Times New Roman"/>
              </a:rPr>
              <a:t>tations:		</a:t>
            </a:r>
            <a:r>
              <a:rPr dirty="0" sz="950" spc="5">
                <a:latin typeface="Times New Roman"/>
                <a:cs typeface="Times New Roman"/>
              </a:rPr>
              <a:t>levels.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373634" y="1270000"/>
            <a:ext cx="8237220" cy="3835400"/>
            <a:chOff x="373634" y="1270000"/>
            <a:chExt cx="8237220" cy="3835400"/>
          </a:xfrm>
        </p:grpSpPr>
        <p:sp>
          <p:nvSpPr>
            <p:cNvPr id="43" name="object 43"/>
            <p:cNvSpPr/>
            <p:nvPr/>
          </p:nvSpPr>
          <p:spPr>
            <a:xfrm>
              <a:off x="1130300" y="1282700"/>
              <a:ext cx="7467600" cy="3810000"/>
            </a:xfrm>
            <a:custGeom>
              <a:avLst/>
              <a:gdLst/>
              <a:ahLst/>
              <a:cxnLst/>
              <a:rect l="l" t="t" r="r" b="b"/>
              <a:pathLst>
                <a:path w="7467600" h="3810000">
                  <a:moveTo>
                    <a:pt x="7467600" y="3810000"/>
                  </a:moveTo>
                  <a:lnTo>
                    <a:pt x="7467600" y="0"/>
                  </a:lnTo>
                  <a:lnTo>
                    <a:pt x="0" y="0"/>
                  </a:lnTo>
                  <a:lnTo>
                    <a:pt x="0" y="3810000"/>
                  </a:lnTo>
                  <a:lnTo>
                    <a:pt x="7467600" y="381000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373634" y="1359661"/>
              <a:ext cx="718185" cy="3272154"/>
            </a:xfrm>
            <a:custGeom>
              <a:avLst/>
              <a:gdLst/>
              <a:ahLst/>
              <a:cxnLst/>
              <a:rect l="l" t="t" r="r" b="b"/>
              <a:pathLst>
                <a:path w="718185" h="3272154">
                  <a:moveTo>
                    <a:pt x="32226" y="3197201"/>
                  </a:moveTo>
                  <a:lnTo>
                    <a:pt x="29718" y="3197248"/>
                  </a:lnTo>
                  <a:lnTo>
                    <a:pt x="16478" y="3202781"/>
                  </a:lnTo>
                  <a:lnTo>
                    <a:pt x="6060" y="3213103"/>
                  </a:lnTo>
                  <a:lnTo>
                    <a:pt x="0" y="3227070"/>
                  </a:lnTo>
                  <a:lnTo>
                    <a:pt x="142" y="3242131"/>
                  </a:lnTo>
                  <a:lnTo>
                    <a:pt x="5715" y="3255549"/>
                  </a:lnTo>
                  <a:lnTo>
                    <a:pt x="15859" y="3265967"/>
                  </a:lnTo>
                  <a:lnTo>
                    <a:pt x="25146" y="3270028"/>
                  </a:lnTo>
                  <a:lnTo>
                    <a:pt x="25146" y="3232404"/>
                  </a:lnTo>
                  <a:lnTo>
                    <a:pt x="32226" y="3197201"/>
                  </a:lnTo>
                  <a:close/>
                </a:path>
                <a:path w="718185" h="3272154">
                  <a:moveTo>
                    <a:pt x="57238" y="3202398"/>
                  </a:moveTo>
                  <a:lnTo>
                    <a:pt x="44957" y="3197352"/>
                  </a:lnTo>
                  <a:lnTo>
                    <a:pt x="32226" y="3197201"/>
                  </a:lnTo>
                  <a:lnTo>
                    <a:pt x="25146" y="3232404"/>
                  </a:lnTo>
                  <a:lnTo>
                    <a:pt x="50291" y="3236976"/>
                  </a:lnTo>
                  <a:lnTo>
                    <a:pt x="57238" y="3202398"/>
                  </a:lnTo>
                  <a:close/>
                </a:path>
                <a:path w="718185" h="3272154">
                  <a:moveTo>
                    <a:pt x="74854" y="3227141"/>
                  </a:moveTo>
                  <a:lnTo>
                    <a:pt x="69246" y="3213544"/>
                  </a:lnTo>
                  <a:lnTo>
                    <a:pt x="58924" y="3203090"/>
                  </a:lnTo>
                  <a:lnTo>
                    <a:pt x="57238" y="3202398"/>
                  </a:lnTo>
                  <a:lnTo>
                    <a:pt x="50291" y="3236976"/>
                  </a:lnTo>
                  <a:lnTo>
                    <a:pt x="25146" y="3232404"/>
                  </a:lnTo>
                  <a:lnTo>
                    <a:pt x="25146" y="3270028"/>
                  </a:lnTo>
                  <a:lnTo>
                    <a:pt x="29718" y="3272028"/>
                  </a:lnTo>
                  <a:lnTo>
                    <a:pt x="44886" y="3271885"/>
                  </a:lnTo>
                  <a:lnTo>
                    <a:pt x="58483" y="3266313"/>
                  </a:lnTo>
                  <a:lnTo>
                    <a:pt x="68937" y="3256168"/>
                  </a:lnTo>
                  <a:lnTo>
                    <a:pt x="74675" y="3242310"/>
                  </a:lnTo>
                  <a:lnTo>
                    <a:pt x="74854" y="3227141"/>
                  </a:lnTo>
                  <a:close/>
                </a:path>
                <a:path w="718185" h="3272154">
                  <a:moveTo>
                    <a:pt x="685640" y="74555"/>
                  </a:moveTo>
                  <a:lnTo>
                    <a:pt x="672845" y="74675"/>
                  </a:lnTo>
                  <a:lnTo>
                    <a:pt x="661268" y="69881"/>
                  </a:lnTo>
                  <a:lnTo>
                    <a:pt x="32226" y="3197201"/>
                  </a:lnTo>
                  <a:lnTo>
                    <a:pt x="44957" y="3197352"/>
                  </a:lnTo>
                  <a:lnTo>
                    <a:pt x="57238" y="3202398"/>
                  </a:lnTo>
                  <a:lnTo>
                    <a:pt x="685640" y="74555"/>
                  </a:lnTo>
                  <a:close/>
                </a:path>
                <a:path w="718185" h="3272154">
                  <a:moveTo>
                    <a:pt x="717982" y="29789"/>
                  </a:moveTo>
                  <a:lnTo>
                    <a:pt x="712374" y="16192"/>
                  </a:lnTo>
                  <a:lnTo>
                    <a:pt x="702052" y="5738"/>
                  </a:lnTo>
                  <a:lnTo>
                    <a:pt x="688085" y="0"/>
                  </a:lnTo>
                  <a:lnTo>
                    <a:pt x="673024" y="142"/>
                  </a:lnTo>
                  <a:lnTo>
                    <a:pt x="659606" y="5714"/>
                  </a:lnTo>
                  <a:lnTo>
                    <a:pt x="649188" y="15859"/>
                  </a:lnTo>
                  <a:lnTo>
                    <a:pt x="643127" y="29718"/>
                  </a:lnTo>
                  <a:lnTo>
                    <a:pt x="643270" y="44886"/>
                  </a:lnTo>
                  <a:lnTo>
                    <a:pt x="648842" y="58483"/>
                  </a:lnTo>
                  <a:lnTo>
                    <a:pt x="658987" y="68937"/>
                  </a:lnTo>
                  <a:lnTo>
                    <a:pt x="661268" y="69881"/>
                  </a:lnTo>
                  <a:lnTo>
                    <a:pt x="668273" y="35051"/>
                  </a:lnTo>
                  <a:lnTo>
                    <a:pt x="692657" y="39624"/>
                  </a:lnTo>
                  <a:lnTo>
                    <a:pt x="692657" y="72630"/>
                  </a:lnTo>
                  <a:lnTo>
                    <a:pt x="701611" y="68961"/>
                  </a:lnTo>
                  <a:lnTo>
                    <a:pt x="712065" y="58816"/>
                  </a:lnTo>
                  <a:lnTo>
                    <a:pt x="717803" y="44957"/>
                  </a:lnTo>
                  <a:lnTo>
                    <a:pt x="717982" y="29789"/>
                  </a:lnTo>
                  <a:close/>
                </a:path>
                <a:path w="718185" h="3272154">
                  <a:moveTo>
                    <a:pt x="692657" y="39624"/>
                  </a:moveTo>
                  <a:lnTo>
                    <a:pt x="668273" y="35051"/>
                  </a:lnTo>
                  <a:lnTo>
                    <a:pt x="661268" y="69881"/>
                  </a:lnTo>
                  <a:lnTo>
                    <a:pt x="672845" y="74675"/>
                  </a:lnTo>
                  <a:lnTo>
                    <a:pt x="685640" y="74555"/>
                  </a:lnTo>
                  <a:lnTo>
                    <a:pt x="692657" y="39624"/>
                  </a:lnTo>
                  <a:close/>
                </a:path>
                <a:path w="718185" h="3272154">
                  <a:moveTo>
                    <a:pt x="692657" y="72630"/>
                  </a:moveTo>
                  <a:lnTo>
                    <a:pt x="692657" y="39624"/>
                  </a:lnTo>
                  <a:lnTo>
                    <a:pt x="685640" y="74555"/>
                  </a:lnTo>
                  <a:lnTo>
                    <a:pt x="688085" y="74503"/>
                  </a:lnTo>
                  <a:lnTo>
                    <a:pt x="692657" y="7263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054100" y="1282700"/>
              <a:ext cx="7543800" cy="3810000"/>
            </a:xfrm>
            <a:custGeom>
              <a:avLst/>
              <a:gdLst/>
              <a:ahLst/>
              <a:cxnLst/>
              <a:rect l="l" t="t" r="r" b="b"/>
              <a:pathLst>
                <a:path w="7543800" h="3810000">
                  <a:moveTo>
                    <a:pt x="0" y="0"/>
                  </a:moveTo>
                  <a:lnTo>
                    <a:pt x="0" y="3810000"/>
                  </a:lnTo>
                </a:path>
                <a:path w="7543800" h="3810000">
                  <a:moveTo>
                    <a:pt x="76200" y="3810000"/>
                  </a:moveTo>
                  <a:lnTo>
                    <a:pt x="76200" y="0"/>
                  </a:lnTo>
                  <a:lnTo>
                    <a:pt x="7543800" y="0"/>
                  </a:lnTo>
                  <a:lnTo>
                    <a:pt x="7543800" y="3810000"/>
                  </a:lnTo>
                  <a:lnTo>
                    <a:pt x="76200" y="381000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/>
          <p:cNvSpPr txBox="1"/>
          <p:nvPr/>
        </p:nvSpPr>
        <p:spPr>
          <a:xfrm>
            <a:off x="1222755" y="1322578"/>
            <a:ext cx="7137400" cy="1398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----------------------------INDICATIONS </a:t>
            </a:r>
            <a:r>
              <a:rPr dirty="0" sz="1800" spc="-5" b="1">
                <a:latin typeface="Arial"/>
                <a:cs typeface="Arial"/>
              </a:rPr>
              <a:t>AND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USAGE---------------------------</a:t>
            </a:r>
            <a:endParaRPr sz="1800">
              <a:latin typeface="Arial"/>
              <a:cs typeface="Arial"/>
            </a:endParaRPr>
          </a:p>
          <a:p>
            <a:pPr marL="12700" marR="25654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Imdicon </a:t>
            </a:r>
            <a:r>
              <a:rPr dirty="0" sz="1800" spc="-5" b="1">
                <a:latin typeface="Arial"/>
                <a:cs typeface="Arial"/>
              </a:rPr>
              <a:t>is </a:t>
            </a:r>
            <a:r>
              <a:rPr dirty="0" sz="1800" b="1">
                <a:latin typeface="Arial"/>
                <a:cs typeface="Arial"/>
              </a:rPr>
              <a:t>an adenosine diphosphate </a:t>
            </a:r>
            <a:r>
              <a:rPr dirty="0" sz="1800" spc="-5" b="1">
                <a:latin typeface="Arial"/>
                <a:cs typeface="Arial"/>
              </a:rPr>
              <a:t>(ADP) </a:t>
            </a:r>
            <a:r>
              <a:rPr dirty="0" sz="1800" b="1">
                <a:latin typeface="Arial"/>
                <a:cs typeface="Arial"/>
              </a:rPr>
              <a:t>antagonist</a:t>
            </a:r>
            <a:r>
              <a:rPr dirty="0" sz="1800" spc="-9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platelet  aggregation inhibitor indicated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for:</a:t>
            </a:r>
            <a:endParaRPr sz="1800">
              <a:latin typeface="Arial"/>
              <a:cs typeface="Arial"/>
            </a:endParaRPr>
          </a:p>
          <a:p>
            <a:pPr marL="12700" marR="51308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latin typeface="Arial"/>
                <a:cs typeface="Arial"/>
              </a:rPr>
              <a:t>Reducing the </a:t>
            </a:r>
            <a:r>
              <a:rPr dirty="0" sz="1800" spc="-5" b="1">
                <a:latin typeface="Arial"/>
                <a:cs typeface="Arial"/>
              </a:rPr>
              <a:t>risk </a:t>
            </a:r>
            <a:r>
              <a:rPr dirty="0" sz="1800" b="1">
                <a:latin typeface="Arial"/>
                <a:cs typeface="Arial"/>
              </a:rPr>
              <a:t>of thrombotic </a:t>
            </a:r>
            <a:r>
              <a:rPr dirty="0" sz="1800" spc="-5" b="1">
                <a:latin typeface="Arial"/>
                <a:cs typeface="Arial"/>
              </a:rPr>
              <a:t>stroke </a:t>
            </a:r>
            <a:r>
              <a:rPr dirty="0" sz="1800" b="1">
                <a:latin typeface="Arial"/>
                <a:cs typeface="Arial"/>
              </a:rPr>
              <a:t>in patients who </a:t>
            </a:r>
            <a:r>
              <a:rPr dirty="0" sz="1800" spc="-5" b="1">
                <a:latin typeface="Arial"/>
                <a:cs typeface="Arial"/>
              </a:rPr>
              <a:t>have  experienced stroke precursors </a:t>
            </a:r>
            <a:r>
              <a:rPr dirty="0" sz="1800" b="1">
                <a:latin typeface="Arial"/>
                <a:cs typeface="Arial"/>
              </a:rPr>
              <a:t>or who </a:t>
            </a:r>
            <a:r>
              <a:rPr dirty="0" sz="1800" spc="-5" b="1">
                <a:latin typeface="Arial"/>
                <a:cs typeface="Arial"/>
              </a:rPr>
              <a:t>have </a:t>
            </a:r>
            <a:r>
              <a:rPr dirty="0" sz="1800" b="1">
                <a:latin typeface="Arial"/>
                <a:cs typeface="Arial"/>
              </a:rPr>
              <a:t>had </a:t>
            </a:r>
            <a:r>
              <a:rPr dirty="0" sz="1800" spc="-5" b="1">
                <a:latin typeface="Arial"/>
                <a:cs typeface="Arial"/>
              </a:rPr>
              <a:t>a</a:t>
            </a:r>
            <a:r>
              <a:rPr dirty="0" sz="1800" spc="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completed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79859" y="5000169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58731" y="5014500"/>
            <a:ext cx="3627754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For </a:t>
            </a:r>
            <a:r>
              <a:rPr dirty="0" sz="950" spc="5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 of  or allergic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or </a:t>
            </a:r>
            <a:r>
              <a:rPr dirty="0" sz="950" spc="10">
                <a:latin typeface="Times New Roman"/>
                <a:cs typeface="Times New Roman"/>
              </a:rPr>
              <a:t>who have </a:t>
            </a:r>
            <a:r>
              <a:rPr dirty="0" sz="950" spc="5">
                <a:latin typeface="Times New Roman"/>
                <a:cs typeface="Times New Roman"/>
              </a:rPr>
              <a:t>failed aspirin therapy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842324" y="5106805"/>
            <a:ext cx="3922395" cy="457834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</a:t>
            </a:r>
            <a:r>
              <a:rPr dirty="0" sz="950" spc="10" b="1">
                <a:latin typeface="Times New Roman"/>
                <a:cs typeface="Times New Roman"/>
              </a:rPr>
              <a:t>SPECIFIC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POPULATIONS------------------------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marR="216535" indent="-279400">
              <a:lnSpc>
                <a:spcPts val="1120"/>
              </a:lnSpc>
              <a:spcBef>
                <a:spcPts val="105"/>
              </a:spcBef>
              <a:tabLst>
                <a:tab pos="291465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 in  severe </a:t>
            </a:r>
            <a:r>
              <a:rPr dirty="0" sz="950" spc="10">
                <a:latin typeface="Times New Roman"/>
                <a:cs typeface="Times New Roman"/>
              </a:rPr>
              <a:t>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79859" y="5447231"/>
            <a:ext cx="3896995" cy="3168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  <a:tabLst>
                <a:tab pos="291465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Stroke: </a:t>
            </a:r>
            <a:r>
              <a:rPr dirty="0" sz="950" spc="15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food.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842324" y="5539754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121196" y="5554085"/>
            <a:ext cx="3120390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9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9859" y="5736187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58731" y="5750518"/>
            <a:ext cx="3571240" cy="30861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Coronary </a:t>
            </a:r>
            <a:r>
              <a:rPr dirty="0" sz="950" spc="5">
                <a:latin typeface="Times New Roman"/>
                <a:cs typeface="Times New Roman"/>
              </a:rPr>
              <a:t>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food, with antiplatelet doses  of aspirin, for 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30 </a:t>
            </a:r>
            <a:r>
              <a:rPr dirty="0" sz="950" spc="10">
                <a:latin typeface="Times New Roman"/>
                <a:cs typeface="Times New Roman"/>
              </a:rPr>
              <a:t>days </a:t>
            </a:r>
            <a:r>
              <a:rPr dirty="0" sz="950" spc="5">
                <a:latin typeface="Times New Roman"/>
                <a:cs typeface="Times New Roman"/>
              </a:rPr>
              <a:t>following stent implantation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42324" y="5842070"/>
            <a:ext cx="3777615" cy="65849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ts val="1135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15" b="1">
                <a:latin typeface="Times New Roman"/>
                <a:cs typeface="Times New Roman"/>
              </a:rPr>
              <a:t>17 </a:t>
            </a:r>
            <a:r>
              <a:rPr dirty="0" sz="950" spc="10" b="1">
                <a:latin typeface="Times New Roman"/>
                <a:cs typeface="Times New Roman"/>
              </a:rPr>
              <a:t>for PATIENT COUNSELING </a:t>
            </a:r>
            <a:r>
              <a:rPr dirty="0" sz="950" spc="15" b="1">
                <a:latin typeface="Times New Roman"/>
                <a:cs typeface="Times New Roman"/>
              </a:rPr>
              <a:t>INFORMATION and</a:t>
            </a:r>
            <a:r>
              <a:rPr dirty="0" sz="950" spc="-8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approved </a:t>
            </a:r>
            <a:r>
              <a:rPr dirty="0" sz="950" spc="5" b="1">
                <a:latin typeface="Times New Roman"/>
                <a:cs typeface="Times New Roman"/>
              </a:rPr>
              <a:t>patient</a:t>
            </a:r>
            <a:r>
              <a:rPr dirty="0" sz="950" spc="-3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  <a:p>
            <a:pPr marL="2635885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79859" y="6036998"/>
            <a:ext cx="3647440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28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3456" y="2695549"/>
            <a:ext cx="31172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5847" sz="1425" spc="15" b="1">
                <a:latin typeface="Times New Roman"/>
                <a:cs typeface="Times New Roman"/>
              </a:rPr>
              <a:t>Thrombo </a:t>
            </a:r>
            <a:r>
              <a:rPr dirty="0" sz="1800" b="1">
                <a:latin typeface="Arial"/>
                <a:cs typeface="Arial"/>
              </a:rPr>
              <a:t>thrombotic </a:t>
            </a:r>
            <a:r>
              <a:rPr dirty="0" sz="1800" spc="-5" b="1">
                <a:latin typeface="Arial"/>
                <a:cs typeface="Arial"/>
              </a:rPr>
              <a:t>stroke</a:t>
            </a:r>
            <a:r>
              <a:rPr dirty="0" sz="1800" spc="-7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(1.1)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222755" y="2969869"/>
            <a:ext cx="6959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Reducing the incidence of subacute coronary stent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thrombosis,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9064" y="3244189"/>
            <a:ext cx="39535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43859" sz="1425" spc="7" b="1">
                <a:latin typeface="Times New Roman"/>
                <a:cs typeface="Times New Roman"/>
              </a:rPr>
              <a:t>------------------ </a:t>
            </a:r>
            <a:r>
              <a:rPr dirty="0" sz="1800" b="1">
                <a:latin typeface="Arial"/>
                <a:cs typeface="Arial"/>
              </a:rPr>
              <a:t>when used with aspirin</a:t>
            </a:r>
            <a:r>
              <a:rPr dirty="0" sz="1800" spc="-1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(1.2)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22755" y="3519195"/>
            <a:ext cx="23622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Important</a:t>
            </a:r>
            <a:r>
              <a:rPr dirty="0" sz="1800" spc="-7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limitations: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72809" y="3793515"/>
            <a:ext cx="7415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32163" sz="1425" spc="7" b="1">
                <a:latin typeface="Times New Roman"/>
                <a:cs typeface="Times New Roman"/>
              </a:rPr>
              <a:t>------------------ </a:t>
            </a:r>
            <a:r>
              <a:rPr dirty="0" sz="1800" b="1">
                <a:latin typeface="Arial"/>
                <a:cs typeface="Arial"/>
              </a:rPr>
              <a:t>For stroke, Imdicon should be </a:t>
            </a:r>
            <a:r>
              <a:rPr dirty="0" sz="1800" spc="-5" b="1">
                <a:latin typeface="Arial"/>
                <a:cs typeface="Arial"/>
              </a:rPr>
              <a:t>reserved </a:t>
            </a:r>
            <a:r>
              <a:rPr dirty="0" sz="1800" b="1">
                <a:latin typeface="Arial"/>
                <a:cs typeface="Arial"/>
              </a:rPr>
              <a:t>for patients who</a:t>
            </a:r>
            <a:r>
              <a:rPr dirty="0" sz="1800" spc="-12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are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22755" y="4068521"/>
            <a:ext cx="64636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intolerant of or allergic to aspirin or who have failed aspirin  </a:t>
            </a:r>
            <a:r>
              <a:rPr dirty="0" sz="1800" b="1">
                <a:latin typeface="Arial"/>
                <a:cs typeface="Arial"/>
              </a:rPr>
              <a:t>therapy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(1.1)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89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3907154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not include </a:t>
            </a:r>
            <a:r>
              <a:rPr dirty="0" sz="950" spc="10" b="1">
                <a:latin typeface="Times New Roman"/>
                <a:cs typeface="Times New Roman"/>
              </a:rPr>
              <a:t>all </a:t>
            </a:r>
            <a:r>
              <a:rPr dirty="0" sz="950" b="1">
                <a:latin typeface="Times New Roman"/>
                <a:cs typeface="Times New Roman"/>
              </a:rPr>
              <a:t>the </a:t>
            </a:r>
            <a:r>
              <a:rPr dirty="0" sz="950" spc="5" b="1">
                <a:latin typeface="Times New Roman"/>
                <a:cs typeface="Times New Roman"/>
              </a:rPr>
              <a:t>information </a:t>
            </a:r>
            <a:r>
              <a:rPr dirty="0" sz="950" spc="10" b="1">
                <a:latin typeface="Times New Roman"/>
                <a:cs typeface="Times New Roman"/>
              </a:rPr>
              <a:t>needed to </a:t>
            </a:r>
            <a:r>
              <a:rPr dirty="0" sz="950" spc="5" b="1">
                <a:latin typeface="Times New Roman"/>
                <a:cs typeface="Times New Roman"/>
              </a:rPr>
              <a:t>use </a:t>
            </a:r>
            <a:r>
              <a:rPr dirty="0" sz="950" spc="10" b="1">
                <a:latin typeface="Times New Roman"/>
                <a:cs typeface="Times New Roman"/>
              </a:rPr>
              <a:t>Imdicon  safely and </a:t>
            </a:r>
            <a:r>
              <a:rPr dirty="0" sz="950" spc="5" b="1">
                <a:latin typeface="Times New Roman"/>
                <a:cs typeface="Times New Roman"/>
              </a:rPr>
              <a:t>effectively. </a:t>
            </a: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 for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78" y="1299935"/>
            <a:ext cx="203327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IMDICON</a:t>
            </a:r>
            <a:r>
              <a:rPr dirty="0" baseline="41666" sz="900" spc="15" b="1">
                <a:latin typeface="Times New Roman"/>
                <a:cs typeface="Times New Roman"/>
              </a:rPr>
              <a:t>® </a:t>
            </a:r>
            <a:r>
              <a:rPr dirty="0" sz="950" spc="5" b="1">
                <a:latin typeface="Times New Roman"/>
                <a:cs typeface="Times New Roman"/>
              </a:rPr>
              <a:t>(cholinasol) </a:t>
            </a:r>
            <a:r>
              <a:rPr dirty="0" sz="950" spc="10" b="1">
                <a:latin typeface="Times New Roman"/>
                <a:cs typeface="Times New Roman"/>
              </a:rPr>
              <a:t>CAPSULES  </a:t>
            </a:r>
            <a:r>
              <a:rPr dirty="0" sz="950" spc="5" b="1">
                <a:latin typeface="Times New Roman"/>
                <a:cs typeface="Times New Roman"/>
              </a:rPr>
              <a:t>Initial U.S. Approval: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2000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882" y="1762475"/>
            <a:ext cx="379095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WARNING: LIFE-THREATENING </a:t>
            </a:r>
            <a:r>
              <a:rPr dirty="0" sz="950" spc="15" b="1">
                <a:latin typeface="Times New Roman"/>
                <a:cs typeface="Times New Roman"/>
              </a:rPr>
              <a:t>HEMATOLOGICAL</a:t>
            </a:r>
            <a:r>
              <a:rPr dirty="0" sz="950" spc="3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ADVERSE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92988" y="1753742"/>
            <a:ext cx="4103370" cy="175260"/>
            <a:chOff x="292988" y="1753742"/>
            <a:chExt cx="4103370" cy="175260"/>
          </a:xfrm>
        </p:grpSpPr>
        <p:sp>
          <p:nvSpPr>
            <p:cNvPr id="7" name="object 7"/>
            <p:cNvSpPr/>
            <p:nvPr/>
          </p:nvSpPr>
          <p:spPr>
            <a:xfrm>
              <a:off x="293623" y="175437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08863" y="1754377"/>
              <a:ext cx="4072254" cy="15240"/>
            </a:xfrm>
            <a:custGeom>
              <a:avLst/>
              <a:gdLst/>
              <a:ahLst/>
              <a:cxnLst/>
              <a:rect l="l" t="t" r="r" b="b"/>
              <a:pathLst>
                <a:path w="4072254" h="15239">
                  <a:moveTo>
                    <a:pt x="4072128" y="15239"/>
                  </a:moveTo>
                  <a:lnTo>
                    <a:pt x="4072128" y="0"/>
                  </a:lnTo>
                  <a:lnTo>
                    <a:pt x="0" y="0"/>
                  </a:lnTo>
                  <a:lnTo>
                    <a:pt x="0" y="15239"/>
                  </a:lnTo>
                  <a:lnTo>
                    <a:pt x="4072128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93623" y="1754377"/>
              <a:ext cx="4102100" cy="173990"/>
            </a:xfrm>
            <a:custGeom>
              <a:avLst/>
              <a:gdLst/>
              <a:ahLst/>
              <a:cxnLst/>
              <a:rect l="l" t="t" r="r" b="b"/>
              <a:pathLst>
                <a:path w="4102100" h="173989">
                  <a:moveTo>
                    <a:pt x="14478" y="0"/>
                  </a:moveTo>
                  <a:lnTo>
                    <a:pt x="4086605" y="0"/>
                  </a:lnTo>
                </a:path>
                <a:path w="4102100" h="173989">
                  <a:moveTo>
                    <a:pt x="4086605" y="0"/>
                  </a:moveTo>
                  <a:lnTo>
                    <a:pt x="4101846" y="0"/>
                  </a:lnTo>
                </a:path>
                <a:path w="4102100" h="173989">
                  <a:moveTo>
                    <a:pt x="4086605" y="0"/>
                  </a:moveTo>
                  <a:lnTo>
                    <a:pt x="4086605" y="15239"/>
                  </a:lnTo>
                </a:path>
                <a:path w="4102100" h="173989">
                  <a:moveTo>
                    <a:pt x="4086605" y="0"/>
                  </a:moveTo>
                  <a:lnTo>
                    <a:pt x="4101846" y="0"/>
                  </a:lnTo>
                </a:path>
                <a:path w="4102100" h="173989">
                  <a:moveTo>
                    <a:pt x="4086605" y="0"/>
                  </a:moveTo>
                  <a:lnTo>
                    <a:pt x="4086605" y="15239"/>
                  </a:lnTo>
                </a:path>
                <a:path w="4102100" h="173989">
                  <a:moveTo>
                    <a:pt x="0" y="15240"/>
                  </a:moveTo>
                  <a:lnTo>
                    <a:pt x="0" y="173736"/>
                  </a:lnTo>
                </a:path>
                <a:path w="4102100" h="173989">
                  <a:moveTo>
                    <a:pt x="4086605" y="15239"/>
                  </a:moveTo>
                  <a:lnTo>
                    <a:pt x="4086605" y="1737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961895" y="1905047"/>
            <a:ext cx="7645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R</a:t>
            </a:r>
            <a:r>
              <a:rPr dirty="0" sz="950" spc="20" b="1">
                <a:latin typeface="Times New Roman"/>
                <a:cs typeface="Times New Roman"/>
              </a:rPr>
              <a:t>E</a:t>
            </a:r>
            <a:r>
              <a:rPr dirty="0" sz="950" spc="10" b="1">
                <a:latin typeface="Times New Roman"/>
                <a:cs typeface="Times New Roman"/>
              </a:rPr>
              <a:t>AC</a:t>
            </a:r>
            <a:r>
              <a:rPr dirty="0" sz="950" spc="20" b="1">
                <a:latin typeface="Times New Roman"/>
                <a:cs typeface="Times New Roman"/>
              </a:rPr>
              <a:t>T</a:t>
            </a:r>
            <a:r>
              <a:rPr dirty="0" sz="950" spc="10" b="1">
                <a:latin typeface="Times New Roman"/>
                <a:cs typeface="Times New Roman"/>
              </a:rPr>
              <a:t>I</a:t>
            </a:r>
            <a:r>
              <a:rPr dirty="0" sz="950" spc="15" b="1">
                <a:latin typeface="Times New Roman"/>
                <a:cs typeface="Times New Roman"/>
              </a:rPr>
              <a:t>O</a:t>
            </a:r>
            <a:r>
              <a:rPr dirty="0" sz="950" spc="15" b="1">
                <a:latin typeface="Times New Roman"/>
                <a:cs typeface="Times New Roman"/>
              </a:rPr>
              <a:t>N</a:t>
            </a:r>
            <a:r>
              <a:rPr dirty="0" sz="950" spc="15" b="1">
                <a:latin typeface="Times New Roman"/>
                <a:cs typeface="Times New Roman"/>
              </a:rPr>
              <a:t>S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92988" y="1754377"/>
            <a:ext cx="4102735" cy="319405"/>
            <a:chOff x="292988" y="1754377"/>
            <a:chExt cx="4102735" cy="319405"/>
          </a:xfrm>
        </p:grpSpPr>
        <p:sp>
          <p:nvSpPr>
            <p:cNvPr id="12" name="object 12"/>
            <p:cNvSpPr/>
            <p:nvPr/>
          </p:nvSpPr>
          <p:spPr>
            <a:xfrm>
              <a:off x="293623" y="1928113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0"/>
                  </a:moveTo>
                  <a:lnTo>
                    <a:pt x="0" y="1447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380992" y="1754377"/>
              <a:ext cx="14604" cy="290830"/>
            </a:xfrm>
            <a:custGeom>
              <a:avLst/>
              <a:gdLst/>
              <a:ahLst/>
              <a:cxnLst/>
              <a:rect l="l" t="t" r="r" b="b"/>
              <a:pathLst>
                <a:path w="14604" h="290830">
                  <a:moveTo>
                    <a:pt x="0" y="290321"/>
                  </a:moveTo>
                  <a:lnTo>
                    <a:pt x="14477" y="290321"/>
                  </a:lnTo>
                  <a:lnTo>
                    <a:pt x="14477" y="0"/>
                  </a:lnTo>
                  <a:lnTo>
                    <a:pt x="0" y="0"/>
                  </a:lnTo>
                  <a:lnTo>
                    <a:pt x="0" y="2903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380229" y="1928113"/>
              <a:ext cx="0" cy="116839"/>
            </a:xfrm>
            <a:custGeom>
              <a:avLst/>
              <a:gdLst/>
              <a:ahLst/>
              <a:cxnLst/>
              <a:rect l="l" t="t" r="r" b="b"/>
              <a:pathLst>
                <a:path w="0" h="116839">
                  <a:moveTo>
                    <a:pt x="0" y="0"/>
                  </a:moveTo>
                  <a:lnTo>
                    <a:pt x="0" y="1165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764794" y="2049065"/>
            <a:ext cx="50800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 i="1">
                <a:latin typeface="Times New Roman"/>
                <a:cs typeface="Times New Roman"/>
              </a:rPr>
              <a:t>See </a:t>
            </a:r>
            <a:r>
              <a:rPr dirty="0" sz="950" spc="5" b="1" i="1">
                <a:latin typeface="Times New Roman"/>
                <a:cs typeface="Times New Roman"/>
              </a:rPr>
              <a:t>full</a:t>
            </a:r>
            <a:r>
              <a:rPr dirty="0" sz="950" spc="-80" b="1" i="1">
                <a:latin typeface="Times New Roman"/>
                <a:cs typeface="Times New Roman"/>
              </a:rPr>
              <a:t> </a:t>
            </a:r>
            <a:r>
              <a:rPr dirty="0" sz="950" spc="20" b="1" i="1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3624" y="2072894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0"/>
                </a:moveTo>
                <a:lnTo>
                  <a:pt x="0" y="141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79984" y="2191559"/>
            <a:ext cx="91757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Monitor for</a:t>
            </a:r>
            <a:r>
              <a:rPr dirty="0" sz="950" spc="-70" b="1">
                <a:latin typeface="Times New Roman"/>
                <a:cs typeface="Times New Roman"/>
              </a:rPr>
              <a:t> </a:t>
            </a:r>
            <a:r>
              <a:rPr dirty="0" sz="950" spc="20" b="1">
                <a:latin typeface="Times New Roman"/>
                <a:cs typeface="Times New Roman"/>
              </a:rPr>
              <a:t>hem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3624" y="2214626"/>
            <a:ext cx="0" cy="144145"/>
          </a:xfrm>
          <a:custGeom>
            <a:avLst/>
            <a:gdLst/>
            <a:ahLst/>
            <a:cxnLst/>
            <a:rect l="l" t="t" r="r" b="b"/>
            <a:pathLst>
              <a:path w="0" h="144144">
                <a:moveTo>
                  <a:pt x="0" y="0"/>
                </a:moveTo>
                <a:lnTo>
                  <a:pt x="0" y="1440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79984" y="2335577"/>
            <a:ext cx="8407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months </a:t>
            </a:r>
            <a:r>
              <a:rPr dirty="0" sz="950" spc="10" b="1">
                <a:latin typeface="Times New Roman"/>
                <a:cs typeface="Times New Roman"/>
              </a:rPr>
              <a:t>of</a:t>
            </a:r>
            <a:r>
              <a:rPr dirty="0" sz="950" spc="-4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treat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3624" y="235864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79984" y="2479594"/>
            <a:ext cx="8858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following</a:t>
            </a:r>
            <a:r>
              <a:rPr dirty="0" sz="950" spc="-5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occur: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3624" y="2503423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0"/>
                </a:moveTo>
                <a:lnTo>
                  <a:pt x="0" y="141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79984" y="2631232"/>
            <a:ext cx="9042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</a:t>
            </a:r>
            <a:r>
              <a:rPr dirty="0" sz="950" spc="10" b="1">
                <a:latin typeface="Times New Roman"/>
                <a:cs typeface="Times New Roman"/>
              </a:rPr>
              <a:t>e</a:t>
            </a:r>
            <a:r>
              <a:rPr dirty="0" sz="950" b="1">
                <a:latin typeface="Times New Roman"/>
                <a:cs typeface="Times New Roman"/>
              </a:rPr>
              <a:t>ut</a:t>
            </a:r>
            <a:r>
              <a:rPr dirty="0" sz="950" spc="10" b="1">
                <a:latin typeface="Times New Roman"/>
                <a:cs typeface="Times New Roman"/>
              </a:rPr>
              <a:t>r</a:t>
            </a:r>
            <a:r>
              <a:rPr dirty="0" sz="950" spc="20" b="1">
                <a:latin typeface="Times New Roman"/>
                <a:cs typeface="Times New Roman"/>
              </a:rPr>
              <a:t>o</a:t>
            </a:r>
            <a:r>
              <a:rPr dirty="0" sz="950" spc="5" b="1">
                <a:latin typeface="Times New Roman"/>
                <a:cs typeface="Times New Roman"/>
              </a:rPr>
              <a:t>p</a:t>
            </a:r>
            <a:r>
              <a:rPr dirty="0" sz="950" spc="15" b="1">
                <a:latin typeface="Times New Roman"/>
                <a:cs typeface="Times New Roman"/>
              </a:rPr>
              <a:t>e</a:t>
            </a:r>
            <a:r>
              <a:rPr dirty="0" sz="950" spc="-5" b="1">
                <a:latin typeface="Times New Roman"/>
                <a:cs typeface="Times New Roman"/>
              </a:rPr>
              <a:t>n</a:t>
            </a:r>
            <a:r>
              <a:rPr dirty="0" sz="950" spc="5" b="1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93624" y="2645155"/>
            <a:ext cx="0" cy="306070"/>
          </a:xfrm>
          <a:custGeom>
            <a:avLst/>
            <a:gdLst/>
            <a:ahLst/>
            <a:cxnLst/>
            <a:rect l="l" t="t" r="r" b="b"/>
            <a:pathLst>
              <a:path w="0" h="306069">
                <a:moveTo>
                  <a:pt x="0" y="0"/>
                </a:moveTo>
                <a:lnTo>
                  <a:pt x="0" y="153924"/>
                </a:lnTo>
              </a:path>
              <a:path w="0" h="306069">
                <a:moveTo>
                  <a:pt x="0" y="153924"/>
                </a:moveTo>
                <a:lnTo>
                  <a:pt x="0" y="3055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79984" y="2784394"/>
            <a:ext cx="902335" cy="3302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Thromboti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Aplastic</a:t>
            </a:r>
            <a:r>
              <a:rPr dirty="0" sz="950" spc="-9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an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92988" y="1753997"/>
            <a:ext cx="990600" cy="1381125"/>
            <a:chOff x="292988" y="1753997"/>
            <a:chExt cx="990600" cy="1381125"/>
          </a:xfrm>
        </p:grpSpPr>
        <p:sp>
          <p:nvSpPr>
            <p:cNvPr id="27" name="object 27"/>
            <p:cNvSpPr/>
            <p:nvPr/>
          </p:nvSpPr>
          <p:spPr>
            <a:xfrm>
              <a:off x="293623" y="3119119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08863" y="3119119"/>
              <a:ext cx="974090" cy="15240"/>
            </a:xfrm>
            <a:custGeom>
              <a:avLst/>
              <a:gdLst/>
              <a:ahLst/>
              <a:cxnLst/>
              <a:rect l="l" t="t" r="r" b="b"/>
              <a:pathLst>
                <a:path w="974090" h="15239">
                  <a:moveTo>
                    <a:pt x="0" y="15239"/>
                  </a:moveTo>
                  <a:lnTo>
                    <a:pt x="973835" y="15239"/>
                  </a:lnTo>
                  <a:lnTo>
                    <a:pt x="973835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08101" y="3119119"/>
              <a:ext cx="974725" cy="0"/>
            </a:xfrm>
            <a:custGeom>
              <a:avLst/>
              <a:gdLst/>
              <a:ahLst/>
              <a:cxnLst/>
              <a:rect l="l" t="t" r="r" b="b"/>
              <a:pathLst>
                <a:path w="974725" h="0">
                  <a:moveTo>
                    <a:pt x="0" y="0"/>
                  </a:moveTo>
                  <a:lnTo>
                    <a:pt x="97459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93623" y="1753997"/>
              <a:ext cx="15240" cy="1380490"/>
            </a:xfrm>
            <a:custGeom>
              <a:avLst/>
              <a:gdLst/>
              <a:ahLst/>
              <a:cxnLst/>
              <a:rect l="l" t="t" r="r" b="b"/>
              <a:pathLst>
                <a:path w="15239" h="1380489">
                  <a:moveTo>
                    <a:pt x="0" y="0"/>
                  </a:moveTo>
                  <a:lnTo>
                    <a:pt x="0" y="1380363"/>
                  </a:lnTo>
                  <a:lnTo>
                    <a:pt x="15240" y="1380363"/>
                  </a:lnTo>
                  <a:lnTo>
                    <a:pt x="15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93623" y="2950718"/>
              <a:ext cx="0" cy="168910"/>
            </a:xfrm>
            <a:custGeom>
              <a:avLst/>
              <a:gdLst/>
              <a:ahLst/>
              <a:cxnLst/>
              <a:rect l="l" t="t" r="r" b="b"/>
              <a:pathLst>
                <a:path w="0" h="168910">
                  <a:moveTo>
                    <a:pt x="0" y="0"/>
                  </a:moveTo>
                  <a:lnTo>
                    <a:pt x="0" y="16840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379984" y="3254495"/>
            <a:ext cx="909955" cy="318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6670">
              <a:lnSpc>
                <a:spcPts val="113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10">
                <a:latin typeface="Times New Roman"/>
                <a:cs typeface="Times New Roman"/>
              </a:rPr>
              <a:t>Indications </a:t>
            </a:r>
            <a:r>
              <a:rPr dirty="0" sz="950" spc="5">
                <a:latin typeface="Times New Roman"/>
                <a:cs typeface="Times New Roman"/>
              </a:rPr>
              <a:t>and</a:t>
            </a:r>
            <a:r>
              <a:rPr dirty="0" sz="950" spc="-70">
                <a:latin typeface="Times New Roman"/>
                <a:cs typeface="Times New Roman"/>
              </a:rPr>
              <a:t> </a:t>
            </a:r>
            <a:r>
              <a:rPr dirty="0" sz="950" spc="20">
                <a:latin typeface="Times New Roman"/>
                <a:cs typeface="Times New Roman"/>
              </a:rPr>
              <a:t>U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9984" y="3539470"/>
            <a:ext cx="92075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Dosage </a:t>
            </a:r>
            <a:r>
              <a:rPr dirty="0" sz="950" spc="15">
                <a:latin typeface="Times New Roman"/>
                <a:cs typeface="Times New Roman"/>
              </a:rPr>
              <a:t>and</a:t>
            </a:r>
            <a:r>
              <a:rPr dirty="0" sz="950" spc="-6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Admi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8209" y="3828960"/>
            <a:ext cx="848994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9859" y="3969942"/>
            <a:ext cx="90741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Imdicon </a:t>
            </a:r>
            <a:r>
              <a:rPr dirty="0" sz="950" spc="10">
                <a:latin typeface="Times New Roman"/>
                <a:cs typeface="Times New Roman"/>
              </a:rPr>
              <a:t>is </a:t>
            </a:r>
            <a:r>
              <a:rPr dirty="0" sz="950" spc="5">
                <a:latin typeface="Times New Roman"/>
                <a:cs typeface="Times New Roman"/>
              </a:rPr>
              <a:t>an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15">
                <a:latin typeface="Times New Roman"/>
                <a:cs typeface="Times New Roman"/>
              </a:rPr>
              <a:t>ade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9859" y="4113934"/>
            <a:ext cx="11474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inhibitor indicated</a:t>
            </a:r>
            <a:r>
              <a:rPr dirty="0" sz="950" spc="-10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for: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9859" y="4267083"/>
            <a:ext cx="390588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5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 experienced  </a:t>
            </a:r>
            <a:r>
              <a:rPr dirty="0" sz="950" spc="10">
                <a:latin typeface="Times New Roman"/>
                <a:cs typeface="Times New Roman"/>
              </a:rPr>
              <a:t>stroke </a:t>
            </a:r>
            <a:r>
              <a:rPr dirty="0" sz="950" spc="5">
                <a:latin typeface="Times New Roman"/>
                <a:cs typeface="Times New Roman"/>
              </a:rPr>
              <a:t>precursors or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had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completed thrombotic stroke</a:t>
            </a:r>
            <a:r>
              <a:rPr dirty="0" sz="950" spc="10">
                <a:latin typeface="Times New Roman"/>
                <a:cs typeface="Times New Roman"/>
              </a:rPr>
              <a:t> 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9859" y="4562719"/>
            <a:ext cx="371411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incidence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subacute </a:t>
            </a:r>
            <a:r>
              <a:rPr dirty="0" sz="950" spc="5">
                <a:latin typeface="Times New Roman"/>
                <a:cs typeface="Times New Roman"/>
              </a:rPr>
              <a:t>coronary </a:t>
            </a:r>
            <a:r>
              <a:rPr dirty="0" sz="950" spc="10">
                <a:latin typeface="Times New Roman"/>
                <a:cs typeface="Times New Roman"/>
              </a:rPr>
              <a:t>stent thrombosis, </a:t>
            </a:r>
            <a:r>
              <a:rPr dirty="0" sz="950" spc="5">
                <a:latin typeface="Times New Roman"/>
                <a:cs typeface="Times New Roman"/>
              </a:rPr>
              <a:t>when  </a:t>
            </a:r>
            <a:r>
              <a:rPr dirty="0" sz="950" spc="10">
                <a:latin typeface="Times New Roman"/>
                <a:cs typeface="Times New Roman"/>
              </a:rPr>
              <a:t>used </a:t>
            </a:r>
            <a:r>
              <a:rPr dirty="0" sz="950">
                <a:latin typeface="Times New Roman"/>
                <a:cs typeface="Times New Roman"/>
              </a:rPr>
              <a:t>with </a:t>
            </a:r>
            <a:r>
              <a:rPr dirty="0" sz="950" spc="5">
                <a:latin typeface="Times New Roman"/>
                <a:cs typeface="Times New Roman"/>
              </a:rPr>
              <a:t>aspirin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9859" y="4849199"/>
            <a:ext cx="111315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60516" y="869428"/>
            <a:ext cx="38906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42166" y="1009657"/>
            <a:ext cx="10312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15">
                <a:latin typeface="Times New Roman"/>
                <a:cs typeface="Times New Roman"/>
              </a:rPr>
              <a:t>50 mg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42166" y="1299900"/>
            <a:ext cx="3924300" cy="326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</a:t>
            </a:r>
            <a:r>
              <a:rPr dirty="0" sz="950" spc="10">
                <a:latin typeface="Times New Roman"/>
                <a:cs typeface="Times New Roman"/>
              </a:rPr>
              <a:t> 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42166" y="1603187"/>
            <a:ext cx="240220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6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5">
                <a:latin typeface="Times New Roman"/>
                <a:cs typeface="Times New Roman"/>
              </a:rPr>
              <a:t>hepatic </a:t>
            </a:r>
            <a:r>
              <a:rPr dirty="0" sz="950" spc="10">
                <a:latin typeface="Times New Roman"/>
                <a:cs typeface="Times New Roman"/>
              </a:rPr>
              <a:t>impairment </a:t>
            </a:r>
            <a:r>
              <a:rPr dirty="0" sz="950" spc="5">
                <a:latin typeface="Times New Roman"/>
                <a:cs typeface="Times New Roman"/>
              </a:rPr>
              <a:t>(4,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8.7)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521755" y="2043569"/>
            <a:ext cx="23241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</a:t>
            </a:r>
            <a:r>
              <a:rPr dirty="0" sz="950" spc="15" b="1">
                <a:latin typeface="Times New Roman"/>
                <a:cs typeface="Times New Roman"/>
              </a:rPr>
              <a:t>-</a:t>
            </a:r>
            <a:r>
              <a:rPr dirty="0" sz="950" spc="5" b="1">
                <a:latin typeface="Times New Roman"/>
                <a:cs typeface="Times New Roman"/>
              </a:rPr>
              <a:t>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512940" y="2777328"/>
            <a:ext cx="17780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5">
                <a:latin typeface="Times New Roman"/>
                <a:cs typeface="Times New Roman"/>
              </a:rPr>
              <a:t>t</a:t>
            </a:r>
            <a:r>
              <a:rPr dirty="0" sz="950" spc="20">
                <a:latin typeface="Times New Roman"/>
                <a:cs typeface="Times New Roman"/>
              </a:rPr>
              <a:t>h</a:t>
            </a:r>
            <a:r>
              <a:rPr dirty="0" sz="950" spc="10">
                <a:latin typeface="Times New Roman"/>
                <a:cs typeface="Times New Roman"/>
              </a:rPr>
              <a:t>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523540" y="3209306"/>
            <a:ext cx="23241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</a:t>
            </a:r>
            <a:r>
              <a:rPr dirty="0" sz="950" spc="15" b="1">
                <a:latin typeface="Times New Roman"/>
                <a:cs typeface="Times New Roman"/>
              </a:rPr>
              <a:t>-</a:t>
            </a:r>
            <a:r>
              <a:rPr dirty="0" sz="950" spc="5" b="1">
                <a:latin typeface="Times New Roman"/>
                <a:cs typeface="Times New Roman"/>
              </a:rPr>
              <a:t>-</a:t>
            </a:r>
            <a:r>
              <a:rPr dirty="0" sz="950" b="1">
                <a:latin typeface="Times New Roman"/>
                <a:cs typeface="Times New Roman"/>
              </a:rPr>
              <a:t>-</a:t>
            </a:r>
            <a:r>
              <a:rPr dirty="0" sz="950" spc="10" b="1">
                <a:latin typeface="Times New Roman"/>
                <a:cs typeface="Times New Roman"/>
              </a:rPr>
              <a:t>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498351" y="3926258"/>
            <a:ext cx="27495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1</a:t>
            </a:r>
            <a:r>
              <a:rPr dirty="0" sz="950" b="1">
                <a:latin typeface="Times New Roman"/>
                <a:cs typeface="Times New Roman"/>
              </a:rPr>
              <a:t>0</a:t>
            </a:r>
            <a:r>
              <a:rPr dirty="0" sz="950" spc="20" b="1">
                <a:latin typeface="Times New Roman"/>
                <a:cs typeface="Times New Roman"/>
              </a:rPr>
              <a:t>88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206019" y="2069926"/>
            <a:ext cx="7331709" cy="2165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4295" indent="-20955">
              <a:lnSpc>
                <a:spcPts val="1150"/>
              </a:lnSpc>
              <a:tabLst>
                <a:tab pos="3648075" algn="l"/>
                <a:tab pos="3927475" algn="l"/>
              </a:tabLst>
            </a:pPr>
            <a:r>
              <a:rPr dirty="0" sz="950" spc="5" b="1" i="1">
                <a:latin typeface="Times New Roman"/>
                <a:cs typeface="Times New Roman"/>
              </a:rPr>
              <a:t>rescribing </a:t>
            </a:r>
            <a:r>
              <a:rPr dirty="0" sz="950" spc="10" b="1" i="1">
                <a:latin typeface="Times New Roman"/>
                <a:cs typeface="Times New Roman"/>
              </a:rPr>
              <a:t>information for complete boxed</a:t>
            </a:r>
            <a:r>
              <a:rPr dirty="0" sz="950" spc="20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warning</a:t>
            </a:r>
            <a:r>
              <a:rPr dirty="0" sz="950" spc="10" b="1">
                <a:latin typeface="Times New Roman"/>
                <a:cs typeface="Times New Roman"/>
              </a:rPr>
              <a:t>.	</a:t>
            </a:r>
            <a:r>
              <a:rPr dirty="0" baseline="2923" sz="1425" spc="7" b="1">
                <a:latin typeface="Times New Roman"/>
                <a:cs typeface="Times New Roman"/>
              </a:rPr>
              <a:t>-----------------------WARNINGS </a:t>
            </a:r>
            <a:r>
              <a:rPr dirty="0" baseline="2923" sz="1425" spc="30" b="1">
                <a:latin typeface="Times New Roman"/>
                <a:cs typeface="Times New Roman"/>
              </a:rPr>
              <a:t>AND </a:t>
            </a:r>
            <a:r>
              <a:rPr dirty="0" baseline="2923" sz="1425" spc="7" b="1">
                <a:latin typeface="Times New Roman"/>
                <a:cs typeface="Times New Roman"/>
              </a:rPr>
              <a:t>PRECAUTIONS-------------------  </a:t>
            </a:r>
            <a:r>
              <a:rPr dirty="0" baseline="2923" sz="1425" spc="15" b="1">
                <a:latin typeface="Times New Roman"/>
                <a:cs typeface="Times New Roman"/>
              </a:rPr>
              <a:t>atological adverse reactions every </a:t>
            </a:r>
            <a:r>
              <a:rPr dirty="0" baseline="2923" sz="1425" spc="22" b="1">
                <a:latin typeface="Times New Roman"/>
                <a:cs typeface="Times New Roman"/>
              </a:rPr>
              <a:t>2 </a:t>
            </a:r>
            <a:r>
              <a:rPr dirty="0" baseline="2923" sz="1425" spc="7" b="1">
                <a:latin typeface="Times New Roman"/>
                <a:cs typeface="Times New Roman"/>
              </a:rPr>
              <a:t>weeks </a:t>
            </a:r>
            <a:r>
              <a:rPr dirty="0" baseline="2923" sz="1425" spc="22" b="1">
                <a:latin typeface="Times New Roman"/>
                <a:cs typeface="Times New Roman"/>
              </a:rPr>
              <a:t>for</a:t>
            </a:r>
            <a:r>
              <a:rPr dirty="0" baseline="2923" sz="1425" spc="-44" b="1">
                <a:latin typeface="Times New Roman"/>
                <a:cs typeface="Times New Roman"/>
              </a:rPr>
              <a:t> </a:t>
            </a:r>
            <a:r>
              <a:rPr dirty="0" baseline="2923" sz="1425" spc="7" b="1">
                <a:latin typeface="Times New Roman"/>
                <a:cs typeface="Times New Roman"/>
              </a:rPr>
              <a:t>first</a:t>
            </a:r>
            <a:r>
              <a:rPr dirty="0" baseline="2923" sz="1425" spc="-7" b="1">
                <a:latin typeface="Times New Roman"/>
                <a:cs typeface="Times New Roman"/>
              </a:rPr>
              <a:t> </a:t>
            </a:r>
            <a:r>
              <a:rPr dirty="0" baseline="2923" sz="1425" spc="22" b="1">
                <a:latin typeface="Times New Roman"/>
                <a:cs typeface="Times New Roman"/>
              </a:rPr>
              <a:t>3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Neutropenia 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typically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resolv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1075"/>
              </a:lnSpc>
              <a:tabLst>
                <a:tab pos="3927475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ment (5.2).  Discontinue </a:t>
            </a:r>
            <a:r>
              <a:rPr dirty="0" sz="950" spc="10" b="1">
                <a:latin typeface="Times New Roman"/>
                <a:cs typeface="Times New Roman"/>
              </a:rPr>
              <a:t>Imdicon </a:t>
            </a:r>
            <a:r>
              <a:rPr dirty="0" sz="950" spc="5" b="1">
                <a:latin typeface="Times New Roman"/>
                <a:cs typeface="Times New Roman"/>
              </a:rPr>
              <a:t>immediately if </a:t>
            </a:r>
            <a:r>
              <a:rPr dirty="0" sz="950" spc="10" b="1">
                <a:latin typeface="Times New Roman"/>
                <a:cs typeface="Times New Roman"/>
              </a:rPr>
              <a:t>any</a:t>
            </a:r>
            <a:r>
              <a:rPr dirty="0" sz="950" spc="114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of</a:t>
            </a:r>
            <a:r>
              <a:rPr dirty="0" sz="950" spc="35" b="1">
                <a:latin typeface="Times New Roman"/>
                <a:cs typeface="Times New Roman"/>
              </a:rPr>
              <a:t> </a:t>
            </a:r>
            <a:r>
              <a:rPr dirty="0" sz="950" b="1">
                <a:latin typeface="Times New Roman"/>
                <a:cs typeface="Times New Roman"/>
              </a:rPr>
              <a:t>the	</a:t>
            </a:r>
            <a:r>
              <a:rPr dirty="0" sz="950" spc="5">
                <a:latin typeface="Times New Roman"/>
                <a:cs typeface="Times New Roman"/>
              </a:rPr>
              <a:t>within </a:t>
            </a:r>
            <a:r>
              <a:rPr dirty="0" sz="950" spc="10">
                <a:latin typeface="Times New Roman"/>
                <a:cs typeface="Times New Roman"/>
              </a:rPr>
              <a:t>1-2 </a:t>
            </a:r>
            <a:r>
              <a:rPr dirty="0" sz="950" spc="5">
                <a:latin typeface="Times New Roman"/>
                <a:cs typeface="Times New Roman"/>
              </a:rPr>
              <a:t>weeks of discontinuation), </a:t>
            </a:r>
            <a:r>
              <a:rPr dirty="0" sz="950" spc="10">
                <a:latin typeface="Times New Roman"/>
                <a:cs typeface="Times New Roman"/>
              </a:rPr>
              <a:t>thrombotic</a:t>
            </a:r>
            <a:r>
              <a:rPr dirty="0" sz="950" spc="10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thrombocytopenic</a:t>
            </a:r>
            <a:endParaRPr sz="950">
              <a:latin typeface="Times New Roman"/>
              <a:cs typeface="Times New Roman"/>
            </a:endParaRPr>
          </a:p>
          <a:p>
            <a:pPr marL="3927475">
              <a:lnSpc>
                <a:spcPts val="1135"/>
              </a:lnSpc>
            </a:pPr>
            <a:r>
              <a:rPr dirty="0" sz="950" spc="5">
                <a:latin typeface="Times New Roman"/>
                <a:cs typeface="Times New Roman"/>
              </a:rPr>
              <a:t>purpura (TTP),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anemia, agranulocytosis,</a:t>
            </a:r>
            <a:r>
              <a:rPr dirty="0" sz="950" spc="1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pancytopenia,</a:t>
            </a:r>
            <a:endParaRPr sz="95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45"/>
              </a:spcBef>
              <a:tabLst>
                <a:tab pos="3927475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a/agranulocytosis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	</a:t>
            </a:r>
            <a:r>
              <a:rPr dirty="0" baseline="2923" sz="1425" spc="7">
                <a:latin typeface="Times New Roman"/>
                <a:cs typeface="Times New Roman"/>
              </a:rPr>
              <a:t>leukemia, </a:t>
            </a:r>
            <a:r>
              <a:rPr dirty="0" baseline="2923" sz="1425" spc="15">
                <a:latin typeface="Times New Roman"/>
                <a:cs typeface="Times New Roman"/>
              </a:rPr>
              <a:t>and thrombocytopenia can occur</a:t>
            </a:r>
            <a:r>
              <a:rPr dirty="0" baseline="2923" sz="1425" spc="-52">
                <a:latin typeface="Times New Roman"/>
                <a:cs typeface="Times New Roman"/>
              </a:rPr>
              <a:t> </a:t>
            </a:r>
            <a:r>
              <a:rPr dirty="0" baseline="2923" sz="1425" spc="7">
                <a:latin typeface="Times New Roman"/>
                <a:cs typeface="Times New Roman"/>
              </a:rPr>
              <a:t>(5.1)</a:t>
            </a:r>
            <a:endParaRPr baseline="2923" sz="1425">
              <a:latin typeface="Times New Roman"/>
              <a:cs typeface="Times New Roman"/>
            </a:endParaRPr>
          </a:p>
          <a:p>
            <a:pPr marL="43180">
              <a:lnSpc>
                <a:spcPts val="1110"/>
              </a:lnSpc>
              <a:spcBef>
                <a:spcPts val="65"/>
              </a:spcBef>
              <a:tabLst>
                <a:tab pos="3648075" algn="l"/>
                <a:tab pos="3927475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c thrombocytopenic</a:t>
            </a:r>
            <a:r>
              <a:rPr dirty="0" sz="950" spc="2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purpura 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	</a:t>
            </a:r>
            <a:r>
              <a:rPr dirty="0" baseline="2923" sz="1425" spc="44">
                <a:latin typeface="Symbol"/>
                <a:cs typeface="Symbol"/>
              </a:rPr>
              <a:t>•</a:t>
            </a:r>
            <a:r>
              <a:rPr dirty="0" baseline="2923" sz="1425" spc="44">
                <a:latin typeface="Times New Roman"/>
                <a:cs typeface="Times New Roman"/>
              </a:rPr>
              <a:t>	</a:t>
            </a:r>
            <a:r>
              <a:rPr dirty="0" baseline="2923" sz="1425" spc="15">
                <a:latin typeface="Times New Roman"/>
                <a:cs typeface="Times New Roman"/>
              </a:rPr>
              <a:t>Monitor </a:t>
            </a:r>
            <a:r>
              <a:rPr dirty="0" baseline="2923" sz="1425" spc="7">
                <a:latin typeface="Times New Roman"/>
                <a:cs typeface="Times New Roman"/>
              </a:rPr>
              <a:t>for hematological adverse </a:t>
            </a:r>
            <a:r>
              <a:rPr dirty="0" baseline="2923" sz="1425" spc="15">
                <a:latin typeface="Times New Roman"/>
                <a:cs typeface="Times New Roman"/>
              </a:rPr>
              <a:t>reactions </a:t>
            </a:r>
            <a:r>
              <a:rPr dirty="0" baseline="2923" sz="1425" spc="7">
                <a:latin typeface="Times New Roman"/>
                <a:cs typeface="Times New Roman"/>
              </a:rPr>
              <a:t>every </a:t>
            </a:r>
            <a:r>
              <a:rPr dirty="0" baseline="2923" sz="1425" spc="22">
                <a:latin typeface="Times New Roman"/>
                <a:cs typeface="Times New Roman"/>
              </a:rPr>
              <a:t>2 </a:t>
            </a:r>
            <a:r>
              <a:rPr dirty="0" baseline="2923" sz="1425" spc="7">
                <a:latin typeface="Times New Roman"/>
                <a:cs typeface="Times New Roman"/>
              </a:rPr>
              <a:t>weeks</a:t>
            </a:r>
            <a:r>
              <a:rPr dirty="0" baseline="2923" sz="1425" spc="30">
                <a:latin typeface="Times New Roman"/>
                <a:cs typeface="Times New Roman"/>
              </a:rPr>
              <a:t> </a:t>
            </a:r>
            <a:r>
              <a:rPr dirty="0" baseline="2923" sz="1425" spc="7">
                <a:latin typeface="Times New Roman"/>
                <a:cs typeface="Times New Roman"/>
              </a:rPr>
              <a:t>through</a:t>
            </a:r>
            <a:endParaRPr baseline="2923" sz="1425">
              <a:latin typeface="Times New Roman"/>
              <a:cs typeface="Times New Roman"/>
            </a:endParaRPr>
          </a:p>
          <a:p>
            <a:pPr marL="62230">
              <a:lnSpc>
                <a:spcPts val="1110"/>
              </a:lnSpc>
              <a:tabLst>
                <a:tab pos="3927475" algn="l"/>
              </a:tabLst>
            </a:pPr>
            <a:r>
              <a:rPr dirty="0" baseline="-8771" sz="1425" spc="7" b="1">
                <a:latin typeface="Times New Roman"/>
                <a:cs typeface="Times New Roman"/>
              </a:rPr>
              <a:t>emia</a:t>
            </a:r>
            <a:r>
              <a:rPr dirty="0" baseline="-8771" sz="1425" spc="44" b="1">
                <a:latin typeface="Times New Roman"/>
                <a:cs typeface="Times New Roman"/>
              </a:rPr>
              <a:t> </a:t>
            </a:r>
            <a:r>
              <a:rPr dirty="0" baseline="-8771" sz="1425" spc="7" b="1">
                <a:latin typeface="Times New Roman"/>
                <a:cs typeface="Times New Roman"/>
              </a:rPr>
              <a:t>(5.1)	</a:t>
            </a:r>
            <a:r>
              <a:rPr dirty="0" sz="950" spc="10">
                <a:latin typeface="Times New Roman"/>
                <a:cs typeface="Times New Roman"/>
              </a:rPr>
              <a:t>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64769">
              <a:lnSpc>
                <a:spcPts val="1130"/>
              </a:lnSpc>
              <a:tabLst>
                <a:tab pos="3661410" algn="l"/>
              </a:tabLst>
            </a:pPr>
            <a:r>
              <a:rPr dirty="0" baseline="-20467" sz="1425" spc="15" b="1">
                <a:latin typeface="Times New Roman"/>
                <a:cs typeface="Times New Roman"/>
              </a:rPr>
              <a:t>-------RECENT</a:t>
            </a:r>
            <a:r>
              <a:rPr dirty="0" baseline="-20467" sz="1425" spc="67" b="1">
                <a:latin typeface="Times New Roman"/>
                <a:cs typeface="Times New Roman"/>
              </a:rPr>
              <a:t> </a:t>
            </a:r>
            <a:r>
              <a:rPr dirty="0" baseline="-20467" sz="1425" spc="22" b="1">
                <a:latin typeface="Times New Roman"/>
                <a:cs typeface="Times New Roman"/>
              </a:rPr>
              <a:t>MAJOR</a:t>
            </a:r>
            <a:r>
              <a:rPr dirty="0" baseline="-20467" sz="1425" spc="67" b="1">
                <a:latin typeface="Times New Roman"/>
                <a:cs typeface="Times New Roman"/>
              </a:rPr>
              <a:t> </a:t>
            </a:r>
            <a:r>
              <a:rPr dirty="0" baseline="-20467" sz="1425" spc="7" b="1">
                <a:latin typeface="Times New Roman"/>
                <a:cs typeface="Times New Roman"/>
              </a:rPr>
              <a:t>CHANGES--------------------------	</a:t>
            </a:r>
            <a:r>
              <a:rPr dirty="0" sz="950" spc="5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13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REACTIONS--------------------------</a:t>
            </a:r>
            <a:endParaRPr sz="950">
              <a:latin typeface="Times New Roman"/>
              <a:cs typeface="Times New Roman"/>
            </a:endParaRPr>
          </a:p>
          <a:p>
            <a:pPr marL="82550" marR="163195" indent="-13335">
              <a:lnSpc>
                <a:spcPts val="1120"/>
              </a:lnSpc>
              <a:spcBef>
                <a:spcPts val="45"/>
              </a:spcBef>
              <a:tabLst>
                <a:tab pos="2533650" algn="l"/>
                <a:tab pos="3648075" algn="l"/>
              </a:tabLst>
            </a:pPr>
            <a:r>
              <a:rPr dirty="0" baseline="-20467" sz="1425" spc="7">
                <a:latin typeface="Times New Roman"/>
                <a:cs typeface="Times New Roman"/>
              </a:rPr>
              <a:t>sage, </a:t>
            </a:r>
            <a:r>
              <a:rPr dirty="0" baseline="-20467" sz="1425" spc="15">
                <a:latin typeface="Times New Roman"/>
                <a:cs typeface="Times New Roman"/>
              </a:rPr>
              <a:t>Coronary</a:t>
            </a:r>
            <a:r>
              <a:rPr dirty="0" baseline="-20467" sz="1425">
                <a:latin typeface="Times New Roman"/>
                <a:cs typeface="Times New Roman"/>
              </a:rPr>
              <a:t> </a:t>
            </a:r>
            <a:r>
              <a:rPr dirty="0" baseline="-20467" sz="1425" spc="15">
                <a:latin typeface="Times New Roman"/>
                <a:cs typeface="Times New Roman"/>
              </a:rPr>
              <a:t>Stenting</a:t>
            </a:r>
            <a:r>
              <a:rPr dirty="0" baseline="-20467" sz="1425" spc="2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(1.2)	</a:t>
            </a:r>
            <a:r>
              <a:rPr dirty="0" baseline="-20467" sz="1425" spc="15">
                <a:latin typeface="Times New Roman"/>
                <a:cs typeface="Times New Roman"/>
              </a:rPr>
              <a:t>2/200X	</a:t>
            </a: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</a:t>
            </a:r>
            <a:r>
              <a:rPr dirty="0" sz="950" spc="5">
                <a:latin typeface="Times New Roman"/>
                <a:cs typeface="Times New Roman"/>
              </a:rPr>
              <a:t>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 nausea,  </a:t>
            </a:r>
            <a:r>
              <a:rPr dirty="0" baseline="-20467" sz="1425" spc="7">
                <a:latin typeface="Times New Roman"/>
                <a:cs typeface="Times New Roman"/>
              </a:rPr>
              <a:t>nistration, </a:t>
            </a:r>
            <a:r>
              <a:rPr dirty="0" baseline="-20467" sz="1425" spc="15">
                <a:latin typeface="Times New Roman"/>
                <a:cs typeface="Times New Roman"/>
              </a:rPr>
              <a:t>Coronary</a:t>
            </a:r>
            <a:r>
              <a:rPr dirty="0" baseline="-20467" sz="1425" spc="-7">
                <a:latin typeface="Times New Roman"/>
                <a:cs typeface="Times New Roman"/>
              </a:rPr>
              <a:t> </a:t>
            </a:r>
            <a:r>
              <a:rPr dirty="0" baseline="-20467" sz="1425" spc="15">
                <a:latin typeface="Times New Roman"/>
                <a:cs typeface="Times New Roman"/>
              </a:rPr>
              <a:t>Stenting</a:t>
            </a:r>
            <a:r>
              <a:rPr dirty="0" baseline="-20467" sz="1425" spc="2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(2.2)	</a:t>
            </a:r>
            <a:r>
              <a:rPr dirty="0" baseline="-20467" sz="1425" spc="15">
                <a:latin typeface="Times New Roman"/>
                <a:cs typeface="Times New Roman"/>
              </a:rPr>
              <a:t>2/200X	</a:t>
            </a: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</a:t>
            </a:r>
            <a:r>
              <a:rPr dirty="0" sz="950" spc="10">
                <a:latin typeface="Times New Roman"/>
                <a:cs typeface="Times New Roman"/>
              </a:rPr>
              <a:t>pain, </a:t>
            </a:r>
            <a:r>
              <a:rPr dirty="0" sz="950" spc="5">
                <a:latin typeface="Times New Roman"/>
                <a:cs typeface="Times New Roman"/>
              </a:rPr>
              <a:t>neutropenia, 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">
              <a:lnSpc>
                <a:spcPts val="955"/>
              </a:lnSpc>
              <a:tabLst>
                <a:tab pos="3648075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--------INDICATIONS</a:t>
            </a:r>
            <a:r>
              <a:rPr dirty="0" sz="950" spc="3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3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	</a:t>
            </a:r>
            <a:r>
              <a:rPr dirty="0" baseline="20467" sz="1425" spc="22" b="1">
                <a:latin typeface="Times New Roman"/>
                <a:cs typeface="Times New Roman"/>
              </a:rPr>
              <a:t>To </a:t>
            </a:r>
            <a:r>
              <a:rPr dirty="0" baseline="20467" sz="1425" spc="15" b="1">
                <a:latin typeface="Times New Roman"/>
                <a:cs typeface="Times New Roman"/>
              </a:rPr>
              <a:t>report SUSPECTED </a:t>
            </a:r>
            <a:r>
              <a:rPr dirty="0" baseline="20467" sz="1425" spc="22" b="1">
                <a:latin typeface="Times New Roman"/>
                <a:cs typeface="Times New Roman"/>
              </a:rPr>
              <a:t>ADVERSE </a:t>
            </a:r>
            <a:r>
              <a:rPr dirty="0" baseline="20467" sz="1425" spc="15" b="1">
                <a:latin typeface="Times New Roman"/>
                <a:cs typeface="Times New Roman"/>
              </a:rPr>
              <a:t>REACTIONS,</a:t>
            </a:r>
            <a:r>
              <a:rPr dirty="0" baseline="20467" sz="1425" spc="-60" b="1">
                <a:latin typeface="Times New Roman"/>
                <a:cs typeface="Times New Roman"/>
              </a:rPr>
              <a:t> </a:t>
            </a:r>
            <a:r>
              <a:rPr dirty="0" baseline="20467" sz="1425" spc="15" b="1">
                <a:latin typeface="Times New Roman"/>
                <a:cs typeface="Times New Roman"/>
              </a:rPr>
              <a:t>contact</a:t>
            </a:r>
            <a:endParaRPr baseline="20467" sz="1425">
              <a:latin typeface="Times New Roman"/>
              <a:cs typeface="Times New Roman"/>
            </a:endParaRPr>
          </a:p>
          <a:p>
            <a:pPr marL="63500">
              <a:lnSpc>
                <a:spcPts val="950"/>
              </a:lnSpc>
              <a:tabLst>
                <a:tab pos="3648075" algn="l"/>
              </a:tabLst>
            </a:pPr>
            <a:r>
              <a:rPr dirty="0" baseline="-20467" sz="1425" spc="15">
                <a:latin typeface="Times New Roman"/>
                <a:cs typeface="Times New Roman"/>
              </a:rPr>
              <a:t>nosine </a:t>
            </a:r>
            <a:r>
              <a:rPr dirty="0" baseline="-20467" sz="1425" spc="7">
                <a:latin typeface="Times New Roman"/>
                <a:cs typeface="Times New Roman"/>
              </a:rPr>
              <a:t>diphosphate </a:t>
            </a:r>
            <a:r>
              <a:rPr dirty="0" baseline="-20467" sz="1425" spc="15">
                <a:latin typeface="Times New Roman"/>
                <a:cs typeface="Times New Roman"/>
              </a:rPr>
              <a:t>(ADP) </a:t>
            </a:r>
            <a:r>
              <a:rPr dirty="0" baseline="-20467" sz="1425" spc="7">
                <a:latin typeface="Times New Roman"/>
                <a:cs typeface="Times New Roman"/>
              </a:rPr>
              <a:t>antagonist</a:t>
            </a:r>
            <a:r>
              <a:rPr dirty="0" baseline="-20467" sz="1425" spc="37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platelet</a:t>
            </a:r>
            <a:r>
              <a:rPr dirty="0" baseline="-20467" sz="1425" spc="5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aggregation	</a:t>
            </a:r>
            <a:r>
              <a:rPr dirty="0" sz="950" spc="10" b="1">
                <a:latin typeface="Times New Roman"/>
                <a:cs typeface="Times New Roman"/>
              </a:rPr>
              <a:t>(manufacturer)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5" b="1">
                <a:latin typeface="Times New Roman"/>
                <a:cs typeface="Times New Roman"/>
              </a:rPr>
              <a:t>(phone </a:t>
            </a:r>
            <a:r>
              <a:rPr dirty="0" sz="950" spc="15" b="1">
                <a:latin typeface="Times New Roman"/>
                <a:cs typeface="Times New Roman"/>
              </a:rPr>
              <a:t># and </a:t>
            </a:r>
            <a:r>
              <a:rPr dirty="0" sz="950" spc="5" b="1">
                <a:latin typeface="Times New Roman"/>
                <a:cs typeface="Times New Roman"/>
              </a:rPr>
              <a:t>Web </a:t>
            </a:r>
            <a:r>
              <a:rPr dirty="0" sz="950" spc="10" b="1">
                <a:latin typeface="Times New Roman"/>
                <a:cs typeface="Times New Roman"/>
              </a:rPr>
              <a:t>address) </a:t>
            </a:r>
            <a:r>
              <a:rPr dirty="0" sz="950" spc="5" b="1">
                <a:latin typeface="Times New Roman"/>
                <a:cs typeface="Times New Roman"/>
              </a:rPr>
              <a:t>or </a:t>
            </a:r>
            <a:r>
              <a:rPr dirty="0" sz="950" spc="15" b="1">
                <a:latin typeface="Times New Roman"/>
                <a:cs typeface="Times New Roman"/>
              </a:rPr>
              <a:t>FDA at</a:t>
            </a:r>
            <a:r>
              <a:rPr dirty="0" sz="950" spc="-10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1-800-FDA-</a:t>
            </a:r>
            <a:endParaRPr sz="950">
              <a:latin typeface="Times New Roman"/>
              <a:cs typeface="Times New Roman"/>
            </a:endParaRPr>
          </a:p>
          <a:p>
            <a:pPr marL="3648710">
              <a:lnSpc>
                <a:spcPts val="1135"/>
              </a:lnSpc>
            </a:pP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 i="1"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373336" y="2032000"/>
            <a:ext cx="8161655" cy="3540125"/>
            <a:chOff x="373336" y="2032000"/>
            <a:chExt cx="8161655" cy="3540125"/>
          </a:xfrm>
        </p:grpSpPr>
        <p:sp>
          <p:nvSpPr>
            <p:cNvPr id="50" name="object 50"/>
            <p:cNvSpPr/>
            <p:nvPr/>
          </p:nvSpPr>
          <p:spPr>
            <a:xfrm>
              <a:off x="5003545" y="4221733"/>
              <a:ext cx="1236345" cy="11430"/>
            </a:xfrm>
            <a:custGeom>
              <a:avLst/>
              <a:gdLst/>
              <a:ahLst/>
              <a:cxnLst/>
              <a:rect l="l" t="t" r="r" b="b"/>
              <a:pathLst>
                <a:path w="1236345" h="11429">
                  <a:moveTo>
                    <a:pt x="1235963" y="11429"/>
                  </a:moveTo>
                  <a:lnTo>
                    <a:pt x="1235963" y="0"/>
                  </a:lnTo>
                  <a:lnTo>
                    <a:pt x="0" y="0"/>
                  </a:lnTo>
                  <a:lnTo>
                    <a:pt x="0" y="11430"/>
                  </a:lnTo>
                  <a:lnTo>
                    <a:pt x="1235963" y="1142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282700" y="2044700"/>
              <a:ext cx="7239000" cy="2133600"/>
            </a:xfrm>
            <a:custGeom>
              <a:avLst/>
              <a:gdLst/>
              <a:ahLst/>
              <a:cxnLst/>
              <a:rect l="l" t="t" r="r" b="b"/>
              <a:pathLst>
                <a:path w="7239000" h="2133600">
                  <a:moveTo>
                    <a:pt x="7239000" y="2133600"/>
                  </a:moveTo>
                  <a:lnTo>
                    <a:pt x="7239000" y="0"/>
                  </a:lnTo>
                  <a:lnTo>
                    <a:pt x="0" y="0"/>
                  </a:lnTo>
                  <a:lnTo>
                    <a:pt x="0" y="2133600"/>
                  </a:lnTo>
                  <a:lnTo>
                    <a:pt x="7239000" y="213360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73336" y="2121352"/>
              <a:ext cx="871219" cy="3450590"/>
            </a:xfrm>
            <a:custGeom>
              <a:avLst/>
              <a:gdLst/>
              <a:ahLst/>
              <a:cxnLst/>
              <a:rect l="l" t="t" r="r" b="b"/>
              <a:pathLst>
                <a:path w="871219" h="3450590">
                  <a:moveTo>
                    <a:pt x="33585" y="3374956"/>
                  </a:moveTo>
                  <a:lnTo>
                    <a:pt x="297" y="3404163"/>
                  </a:lnTo>
                  <a:lnTo>
                    <a:pt x="0" y="3419236"/>
                  </a:lnTo>
                  <a:lnTo>
                    <a:pt x="5345" y="3432738"/>
                  </a:lnTo>
                  <a:lnTo>
                    <a:pt x="15406" y="3443382"/>
                  </a:lnTo>
                  <a:lnTo>
                    <a:pt x="25443" y="3448094"/>
                  </a:lnTo>
                  <a:lnTo>
                    <a:pt x="25443" y="3409497"/>
                  </a:lnTo>
                  <a:lnTo>
                    <a:pt x="33585" y="3374956"/>
                  </a:lnTo>
                  <a:close/>
                </a:path>
                <a:path w="871219" h="3450590">
                  <a:moveTo>
                    <a:pt x="57997" y="3380934"/>
                  </a:moveTo>
                  <a:lnTo>
                    <a:pt x="46017" y="3375207"/>
                  </a:lnTo>
                  <a:lnTo>
                    <a:pt x="33585" y="3374956"/>
                  </a:lnTo>
                  <a:lnTo>
                    <a:pt x="25443" y="3409497"/>
                  </a:lnTo>
                  <a:lnTo>
                    <a:pt x="49827" y="3415593"/>
                  </a:lnTo>
                  <a:lnTo>
                    <a:pt x="57997" y="3380934"/>
                  </a:lnTo>
                  <a:close/>
                </a:path>
                <a:path w="871219" h="3450590">
                  <a:moveTo>
                    <a:pt x="75271" y="3406497"/>
                  </a:moveTo>
                  <a:lnTo>
                    <a:pt x="69925" y="3392733"/>
                  </a:lnTo>
                  <a:lnTo>
                    <a:pt x="59864" y="3381827"/>
                  </a:lnTo>
                  <a:lnTo>
                    <a:pt x="57997" y="3380934"/>
                  </a:lnTo>
                  <a:lnTo>
                    <a:pt x="49827" y="3415593"/>
                  </a:lnTo>
                  <a:lnTo>
                    <a:pt x="25443" y="3409497"/>
                  </a:lnTo>
                  <a:lnTo>
                    <a:pt x="25443" y="3448094"/>
                  </a:lnTo>
                  <a:lnTo>
                    <a:pt x="29253" y="3449883"/>
                  </a:lnTo>
                  <a:lnTo>
                    <a:pt x="44005" y="3450193"/>
                  </a:lnTo>
                  <a:lnTo>
                    <a:pt x="57542" y="3444930"/>
                  </a:lnTo>
                  <a:lnTo>
                    <a:pt x="68365" y="3435096"/>
                  </a:lnTo>
                  <a:lnTo>
                    <a:pt x="74973" y="3421689"/>
                  </a:lnTo>
                  <a:lnTo>
                    <a:pt x="75271" y="3406497"/>
                  </a:lnTo>
                  <a:close/>
                </a:path>
                <a:path w="871219" h="3450590">
                  <a:moveTo>
                    <a:pt x="837214" y="75231"/>
                  </a:moveTo>
                  <a:lnTo>
                    <a:pt x="824781" y="74985"/>
                  </a:lnTo>
                  <a:lnTo>
                    <a:pt x="812801" y="69258"/>
                  </a:lnTo>
                  <a:lnTo>
                    <a:pt x="33585" y="3374956"/>
                  </a:lnTo>
                  <a:lnTo>
                    <a:pt x="46017" y="3375207"/>
                  </a:lnTo>
                  <a:lnTo>
                    <a:pt x="57997" y="3380934"/>
                  </a:lnTo>
                  <a:lnTo>
                    <a:pt x="837214" y="75231"/>
                  </a:lnTo>
                  <a:close/>
                </a:path>
                <a:path w="871219" h="3450590">
                  <a:moveTo>
                    <a:pt x="870811" y="31277"/>
                  </a:moveTo>
                  <a:lnTo>
                    <a:pt x="865548" y="17740"/>
                  </a:lnTo>
                  <a:lnTo>
                    <a:pt x="855714" y="6917"/>
                  </a:lnTo>
                  <a:lnTo>
                    <a:pt x="842307" y="309"/>
                  </a:lnTo>
                  <a:lnTo>
                    <a:pt x="827115" y="0"/>
                  </a:lnTo>
                  <a:lnTo>
                    <a:pt x="813351" y="5262"/>
                  </a:lnTo>
                  <a:lnTo>
                    <a:pt x="802445" y="15097"/>
                  </a:lnTo>
                  <a:lnTo>
                    <a:pt x="795825" y="28503"/>
                  </a:lnTo>
                  <a:lnTo>
                    <a:pt x="795527" y="43695"/>
                  </a:lnTo>
                  <a:lnTo>
                    <a:pt x="800873" y="57459"/>
                  </a:lnTo>
                  <a:lnTo>
                    <a:pt x="810934" y="68365"/>
                  </a:lnTo>
                  <a:lnTo>
                    <a:pt x="812801" y="69258"/>
                  </a:lnTo>
                  <a:lnTo>
                    <a:pt x="820971" y="34599"/>
                  </a:lnTo>
                  <a:lnTo>
                    <a:pt x="845355" y="40695"/>
                  </a:lnTo>
                  <a:lnTo>
                    <a:pt x="845355" y="73105"/>
                  </a:lnTo>
                  <a:lnTo>
                    <a:pt x="853356" y="69937"/>
                  </a:lnTo>
                  <a:lnTo>
                    <a:pt x="864000" y="59876"/>
                  </a:lnTo>
                  <a:lnTo>
                    <a:pt x="870501" y="46029"/>
                  </a:lnTo>
                  <a:lnTo>
                    <a:pt x="870811" y="31277"/>
                  </a:lnTo>
                  <a:close/>
                </a:path>
                <a:path w="871219" h="3450590">
                  <a:moveTo>
                    <a:pt x="845355" y="40695"/>
                  </a:moveTo>
                  <a:lnTo>
                    <a:pt x="820971" y="34599"/>
                  </a:lnTo>
                  <a:lnTo>
                    <a:pt x="812801" y="69258"/>
                  </a:lnTo>
                  <a:lnTo>
                    <a:pt x="824781" y="74985"/>
                  </a:lnTo>
                  <a:lnTo>
                    <a:pt x="837214" y="75231"/>
                  </a:lnTo>
                  <a:lnTo>
                    <a:pt x="845355" y="40695"/>
                  </a:lnTo>
                  <a:close/>
                </a:path>
                <a:path w="871219" h="3450590">
                  <a:moveTo>
                    <a:pt x="845355" y="73105"/>
                  </a:moveTo>
                  <a:lnTo>
                    <a:pt x="845355" y="40695"/>
                  </a:lnTo>
                  <a:lnTo>
                    <a:pt x="837214" y="75231"/>
                  </a:lnTo>
                  <a:lnTo>
                    <a:pt x="839854" y="75283"/>
                  </a:lnTo>
                  <a:lnTo>
                    <a:pt x="845355" y="73105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206500" y="2044700"/>
              <a:ext cx="7315200" cy="2133600"/>
            </a:xfrm>
            <a:custGeom>
              <a:avLst/>
              <a:gdLst/>
              <a:ahLst/>
              <a:cxnLst/>
              <a:rect l="l" t="t" r="r" b="b"/>
              <a:pathLst>
                <a:path w="7315200" h="2133600">
                  <a:moveTo>
                    <a:pt x="0" y="0"/>
                  </a:moveTo>
                  <a:lnTo>
                    <a:pt x="0" y="2133600"/>
                  </a:lnTo>
                </a:path>
                <a:path w="7315200" h="2133600">
                  <a:moveTo>
                    <a:pt x="76200" y="2133600"/>
                  </a:moveTo>
                  <a:lnTo>
                    <a:pt x="76200" y="0"/>
                  </a:lnTo>
                  <a:lnTo>
                    <a:pt x="7315200" y="0"/>
                  </a:lnTo>
                  <a:lnTo>
                    <a:pt x="7315200" y="2133600"/>
                  </a:lnTo>
                  <a:lnTo>
                    <a:pt x="76200" y="213360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/>
          <p:cNvSpPr txBox="1"/>
          <p:nvPr/>
        </p:nvSpPr>
        <p:spPr>
          <a:xfrm>
            <a:off x="4842324" y="4357130"/>
            <a:ext cx="3913504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8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INTERACTIONS-------------------------------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Anticoagulants: Discontinue prior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switching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Imdicon (5.3,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7.1)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9859" y="5000169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58731" y="5014500"/>
            <a:ext cx="3627754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For </a:t>
            </a:r>
            <a:r>
              <a:rPr dirty="0" sz="950" spc="5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 of  or allergic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or </a:t>
            </a:r>
            <a:r>
              <a:rPr dirty="0" sz="950" spc="10">
                <a:latin typeface="Times New Roman"/>
                <a:cs typeface="Times New Roman"/>
              </a:rPr>
              <a:t>who have </a:t>
            </a:r>
            <a:r>
              <a:rPr dirty="0" sz="950" spc="5">
                <a:latin typeface="Times New Roman"/>
                <a:cs typeface="Times New Roman"/>
              </a:rPr>
              <a:t>failed aspirin therapy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42324" y="5106805"/>
            <a:ext cx="3922395" cy="457834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</a:t>
            </a:r>
            <a:r>
              <a:rPr dirty="0" sz="950" spc="10" b="1">
                <a:latin typeface="Times New Roman"/>
                <a:cs typeface="Times New Roman"/>
              </a:rPr>
              <a:t>SPECIFIC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POPULATIONS------------------------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marR="216535" indent="-279400">
              <a:lnSpc>
                <a:spcPts val="1120"/>
              </a:lnSpc>
              <a:spcBef>
                <a:spcPts val="105"/>
              </a:spcBef>
              <a:tabLst>
                <a:tab pos="291465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 in  severe </a:t>
            </a:r>
            <a:r>
              <a:rPr dirty="0" sz="950" spc="10">
                <a:latin typeface="Times New Roman"/>
                <a:cs typeface="Times New Roman"/>
              </a:rPr>
              <a:t>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79859" y="5447231"/>
            <a:ext cx="3896995" cy="3168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  <a:tabLst>
                <a:tab pos="291465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Stroke: </a:t>
            </a:r>
            <a:r>
              <a:rPr dirty="0" sz="950" spc="15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food.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842324" y="5539754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121196" y="5554085"/>
            <a:ext cx="3120390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9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9859" y="5736187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58731" y="5750518"/>
            <a:ext cx="3571240" cy="30861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Coronary </a:t>
            </a:r>
            <a:r>
              <a:rPr dirty="0" sz="950" spc="5">
                <a:latin typeface="Times New Roman"/>
                <a:cs typeface="Times New Roman"/>
              </a:rPr>
              <a:t>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food, with antiplatelet doses  of aspirin, for 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30 </a:t>
            </a:r>
            <a:r>
              <a:rPr dirty="0" sz="950" spc="10">
                <a:latin typeface="Times New Roman"/>
                <a:cs typeface="Times New Roman"/>
              </a:rPr>
              <a:t>days </a:t>
            </a:r>
            <a:r>
              <a:rPr dirty="0" sz="950" spc="5">
                <a:latin typeface="Times New Roman"/>
                <a:cs typeface="Times New Roman"/>
              </a:rPr>
              <a:t>following stent implantation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842324" y="5842070"/>
            <a:ext cx="3777615" cy="65849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ts val="1135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15" b="1">
                <a:latin typeface="Times New Roman"/>
                <a:cs typeface="Times New Roman"/>
              </a:rPr>
              <a:t>17 </a:t>
            </a:r>
            <a:r>
              <a:rPr dirty="0" sz="950" spc="10" b="1">
                <a:latin typeface="Times New Roman"/>
                <a:cs typeface="Times New Roman"/>
              </a:rPr>
              <a:t>for PATIENT COUNSELING </a:t>
            </a:r>
            <a:r>
              <a:rPr dirty="0" sz="950" spc="15" b="1">
                <a:latin typeface="Times New Roman"/>
                <a:cs typeface="Times New Roman"/>
              </a:rPr>
              <a:t>INFORMATION and</a:t>
            </a:r>
            <a:r>
              <a:rPr dirty="0" sz="950" spc="-8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approved </a:t>
            </a:r>
            <a:r>
              <a:rPr dirty="0" sz="950" spc="5" b="1">
                <a:latin typeface="Times New Roman"/>
                <a:cs typeface="Times New Roman"/>
              </a:rPr>
              <a:t>patient</a:t>
            </a:r>
            <a:r>
              <a:rPr dirty="0" sz="950" spc="-3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  <a:p>
            <a:pPr marL="2635885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79859" y="6036998"/>
            <a:ext cx="3647440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29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842324" y="4662675"/>
            <a:ext cx="3659504" cy="31813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Phenytoin: 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0">
                <a:latin typeface="Times New Roman"/>
                <a:cs typeface="Times New Roman"/>
              </a:rPr>
              <a:t>Monitor  </a:t>
            </a:r>
            <a:r>
              <a:rPr dirty="0" sz="950" spc="5">
                <a:latin typeface="Times New Roman"/>
                <a:cs typeface="Times New Roman"/>
              </a:rPr>
              <a:t>levels.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75155" y="2092041"/>
            <a:ext cx="7249795" cy="1939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dirty="0" baseline="1543" sz="2700" b="1">
                <a:latin typeface="Arial"/>
                <a:cs typeface="Arial"/>
              </a:rPr>
              <a:t>----------------------DOSAGE </a:t>
            </a:r>
            <a:r>
              <a:rPr dirty="0" baseline="1543" sz="2700" spc="-7" b="1">
                <a:latin typeface="Arial"/>
                <a:cs typeface="Arial"/>
              </a:rPr>
              <a:t>AND </a:t>
            </a:r>
            <a:r>
              <a:rPr dirty="0" baseline="1543" sz="2700" b="1">
                <a:latin typeface="Arial"/>
                <a:cs typeface="Arial"/>
              </a:rPr>
              <a:t>ADMINISTRATION-----------------------</a:t>
            </a:r>
            <a:r>
              <a:rPr dirty="0" baseline="1543" sz="2700" spc="292" b="1">
                <a:latin typeface="Arial"/>
                <a:cs typeface="Arial"/>
              </a:rPr>
              <a:t> </a:t>
            </a:r>
            <a:r>
              <a:rPr dirty="0" sz="950">
                <a:latin typeface="Times New Roman"/>
                <a:cs typeface="Times New Roman"/>
              </a:rPr>
              <a:t>es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2130"/>
              </a:lnSpc>
            </a:pPr>
            <a:r>
              <a:rPr dirty="0" sz="1800" spc="-5" b="1">
                <a:latin typeface="Arial"/>
                <a:cs typeface="Arial"/>
              </a:rPr>
              <a:t>Stroke: 50 </a:t>
            </a:r>
            <a:r>
              <a:rPr dirty="0" sz="1800" b="1">
                <a:latin typeface="Arial"/>
                <a:cs typeface="Arial"/>
              </a:rPr>
              <a:t>mg once daily with food.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(2.1)</a:t>
            </a:r>
            <a:endParaRPr sz="1800">
              <a:latin typeface="Arial"/>
              <a:cs typeface="Arial"/>
            </a:endParaRPr>
          </a:p>
          <a:p>
            <a:pPr marL="12700" marR="255904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Coronary </a:t>
            </a:r>
            <a:r>
              <a:rPr dirty="0" sz="1800" b="1">
                <a:latin typeface="Arial"/>
                <a:cs typeface="Arial"/>
              </a:rPr>
              <a:t>Stenting: </a:t>
            </a:r>
            <a:r>
              <a:rPr dirty="0" sz="1800" spc="-5" b="1">
                <a:latin typeface="Arial"/>
                <a:cs typeface="Arial"/>
              </a:rPr>
              <a:t>50 </a:t>
            </a:r>
            <a:r>
              <a:rPr dirty="0" sz="1800" b="1">
                <a:latin typeface="Arial"/>
                <a:cs typeface="Arial"/>
              </a:rPr>
              <a:t>mg once daily with food, with antiplatelet  doses of aspirin, for up to </a:t>
            </a:r>
            <a:r>
              <a:rPr dirty="0" sz="1800" spc="-5" b="1">
                <a:latin typeface="Arial"/>
                <a:cs typeface="Arial"/>
              </a:rPr>
              <a:t>30 days </a:t>
            </a:r>
            <a:r>
              <a:rPr dirty="0" sz="1800" b="1">
                <a:latin typeface="Arial"/>
                <a:cs typeface="Arial"/>
              </a:rPr>
              <a:t>following stent </a:t>
            </a:r>
            <a:r>
              <a:rPr dirty="0" sz="1800" spc="-5" b="1">
                <a:latin typeface="Arial"/>
                <a:cs typeface="Arial"/>
              </a:rPr>
              <a:t>implantation  (2.2)</a:t>
            </a:r>
            <a:endParaRPr sz="1800">
              <a:latin typeface="Arial"/>
              <a:cs typeface="Arial"/>
            </a:endParaRPr>
          </a:p>
          <a:p>
            <a:pPr marL="12700" marR="956944">
              <a:lnSpc>
                <a:spcPct val="100000"/>
              </a:lnSpc>
              <a:spcBef>
                <a:spcPts val="10"/>
              </a:spcBef>
            </a:pPr>
            <a:r>
              <a:rPr dirty="0" sz="1800" spc="-5" b="1">
                <a:latin typeface="Arial"/>
                <a:cs typeface="Arial"/>
              </a:rPr>
              <a:t>Discontinue in renally impaired patients if hemorrhagic or  hematopoietic problems are encountered (2.3, 8.6,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12.3)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xfrm>
            <a:off x="998727" y="0"/>
            <a:ext cx="719455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4108587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7852" y="6442455"/>
            <a:ext cx="127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Black"/>
                <a:cs typeface="Arial Black"/>
              </a:rPr>
              <a:t>3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8982710" cy="534035"/>
            <a:chOff x="0" y="0"/>
            <a:chExt cx="8982710" cy="53403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260880" cy="520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00304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118867" y="798322"/>
            <a:ext cx="488124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</a:rPr>
              <a:t>Learning</a:t>
            </a:r>
            <a:r>
              <a:rPr dirty="0" sz="4000" spc="-75">
                <a:solidFill>
                  <a:srgbClr val="00339A"/>
                </a:solidFill>
              </a:rPr>
              <a:t> </a:t>
            </a:r>
            <a:r>
              <a:rPr dirty="0" sz="4000" spc="-5">
                <a:solidFill>
                  <a:srgbClr val="00339A"/>
                </a:solidFill>
              </a:rPr>
              <a:t>Objectives</a:t>
            </a:r>
            <a:endParaRPr sz="4000"/>
          </a:p>
        </p:txBody>
      </p:sp>
      <p:sp>
        <p:nvSpPr>
          <p:cNvPr id="12" name="object 12"/>
          <p:cNvSpPr txBox="1"/>
          <p:nvPr/>
        </p:nvSpPr>
        <p:spPr>
          <a:xfrm>
            <a:off x="295402" y="1698243"/>
            <a:ext cx="8268334" cy="486156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55600" marR="533400" indent="-342900">
              <a:lnSpc>
                <a:spcPts val="3020"/>
              </a:lnSpc>
              <a:spcBef>
                <a:spcPts val="484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Describe prescription drug labeling and related  FDA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requirements.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13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Describe the history of the drug labeling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initiative.</a:t>
            </a:r>
            <a:endParaRPr sz="2800">
              <a:latin typeface="Arial"/>
              <a:cs typeface="Arial"/>
            </a:endParaRPr>
          </a:p>
          <a:p>
            <a:pPr algn="just" marL="355600" marR="180975" indent="-342900">
              <a:lnSpc>
                <a:spcPct val="80000"/>
              </a:lnSpc>
              <a:spcBef>
                <a:spcPts val="261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Describe the staged implementation schedule for  the revised prescription drug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labeling.</a:t>
            </a:r>
            <a:endParaRPr sz="2800">
              <a:latin typeface="Arial"/>
              <a:cs typeface="Arial"/>
            </a:endParaRPr>
          </a:p>
          <a:p>
            <a:pPr algn="just" marL="355600" marR="5080" indent="-342900">
              <a:lnSpc>
                <a:spcPct val="80000"/>
              </a:lnSpc>
              <a:spcBef>
                <a:spcPts val="27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Describe the major content and format changes to  prescription drug labeling and the rationale for the  changes.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007C"/>
              </a:buClr>
              <a:buFont typeface="Wingdings"/>
              <a:buChar char=""/>
            </a:pPr>
            <a:endParaRPr sz="2600">
              <a:latin typeface="Arial"/>
              <a:cs typeface="Arial"/>
            </a:endParaRPr>
          </a:p>
          <a:p>
            <a:pPr marL="355600" marR="635000" indent="-342900">
              <a:lnSpc>
                <a:spcPct val="80000"/>
              </a:lnSpc>
              <a:spcBef>
                <a:spcPts val="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Describe other related FDA electronic labeling  initiatives.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9306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1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391414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</a:t>
            </a:r>
            <a:r>
              <a:rPr dirty="0" sz="950" spc="10" b="1">
                <a:latin typeface="Times New Roman"/>
                <a:cs typeface="Times New Roman"/>
              </a:rPr>
              <a:t>not include all </a:t>
            </a:r>
            <a:r>
              <a:rPr dirty="0" sz="950" spc="5" b="1">
                <a:latin typeface="Times New Roman"/>
                <a:cs typeface="Times New Roman"/>
              </a:rPr>
              <a:t>the </a:t>
            </a:r>
            <a:r>
              <a:rPr dirty="0" sz="950" spc="10" b="1">
                <a:latin typeface="Times New Roman"/>
                <a:cs typeface="Times New Roman"/>
              </a:rPr>
              <a:t>information needed to </a:t>
            </a:r>
            <a:r>
              <a:rPr dirty="0" sz="950" spc="5" b="1">
                <a:latin typeface="Times New Roman"/>
                <a:cs typeface="Times New Roman"/>
              </a:rPr>
              <a:t>use </a:t>
            </a:r>
            <a:r>
              <a:rPr dirty="0" sz="950" spc="10" b="1">
                <a:latin typeface="Times New Roman"/>
                <a:cs typeface="Times New Roman"/>
              </a:rPr>
              <a:t>Imdicon  safely </a:t>
            </a:r>
            <a:r>
              <a:rPr dirty="0" sz="950" spc="15" b="1">
                <a:latin typeface="Times New Roman"/>
                <a:cs typeface="Times New Roman"/>
              </a:rPr>
              <a:t>and </a:t>
            </a:r>
            <a:r>
              <a:rPr dirty="0" sz="950" spc="10" b="1">
                <a:latin typeface="Times New Roman"/>
                <a:cs typeface="Times New Roman"/>
              </a:rPr>
              <a:t>effectively. 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 for</a:t>
            </a:r>
            <a:r>
              <a:rPr dirty="0" sz="950" spc="-7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78" y="1299935"/>
            <a:ext cx="203708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>
              <a:lnSpc>
                <a:spcPts val="1120"/>
              </a:lnSpc>
              <a:spcBef>
                <a:spcPts val="190"/>
              </a:spcBef>
            </a:pPr>
            <a:r>
              <a:rPr dirty="0" sz="950" spc="15" b="1">
                <a:latin typeface="Times New Roman"/>
                <a:cs typeface="Times New Roman"/>
              </a:rPr>
              <a:t>IMDICON</a:t>
            </a:r>
            <a:r>
              <a:rPr dirty="0" baseline="41666" sz="900" spc="22" b="1">
                <a:latin typeface="Times New Roman"/>
                <a:cs typeface="Times New Roman"/>
              </a:rPr>
              <a:t>® </a:t>
            </a:r>
            <a:r>
              <a:rPr dirty="0" sz="950" spc="10" b="1">
                <a:latin typeface="Times New Roman"/>
                <a:cs typeface="Times New Roman"/>
              </a:rPr>
              <a:t>(cholinasol) CAPSULES  </a:t>
            </a:r>
            <a:r>
              <a:rPr dirty="0" sz="950" spc="5" b="1">
                <a:latin typeface="Times New Roman"/>
                <a:cs typeface="Times New Roman"/>
              </a:rPr>
              <a:t>Initial U.S. </a:t>
            </a:r>
            <a:r>
              <a:rPr dirty="0" sz="950" spc="10" b="1">
                <a:latin typeface="Times New Roman"/>
                <a:cs typeface="Times New Roman"/>
              </a:rPr>
              <a:t>Approval:</a:t>
            </a:r>
            <a:r>
              <a:rPr dirty="0" sz="950" spc="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2000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984" y="3539470"/>
            <a:ext cx="3916045" cy="10464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364229" algn="l"/>
              </a:tabLst>
            </a:pPr>
            <a:r>
              <a:rPr dirty="0" sz="950" spc="10">
                <a:latin typeface="Times New Roman"/>
                <a:cs typeface="Times New Roman"/>
              </a:rPr>
              <a:t>Dosage </a:t>
            </a:r>
            <a:r>
              <a:rPr dirty="0" sz="950" spc="15">
                <a:latin typeface="Times New Roman"/>
                <a:cs typeface="Times New Roman"/>
              </a:rPr>
              <a:t>and </a:t>
            </a:r>
            <a:r>
              <a:rPr dirty="0" sz="950" spc="5">
                <a:latin typeface="Times New Roman"/>
                <a:cs typeface="Times New Roman"/>
              </a:rPr>
              <a:t>Administration, </a:t>
            </a:r>
            <a:r>
              <a:rPr dirty="0" sz="950" spc="10">
                <a:latin typeface="Times New Roman"/>
                <a:cs typeface="Times New Roman"/>
              </a:rPr>
              <a:t>Coronary</a:t>
            </a:r>
            <a:r>
              <a:rPr dirty="0" sz="950" spc="5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Stenting</a:t>
            </a:r>
            <a:r>
              <a:rPr dirty="0" sz="950" spc="1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	</a:t>
            </a:r>
            <a:r>
              <a:rPr dirty="0" sz="950" spc="15">
                <a:latin typeface="Times New Roman"/>
                <a:cs typeface="Times New Roman"/>
              </a:rPr>
              <a:t>2/200X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30480">
              <a:lnSpc>
                <a:spcPts val="1125"/>
              </a:lnSpc>
              <a:spcBef>
                <a:spcPts val="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----------------------------INDICATIONS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145415">
              <a:lnSpc>
                <a:spcPts val="113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Imdicon is </a:t>
            </a:r>
            <a:r>
              <a:rPr dirty="0" sz="950" spc="5">
                <a:latin typeface="Times New Roman"/>
                <a:cs typeface="Times New Roman"/>
              </a:rPr>
              <a:t>an </a:t>
            </a:r>
            <a:r>
              <a:rPr dirty="0" sz="950" spc="10">
                <a:latin typeface="Times New Roman"/>
                <a:cs typeface="Times New Roman"/>
              </a:rPr>
              <a:t>adenosine diphosphate (ADP) </a:t>
            </a:r>
            <a:r>
              <a:rPr dirty="0" sz="950" spc="5">
                <a:latin typeface="Times New Roman"/>
                <a:cs typeface="Times New Roman"/>
              </a:rPr>
              <a:t>antagonist platelet aggregation  </a:t>
            </a:r>
            <a:r>
              <a:rPr dirty="0" sz="950" spc="10">
                <a:latin typeface="Times New Roman"/>
                <a:cs typeface="Times New Roman"/>
              </a:rPr>
              <a:t>inhibitor indicated</a:t>
            </a:r>
            <a:r>
              <a:rPr dirty="0" sz="950" spc="-1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for:</a:t>
            </a:r>
            <a:endParaRPr sz="950">
              <a:latin typeface="Times New Roman"/>
              <a:cs typeface="Times New Roman"/>
            </a:endParaRPr>
          </a:p>
          <a:p>
            <a:pPr marL="291465" marR="10160" indent="-279400">
              <a:lnSpc>
                <a:spcPts val="1120"/>
              </a:lnSpc>
              <a:spcBef>
                <a:spcPts val="8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0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 experienced  </a:t>
            </a:r>
            <a:r>
              <a:rPr dirty="0" sz="950" spc="10">
                <a:latin typeface="Times New Roman"/>
                <a:cs typeface="Times New Roman"/>
              </a:rPr>
              <a:t>stroke precursors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had </a:t>
            </a:r>
            <a:r>
              <a:rPr dirty="0" sz="950" spc="15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completed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9984" y="4562719"/>
            <a:ext cx="372046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incidence of </a:t>
            </a:r>
            <a:r>
              <a:rPr dirty="0" sz="950" spc="10">
                <a:latin typeface="Times New Roman"/>
                <a:cs typeface="Times New Roman"/>
              </a:rPr>
              <a:t>subacute </a:t>
            </a:r>
            <a:r>
              <a:rPr dirty="0" sz="950" spc="5">
                <a:latin typeface="Times New Roman"/>
                <a:cs typeface="Times New Roman"/>
              </a:rPr>
              <a:t>coronary </a:t>
            </a:r>
            <a:r>
              <a:rPr dirty="0" sz="950" spc="10">
                <a:latin typeface="Times New Roman"/>
                <a:cs typeface="Times New Roman"/>
              </a:rPr>
              <a:t>stent thrombosis, </a:t>
            </a:r>
            <a:r>
              <a:rPr dirty="0" sz="950" spc="5">
                <a:latin typeface="Times New Roman"/>
                <a:cs typeface="Times New Roman"/>
              </a:rPr>
              <a:t>when  </a:t>
            </a:r>
            <a:r>
              <a:rPr dirty="0" sz="950" spc="10">
                <a:latin typeface="Times New Roman"/>
                <a:cs typeface="Times New Roman"/>
              </a:rPr>
              <a:t>used </a:t>
            </a:r>
            <a:r>
              <a:rPr dirty="0" sz="950" spc="5">
                <a:latin typeface="Times New Roman"/>
                <a:cs typeface="Times New Roman"/>
              </a:rPr>
              <a:t>with aspirin</a:t>
            </a:r>
            <a:r>
              <a:rPr dirty="0" sz="950" spc="10">
                <a:latin typeface="Times New Roman"/>
                <a:cs typeface="Times New Roman"/>
              </a:rPr>
              <a:t> 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984" y="4849199"/>
            <a:ext cx="11144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-1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67383" y="869428"/>
            <a:ext cx="389636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</a:t>
            </a:r>
            <a:r>
              <a:rPr dirty="0" sz="950" spc="-1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48382" y="1009657"/>
            <a:ext cx="103251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Capsules: </a:t>
            </a:r>
            <a:r>
              <a:rPr dirty="0" sz="950" spc="20">
                <a:latin typeface="Times New Roman"/>
                <a:cs typeface="Times New Roman"/>
              </a:rPr>
              <a:t>50 </a:t>
            </a:r>
            <a:r>
              <a:rPr dirty="0" sz="950" spc="15">
                <a:latin typeface="Times New Roman"/>
                <a:cs typeface="Times New Roman"/>
              </a:rPr>
              <a:t>mg</a:t>
            </a:r>
            <a:r>
              <a:rPr dirty="0" sz="950" spc="-6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8382" y="1299900"/>
            <a:ext cx="3929379" cy="326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5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</a:t>
            </a:r>
            <a:r>
              <a:rPr dirty="0" sz="950" spc="4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134" y="2652042"/>
            <a:ext cx="7540625" cy="865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055">
              <a:lnSpc>
                <a:spcPts val="1115"/>
              </a:lnSpc>
              <a:tabLst>
                <a:tab pos="4528185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Neutropenia/agranulocytosis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	</a:t>
            </a:r>
            <a:r>
              <a:rPr dirty="0" baseline="2923" sz="1425" spc="15">
                <a:latin typeface="Times New Roman"/>
                <a:cs typeface="Times New Roman"/>
              </a:rPr>
              <a:t>leukemia, and thrombocytopenia can occur</a:t>
            </a:r>
            <a:r>
              <a:rPr dirty="0" baseline="2923" sz="1425" spc="-82">
                <a:latin typeface="Times New Roman"/>
                <a:cs typeface="Times New Roman"/>
              </a:rPr>
              <a:t> </a:t>
            </a:r>
            <a:r>
              <a:rPr dirty="0" baseline="2923" sz="1425" spc="7">
                <a:latin typeface="Times New Roman"/>
                <a:cs typeface="Times New Roman"/>
              </a:rPr>
              <a:t>(5.1)</a:t>
            </a:r>
            <a:endParaRPr baseline="2923" sz="1425">
              <a:latin typeface="Times New Roman"/>
              <a:cs typeface="Times New Roman"/>
            </a:endParaRPr>
          </a:p>
          <a:p>
            <a:pPr marL="59055">
              <a:lnSpc>
                <a:spcPts val="1110"/>
              </a:lnSpc>
              <a:spcBef>
                <a:spcPts val="65"/>
              </a:spcBef>
              <a:tabLst>
                <a:tab pos="4248150" algn="l"/>
                <a:tab pos="4528185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Thrombotic thrombocytopenic</a:t>
            </a:r>
            <a:r>
              <a:rPr dirty="0" sz="950" spc="4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purpura </a:t>
            </a:r>
            <a:r>
              <a:rPr dirty="0" sz="950" spc="4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	</a:t>
            </a:r>
            <a:r>
              <a:rPr dirty="0" baseline="2923" sz="1425" spc="44">
                <a:latin typeface="Symbol"/>
                <a:cs typeface="Symbol"/>
              </a:rPr>
              <a:t>•</a:t>
            </a:r>
            <a:r>
              <a:rPr dirty="0" baseline="2923" sz="1425" spc="44">
                <a:latin typeface="Times New Roman"/>
                <a:cs typeface="Times New Roman"/>
              </a:rPr>
              <a:t>	</a:t>
            </a:r>
            <a:r>
              <a:rPr dirty="0" baseline="2923" sz="1425" spc="15">
                <a:latin typeface="Times New Roman"/>
                <a:cs typeface="Times New Roman"/>
              </a:rPr>
              <a:t>Monitor </a:t>
            </a:r>
            <a:r>
              <a:rPr dirty="0" baseline="2923" sz="1425" spc="7">
                <a:latin typeface="Times New Roman"/>
                <a:cs typeface="Times New Roman"/>
              </a:rPr>
              <a:t>for </a:t>
            </a:r>
            <a:r>
              <a:rPr dirty="0" baseline="2923" sz="1425" spc="15">
                <a:latin typeface="Times New Roman"/>
                <a:cs typeface="Times New Roman"/>
              </a:rPr>
              <a:t>hematological </a:t>
            </a:r>
            <a:r>
              <a:rPr dirty="0" baseline="2923" sz="1425" spc="7">
                <a:latin typeface="Times New Roman"/>
                <a:cs typeface="Times New Roman"/>
              </a:rPr>
              <a:t>adverse </a:t>
            </a:r>
            <a:r>
              <a:rPr dirty="0" baseline="2923" sz="1425" spc="15">
                <a:latin typeface="Times New Roman"/>
                <a:cs typeface="Times New Roman"/>
              </a:rPr>
              <a:t>reactions every </a:t>
            </a:r>
            <a:r>
              <a:rPr dirty="0" baseline="2923" sz="1425" spc="22">
                <a:latin typeface="Times New Roman"/>
                <a:cs typeface="Times New Roman"/>
              </a:rPr>
              <a:t>2 </a:t>
            </a:r>
            <a:r>
              <a:rPr dirty="0" baseline="2923" sz="1425" spc="15">
                <a:latin typeface="Times New Roman"/>
                <a:cs typeface="Times New Roman"/>
              </a:rPr>
              <a:t>weeks</a:t>
            </a:r>
            <a:r>
              <a:rPr dirty="0" baseline="2923" sz="1425" spc="-67">
                <a:latin typeface="Times New Roman"/>
                <a:cs typeface="Times New Roman"/>
              </a:rPr>
              <a:t> </a:t>
            </a:r>
            <a:r>
              <a:rPr dirty="0" baseline="2923" sz="1425" spc="-7">
                <a:latin typeface="Times New Roman"/>
                <a:cs typeface="Times New Roman"/>
              </a:rPr>
              <a:t>t</a:t>
            </a:r>
            <a:endParaRPr baseline="2923" sz="1425">
              <a:latin typeface="Times New Roman"/>
              <a:cs typeface="Times New Roman"/>
            </a:endParaRPr>
          </a:p>
          <a:p>
            <a:pPr marL="59055">
              <a:lnSpc>
                <a:spcPts val="1110"/>
              </a:lnSpc>
              <a:tabLst>
                <a:tab pos="4528185" algn="l"/>
              </a:tabLst>
            </a:pPr>
            <a:r>
              <a:rPr dirty="0" baseline="-8771" sz="1425" spc="15" b="1">
                <a:latin typeface="Times New Roman"/>
                <a:cs typeface="Times New Roman"/>
              </a:rPr>
              <a:t>Aplastic</a:t>
            </a:r>
            <a:r>
              <a:rPr dirty="0" baseline="-8771" sz="1425" b="1">
                <a:latin typeface="Times New Roman"/>
                <a:cs typeface="Times New Roman"/>
              </a:rPr>
              <a:t> </a:t>
            </a:r>
            <a:r>
              <a:rPr dirty="0" baseline="-8771" sz="1425" spc="15" b="1">
                <a:latin typeface="Times New Roman"/>
                <a:cs typeface="Times New Roman"/>
              </a:rPr>
              <a:t>anemia</a:t>
            </a:r>
            <a:r>
              <a:rPr dirty="0" baseline="-8771" sz="1425" spc="44" b="1">
                <a:latin typeface="Times New Roman"/>
                <a:cs typeface="Times New Roman"/>
              </a:rPr>
              <a:t> </a:t>
            </a:r>
            <a:r>
              <a:rPr dirty="0" baseline="-8771" sz="1425" spc="15" b="1">
                <a:latin typeface="Times New Roman"/>
                <a:cs typeface="Times New Roman"/>
              </a:rPr>
              <a:t>(5.1)	</a:t>
            </a:r>
            <a:r>
              <a:rPr dirty="0" sz="950" spc="10">
                <a:latin typeface="Times New Roman"/>
                <a:cs typeface="Times New Roman"/>
              </a:rPr>
              <a:t>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>
              <a:lnSpc>
                <a:spcPts val="955"/>
              </a:lnSpc>
              <a:tabLst>
                <a:tab pos="4261485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-----------------------RECENT</a:t>
            </a:r>
            <a:r>
              <a:rPr dirty="0" sz="950" spc="4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MAJOR</a:t>
            </a:r>
            <a:r>
              <a:rPr dirty="0" sz="950" spc="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CHANGES--------------------------	</a:t>
            </a:r>
            <a:r>
              <a:rPr dirty="0" baseline="20467" sz="1425" spc="7" b="1">
                <a:latin typeface="Times New Roman"/>
                <a:cs typeface="Times New Roman"/>
              </a:rPr>
              <a:t>------------------------------ADVERSE</a:t>
            </a:r>
            <a:r>
              <a:rPr dirty="0" baseline="20467" sz="1425" spc="127" b="1">
                <a:latin typeface="Times New Roman"/>
                <a:cs typeface="Times New Roman"/>
              </a:rPr>
              <a:t> </a:t>
            </a:r>
            <a:r>
              <a:rPr dirty="0" baseline="20467" sz="1425" spc="15" b="1">
                <a:latin typeface="Times New Roman"/>
                <a:cs typeface="Times New Roman"/>
              </a:rPr>
              <a:t>REACTIONS----------------</a:t>
            </a:r>
            <a:endParaRPr baseline="20467" sz="1425">
              <a:latin typeface="Times New Roman"/>
              <a:cs typeface="Times New Roman"/>
            </a:endParaRPr>
          </a:p>
          <a:p>
            <a:pPr marL="4248785">
              <a:lnSpc>
                <a:spcPts val="955"/>
              </a:lnSpc>
            </a:pPr>
            <a:r>
              <a:rPr dirty="0" sz="950" spc="15">
                <a:latin typeface="Times New Roman"/>
                <a:cs typeface="Times New Roman"/>
              </a:rPr>
              <a:t>Most common </a:t>
            </a:r>
            <a:r>
              <a:rPr dirty="0" sz="950" spc="5">
                <a:latin typeface="Times New Roman"/>
                <a:cs typeface="Times New Roman"/>
              </a:rPr>
              <a:t>adverse </a:t>
            </a:r>
            <a:r>
              <a:rPr dirty="0" sz="950" spc="10">
                <a:latin typeface="Times New Roman"/>
                <a:cs typeface="Times New Roman"/>
              </a:rPr>
              <a:t>reactions 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</a:t>
            </a:r>
            <a:r>
              <a:rPr dirty="0" sz="950" spc="-100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na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48257" y="1603187"/>
            <a:ext cx="3920490" cy="19246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100" indent="-2800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5">
                <a:latin typeface="Times New Roman"/>
                <a:cs typeface="Times New Roman"/>
              </a:rPr>
              <a:t>hepatic </a:t>
            </a:r>
            <a:r>
              <a:rPr dirty="0" sz="950" spc="10">
                <a:latin typeface="Times New Roman"/>
                <a:cs typeface="Times New Roman"/>
              </a:rPr>
              <a:t>impairment </a:t>
            </a:r>
            <a:r>
              <a:rPr dirty="0" sz="950" spc="5">
                <a:latin typeface="Times New Roman"/>
                <a:cs typeface="Times New Roman"/>
              </a:rPr>
              <a:t>(4,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8.7)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950">
              <a:latin typeface="Times New Roman"/>
              <a:cs typeface="Times New Roman"/>
            </a:endParaRPr>
          </a:p>
          <a:p>
            <a:pPr marL="31750">
              <a:lnSpc>
                <a:spcPct val="100000"/>
              </a:lnSpc>
            </a:pPr>
            <a:r>
              <a:rPr dirty="0" sz="950" spc="10" b="1">
                <a:latin typeface="Times New Roman"/>
                <a:cs typeface="Times New Roman"/>
              </a:rPr>
              <a:t>-----------------------WARNINGS </a:t>
            </a:r>
            <a:r>
              <a:rPr dirty="0" sz="950" spc="20" b="1">
                <a:latin typeface="Times New Roman"/>
                <a:cs typeface="Times New Roman"/>
              </a:rPr>
              <a:t>AND</a:t>
            </a:r>
            <a:r>
              <a:rPr dirty="0" sz="950" spc="5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PRECAUTIONS------------------------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marR="137160" indent="-280035">
              <a:lnSpc>
                <a:spcPct val="98700"/>
              </a:lnSpc>
              <a:spcBef>
                <a:spcPts val="70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Neutropenia </a:t>
            </a:r>
            <a:r>
              <a:rPr dirty="0" sz="950" spc="5">
                <a:latin typeface="Times New Roman"/>
                <a:cs typeface="Times New Roman"/>
              </a:rPr>
              <a:t>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typically resolves  </a:t>
            </a:r>
            <a:r>
              <a:rPr dirty="0" sz="950" spc="10">
                <a:latin typeface="Times New Roman"/>
                <a:cs typeface="Times New Roman"/>
              </a:rPr>
              <a:t>within 1-2 </a:t>
            </a:r>
            <a:r>
              <a:rPr dirty="0" sz="950" spc="5">
                <a:latin typeface="Times New Roman"/>
                <a:cs typeface="Times New Roman"/>
              </a:rPr>
              <a:t>weeks of </a:t>
            </a:r>
            <a:r>
              <a:rPr dirty="0" sz="950" spc="10">
                <a:latin typeface="Times New Roman"/>
                <a:cs typeface="Times New Roman"/>
              </a:rPr>
              <a:t>discontinuation), thrombotic thrombocytopenic  </a:t>
            </a:r>
            <a:r>
              <a:rPr dirty="0" sz="950" spc="5">
                <a:latin typeface="Times New Roman"/>
                <a:cs typeface="Times New Roman"/>
              </a:rPr>
              <a:t>purpura (TTP), </a:t>
            </a:r>
            <a:r>
              <a:rPr dirty="0" sz="950" spc="10">
                <a:latin typeface="Times New Roman"/>
                <a:cs typeface="Times New Roman"/>
              </a:rPr>
              <a:t>aplastic anemia, </a:t>
            </a:r>
            <a:r>
              <a:rPr dirty="0" sz="950" spc="5">
                <a:latin typeface="Times New Roman"/>
                <a:cs typeface="Times New Roman"/>
              </a:rPr>
              <a:t>agranulocytosis,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pancytopenia,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3303904">
              <a:lnSpc>
                <a:spcPct val="100000"/>
              </a:lnSpc>
            </a:pPr>
            <a:r>
              <a:rPr dirty="0" sz="950" spc="10">
                <a:latin typeface="Times New Roman"/>
                <a:cs typeface="Times New Roman"/>
              </a:rPr>
              <a:t>hrough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the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3287395">
              <a:lnSpc>
                <a:spcPts val="1130"/>
              </a:lnSpc>
              <a:spcBef>
                <a:spcPts val="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</a:t>
            </a:r>
            <a:endParaRPr sz="950">
              <a:latin typeface="Times New Roman"/>
              <a:cs typeface="Times New Roman"/>
            </a:endParaRPr>
          </a:p>
          <a:p>
            <a:pPr marL="3275965">
              <a:lnSpc>
                <a:spcPts val="1130"/>
              </a:lnSpc>
            </a:pPr>
            <a:r>
              <a:rPr dirty="0" sz="950" spc="10">
                <a:latin typeface="Times New Roman"/>
                <a:cs typeface="Times New Roman"/>
              </a:rPr>
              <a:t>usea,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48132" y="3494280"/>
            <a:ext cx="3456304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pain, neutropenia, and purpura</a:t>
            </a:r>
            <a:r>
              <a:rPr dirty="0" sz="950" spc="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48132" y="3783770"/>
            <a:ext cx="3937635" cy="4629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900"/>
              </a:lnSpc>
              <a:spcBef>
                <a:spcPts val="150"/>
              </a:spcBef>
            </a:pPr>
            <a:r>
              <a:rPr dirty="0" sz="950" spc="20" b="1">
                <a:latin typeface="Times New Roman"/>
                <a:cs typeface="Times New Roman"/>
              </a:rPr>
              <a:t>To </a:t>
            </a:r>
            <a:r>
              <a:rPr dirty="0" sz="950" spc="10" b="1">
                <a:latin typeface="Times New Roman"/>
                <a:cs typeface="Times New Roman"/>
              </a:rPr>
              <a:t>report </a:t>
            </a:r>
            <a:r>
              <a:rPr dirty="0" sz="950" spc="15" b="1">
                <a:latin typeface="Times New Roman"/>
                <a:cs typeface="Times New Roman"/>
              </a:rPr>
              <a:t>SUSPECTED ADVERSE REACTIONS, </a:t>
            </a:r>
            <a:r>
              <a:rPr dirty="0" sz="950" spc="10" b="1">
                <a:latin typeface="Times New Roman"/>
                <a:cs typeface="Times New Roman"/>
              </a:rPr>
              <a:t>contact  (manufacturer)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10" b="1">
                <a:latin typeface="Times New Roman"/>
                <a:cs typeface="Times New Roman"/>
              </a:rPr>
              <a:t>(phone </a:t>
            </a:r>
            <a:r>
              <a:rPr dirty="0" sz="950" spc="15" b="1">
                <a:latin typeface="Times New Roman"/>
                <a:cs typeface="Times New Roman"/>
              </a:rPr>
              <a:t># and </a:t>
            </a:r>
            <a:r>
              <a:rPr dirty="0" sz="950" spc="10" b="1">
                <a:latin typeface="Times New Roman"/>
                <a:cs typeface="Times New Roman"/>
              </a:rPr>
              <a:t>Web address) </a:t>
            </a:r>
            <a:r>
              <a:rPr dirty="0" sz="950" spc="5" b="1">
                <a:latin typeface="Times New Roman"/>
                <a:cs typeface="Times New Roman"/>
              </a:rPr>
              <a:t>or </a:t>
            </a:r>
            <a:r>
              <a:rPr dirty="0" sz="950" spc="20" b="1">
                <a:latin typeface="Times New Roman"/>
                <a:cs typeface="Times New Roman"/>
              </a:rPr>
              <a:t>FDA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10" b="1">
                <a:latin typeface="Times New Roman"/>
                <a:cs typeface="Times New Roman"/>
              </a:rPr>
              <a:t>1-800-FDA-1088  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u="sng" sz="950" spc="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8360" y="4357130"/>
            <a:ext cx="3919220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INTERACTIONS-------------------------------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Anticoagulants: </a:t>
            </a:r>
            <a:r>
              <a:rPr dirty="0" sz="950" spc="5">
                <a:latin typeface="Times New Roman"/>
                <a:cs typeface="Times New Roman"/>
              </a:rPr>
              <a:t>Discontinue prior </a:t>
            </a:r>
            <a:r>
              <a:rPr dirty="0" sz="950" spc="10">
                <a:latin typeface="Times New Roman"/>
                <a:cs typeface="Times New Roman"/>
              </a:rPr>
              <a:t>to switching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10">
                <a:latin typeface="Times New Roman"/>
                <a:cs typeface="Times New Roman"/>
              </a:rPr>
              <a:t>Imdicon (5.3,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7.1)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48360" y="4662675"/>
            <a:ext cx="3664585" cy="31813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2100" marR="5080" indent="-280035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2100" algn="l"/>
                <a:tab pos="292735" algn="l"/>
              </a:tabLst>
            </a:pPr>
            <a:r>
              <a:rPr dirty="0" sz="950" spc="10">
                <a:latin typeface="Times New Roman"/>
                <a:cs typeface="Times New Roman"/>
              </a:rPr>
              <a:t>Phenytoin: </a:t>
            </a:r>
            <a:r>
              <a:rPr dirty="0" sz="950" spc="5">
                <a:latin typeface="Times New Roman"/>
                <a:cs typeface="Times New Roman"/>
              </a:rPr>
              <a:t>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0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0">
                <a:latin typeface="Times New Roman"/>
                <a:cs typeface="Times New Roman"/>
              </a:rPr>
              <a:t>Monitor  </a:t>
            </a:r>
            <a:r>
              <a:rPr dirty="0" sz="950" spc="5">
                <a:latin typeface="Times New Roman"/>
                <a:cs typeface="Times New Roman"/>
              </a:rPr>
              <a:t>levels.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179026" y="940026"/>
            <a:ext cx="572770" cy="2552700"/>
            <a:chOff x="8179026" y="940026"/>
            <a:chExt cx="572770" cy="2552700"/>
          </a:xfrm>
        </p:grpSpPr>
        <p:sp>
          <p:nvSpPr>
            <p:cNvPr id="20" name="object 20"/>
            <p:cNvSpPr/>
            <p:nvPr/>
          </p:nvSpPr>
          <p:spPr>
            <a:xfrm>
              <a:off x="8179026" y="940026"/>
              <a:ext cx="572770" cy="1866900"/>
            </a:xfrm>
            <a:custGeom>
              <a:avLst/>
              <a:gdLst/>
              <a:ahLst/>
              <a:cxnLst/>
              <a:rect l="l" t="t" r="r" b="b"/>
              <a:pathLst>
                <a:path w="572770" h="1866900">
                  <a:moveTo>
                    <a:pt x="35084" y="1790889"/>
                  </a:moveTo>
                  <a:lnTo>
                    <a:pt x="1297" y="1818667"/>
                  </a:lnTo>
                  <a:lnTo>
                    <a:pt x="0" y="1833538"/>
                  </a:lnTo>
                  <a:lnTo>
                    <a:pt x="4631" y="1847338"/>
                  </a:lnTo>
                  <a:lnTo>
                    <a:pt x="14263" y="1858422"/>
                  </a:lnTo>
                  <a:lnTo>
                    <a:pt x="25681" y="1864027"/>
                  </a:lnTo>
                  <a:lnTo>
                    <a:pt x="25681" y="1824763"/>
                  </a:lnTo>
                  <a:lnTo>
                    <a:pt x="35084" y="1790889"/>
                  </a:lnTo>
                  <a:close/>
                </a:path>
                <a:path w="572770" h="1866900">
                  <a:moveTo>
                    <a:pt x="59456" y="1797774"/>
                  </a:moveTo>
                  <a:lnTo>
                    <a:pt x="47779" y="1791997"/>
                  </a:lnTo>
                  <a:lnTo>
                    <a:pt x="35084" y="1790889"/>
                  </a:lnTo>
                  <a:lnTo>
                    <a:pt x="25681" y="1824763"/>
                  </a:lnTo>
                  <a:lnTo>
                    <a:pt x="50065" y="1831621"/>
                  </a:lnTo>
                  <a:lnTo>
                    <a:pt x="59456" y="1797774"/>
                  </a:lnTo>
                  <a:close/>
                </a:path>
                <a:path w="572770" h="1866900">
                  <a:moveTo>
                    <a:pt x="75426" y="1823608"/>
                  </a:moveTo>
                  <a:lnTo>
                    <a:pt x="70830" y="1809809"/>
                  </a:lnTo>
                  <a:lnTo>
                    <a:pt x="61376" y="1798724"/>
                  </a:lnTo>
                  <a:lnTo>
                    <a:pt x="59456" y="1797774"/>
                  </a:lnTo>
                  <a:lnTo>
                    <a:pt x="50065" y="1831621"/>
                  </a:lnTo>
                  <a:lnTo>
                    <a:pt x="25681" y="1824763"/>
                  </a:lnTo>
                  <a:lnTo>
                    <a:pt x="25681" y="1864027"/>
                  </a:lnTo>
                  <a:lnTo>
                    <a:pt x="27967" y="1865149"/>
                  </a:lnTo>
                  <a:lnTo>
                    <a:pt x="42838" y="1866447"/>
                  </a:lnTo>
                  <a:lnTo>
                    <a:pt x="56638" y="1861816"/>
                  </a:lnTo>
                  <a:lnTo>
                    <a:pt x="67722" y="1852183"/>
                  </a:lnTo>
                  <a:lnTo>
                    <a:pt x="74449" y="1838479"/>
                  </a:lnTo>
                  <a:lnTo>
                    <a:pt x="75426" y="1823608"/>
                  </a:lnTo>
                  <a:close/>
                </a:path>
                <a:path w="572770" h="1866900">
                  <a:moveTo>
                    <a:pt x="537285" y="75540"/>
                  </a:moveTo>
                  <a:lnTo>
                    <a:pt x="524791" y="74449"/>
                  </a:lnTo>
                  <a:lnTo>
                    <a:pt x="513111" y="68671"/>
                  </a:lnTo>
                  <a:lnTo>
                    <a:pt x="35084" y="1790889"/>
                  </a:lnTo>
                  <a:lnTo>
                    <a:pt x="47779" y="1791997"/>
                  </a:lnTo>
                  <a:lnTo>
                    <a:pt x="59456" y="1797774"/>
                  </a:lnTo>
                  <a:lnTo>
                    <a:pt x="537285" y="75540"/>
                  </a:lnTo>
                  <a:close/>
                </a:path>
                <a:path w="572770" h="1866900">
                  <a:moveTo>
                    <a:pt x="572571" y="32908"/>
                  </a:moveTo>
                  <a:lnTo>
                    <a:pt x="567940" y="19109"/>
                  </a:lnTo>
                  <a:lnTo>
                    <a:pt x="558307" y="8024"/>
                  </a:lnTo>
                  <a:lnTo>
                    <a:pt x="544603" y="1297"/>
                  </a:lnTo>
                  <a:lnTo>
                    <a:pt x="529732" y="0"/>
                  </a:lnTo>
                  <a:lnTo>
                    <a:pt x="515933" y="4631"/>
                  </a:lnTo>
                  <a:lnTo>
                    <a:pt x="504848" y="14263"/>
                  </a:lnTo>
                  <a:lnTo>
                    <a:pt x="498121" y="27967"/>
                  </a:lnTo>
                  <a:lnTo>
                    <a:pt x="497145" y="42838"/>
                  </a:lnTo>
                  <a:lnTo>
                    <a:pt x="501741" y="56638"/>
                  </a:lnTo>
                  <a:lnTo>
                    <a:pt x="511194" y="67722"/>
                  </a:lnTo>
                  <a:lnTo>
                    <a:pt x="513111" y="68671"/>
                  </a:lnTo>
                  <a:lnTo>
                    <a:pt x="522505" y="34825"/>
                  </a:lnTo>
                  <a:lnTo>
                    <a:pt x="546889" y="40921"/>
                  </a:lnTo>
                  <a:lnTo>
                    <a:pt x="546889" y="73321"/>
                  </a:lnTo>
                  <a:lnTo>
                    <a:pt x="553462" y="71116"/>
                  </a:lnTo>
                  <a:lnTo>
                    <a:pt x="564546" y="61483"/>
                  </a:lnTo>
                  <a:lnTo>
                    <a:pt x="571273" y="47779"/>
                  </a:lnTo>
                  <a:lnTo>
                    <a:pt x="572571" y="32908"/>
                  </a:lnTo>
                  <a:close/>
                </a:path>
                <a:path w="572770" h="1866900">
                  <a:moveTo>
                    <a:pt x="546889" y="40921"/>
                  </a:moveTo>
                  <a:lnTo>
                    <a:pt x="522505" y="34825"/>
                  </a:lnTo>
                  <a:lnTo>
                    <a:pt x="513111" y="68671"/>
                  </a:lnTo>
                  <a:lnTo>
                    <a:pt x="524791" y="74449"/>
                  </a:lnTo>
                  <a:lnTo>
                    <a:pt x="537285" y="75540"/>
                  </a:lnTo>
                  <a:lnTo>
                    <a:pt x="546889" y="40921"/>
                  </a:lnTo>
                  <a:close/>
                </a:path>
                <a:path w="572770" h="1866900">
                  <a:moveTo>
                    <a:pt x="546889" y="73321"/>
                  </a:moveTo>
                  <a:lnTo>
                    <a:pt x="546889" y="40921"/>
                  </a:lnTo>
                  <a:lnTo>
                    <a:pt x="537285" y="75540"/>
                  </a:lnTo>
                  <a:lnTo>
                    <a:pt x="539662" y="75747"/>
                  </a:lnTo>
                  <a:lnTo>
                    <a:pt x="546889" y="7332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8216900" y="2654300"/>
              <a:ext cx="0" cy="838200"/>
            </a:xfrm>
            <a:custGeom>
              <a:avLst/>
              <a:gdLst/>
              <a:ahLst/>
              <a:cxnLst/>
              <a:rect l="l" t="t" r="r" b="b"/>
              <a:pathLst>
                <a:path w="0" h="838200">
                  <a:moveTo>
                    <a:pt x="0" y="0"/>
                  </a:moveTo>
                  <a:lnTo>
                    <a:pt x="0" y="838199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288353" y="1753997"/>
          <a:ext cx="7896224" cy="1751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325"/>
                <a:gridCol w="3796665"/>
                <a:gridCol w="3746500"/>
              </a:tblGrid>
              <a:tr h="892492">
                <a:tc gridSpan="2">
                  <a:txBody>
                    <a:bodyPr/>
                    <a:lstStyle/>
                    <a:p>
                      <a:pPr marL="1675764" marR="152400" indent="-1513840">
                        <a:lnSpc>
                          <a:spcPts val="1120"/>
                        </a:lnSpc>
                        <a:spcBef>
                          <a:spcPts val="195"/>
                        </a:spcBef>
                      </a:pP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WARNING: LIFE-THREATENING HEMATOLOGICAL ADVERSE  REACTIONS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1440" marR="343535" indent="385445">
                        <a:lnSpc>
                          <a:spcPts val="1120"/>
                        </a:lnSpc>
                        <a:spcBef>
                          <a:spcPts val="15"/>
                        </a:spcBef>
                      </a:pPr>
                      <a:r>
                        <a:rPr dirty="0" sz="950" spc="10" b="1" i="1">
                          <a:latin typeface="Times New Roman"/>
                          <a:cs typeface="Times New Roman"/>
                        </a:rPr>
                        <a:t>See </a:t>
                      </a:r>
                      <a:r>
                        <a:rPr dirty="0" sz="950" spc="5" b="1" i="1">
                          <a:latin typeface="Times New Roman"/>
                          <a:cs typeface="Times New Roman"/>
                        </a:rPr>
                        <a:t>full </a:t>
                      </a:r>
                      <a:r>
                        <a:rPr dirty="0" sz="950" spc="10" b="1" i="1">
                          <a:latin typeface="Times New Roman"/>
                          <a:cs typeface="Times New Roman"/>
                        </a:rPr>
                        <a:t>prescribing information for complete boxed warning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.  Monitor for hematological adverse reactions every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weeks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first</a:t>
                      </a:r>
                      <a:r>
                        <a:rPr dirty="0" sz="950" spc="-10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3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1440" marR="99695">
                        <a:lnSpc>
                          <a:spcPts val="1130"/>
                        </a:lnSpc>
                        <a:spcBef>
                          <a:spcPts val="10"/>
                        </a:spcBef>
                      </a:pP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months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treatment (5.2). Discontinue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Imdicon immediately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any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of the 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following</a:t>
                      </a:r>
                      <a:r>
                        <a:rPr dirty="0" sz="95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occur: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472249">
                <a:tc>
                  <a:txBody>
                    <a:bodyPr/>
                    <a:lstStyle/>
                    <a:p>
                      <a:pPr marL="91440" marR="12065">
                        <a:lnSpc>
                          <a:spcPts val="1095"/>
                        </a:lnSpc>
                      </a:pPr>
                      <a:r>
                        <a:rPr dirty="0" sz="950">
                          <a:latin typeface="Symbol"/>
                          <a:cs typeface="Symbol"/>
                        </a:rPr>
                        <a:t></a:t>
                      </a:r>
                      <a:endParaRPr sz="950">
                        <a:latin typeface="Symbol"/>
                        <a:cs typeface="Symbol"/>
                      </a:endParaRPr>
                    </a:p>
                    <a:p>
                      <a:pPr marL="91440" marR="120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>
                          <a:latin typeface="Symbol"/>
                          <a:cs typeface="Symbol"/>
                        </a:rPr>
                        <a:t></a:t>
                      </a:r>
                      <a:endParaRPr sz="950">
                        <a:latin typeface="Symbol"/>
                        <a:cs typeface="Symbol"/>
                      </a:endParaRPr>
                    </a:p>
                    <a:p>
                      <a:pPr marL="91440" marR="120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50">
                          <a:latin typeface="Symbol"/>
                          <a:cs typeface="Symbol"/>
                        </a:rPr>
                        <a:t></a:t>
                      </a:r>
                      <a:endParaRPr sz="950">
                        <a:latin typeface="Symbol"/>
                        <a:cs typeface="Symbo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---------------------DOSAGE FORMS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8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STRENGTHS----------------------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Capsules: 50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mg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(3)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2704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2997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2704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000">
                <a:tc>
                  <a:txBody>
                    <a:bodyPr/>
                    <a:lstStyle/>
                    <a:p>
                      <a:pPr marL="106680">
                        <a:lnSpc>
                          <a:spcPts val="1080"/>
                        </a:lnSpc>
                        <a:spcBef>
                          <a:spcPts val="20"/>
                        </a:spcBef>
                      </a:pPr>
                      <a:r>
                        <a:rPr dirty="0" sz="950" spc="-1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950" spc="-5" b="1">
                          <a:latin typeface="Times New Roman"/>
                          <a:cs typeface="Times New Roman"/>
                        </a:rPr>
                        <a:t>----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R w="28575">
                      <a:solidFill>
                        <a:srgbClr val="FF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952">
                <a:tc>
                  <a:txBody>
                    <a:bodyPr/>
                    <a:lstStyle/>
                    <a:p>
                      <a:pPr marL="91440" marR="12065">
                        <a:lnSpc>
                          <a:spcPts val="459"/>
                        </a:lnSpc>
                      </a:pPr>
                      <a:r>
                        <a:rPr dirty="0" sz="950" spc="5">
                          <a:latin typeface="Times New Roman"/>
                          <a:cs typeface="Times New Roman"/>
                        </a:rPr>
                        <a:t>Ind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59"/>
                        </a:lnSpc>
                        <a:tabLst>
                          <a:tab pos="3147060" algn="l"/>
                        </a:tabLst>
                      </a:pPr>
                      <a:r>
                        <a:rPr dirty="0" sz="950" spc="10">
                          <a:latin typeface="Times New Roman"/>
                          <a:cs typeface="Times New Roman"/>
                        </a:rPr>
                        <a:t>cations </a:t>
                      </a:r>
                      <a:r>
                        <a:rPr dirty="0" sz="950" spc="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950" spc="10">
                          <a:latin typeface="Times New Roman"/>
                          <a:cs typeface="Times New Roman"/>
                        </a:rPr>
                        <a:t>Usage, Coronary</a:t>
                      </a:r>
                      <a:r>
                        <a:rPr dirty="0" sz="9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0">
                          <a:latin typeface="Times New Roman"/>
                          <a:cs typeface="Times New Roman"/>
                        </a:rPr>
                        <a:t>Stenting</a:t>
                      </a:r>
                      <a:r>
                        <a:rPr dirty="0" sz="9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0">
                          <a:latin typeface="Times New Roman"/>
                          <a:cs typeface="Times New Roman"/>
                        </a:rPr>
                        <a:t>(1.2)	2/200X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379859" y="5000169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58731" y="5014500"/>
            <a:ext cx="3627754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For </a:t>
            </a:r>
            <a:r>
              <a:rPr dirty="0" sz="950" spc="5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 of  or allergic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or </a:t>
            </a:r>
            <a:r>
              <a:rPr dirty="0" sz="950" spc="10">
                <a:latin typeface="Times New Roman"/>
                <a:cs typeface="Times New Roman"/>
              </a:rPr>
              <a:t>who have </a:t>
            </a:r>
            <a:r>
              <a:rPr dirty="0" sz="950" spc="5">
                <a:latin typeface="Times New Roman"/>
                <a:cs typeface="Times New Roman"/>
              </a:rPr>
              <a:t>failed aspirin therapy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42324" y="5106805"/>
            <a:ext cx="3922395" cy="457834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</a:t>
            </a:r>
            <a:r>
              <a:rPr dirty="0" sz="950" spc="10" b="1">
                <a:latin typeface="Times New Roman"/>
                <a:cs typeface="Times New Roman"/>
              </a:rPr>
              <a:t>SPECIFIC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POPULATIONS------------------------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marR="216535" indent="-279400">
              <a:lnSpc>
                <a:spcPts val="1120"/>
              </a:lnSpc>
              <a:spcBef>
                <a:spcPts val="105"/>
              </a:spcBef>
              <a:tabLst>
                <a:tab pos="291465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 in  severe </a:t>
            </a:r>
            <a:r>
              <a:rPr dirty="0" sz="950" spc="10">
                <a:latin typeface="Times New Roman"/>
                <a:cs typeface="Times New Roman"/>
              </a:rPr>
              <a:t>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9859" y="5447231"/>
            <a:ext cx="3896995" cy="3168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30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  <a:tabLst>
                <a:tab pos="291465" algn="l"/>
              </a:tabLst>
            </a:pPr>
            <a:r>
              <a:rPr dirty="0" sz="950" spc="15">
                <a:latin typeface="Symbol"/>
                <a:cs typeface="Symbol"/>
              </a:rPr>
              <a:t>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Stroke: </a:t>
            </a:r>
            <a:r>
              <a:rPr dirty="0" sz="950" spc="15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food.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42324" y="5539754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21196" y="5554085"/>
            <a:ext cx="3120390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9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9859" y="5736187"/>
            <a:ext cx="83185" cy="179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8731" y="5750518"/>
            <a:ext cx="3571240" cy="30861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Coronary </a:t>
            </a:r>
            <a:r>
              <a:rPr dirty="0" sz="950" spc="5">
                <a:latin typeface="Times New Roman"/>
                <a:cs typeface="Times New Roman"/>
              </a:rPr>
              <a:t>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food, with antiplatelet doses  of aspirin, for 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30 </a:t>
            </a:r>
            <a:r>
              <a:rPr dirty="0" sz="950" spc="10">
                <a:latin typeface="Times New Roman"/>
                <a:cs typeface="Times New Roman"/>
              </a:rPr>
              <a:t>days </a:t>
            </a:r>
            <a:r>
              <a:rPr dirty="0" sz="950" spc="5">
                <a:latin typeface="Times New Roman"/>
                <a:cs typeface="Times New Roman"/>
              </a:rPr>
              <a:t>following stent implantation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42324" y="5842070"/>
            <a:ext cx="3777615" cy="65849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ts val="1135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15" b="1">
                <a:latin typeface="Times New Roman"/>
                <a:cs typeface="Times New Roman"/>
              </a:rPr>
              <a:t>17 </a:t>
            </a:r>
            <a:r>
              <a:rPr dirty="0" sz="950" spc="10" b="1">
                <a:latin typeface="Times New Roman"/>
                <a:cs typeface="Times New Roman"/>
              </a:rPr>
              <a:t>for PATIENT COUNSELING </a:t>
            </a:r>
            <a:r>
              <a:rPr dirty="0" sz="950" spc="15" b="1">
                <a:latin typeface="Times New Roman"/>
                <a:cs typeface="Times New Roman"/>
              </a:rPr>
              <a:t>INFORMATION and</a:t>
            </a:r>
            <a:r>
              <a:rPr dirty="0" sz="950" spc="-8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approved </a:t>
            </a:r>
            <a:r>
              <a:rPr dirty="0" sz="950" spc="5" b="1">
                <a:latin typeface="Times New Roman"/>
                <a:cs typeface="Times New Roman"/>
              </a:rPr>
              <a:t>patient</a:t>
            </a:r>
            <a:r>
              <a:rPr dirty="0" sz="950" spc="-3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  <a:p>
            <a:pPr marL="2635885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9859" y="6036998"/>
            <a:ext cx="3647440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29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89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3907154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not include </a:t>
            </a:r>
            <a:r>
              <a:rPr dirty="0" sz="950" spc="10" b="1">
                <a:latin typeface="Times New Roman"/>
                <a:cs typeface="Times New Roman"/>
              </a:rPr>
              <a:t>all </a:t>
            </a:r>
            <a:r>
              <a:rPr dirty="0" sz="950" b="1">
                <a:latin typeface="Times New Roman"/>
                <a:cs typeface="Times New Roman"/>
              </a:rPr>
              <a:t>the </a:t>
            </a:r>
            <a:r>
              <a:rPr dirty="0" sz="950" spc="5" b="1">
                <a:latin typeface="Times New Roman"/>
                <a:cs typeface="Times New Roman"/>
              </a:rPr>
              <a:t>information </a:t>
            </a:r>
            <a:r>
              <a:rPr dirty="0" sz="950" spc="10" b="1">
                <a:latin typeface="Times New Roman"/>
                <a:cs typeface="Times New Roman"/>
              </a:rPr>
              <a:t>needed to </a:t>
            </a:r>
            <a:r>
              <a:rPr dirty="0" sz="950" spc="5" b="1">
                <a:latin typeface="Times New Roman"/>
                <a:cs typeface="Times New Roman"/>
              </a:rPr>
              <a:t>use </a:t>
            </a:r>
            <a:r>
              <a:rPr dirty="0" sz="950" spc="10" b="1">
                <a:latin typeface="Times New Roman"/>
                <a:cs typeface="Times New Roman"/>
              </a:rPr>
              <a:t>Imdicon  safely and </a:t>
            </a:r>
            <a:r>
              <a:rPr dirty="0" sz="950" spc="5" b="1">
                <a:latin typeface="Times New Roman"/>
                <a:cs typeface="Times New Roman"/>
              </a:rPr>
              <a:t>effectively. </a:t>
            </a: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 for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78" y="1299935"/>
            <a:ext cx="203327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IMDICON</a:t>
            </a:r>
            <a:r>
              <a:rPr dirty="0" baseline="41666" sz="900" spc="15" b="1">
                <a:latin typeface="Times New Roman"/>
                <a:cs typeface="Times New Roman"/>
              </a:rPr>
              <a:t>® </a:t>
            </a:r>
            <a:r>
              <a:rPr dirty="0" sz="950" spc="5" b="1">
                <a:latin typeface="Times New Roman"/>
                <a:cs typeface="Times New Roman"/>
              </a:rPr>
              <a:t>(cholinasol) </a:t>
            </a:r>
            <a:r>
              <a:rPr dirty="0" sz="950" spc="10" b="1">
                <a:latin typeface="Times New Roman"/>
                <a:cs typeface="Times New Roman"/>
              </a:rPr>
              <a:t>CAPSULES  </a:t>
            </a:r>
            <a:r>
              <a:rPr dirty="0" sz="950" spc="5" b="1">
                <a:latin typeface="Times New Roman"/>
                <a:cs typeface="Times New Roman"/>
              </a:rPr>
              <a:t>Initial U.S. Approval: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2000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859" y="4409570"/>
            <a:ext cx="3820795" cy="4718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stroke </a:t>
            </a:r>
            <a:r>
              <a:rPr dirty="0" sz="950" spc="5">
                <a:latin typeface="Times New Roman"/>
                <a:cs typeface="Times New Roman"/>
              </a:rPr>
              <a:t>precursors or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had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completed thrombotic stroke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  <a:p>
            <a:pPr marL="291465" marR="111760" indent="-279400">
              <a:lnSpc>
                <a:spcPts val="1120"/>
              </a:lnSpc>
              <a:spcBef>
                <a:spcPts val="12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incidence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subacute </a:t>
            </a:r>
            <a:r>
              <a:rPr dirty="0" sz="950" spc="5">
                <a:latin typeface="Times New Roman"/>
                <a:cs typeface="Times New Roman"/>
              </a:rPr>
              <a:t>coronary </a:t>
            </a:r>
            <a:r>
              <a:rPr dirty="0" sz="950" spc="10">
                <a:latin typeface="Times New Roman"/>
                <a:cs typeface="Times New Roman"/>
              </a:rPr>
              <a:t>stent thrombosis, </a:t>
            </a:r>
            <a:r>
              <a:rPr dirty="0" sz="950" spc="5">
                <a:latin typeface="Times New Roman"/>
                <a:cs typeface="Times New Roman"/>
              </a:rPr>
              <a:t>when  </a:t>
            </a:r>
            <a:r>
              <a:rPr dirty="0" sz="950" spc="10">
                <a:latin typeface="Times New Roman"/>
                <a:cs typeface="Times New Roman"/>
              </a:rPr>
              <a:t>used </a:t>
            </a:r>
            <a:r>
              <a:rPr dirty="0" sz="950">
                <a:latin typeface="Times New Roman"/>
                <a:cs typeface="Times New Roman"/>
              </a:rPr>
              <a:t>with </a:t>
            </a:r>
            <a:r>
              <a:rPr dirty="0" sz="950" spc="5">
                <a:latin typeface="Times New Roman"/>
                <a:cs typeface="Times New Roman"/>
              </a:rPr>
              <a:t>aspirin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9859" y="4849199"/>
            <a:ext cx="111315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859" y="5000843"/>
            <a:ext cx="3907154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For </a:t>
            </a:r>
            <a:r>
              <a:rPr dirty="0" sz="950" spc="5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 of  or allergic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or </a:t>
            </a:r>
            <a:r>
              <a:rPr dirty="0" sz="950" spc="10">
                <a:latin typeface="Times New Roman"/>
                <a:cs typeface="Times New Roman"/>
              </a:rPr>
              <a:t>who have </a:t>
            </a:r>
            <a:r>
              <a:rPr dirty="0" sz="950" spc="5">
                <a:latin typeface="Times New Roman"/>
                <a:cs typeface="Times New Roman"/>
              </a:rPr>
              <a:t>failed aspirin therapy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859" y="5433573"/>
            <a:ext cx="389699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Stroke: </a:t>
            </a:r>
            <a:r>
              <a:rPr dirty="0" sz="950" spc="15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food.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859" y="5736860"/>
            <a:ext cx="3850004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Coronary </a:t>
            </a:r>
            <a:r>
              <a:rPr dirty="0" sz="950" spc="5">
                <a:latin typeface="Times New Roman"/>
                <a:cs typeface="Times New Roman"/>
              </a:rPr>
              <a:t>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food, with antiplatelet doses  of aspirin, for 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30 </a:t>
            </a:r>
            <a:r>
              <a:rPr dirty="0" sz="950" spc="10">
                <a:latin typeface="Times New Roman"/>
                <a:cs typeface="Times New Roman"/>
              </a:rPr>
              <a:t>days </a:t>
            </a:r>
            <a:r>
              <a:rPr dirty="0" sz="950" spc="5">
                <a:latin typeface="Times New Roman"/>
                <a:cs typeface="Times New Roman"/>
              </a:rPr>
              <a:t>following stent implantation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60516" y="869428"/>
            <a:ext cx="38906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42166" y="1009657"/>
            <a:ext cx="10312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15">
                <a:latin typeface="Times New Roman"/>
                <a:cs typeface="Times New Roman"/>
              </a:rPr>
              <a:t>50 mg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42166" y="1299900"/>
            <a:ext cx="3924300" cy="326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</a:t>
            </a:r>
            <a:r>
              <a:rPr dirty="0" sz="950" spc="10">
                <a:latin typeface="Times New Roman"/>
                <a:cs typeface="Times New Roman"/>
              </a:rPr>
              <a:t> 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42042" y="1603187"/>
            <a:ext cx="3914140" cy="17824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5">
                <a:latin typeface="Times New Roman"/>
                <a:cs typeface="Times New Roman"/>
              </a:rPr>
              <a:t>hepatic </a:t>
            </a:r>
            <a:r>
              <a:rPr dirty="0" sz="950" spc="10">
                <a:latin typeface="Times New Roman"/>
                <a:cs typeface="Times New Roman"/>
              </a:rPr>
              <a:t>impairment </a:t>
            </a:r>
            <a:r>
              <a:rPr dirty="0" sz="950" spc="5">
                <a:latin typeface="Times New Roman"/>
                <a:cs typeface="Times New Roman"/>
              </a:rPr>
              <a:t>(4,</a:t>
            </a:r>
            <a:r>
              <a:rPr dirty="0" sz="950" spc="-4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8.7)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95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dirty="0" sz="950" spc="5" b="1">
                <a:latin typeface="Times New Roman"/>
                <a:cs typeface="Times New Roman"/>
              </a:rPr>
              <a:t>-----------------------WARNINGS </a:t>
            </a:r>
            <a:r>
              <a:rPr dirty="0" sz="950" spc="20" b="1">
                <a:latin typeface="Times New Roman"/>
                <a:cs typeface="Times New Roman"/>
              </a:rPr>
              <a:t>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PRECAUTIONS------------------------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marR="135890" indent="-279400">
              <a:lnSpc>
                <a:spcPct val="99100"/>
              </a:lnSpc>
              <a:spcBef>
                <a:spcPts val="6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Neutropenia 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typically resolves  within </a:t>
            </a:r>
            <a:r>
              <a:rPr dirty="0" sz="950" spc="10">
                <a:latin typeface="Times New Roman"/>
                <a:cs typeface="Times New Roman"/>
              </a:rPr>
              <a:t>1-2 </a:t>
            </a:r>
            <a:r>
              <a:rPr dirty="0" sz="950" spc="5">
                <a:latin typeface="Times New Roman"/>
                <a:cs typeface="Times New Roman"/>
              </a:rPr>
              <a:t>weeks of discontinuation),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thrombocytopenic  purpura (TTP),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anemia, agranulocytosis, pancytopenia,  leukemia, </a:t>
            </a:r>
            <a:r>
              <a:rPr dirty="0" sz="950" spc="10">
                <a:latin typeface="Times New Roman"/>
                <a:cs typeface="Times New Roman"/>
              </a:rPr>
              <a:t>and thrombocytopenia can occur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  <a:p>
            <a:pPr marL="291465" marR="7048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Monitor </a:t>
            </a:r>
            <a:r>
              <a:rPr dirty="0" sz="950" spc="5">
                <a:latin typeface="Times New Roman"/>
                <a:cs typeface="Times New Roman"/>
              </a:rPr>
              <a:t>for hematological adverse </a:t>
            </a:r>
            <a:r>
              <a:rPr dirty="0" sz="950" spc="10">
                <a:latin typeface="Times New Roman"/>
                <a:cs typeface="Times New Roman"/>
              </a:rPr>
              <a:t>reactions </a:t>
            </a:r>
            <a:r>
              <a:rPr dirty="0" sz="950" spc="5">
                <a:latin typeface="Times New Roman"/>
                <a:cs typeface="Times New Roman"/>
              </a:rPr>
              <a:t>every </a:t>
            </a:r>
            <a:r>
              <a:rPr dirty="0" sz="950" spc="15">
                <a:latin typeface="Times New Roman"/>
                <a:cs typeface="Times New Roman"/>
              </a:rPr>
              <a:t>2 </a:t>
            </a:r>
            <a:r>
              <a:rPr dirty="0" sz="950" spc="5">
                <a:latin typeface="Times New Roman"/>
                <a:cs typeface="Times New Roman"/>
              </a:rPr>
              <a:t>weeks through </a:t>
            </a:r>
            <a:r>
              <a:rPr dirty="0" sz="950" spc="10">
                <a:latin typeface="Times New Roman"/>
                <a:cs typeface="Times New Roman"/>
              </a:rPr>
              <a:t>the  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950" spc="15" b="1">
                <a:latin typeface="Times New Roman"/>
                <a:cs typeface="Times New Roman"/>
              </a:rPr>
              <a:t>-</a:t>
            </a:r>
            <a:r>
              <a:rPr dirty="0" sz="950" b="1">
                <a:latin typeface="Times New Roman"/>
                <a:cs typeface="Times New Roman"/>
              </a:rPr>
              <a:t>-</a:t>
            </a:r>
            <a:r>
              <a:rPr dirty="0" sz="950" spc="5" b="1">
                <a:latin typeface="Times New Roman"/>
                <a:cs typeface="Times New Roman"/>
              </a:rPr>
              <a:t>-</a:t>
            </a:r>
            <a:r>
              <a:rPr dirty="0" sz="950" spc="15" b="1">
                <a:latin typeface="Times New Roman"/>
                <a:cs typeface="Times New Roman"/>
              </a:rPr>
              <a:t>-</a:t>
            </a:r>
            <a:r>
              <a:rPr dirty="0" sz="950" spc="5" b="1">
                <a:latin typeface="Times New Roman"/>
                <a:cs typeface="Times New Roman"/>
              </a:rPr>
              <a:t>-</a:t>
            </a:r>
            <a:r>
              <a:rPr dirty="0" sz="950" b="1">
                <a:latin typeface="Times New Roman"/>
                <a:cs typeface="Times New Roman"/>
              </a:rPr>
              <a:t>-</a:t>
            </a:r>
            <a:r>
              <a:rPr dirty="0" sz="950" spc="10" b="1">
                <a:latin typeface="Times New Roman"/>
                <a:cs typeface="Times New Roman"/>
              </a:rPr>
              <a:t>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57256" y="3926258"/>
            <a:ext cx="31559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</a:t>
            </a:r>
            <a:r>
              <a:rPr dirty="0" sz="950" spc="5" b="1">
                <a:latin typeface="Times New Roman"/>
                <a:cs typeface="Times New Roman"/>
              </a:rPr>
              <a:t>1</a:t>
            </a:r>
            <a:r>
              <a:rPr dirty="0" sz="950" b="1">
                <a:latin typeface="Times New Roman"/>
                <a:cs typeface="Times New Roman"/>
              </a:rPr>
              <a:t>0</a:t>
            </a:r>
            <a:r>
              <a:rPr dirty="0" sz="950" spc="20" b="1">
                <a:latin typeface="Times New Roman"/>
                <a:cs typeface="Times New Roman"/>
              </a:rPr>
              <a:t>88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0369" y="3235663"/>
            <a:ext cx="7602855" cy="1196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800">
              <a:lnSpc>
                <a:spcPts val="1060"/>
              </a:lnSpc>
              <a:tabLst>
                <a:tab pos="4017010" algn="l"/>
              </a:tabLst>
            </a:pPr>
            <a:r>
              <a:rPr dirty="0" baseline="-20467" sz="1425" spc="15" b="1">
                <a:latin typeface="Times New Roman"/>
                <a:cs typeface="Times New Roman"/>
              </a:rPr>
              <a:t>----------------RECENT</a:t>
            </a:r>
            <a:r>
              <a:rPr dirty="0" baseline="-20467" sz="1425" spc="60" b="1">
                <a:latin typeface="Times New Roman"/>
                <a:cs typeface="Times New Roman"/>
              </a:rPr>
              <a:t> </a:t>
            </a:r>
            <a:r>
              <a:rPr dirty="0" baseline="-20467" sz="1425" spc="22" b="1">
                <a:latin typeface="Times New Roman"/>
                <a:cs typeface="Times New Roman"/>
              </a:rPr>
              <a:t>MAJOR</a:t>
            </a:r>
            <a:r>
              <a:rPr dirty="0" baseline="-20467" sz="1425" spc="52" b="1">
                <a:latin typeface="Times New Roman"/>
                <a:cs typeface="Times New Roman"/>
              </a:rPr>
              <a:t> </a:t>
            </a:r>
            <a:r>
              <a:rPr dirty="0" baseline="-20467" sz="1425" spc="7" b="1">
                <a:latin typeface="Times New Roman"/>
                <a:cs typeface="Times New Roman"/>
              </a:rPr>
              <a:t>CHANGES--------------------------	</a:t>
            </a:r>
            <a:r>
              <a:rPr dirty="0" sz="950" spc="5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12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REACTIONS------------------------</a:t>
            </a:r>
            <a:endParaRPr sz="950">
              <a:latin typeface="Times New Roman"/>
              <a:cs typeface="Times New Roman"/>
            </a:endParaRPr>
          </a:p>
          <a:p>
            <a:pPr marR="79375" indent="46355">
              <a:lnSpc>
                <a:spcPts val="1120"/>
              </a:lnSpc>
              <a:spcBef>
                <a:spcPts val="45"/>
              </a:spcBef>
              <a:tabLst>
                <a:tab pos="2889250" algn="l"/>
                <a:tab pos="4004310" algn="l"/>
              </a:tabLst>
            </a:pPr>
            <a:r>
              <a:rPr dirty="0" baseline="-20467" sz="1425" spc="15">
                <a:latin typeface="Times New Roman"/>
                <a:cs typeface="Times New Roman"/>
              </a:rPr>
              <a:t>s </a:t>
            </a:r>
            <a:r>
              <a:rPr dirty="0" baseline="-20467" sz="1425" spc="7">
                <a:latin typeface="Times New Roman"/>
                <a:cs typeface="Times New Roman"/>
              </a:rPr>
              <a:t>and Usage, </a:t>
            </a:r>
            <a:r>
              <a:rPr dirty="0" baseline="-20467" sz="1425" spc="15">
                <a:latin typeface="Times New Roman"/>
                <a:cs typeface="Times New Roman"/>
              </a:rPr>
              <a:t>Coronary</a:t>
            </a:r>
            <a:r>
              <a:rPr dirty="0" baseline="-20467" sz="1425" spc="37">
                <a:latin typeface="Times New Roman"/>
                <a:cs typeface="Times New Roman"/>
              </a:rPr>
              <a:t> </a:t>
            </a:r>
            <a:r>
              <a:rPr dirty="0" baseline="-20467" sz="1425" spc="15">
                <a:latin typeface="Times New Roman"/>
                <a:cs typeface="Times New Roman"/>
              </a:rPr>
              <a:t>Stenting </a:t>
            </a:r>
            <a:r>
              <a:rPr dirty="0" baseline="-20467" sz="1425" spc="7">
                <a:latin typeface="Times New Roman"/>
                <a:cs typeface="Times New Roman"/>
              </a:rPr>
              <a:t>(1.2)	</a:t>
            </a:r>
            <a:r>
              <a:rPr dirty="0" baseline="-20467" sz="1425" spc="15">
                <a:latin typeface="Times New Roman"/>
                <a:cs typeface="Times New Roman"/>
              </a:rPr>
              <a:t>2/200X	</a:t>
            </a: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</a:t>
            </a:r>
            <a:r>
              <a:rPr dirty="0" sz="950" spc="5">
                <a:latin typeface="Times New Roman"/>
                <a:cs typeface="Times New Roman"/>
              </a:rPr>
              <a:t>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 nausea,  </a:t>
            </a:r>
            <a:r>
              <a:rPr dirty="0" baseline="-20467" sz="1425" spc="22">
                <a:latin typeface="Times New Roman"/>
                <a:cs typeface="Times New Roman"/>
              </a:rPr>
              <a:t>nd </a:t>
            </a:r>
            <a:r>
              <a:rPr dirty="0" baseline="-20467" sz="1425" spc="7">
                <a:latin typeface="Times New Roman"/>
                <a:cs typeface="Times New Roman"/>
              </a:rPr>
              <a:t>Administration, </a:t>
            </a:r>
            <a:r>
              <a:rPr dirty="0" baseline="-20467" sz="1425" spc="15">
                <a:latin typeface="Times New Roman"/>
                <a:cs typeface="Times New Roman"/>
              </a:rPr>
              <a:t>Coronary Stenting</a:t>
            </a:r>
            <a:r>
              <a:rPr dirty="0" baseline="-20467" sz="1425" spc="2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(2.2)	</a:t>
            </a:r>
            <a:r>
              <a:rPr dirty="0" baseline="-20467" sz="1425" spc="15">
                <a:latin typeface="Times New Roman"/>
                <a:cs typeface="Times New Roman"/>
              </a:rPr>
              <a:t>2/200X	</a:t>
            </a: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</a:t>
            </a:r>
            <a:r>
              <a:rPr dirty="0" sz="950" spc="10">
                <a:latin typeface="Times New Roman"/>
                <a:cs typeface="Times New Roman"/>
              </a:rPr>
              <a:t>pain, </a:t>
            </a:r>
            <a:r>
              <a:rPr dirty="0" sz="950" spc="5">
                <a:latin typeface="Times New Roman"/>
                <a:cs typeface="Times New Roman"/>
              </a:rPr>
              <a:t>neutropenia, 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55244">
              <a:lnSpc>
                <a:spcPts val="1125"/>
              </a:lnSpc>
              <a:tabLst>
                <a:tab pos="4004310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----------------INDICATIONS</a:t>
            </a:r>
            <a:r>
              <a:rPr dirty="0" sz="950" spc="5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5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	</a:t>
            </a:r>
            <a:r>
              <a:rPr dirty="0" baseline="20467" sz="1425" spc="22" b="1">
                <a:latin typeface="Times New Roman"/>
                <a:cs typeface="Times New Roman"/>
              </a:rPr>
              <a:t>To </a:t>
            </a:r>
            <a:r>
              <a:rPr dirty="0" baseline="20467" sz="1425" spc="15" b="1">
                <a:latin typeface="Times New Roman"/>
                <a:cs typeface="Times New Roman"/>
              </a:rPr>
              <a:t>report SUSPECTED </a:t>
            </a:r>
            <a:r>
              <a:rPr dirty="0" baseline="20467" sz="1425" spc="22" b="1">
                <a:latin typeface="Times New Roman"/>
                <a:cs typeface="Times New Roman"/>
              </a:rPr>
              <a:t>ADVERSE </a:t>
            </a:r>
            <a:r>
              <a:rPr dirty="0" baseline="20467" sz="1425" spc="15" b="1">
                <a:latin typeface="Times New Roman"/>
                <a:cs typeface="Times New Roman"/>
              </a:rPr>
              <a:t>REACTIONS,</a:t>
            </a:r>
            <a:r>
              <a:rPr dirty="0" baseline="20467" sz="1425" spc="-60" b="1">
                <a:latin typeface="Times New Roman"/>
                <a:cs typeface="Times New Roman"/>
              </a:rPr>
              <a:t> </a:t>
            </a:r>
            <a:r>
              <a:rPr dirty="0" baseline="20467" sz="1425" spc="15" b="1">
                <a:latin typeface="Times New Roman"/>
                <a:cs typeface="Times New Roman"/>
              </a:rPr>
              <a:t>contact</a:t>
            </a:r>
            <a:endParaRPr baseline="20467" sz="1425">
              <a:latin typeface="Times New Roman"/>
              <a:cs typeface="Times New Roman"/>
            </a:endParaRPr>
          </a:p>
          <a:p>
            <a:pPr marL="20955">
              <a:lnSpc>
                <a:spcPts val="950"/>
              </a:lnSpc>
              <a:tabLst>
                <a:tab pos="4004310" algn="l"/>
              </a:tabLst>
            </a:pPr>
            <a:r>
              <a:rPr dirty="0" sz="950" spc="10">
                <a:latin typeface="Times New Roman"/>
                <a:cs typeface="Times New Roman"/>
              </a:rPr>
              <a:t>s </a:t>
            </a:r>
            <a:r>
              <a:rPr dirty="0" sz="950" spc="5">
                <a:latin typeface="Times New Roman"/>
                <a:cs typeface="Times New Roman"/>
              </a:rPr>
              <a:t>an </a:t>
            </a:r>
            <a:r>
              <a:rPr dirty="0" sz="950" spc="10">
                <a:latin typeface="Times New Roman"/>
                <a:cs typeface="Times New Roman"/>
              </a:rPr>
              <a:t>adenosine </a:t>
            </a:r>
            <a:r>
              <a:rPr dirty="0" sz="950" spc="5">
                <a:latin typeface="Times New Roman"/>
                <a:cs typeface="Times New Roman"/>
              </a:rPr>
              <a:t>diphosphate </a:t>
            </a:r>
            <a:r>
              <a:rPr dirty="0" sz="950" spc="10">
                <a:latin typeface="Times New Roman"/>
                <a:cs typeface="Times New Roman"/>
              </a:rPr>
              <a:t>(ADP) </a:t>
            </a:r>
            <a:r>
              <a:rPr dirty="0" sz="950" spc="5">
                <a:latin typeface="Times New Roman"/>
                <a:cs typeface="Times New Roman"/>
              </a:rPr>
              <a:t>antagonist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platelet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aggregation	</a:t>
            </a:r>
            <a:r>
              <a:rPr dirty="0" baseline="20467" sz="1425" spc="15" b="1">
                <a:latin typeface="Times New Roman"/>
                <a:cs typeface="Times New Roman"/>
              </a:rPr>
              <a:t>(manufacturer) </a:t>
            </a:r>
            <a:r>
              <a:rPr dirty="0" baseline="20467" sz="1425" spc="22" b="1">
                <a:latin typeface="Times New Roman"/>
                <a:cs typeface="Times New Roman"/>
              </a:rPr>
              <a:t>at </a:t>
            </a:r>
            <a:r>
              <a:rPr dirty="0" baseline="20467" sz="1425" spc="7" b="1">
                <a:latin typeface="Times New Roman"/>
                <a:cs typeface="Times New Roman"/>
              </a:rPr>
              <a:t>(phone </a:t>
            </a:r>
            <a:r>
              <a:rPr dirty="0" baseline="20467" sz="1425" spc="22" b="1">
                <a:latin typeface="Times New Roman"/>
                <a:cs typeface="Times New Roman"/>
              </a:rPr>
              <a:t># and </a:t>
            </a:r>
            <a:r>
              <a:rPr dirty="0" baseline="20467" sz="1425" spc="7" b="1">
                <a:latin typeface="Times New Roman"/>
                <a:cs typeface="Times New Roman"/>
              </a:rPr>
              <a:t>Web </a:t>
            </a:r>
            <a:r>
              <a:rPr dirty="0" baseline="20467" sz="1425" spc="15" b="1">
                <a:latin typeface="Times New Roman"/>
                <a:cs typeface="Times New Roman"/>
              </a:rPr>
              <a:t>address) </a:t>
            </a:r>
            <a:r>
              <a:rPr dirty="0" baseline="20467" sz="1425" spc="7" b="1">
                <a:latin typeface="Times New Roman"/>
                <a:cs typeface="Times New Roman"/>
              </a:rPr>
              <a:t>or </a:t>
            </a:r>
            <a:r>
              <a:rPr dirty="0" baseline="20467" sz="1425" spc="22" b="1">
                <a:latin typeface="Times New Roman"/>
                <a:cs typeface="Times New Roman"/>
              </a:rPr>
              <a:t>FDA at</a:t>
            </a:r>
            <a:r>
              <a:rPr dirty="0" baseline="20467" sz="1425" spc="-142" b="1">
                <a:latin typeface="Times New Roman"/>
                <a:cs typeface="Times New Roman"/>
              </a:rPr>
              <a:t> </a:t>
            </a:r>
            <a:r>
              <a:rPr dirty="0" baseline="20467" sz="1425" spc="15" b="1">
                <a:latin typeface="Times New Roman"/>
                <a:cs typeface="Times New Roman"/>
              </a:rPr>
              <a:t>1-800-FD</a:t>
            </a:r>
            <a:endParaRPr baseline="20467" sz="1425">
              <a:latin typeface="Times New Roman"/>
              <a:cs typeface="Times New Roman"/>
            </a:endParaRPr>
          </a:p>
          <a:p>
            <a:pPr marL="33655">
              <a:lnSpc>
                <a:spcPts val="965"/>
              </a:lnSpc>
              <a:tabLst>
                <a:tab pos="4004310" algn="l"/>
              </a:tabLst>
            </a:pPr>
            <a:r>
              <a:rPr dirty="0" baseline="-20467" sz="1425" spc="15">
                <a:latin typeface="Times New Roman"/>
                <a:cs typeface="Times New Roman"/>
              </a:rPr>
              <a:t>ndicated</a:t>
            </a:r>
            <a:r>
              <a:rPr dirty="0" baseline="-20467" sz="1425" spc="7">
                <a:latin typeface="Times New Roman"/>
                <a:cs typeface="Times New Roman"/>
              </a:rPr>
              <a:t> for:	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 i="1"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spcBef>
                <a:spcPts val="409"/>
              </a:spcBef>
            </a:pPr>
            <a:r>
              <a:rPr dirty="0" sz="950" spc="10">
                <a:latin typeface="Times New Roman"/>
                <a:cs typeface="Times New Roman"/>
              </a:rPr>
              <a:t>ucing 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5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</a:t>
            </a:r>
            <a:r>
              <a:rPr dirty="0" sz="950" spc="-7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experienced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42324" y="4357130"/>
            <a:ext cx="3913504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8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INTERACTIONS-------------------------------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Anticoagulants: Discontinue prior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switching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Imdicon (5.3,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7.1)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42324" y="4662675"/>
            <a:ext cx="3659504" cy="31813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Phenytoin: 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0">
                <a:latin typeface="Times New Roman"/>
                <a:cs typeface="Times New Roman"/>
              </a:rPr>
              <a:t>Monitor  </a:t>
            </a:r>
            <a:r>
              <a:rPr dirty="0" sz="950" spc="5">
                <a:latin typeface="Times New Roman"/>
                <a:cs typeface="Times New Roman"/>
              </a:rPr>
              <a:t>levels.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42324" y="5093148"/>
            <a:ext cx="3922395" cy="9112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</a:t>
            </a:r>
            <a:r>
              <a:rPr dirty="0" sz="950" spc="10" b="1">
                <a:latin typeface="Times New Roman"/>
                <a:cs typeface="Times New Roman"/>
              </a:rPr>
              <a:t>SPECIFIC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POPULATIONS------------------------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marR="216535" indent="-279400">
              <a:lnSpc>
                <a:spcPts val="1120"/>
              </a:lnSpc>
              <a:spcBef>
                <a:spcPts val="11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 in  severe </a:t>
            </a:r>
            <a:r>
              <a:rPr dirty="0" sz="950" spc="10">
                <a:latin typeface="Times New Roman"/>
                <a:cs typeface="Times New Roman"/>
              </a:rPr>
              <a:t>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9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15" b="1">
                <a:latin typeface="Times New Roman"/>
                <a:cs typeface="Times New Roman"/>
              </a:rPr>
              <a:t>17 </a:t>
            </a:r>
            <a:r>
              <a:rPr dirty="0" sz="950" spc="10" b="1">
                <a:latin typeface="Times New Roman"/>
                <a:cs typeface="Times New Roman"/>
              </a:rPr>
              <a:t>for PATIENT COUNSELING </a:t>
            </a:r>
            <a:r>
              <a:rPr dirty="0" sz="950" spc="15" b="1">
                <a:latin typeface="Times New Roman"/>
                <a:cs typeface="Times New Roman"/>
              </a:rPr>
              <a:t>INFORMATION and</a:t>
            </a:r>
            <a:r>
              <a:rPr dirty="0" sz="950" spc="-8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8483600" y="1360424"/>
            <a:ext cx="281940" cy="3046730"/>
            <a:chOff x="8483600" y="1360424"/>
            <a:chExt cx="281940" cy="3046730"/>
          </a:xfrm>
        </p:grpSpPr>
        <p:sp>
          <p:nvSpPr>
            <p:cNvPr id="22" name="object 22"/>
            <p:cNvSpPr/>
            <p:nvPr/>
          </p:nvSpPr>
          <p:spPr>
            <a:xfrm>
              <a:off x="8483600" y="1360424"/>
              <a:ext cx="281940" cy="1827530"/>
            </a:xfrm>
            <a:custGeom>
              <a:avLst/>
              <a:gdLst/>
              <a:ahLst/>
              <a:cxnLst/>
              <a:rect l="l" t="t" r="r" b="b"/>
              <a:pathLst>
                <a:path w="281940" h="1827530">
                  <a:moveTo>
                    <a:pt x="29317" y="1752277"/>
                  </a:moveTo>
                  <a:lnTo>
                    <a:pt x="27324" y="1752457"/>
                  </a:lnTo>
                  <a:lnTo>
                    <a:pt x="14192" y="1759267"/>
                  </a:lnTo>
                  <a:lnTo>
                    <a:pt x="4631" y="1770364"/>
                  </a:lnTo>
                  <a:lnTo>
                    <a:pt x="0" y="1784603"/>
                  </a:lnTo>
                  <a:lnTo>
                    <a:pt x="1381" y="1799844"/>
                  </a:lnTo>
                  <a:lnTo>
                    <a:pt x="8191" y="1812798"/>
                  </a:lnTo>
                  <a:lnTo>
                    <a:pt x="19288" y="1822323"/>
                  </a:lnTo>
                  <a:lnTo>
                    <a:pt x="25146" y="1824360"/>
                  </a:lnTo>
                  <a:lnTo>
                    <a:pt x="25146" y="1787652"/>
                  </a:lnTo>
                  <a:lnTo>
                    <a:pt x="29317" y="1752277"/>
                  </a:lnTo>
                  <a:close/>
                </a:path>
                <a:path w="281940" h="1827530">
                  <a:moveTo>
                    <a:pt x="54480" y="1755183"/>
                  </a:moveTo>
                  <a:lnTo>
                    <a:pt x="42672" y="1751076"/>
                  </a:lnTo>
                  <a:lnTo>
                    <a:pt x="29317" y="1752277"/>
                  </a:lnTo>
                  <a:lnTo>
                    <a:pt x="25146" y="1787652"/>
                  </a:lnTo>
                  <a:lnTo>
                    <a:pt x="50292" y="1790700"/>
                  </a:lnTo>
                  <a:lnTo>
                    <a:pt x="54480" y="1755183"/>
                  </a:lnTo>
                  <a:close/>
                </a:path>
                <a:path w="281940" h="1827530">
                  <a:moveTo>
                    <a:pt x="76200" y="1793748"/>
                  </a:moveTo>
                  <a:lnTo>
                    <a:pt x="74818" y="1778507"/>
                  </a:lnTo>
                  <a:lnTo>
                    <a:pt x="68008" y="1765553"/>
                  </a:lnTo>
                  <a:lnTo>
                    <a:pt x="56911" y="1756028"/>
                  </a:lnTo>
                  <a:lnTo>
                    <a:pt x="54480" y="1755183"/>
                  </a:lnTo>
                  <a:lnTo>
                    <a:pt x="50292" y="1790700"/>
                  </a:lnTo>
                  <a:lnTo>
                    <a:pt x="25146" y="1787652"/>
                  </a:lnTo>
                  <a:lnTo>
                    <a:pt x="25146" y="1824360"/>
                  </a:lnTo>
                  <a:lnTo>
                    <a:pt x="33527" y="1827276"/>
                  </a:lnTo>
                  <a:lnTo>
                    <a:pt x="48446" y="1825894"/>
                  </a:lnTo>
                  <a:lnTo>
                    <a:pt x="61436" y="1819084"/>
                  </a:lnTo>
                  <a:lnTo>
                    <a:pt x="71139" y="1807987"/>
                  </a:lnTo>
                  <a:lnTo>
                    <a:pt x="76200" y="1793748"/>
                  </a:lnTo>
                  <a:close/>
                </a:path>
                <a:path w="281940" h="1827530">
                  <a:moveTo>
                    <a:pt x="252618" y="75033"/>
                  </a:moveTo>
                  <a:lnTo>
                    <a:pt x="240029" y="76200"/>
                  </a:lnTo>
                  <a:lnTo>
                    <a:pt x="227478" y="71930"/>
                  </a:lnTo>
                  <a:lnTo>
                    <a:pt x="29317" y="1752277"/>
                  </a:lnTo>
                  <a:lnTo>
                    <a:pt x="42672" y="1751076"/>
                  </a:lnTo>
                  <a:lnTo>
                    <a:pt x="54480" y="1755183"/>
                  </a:lnTo>
                  <a:lnTo>
                    <a:pt x="252618" y="75033"/>
                  </a:lnTo>
                  <a:close/>
                </a:path>
                <a:path w="281940" h="1827530">
                  <a:moveTo>
                    <a:pt x="281940" y="42671"/>
                  </a:moveTo>
                  <a:lnTo>
                    <a:pt x="280999" y="27431"/>
                  </a:lnTo>
                  <a:lnTo>
                    <a:pt x="274415" y="14478"/>
                  </a:lnTo>
                  <a:lnTo>
                    <a:pt x="263401" y="4953"/>
                  </a:lnTo>
                  <a:lnTo>
                    <a:pt x="249174" y="0"/>
                  </a:lnTo>
                  <a:lnTo>
                    <a:pt x="233826" y="1381"/>
                  </a:lnTo>
                  <a:lnTo>
                    <a:pt x="220694" y="8191"/>
                  </a:lnTo>
                  <a:lnTo>
                    <a:pt x="211133" y="19288"/>
                  </a:lnTo>
                  <a:lnTo>
                    <a:pt x="206501" y="33527"/>
                  </a:lnTo>
                  <a:lnTo>
                    <a:pt x="207775" y="48767"/>
                  </a:lnTo>
                  <a:lnTo>
                    <a:pt x="214407" y="61721"/>
                  </a:lnTo>
                  <a:lnTo>
                    <a:pt x="225468" y="71246"/>
                  </a:lnTo>
                  <a:lnTo>
                    <a:pt x="227478" y="71930"/>
                  </a:lnTo>
                  <a:lnTo>
                    <a:pt x="231648" y="36575"/>
                  </a:lnTo>
                  <a:lnTo>
                    <a:pt x="256794" y="39624"/>
                  </a:lnTo>
                  <a:lnTo>
                    <a:pt x="256794" y="73838"/>
                  </a:lnTo>
                  <a:lnTo>
                    <a:pt x="267843" y="68008"/>
                  </a:lnTo>
                  <a:lnTo>
                    <a:pt x="277320" y="56911"/>
                  </a:lnTo>
                  <a:lnTo>
                    <a:pt x="281940" y="42671"/>
                  </a:lnTo>
                  <a:close/>
                </a:path>
                <a:path w="281940" h="1827530">
                  <a:moveTo>
                    <a:pt x="256794" y="39624"/>
                  </a:moveTo>
                  <a:lnTo>
                    <a:pt x="231648" y="36575"/>
                  </a:lnTo>
                  <a:lnTo>
                    <a:pt x="227478" y="71930"/>
                  </a:lnTo>
                  <a:lnTo>
                    <a:pt x="240029" y="76200"/>
                  </a:lnTo>
                  <a:lnTo>
                    <a:pt x="252618" y="75033"/>
                  </a:lnTo>
                  <a:lnTo>
                    <a:pt x="256794" y="39624"/>
                  </a:lnTo>
                  <a:close/>
                </a:path>
                <a:path w="281940" h="1827530">
                  <a:moveTo>
                    <a:pt x="256794" y="73838"/>
                  </a:moveTo>
                  <a:lnTo>
                    <a:pt x="256794" y="39624"/>
                  </a:lnTo>
                  <a:lnTo>
                    <a:pt x="252618" y="75033"/>
                  </a:lnTo>
                  <a:lnTo>
                    <a:pt x="254936" y="74818"/>
                  </a:lnTo>
                  <a:lnTo>
                    <a:pt x="256794" y="7383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8521700" y="3035300"/>
              <a:ext cx="0" cy="1371600"/>
            </a:xfrm>
            <a:custGeom>
              <a:avLst/>
              <a:gdLst/>
              <a:ahLst/>
              <a:cxnLst/>
              <a:rect l="l" t="t" r="r" b="b"/>
              <a:pathLst>
                <a:path w="0" h="1371600">
                  <a:moveTo>
                    <a:pt x="0" y="0"/>
                  </a:moveTo>
                  <a:lnTo>
                    <a:pt x="0" y="1371600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288353" y="1753997"/>
          <a:ext cx="8220074" cy="2665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235"/>
                <a:gridCol w="3486150"/>
                <a:gridCol w="4086225"/>
              </a:tblGrid>
              <a:tr h="1273492">
                <a:tc gridSpan="2">
                  <a:txBody>
                    <a:bodyPr/>
                    <a:lstStyle/>
                    <a:p>
                      <a:pPr marL="1673225" marR="151130" indent="-1511300">
                        <a:lnSpc>
                          <a:spcPts val="1120"/>
                        </a:lnSpc>
                        <a:spcBef>
                          <a:spcPts val="195"/>
                        </a:spcBef>
                      </a:pP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WARNING: LIFE-THREATENING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HEMATOLOGICAL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ADVERSE 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REACTIONS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1440" marR="342900" indent="384810">
                        <a:lnSpc>
                          <a:spcPts val="1120"/>
                        </a:lnSpc>
                        <a:spcBef>
                          <a:spcPts val="15"/>
                        </a:spcBef>
                      </a:pPr>
                      <a:r>
                        <a:rPr dirty="0" sz="950" spc="10" b="1" i="1">
                          <a:latin typeface="Times New Roman"/>
                          <a:cs typeface="Times New Roman"/>
                        </a:rPr>
                        <a:t>See </a:t>
                      </a:r>
                      <a:r>
                        <a:rPr dirty="0" sz="950" spc="5" b="1" i="1">
                          <a:latin typeface="Times New Roman"/>
                          <a:cs typeface="Times New Roman"/>
                        </a:rPr>
                        <a:t>full </a:t>
                      </a:r>
                      <a:r>
                        <a:rPr dirty="0" sz="950" spc="10" b="1" i="1">
                          <a:latin typeface="Times New Roman"/>
                          <a:cs typeface="Times New Roman"/>
                        </a:rPr>
                        <a:t>prescribing information for complete boxed warning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.  Monitor for hematological adverse reactions every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weeks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first</a:t>
                      </a:r>
                      <a:r>
                        <a:rPr dirty="0" sz="95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3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1440" marR="100330">
                        <a:lnSpc>
                          <a:spcPts val="1130"/>
                        </a:lnSpc>
                        <a:spcBef>
                          <a:spcPts val="10"/>
                        </a:spcBef>
                      </a:pP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months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treatment (5.2). Discontinue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Imdicon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immediately if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any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950" b="1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following</a:t>
                      </a:r>
                      <a:r>
                        <a:rPr dirty="0" sz="9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occur: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0205" indent="-2794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70205" algn="l"/>
                          <a:tab pos="370840" algn="l"/>
                        </a:tabLst>
                      </a:pP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Neutropenia/agranulocytosis</a:t>
                      </a:r>
                      <a:r>
                        <a:rPr dirty="0" sz="95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(5.1)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0205" indent="-2794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0205" algn="l"/>
                          <a:tab pos="370840" algn="l"/>
                        </a:tabLst>
                      </a:pP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Thrombotic thrombocytopenic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purpura</a:t>
                      </a:r>
                      <a:r>
                        <a:rPr dirty="0" sz="950" spc="2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(5.1)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0205" indent="-279400">
                        <a:lnSpc>
                          <a:spcPts val="525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0205" algn="l"/>
                          <a:tab pos="370840" algn="l"/>
                        </a:tabLst>
                      </a:pP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Aplastic anemia</a:t>
                      </a:r>
                      <a:r>
                        <a:rPr dirty="0" sz="9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(5.1)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91249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marL="104775" marR="2159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-------------------------------CONTRAINDICATIONS------------------------------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 marR="29591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Hematopoietic disorders or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history of TTP or aplastic anemia</a:t>
                      </a:r>
                      <a:r>
                        <a:rPr dirty="0" sz="1800" spc="-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(4)  Hemostatic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disorder or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active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bleeding</a:t>
                      </a:r>
                      <a:r>
                        <a:rPr dirty="0" sz="1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(4)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7479030" algn="l"/>
                        </a:tabLst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Sever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 hepati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 impairmen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 (4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 8.7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)	</a:t>
                      </a:r>
                      <a:r>
                        <a:rPr dirty="0" baseline="35087" sz="1425" b="1">
                          <a:latin typeface="Times New Roman"/>
                          <a:cs typeface="Times New Roman"/>
                        </a:rPr>
                        <a:t>A</a:t>
                      </a:r>
                      <a:endParaRPr baseline="35087" sz="1425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80350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6045" marR="3175">
                        <a:lnSpc>
                          <a:spcPts val="1130"/>
                        </a:lnSpc>
                      </a:pPr>
                      <a:r>
                        <a:rPr dirty="0" sz="950" spc="-5" b="1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950" spc="-1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950" spc="-5" b="1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950" spc="-1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950" spc="-5" b="1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950" spc="-1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950" b="1">
                          <a:latin typeface="Times New Roman"/>
                          <a:cs typeface="Times New Roman"/>
                        </a:rPr>
                        <a:t>-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1440" marR="7620">
                        <a:lnSpc>
                          <a:spcPts val="1120"/>
                        </a:lnSpc>
                        <a:spcBef>
                          <a:spcPts val="45"/>
                        </a:spcBef>
                      </a:pPr>
                      <a:r>
                        <a:rPr dirty="0" sz="950" spc="-2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950" spc="5">
                          <a:latin typeface="Times New Roman"/>
                          <a:cs typeface="Times New Roman"/>
                        </a:rPr>
                        <a:t>ndic</a:t>
                      </a:r>
                      <a:r>
                        <a:rPr dirty="0" sz="95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50" spc="5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dirty="0" sz="950" spc="-2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950">
                          <a:latin typeface="Times New Roman"/>
                          <a:cs typeface="Times New Roman"/>
                        </a:rPr>
                        <a:t>n  </a:t>
                      </a:r>
                      <a:r>
                        <a:rPr dirty="0" sz="950" spc="10">
                          <a:latin typeface="Times New Roman"/>
                          <a:cs typeface="Times New Roman"/>
                        </a:rPr>
                        <a:t>Dosage</a:t>
                      </a:r>
                      <a:r>
                        <a:rPr dirty="0" sz="9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5">
                          <a:latin typeface="Times New Roman"/>
                          <a:cs typeface="Times New Roman"/>
                        </a:rPr>
                        <a:t>a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ts val="1125"/>
                        </a:lnSpc>
                      </a:pPr>
                      <a:r>
                        <a:rPr dirty="0" sz="950" spc="-5" b="1">
                          <a:latin typeface="Times New Roman"/>
                          <a:cs typeface="Times New Roman"/>
                        </a:rPr>
                        <a:t>------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950" spc="-5" b="1">
                          <a:latin typeface="Times New Roman"/>
                          <a:cs typeface="Times New Roman"/>
                        </a:rPr>
                        <a:t>-----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1440" marR="17780">
                        <a:lnSpc>
                          <a:spcPts val="1130"/>
                        </a:lnSpc>
                        <a:spcBef>
                          <a:spcPts val="30"/>
                        </a:spcBef>
                      </a:pPr>
                      <a:r>
                        <a:rPr dirty="0" sz="950" spc="5">
                          <a:latin typeface="Times New Roman"/>
                          <a:cs typeface="Times New Roman"/>
                        </a:rPr>
                        <a:t>Imdicon i  inhibitor</a:t>
                      </a:r>
                      <a:r>
                        <a:rPr dirty="0" sz="9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5">
                          <a:latin typeface="Times New Roman"/>
                          <a:cs typeface="Times New Roman"/>
                        </a:rPr>
                        <a:t>i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0205" marR="3175" indent="-279400">
                        <a:lnSpc>
                          <a:spcPts val="865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370205" algn="l"/>
                          <a:tab pos="370840" algn="l"/>
                        </a:tabLst>
                      </a:pPr>
                      <a:r>
                        <a:rPr dirty="0" sz="950" spc="10">
                          <a:latin typeface="Times New Roman"/>
                          <a:cs typeface="Times New Roman"/>
                        </a:rPr>
                        <a:t>Red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R w="28575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2704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4842324" y="5986063"/>
            <a:ext cx="1382395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approved </a:t>
            </a:r>
            <a:r>
              <a:rPr dirty="0" sz="950" spc="5" b="1">
                <a:latin typeface="Times New Roman"/>
                <a:cs typeface="Times New Roman"/>
              </a:rPr>
              <a:t>patient</a:t>
            </a:r>
            <a:r>
              <a:rPr dirty="0" sz="950" spc="-3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9859" y="6036998"/>
            <a:ext cx="3647440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65918" y="6128550"/>
            <a:ext cx="916305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18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72602" y="6276394"/>
            <a:ext cx="2222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z="1400" spc="-10">
                <a:latin typeface="Arial"/>
                <a:cs typeface="Arial"/>
              </a:rPr>
              <a:t>31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89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3907154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not include </a:t>
            </a:r>
            <a:r>
              <a:rPr dirty="0" sz="950" spc="10" b="1">
                <a:latin typeface="Times New Roman"/>
                <a:cs typeface="Times New Roman"/>
              </a:rPr>
              <a:t>all </a:t>
            </a:r>
            <a:r>
              <a:rPr dirty="0" sz="950" b="1">
                <a:latin typeface="Times New Roman"/>
                <a:cs typeface="Times New Roman"/>
              </a:rPr>
              <a:t>the </a:t>
            </a:r>
            <a:r>
              <a:rPr dirty="0" sz="950" spc="5" b="1">
                <a:latin typeface="Times New Roman"/>
                <a:cs typeface="Times New Roman"/>
              </a:rPr>
              <a:t>information </a:t>
            </a:r>
            <a:r>
              <a:rPr dirty="0" sz="950" spc="10" b="1">
                <a:latin typeface="Times New Roman"/>
                <a:cs typeface="Times New Roman"/>
              </a:rPr>
              <a:t>needed to </a:t>
            </a:r>
            <a:r>
              <a:rPr dirty="0" sz="950" spc="5" b="1">
                <a:latin typeface="Times New Roman"/>
                <a:cs typeface="Times New Roman"/>
              </a:rPr>
              <a:t>use </a:t>
            </a:r>
            <a:r>
              <a:rPr dirty="0" sz="950" spc="10" b="1">
                <a:latin typeface="Times New Roman"/>
                <a:cs typeface="Times New Roman"/>
              </a:rPr>
              <a:t>Imdicon  safely and </a:t>
            </a:r>
            <a:r>
              <a:rPr dirty="0" sz="950" spc="5" b="1">
                <a:latin typeface="Times New Roman"/>
                <a:cs typeface="Times New Roman"/>
              </a:rPr>
              <a:t>effectively. </a:t>
            </a: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 for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78" y="1299935"/>
            <a:ext cx="203327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IMDICON</a:t>
            </a:r>
            <a:r>
              <a:rPr dirty="0" baseline="41666" sz="900" spc="15" b="1">
                <a:latin typeface="Times New Roman"/>
                <a:cs typeface="Times New Roman"/>
              </a:rPr>
              <a:t>® </a:t>
            </a:r>
            <a:r>
              <a:rPr dirty="0" sz="950" spc="5" b="1">
                <a:latin typeface="Times New Roman"/>
                <a:cs typeface="Times New Roman"/>
              </a:rPr>
              <a:t>(cholinasol) </a:t>
            </a:r>
            <a:r>
              <a:rPr dirty="0" sz="950" spc="10" b="1">
                <a:latin typeface="Times New Roman"/>
                <a:cs typeface="Times New Roman"/>
              </a:rPr>
              <a:t>CAPSULES  </a:t>
            </a:r>
            <a:r>
              <a:rPr dirty="0" sz="950" spc="5" b="1">
                <a:latin typeface="Times New Roman"/>
                <a:cs typeface="Times New Roman"/>
              </a:rPr>
              <a:t>Initial U.S. Approval: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2000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053" y="1761807"/>
            <a:ext cx="4086860" cy="1365250"/>
          </a:xfrm>
          <a:prstGeom prst="rect">
            <a:avLst/>
          </a:prstGeom>
          <a:ln w="15621">
            <a:solidFill>
              <a:srgbClr val="000000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marL="1673225" marR="151130" indent="-1511300">
              <a:lnSpc>
                <a:spcPts val="1120"/>
              </a:lnSpc>
              <a:spcBef>
                <a:spcPts val="195"/>
              </a:spcBef>
            </a:pPr>
            <a:r>
              <a:rPr dirty="0" sz="950" spc="10" b="1">
                <a:latin typeface="Times New Roman"/>
                <a:cs typeface="Times New Roman"/>
              </a:rPr>
              <a:t>WARNING: LIFE-THREATENING </a:t>
            </a:r>
            <a:r>
              <a:rPr dirty="0" sz="950" spc="15" b="1">
                <a:latin typeface="Times New Roman"/>
                <a:cs typeface="Times New Roman"/>
              </a:rPr>
              <a:t>HEMATOLOGICAL </a:t>
            </a:r>
            <a:r>
              <a:rPr dirty="0" sz="950" spc="10" b="1">
                <a:latin typeface="Times New Roman"/>
                <a:cs typeface="Times New Roman"/>
              </a:rPr>
              <a:t>ADVERSE  </a:t>
            </a:r>
            <a:r>
              <a:rPr dirty="0" sz="950" spc="15" b="1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marL="91440" marR="342900" indent="384810">
              <a:lnSpc>
                <a:spcPts val="1120"/>
              </a:lnSpc>
              <a:spcBef>
                <a:spcPts val="15"/>
              </a:spcBef>
            </a:pPr>
            <a:r>
              <a:rPr dirty="0" sz="950" spc="10" b="1" i="1">
                <a:latin typeface="Times New Roman"/>
                <a:cs typeface="Times New Roman"/>
              </a:rPr>
              <a:t>See </a:t>
            </a:r>
            <a:r>
              <a:rPr dirty="0" sz="950" spc="5" b="1" i="1">
                <a:latin typeface="Times New Roman"/>
                <a:cs typeface="Times New Roman"/>
              </a:rPr>
              <a:t>full </a:t>
            </a:r>
            <a:r>
              <a:rPr dirty="0" sz="950" spc="10" b="1" i="1">
                <a:latin typeface="Times New Roman"/>
                <a:cs typeface="Times New Roman"/>
              </a:rPr>
              <a:t>prescribing information for complete boxed warning</a:t>
            </a:r>
            <a:r>
              <a:rPr dirty="0" sz="950" spc="10" b="1">
                <a:latin typeface="Times New Roman"/>
                <a:cs typeface="Times New Roman"/>
              </a:rPr>
              <a:t>.  Monitor for hematological adverse reactions every </a:t>
            </a:r>
            <a:r>
              <a:rPr dirty="0" sz="950" spc="15" b="1">
                <a:latin typeface="Times New Roman"/>
                <a:cs typeface="Times New Roman"/>
              </a:rPr>
              <a:t>2 </a:t>
            </a:r>
            <a:r>
              <a:rPr dirty="0" sz="950" spc="5" b="1">
                <a:latin typeface="Times New Roman"/>
                <a:cs typeface="Times New Roman"/>
              </a:rPr>
              <a:t>weeks </a:t>
            </a:r>
            <a:r>
              <a:rPr dirty="0" sz="950" spc="15" b="1">
                <a:latin typeface="Times New Roman"/>
                <a:cs typeface="Times New Roman"/>
              </a:rPr>
              <a:t>for </a:t>
            </a:r>
            <a:r>
              <a:rPr dirty="0" sz="950" spc="5" b="1">
                <a:latin typeface="Times New Roman"/>
                <a:cs typeface="Times New Roman"/>
              </a:rPr>
              <a:t>first</a:t>
            </a:r>
            <a:r>
              <a:rPr dirty="0" sz="950" spc="-12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  <a:p>
            <a:pPr marL="91440" marR="100330">
              <a:lnSpc>
                <a:spcPts val="1130"/>
              </a:lnSpc>
              <a:spcBef>
                <a:spcPts val="10"/>
              </a:spcBef>
            </a:pPr>
            <a:r>
              <a:rPr dirty="0" sz="950" spc="5" b="1">
                <a:latin typeface="Times New Roman"/>
                <a:cs typeface="Times New Roman"/>
              </a:rPr>
              <a:t>months </a:t>
            </a:r>
            <a:r>
              <a:rPr dirty="0" sz="950" spc="10" b="1">
                <a:latin typeface="Times New Roman"/>
                <a:cs typeface="Times New Roman"/>
              </a:rPr>
              <a:t>of </a:t>
            </a:r>
            <a:r>
              <a:rPr dirty="0" sz="950" spc="5" b="1">
                <a:latin typeface="Times New Roman"/>
                <a:cs typeface="Times New Roman"/>
              </a:rPr>
              <a:t>treatment (5.2). Discontinue </a:t>
            </a:r>
            <a:r>
              <a:rPr dirty="0" sz="950" spc="10" b="1">
                <a:latin typeface="Times New Roman"/>
                <a:cs typeface="Times New Roman"/>
              </a:rPr>
              <a:t>Imdicon </a:t>
            </a:r>
            <a:r>
              <a:rPr dirty="0" sz="950" spc="5" b="1">
                <a:latin typeface="Times New Roman"/>
                <a:cs typeface="Times New Roman"/>
              </a:rPr>
              <a:t>immediately if </a:t>
            </a:r>
            <a:r>
              <a:rPr dirty="0" sz="950" spc="10" b="1">
                <a:latin typeface="Times New Roman"/>
                <a:cs typeface="Times New Roman"/>
              </a:rPr>
              <a:t>any </a:t>
            </a:r>
            <a:r>
              <a:rPr dirty="0" sz="950" spc="5" b="1">
                <a:latin typeface="Times New Roman"/>
                <a:cs typeface="Times New Roman"/>
              </a:rPr>
              <a:t>of </a:t>
            </a:r>
            <a:r>
              <a:rPr dirty="0" sz="950" b="1">
                <a:latin typeface="Times New Roman"/>
                <a:cs typeface="Times New Roman"/>
              </a:rPr>
              <a:t>the  </a:t>
            </a:r>
            <a:r>
              <a:rPr dirty="0" sz="950" spc="10" b="1">
                <a:latin typeface="Times New Roman"/>
                <a:cs typeface="Times New Roman"/>
              </a:rPr>
              <a:t>following</a:t>
            </a:r>
            <a:r>
              <a:rPr dirty="0" sz="950" spc="-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occur:</a:t>
            </a:r>
            <a:endParaRPr sz="950">
              <a:latin typeface="Times New Roman"/>
              <a:cs typeface="Times New Roman"/>
            </a:endParaRPr>
          </a:p>
          <a:p>
            <a:pPr marL="370205" indent="-2794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370205" algn="l"/>
                <a:tab pos="37084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Neutropenia/agranulocytosis</a:t>
            </a:r>
            <a:r>
              <a:rPr dirty="0" sz="950" spc="-1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  <a:p>
            <a:pPr marL="370205" indent="-2794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370205" algn="l"/>
                <a:tab pos="37084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Thrombotic thrombocytopenic </a:t>
            </a:r>
            <a:r>
              <a:rPr dirty="0" sz="950" spc="5" b="1">
                <a:latin typeface="Times New Roman"/>
                <a:cs typeface="Times New Roman"/>
              </a:rPr>
              <a:t>purpura</a:t>
            </a:r>
            <a:r>
              <a:rPr dirty="0" sz="950" spc="24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  <a:p>
            <a:pPr marL="370205" indent="-2794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370205" algn="l"/>
                <a:tab pos="37084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Aplastic anemia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464" y="3254495"/>
            <a:ext cx="1492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984" y="3396982"/>
            <a:ext cx="12763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-15">
                <a:latin typeface="Times New Roman"/>
                <a:cs typeface="Times New Roman"/>
              </a:rPr>
              <a:t>I</a:t>
            </a:r>
            <a:r>
              <a:rPr dirty="0" sz="950" spc="15">
                <a:latin typeface="Times New Roman"/>
                <a:cs typeface="Times New Roman"/>
              </a:rPr>
              <a:t>n  </a:t>
            </a:r>
            <a:r>
              <a:rPr dirty="0" sz="950" spc="2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209" y="3828960"/>
            <a:ext cx="10795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859" y="3969942"/>
            <a:ext cx="1619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latin typeface="Times New Roman"/>
                <a:cs typeface="Times New Roman"/>
              </a:rPr>
              <a:t>I</a:t>
            </a:r>
            <a:r>
              <a:rPr dirty="0" sz="950" spc="25">
                <a:latin typeface="Times New Roman"/>
                <a:cs typeface="Times New Roman"/>
              </a:rPr>
              <a:t>m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2559" y="4113934"/>
            <a:ext cx="9779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559" y="4267083"/>
            <a:ext cx="577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859" y="4562719"/>
            <a:ext cx="831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859" y="4849199"/>
            <a:ext cx="1619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latin typeface="Times New Roman"/>
                <a:cs typeface="Times New Roman"/>
              </a:rPr>
              <a:t>I</a:t>
            </a:r>
            <a:r>
              <a:rPr dirty="0" sz="950" spc="25">
                <a:latin typeface="Times New Roman"/>
                <a:cs typeface="Times New Roman"/>
              </a:rPr>
              <a:t>m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9859" y="5000843"/>
            <a:ext cx="831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>
                <a:latin typeface="Symbol"/>
                <a:cs typeface="Symbol"/>
              </a:rPr>
              <a:t>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9859" y="5433573"/>
            <a:ext cx="389699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Stroke: </a:t>
            </a:r>
            <a:r>
              <a:rPr dirty="0" sz="950" spc="15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food.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9859" y="5736860"/>
            <a:ext cx="3850004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Coronary </a:t>
            </a:r>
            <a:r>
              <a:rPr dirty="0" sz="950" spc="5">
                <a:latin typeface="Times New Roman"/>
                <a:cs typeface="Times New Roman"/>
              </a:rPr>
              <a:t>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food, with antiplatelet doses  of aspirin, for 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30 </a:t>
            </a:r>
            <a:r>
              <a:rPr dirty="0" sz="950" spc="10">
                <a:latin typeface="Times New Roman"/>
                <a:cs typeface="Times New Roman"/>
              </a:rPr>
              <a:t>days </a:t>
            </a:r>
            <a:r>
              <a:rPr dirty="0" sz="950" spc="5">
                <a:latin typeface="Times New Roman"/>
                <a:cs typeface="Times New Roman"/>
              </a:rPr>
              <a:t>following stent implantation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60516" y="869428"/>
            <a:ext cx="38906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42166" y="1009657"/>
            <a:ext cx="10312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15">
                <a:latin typeface="Times New Roman"/>
                <a:cs typeface="Times New Roman"/>
              </a:rPr>
              <a:t>50 mg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42166" y="1299900"/>
            <a:ext cx="3924300" cy="326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</a:t>
            </a:r>
            <a:r>
              <a:rPr dirty="0" sz="950" spc="10">
                <a:latin typeface="Times New Roman"/>
                <a:cs typeface="Times New Roman"/>
              </a:rPr>
              <a:t> 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42166" y="1603187"/>
            <a:ext cx="240220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6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5">
                <a:latin typeface="Times New Roman"/>
                <a:cs typeface="Times New Roman"/>
              </a:rPr>
              <a:t>hepatic </a:t>
            </a:r>
            <a:r>
              <a:rPr dirty="0" sz="950" spc="10">
                <a:latin typeface="Times New Roman"/>
                <a:cs typeface="Times New Roman"/>
              </a:rPr>
              <a:t>impairment </a:t>
            </a:r>
            <a:r>
              <a:rPr dirty="0" sz="950" spc="5">
                <a:latin typeface="Times New Roman"/>
                <a:cs typeface="Times New Roman"/>
              </a:rPr>
              <a:t>(4,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8.7)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42042" y="2043569"/>
            <a:ext cx="3912235" cy="7581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-----------------------WARNINGS </a:t>
            </a:r>
            <a:r>
              <a:rPr dirty="0" sz="950" spc="20" b="1">
                <a:latin typeface="Times New Roman"/>
                <a:cs typeface="Times New Roman"/>
              </a:rPr>
              <a:t>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PRECAUTIONS------------------------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marR="133350" indent="-279400">
              <a:lnSpc>
                <a:spcPct val="99100"/>
              </a:lnSpc>
              <a:spcBef>
                <a:spcPts val="6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Neutropenia 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typically resolves  within </a:t>
            </a:r>
            <a:r>
              <a:rPr dirty="0" sz="950" spc="10">
                <a:latin typeface="Times New Roman"/>
                <a:cs typeface="Times New Roman"/>
              </a:rPr>
              <a:t>1-2 </a:t>
            </a:r>
            <a:r>
              <a:rPr dirty="0" sz="950" spc="5">
                <a:latin typeface="Times New Roman"/>
                <a:cs typeface="Times New Roman"/>
              </a:rPr>
              <a:t>weeks of discontinuation),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thrombocytopenic  purpura (TTP),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anemia, agranulocytosis, pancytopenia,  leukemia, </a:t>
            </a:r>
            <a:r>
              <a:rPr dirty="0" sz="950" spc="10">
                <a:latin typeface="Times New Roman"/>
                <a:cs typeface="Times New Roman"/>
              </a:rPr>
              <a:t>and thrombocytopenia can occur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42042" y="2777328"/>
            <a:ext cx="3848735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Monitor </a:t>
            </a:r>
            <a:r>
              <a:rPr dirty="0" sz="950" spc="5">
                <a:latin typeface="Times New Roman"/>
                <a:cs typeface="Times New Roman"/>
              </a:rPr>
              <a:t>for hematological adverse </a:t>
            </a:r>
            <a:r>
              <a:rPr dirty="0" sz="950" spc="10">
                <a:latin typeface="Times New Roman"/>
                <a:cs typeface="Times New Roman"/>
              </a:rPr>
              <a:t>reactions </a:t>
            </a:r>
            <a:r>
              <a:rPr dirty="0" sz="950" spc="5">
                <a:latin typeface="Times New Roman"/>
                <a:cs typeface="Times New Roman"/>
              </a:rPr>
              <a:t>every </a:t>
            </a:r>
            <a:r>
              <a:rPr dirty="0" sz="950" spc="15">
                <a:latin typeface="Times New Roman"/>
                <a:cs typeface="Times New Roman"/>
              </a:rPr>
              <a:t>2 </a:t>
            </a:r>
            <a:r>
              <a:rPr dirty="0" sz="950" spc="5">
                <a:latin typeface="Times New Roman"/>
                <a:cs typeface="Times New Roman"/>
              </a:rPr>
              <a:t>weeks through </a:t>
            </a:r>
            <a:r>
              <a:rPr dirty="0" sz="950" spc="10">
                <a:latin typeface="Times New Roman"/>
                <a:cs typeface="Times New Roman"/>
              </a:rPr>
              <a:t>the  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93238" y="3209306"/>
            <a:ext cx="5632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12406" y="3351793"/>
            <a:ext cx="16637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5">
                <a:latin typeface="Times New Roman"/>
                <a:cs typeface="Times New Roman"/>
              </a:rPr>
              <a:t>e</a:t>
            </a:r>
            <a:r>
              <a:rPr dirty="0" sz="950" spc="10">
                <a:latin typeface="Times New Roman"/>
                <a:cs typeface="Times New Roman"/>
              </a:rPr>
              <a:t>a,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98003" y="3494280"/>
            <a:ext cx="95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latin typeface="Times New Roman"/>
                <a:cs typeface="Times New Roman"/>
              </a:rPr>
              <a:t>)</a:t>
            </a:r>
            <a:r>
              <a:rPr dirty="0" sz="950" spc="5"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202786" y="3926258"/>
            <a:ext cx="57023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FDA-1088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78536" y="4357130"/>
            <a:ext cx="577215" cy="48196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</a:t>
            </a:r>
            <a:endParaRPr sz="95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spcBef>
                <a:spcPts val="55"/>
              </a:spcBef>
            </a:pPr>
            <a:r>
              <a:rPr dirty="0" sz="950" spc="5">
                <a:latin typeface="Times New Roman"/>
                <a:cs typeface="Times New Roman"/>
              </a:rPr>
              <a:t>.3,</a:t>
            </a:r>
            <a:r>
              <a:rPr dirty="0" sz="950" spc="-1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7.1)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50" spc="5">
                <a:latin typeface="Times New Roman"/>
                <a:cs typeface="Times New Roman"/>
              </a:rPr>
              <a:t>onitor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1800" y="3235663"/>
            <a:ext cx="7744459" cy="207518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47625">
              <a:lnSpc>
                <a:spcPts val="955"/>
              </a:lnSpc>
              <a:spcBef>
                <a:spcPts val="285"/>
              </a:spcBef>
              <a:tabLst>
                <a:tab pos="4385310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-------------------------RECENT</a:t>
            </a:r>
            <a:r>
              <a:rPr dirty="0" sz="950" spc="6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MAJOR</a:t>
            </a:r>
            <a:r>
              <a:rPr dirty="0" sz="950" spc="6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CHANGES--------------------------	</a:t>
            </a:r>
            <a:r>
              <a:rPr dirty="0" baseline="20467" sz="1425" spc="7" b="1">
                <a:latin typeface="Times New Roman"/>
                <a:cs typeface="Times New Roman"/>
              </a:rPr>
              <a:t>------------------------------ADVERSE</a:t>
            </a:r>
            <a:r>
              <a:rPr dirty="0" baseline="20467" sz="1425" spc="247" b="1">
                <a:latin typeface="Times New Roman"/>
                <a:cs typeface="Times New Roman"/>
              </a:rPr>
              <a:t> </a:t>
            </a:r>
            <a:r>
              <a:rPr dirty="0" baseline="20467" sz="1425" spc="7" b="1">
                <a:latin typeface="Times New Roman"/>
                <a:cs typeface="Times New Roman"/>
              </a:rPr>
              <a:t>REACTIONS------------------</a:t>
            </a:r>
            <a:endParaRPr baseline="20467" sz="1425">
              <a:latin typeface="Times New Roman"/>
              <a:cs typeface="Times New Roman"/>
            </a:endParaRPr>
          </a:p>
          <a:p>
            <a:pPr marL="12700">
              <a:lnSpc>
                <a:spcPts val="944"/>
              </a:lnSpc>
              <a:tabLst>
                <a:tab pos="3258185" algn="l"/>
                <a:tab pos="4372610" algn="l"/>
              </a:tabLst>
            </a:pPr>
            <a:r>
              <a:rPr dirty="0" baseline="-20467" sz="1425" spc="15">
                <a:latin typeface="Times New Roman"/>
                <a:cs typeface="Times New Roman"/>
              </a:rPr>
              <a:t>dications </a:t>
            </a:r>
            <a:r>
              <a:rPr dirty="0" baseline="-20467" sz="1425" spc="7">
                <a:latin typeface="Times New Roman"/>
                <a:cs typeface="Times New Roman"/>
              </a:rPr>
              <a:t>and Usage, </a:t>
            </a:r>
            <a:r>
              <a:rPr dirty="0" baseline="-20467" sz="1425" spc="15">
                <a:latin typeface="Times New Roman"/>
                <a:cs typeface="Times New Roman"/>
              </a:rPr>
              <a:t>Coronary</a:t>
            </a:r>
            <a:r>
              <a:rPr dirty="0" baseline="-20467" sz="1425" spc="52">
                <a:latin typeface="Times New Roman"/>
                <a:cs typeface="Times New Roman"/>
              </a:rPr>
              <a:t> </a:t>
            </a:r>
            <a:r>
              <a:rPr dirty="0" baseline="-20467" sz="1425" spc="15">
                <a:latin typeface="Times New Roman"/>
                <a:cs typeface="Times New Roman"/>
              </a:rPr>
              <a:t>Stenting </a:t>
            </a:r>
            <a:r>
              <a:rPr dirty="0" baseline="-20467" sz="1425" spc="7">
                <a:latin typeface="Times New Roman"/>
                <a:cs typeface="Times New Roman"/>
              </a:rPr>
              <a:t>(1.2)	</a:t>
            </a:r>
            <a:r>
              <a:rPr dirty="0" baseline="-20467" sz="1425" spc="15">
                <a:latin typeface="Times New Roman"/>
                <a:cs typeface="Times New Roman"/>
              </a:rPr>
              <a:t>2/200X	</a:t>
            </a: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</a:t>
            </a:r>
            <a:r>
              <a:rPr dirty="0" sz="950" spc="5">
                <a:latin typeface="Times New Roman"/>
                <a:cs typeface="Times New Roman"/>
              </a:rPr>
              <a:t>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</a:t>
            </a:r>
            <a:r>
              <a:rPr dirty="0" sz="950" spc="-9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naus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1130"/>
              </a:lnSpc>
              <a:tabLst>
                <a:tab pos="3258185" algn="l"/>
                <a:tab pos="4372610" algn="l"/>
              </a:tabLst>
            </a:pPr>
            <a:r>
              <a:rPr dirty="0" baseline="-20467" sz="1425" spc="15">
                <a:latin typeface="Times New Roman"/>
                <a:cs typeface="Times New Roman"/>
              </a:rPr>
              <a:t>osage </a:t>
            </a:r>
            <a:r>
              <a:rPr dirty="0" baseline="-20467" sz="1425" spc="22">
                <a:latin typeface="Times New Roman"/>
                <a:cs typeface="Times New Roman"/>
              </a:rPr>
              <a:t>and </a:t>
            </a:r>
            <a:r>
              <a:rPr dirty="0" baseline="-20467" sz="1425" spc="7">
                <a:latin typeface="Times New Roman"/>
                <a:cs typeface="Times New Roman"/>
              </a:rPr>
              <a:t>Administration, </a:t>
            </a:r>
            <a:r>
              <a:rPr dirty="0" baseline="-20467" sz="1425" spc="15">
                <a:latin typeface="Times New Roman"/>
                <a:cs typeface="Times New Roman"/>
              </a:rPr>
              <a:t>Coronary</a:t>
            </a:r>
            <a:r>
              <a:rPr dirty="0" baseline="-20467" sz="1425" spc="7">
                <a:latin typeface="Times New Roman"/>
                <a:cs typeface="Times New Roman"/>
              </a:rPr>
              <a:t> </a:t>
            </a:r>
            <a:r>
              <a:rPr dirty="0" baseline="-20467" sz="1425" spc="15">
                <a:latin typeface="Times New Roman"/>
                <a:cs typeface="Times New Roman"/>
              </a:rPr>
              <a:t>Stenting</a:t>
            </a:r>
            <a:r>
              <a:rPr dirty="0" baseline="-20467" sz="1425" spc="2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(2.2)	</a:t>
            </a:r>
            <a:r>
              <a:rPr dirty="0" baseline="-20467" sz="1425" spc="15">
                <a:latin typeface="Times New Roman"/>
                <a:cs typeface="Times New Roman"/>
              </a:rPr>
              <a:t>2/200X	</a:t>
            </a: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</a:t>
            </a:r>
            <a:r>
              <a:rPr dirty="0" sz="950" spc="10">
                <a:latin typeface="Times New Roman"/>
                <a:cs typeface="Times New Roman"/>
              </a:rPr>
              <a:t>pain, </a:t>
            </a:r>
            <a:r>
              <a:rPr dirty="0" sz="950" spc="5">
                <a:latin typeface="Times New Roman"/>
                <a:cs typeface="Times New Roman"/>
              </a:rPr>
              <a:t>neutropenia, 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(6.1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0795">
              <a:lnSpc>
                <a:spcPts val="1125"/>
              </a:lnSpc>
              <a:tabLst>
                <a:tab pos="4372610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--------------------------INDICATIONS</a:t>
            </a:r>
            <a:r>
              <a:rPr dirty="0" sz="950" spc="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5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	</a:t>
            </a:r>
            <a:r>
              <a:rPr dirty="0" baseline="20467" sz="1425" spc="22" b="1">
                <a:latin typeface="Times New Roman"/>
                <a:cs typeface="Times New Roman"/>
              </a:rPr>
              <a:t>To </a:t>
            </a:r>
            <a:r>
              <a:rPr dirty="0" baseline="20467" sz="1425" spc="15" b="1">
                <a:latin typeface="Times New Roman"/>
                <a:cs typeface="Times New Roman"/>
              </a:rPr>
              <a:t>report SUSPECTED </a:t>
            </a:r>
            <a:r>
              <a:rPr dirty="0" baseline="20467" sz="1425" spc="22" b="1">
                <a:latin typeface="Times New Roman"/>
                <a:cs typeface="Times New Roman"/>
              </a:rPr>
              <a:t>ADVERSE </a:t>
            </a:r>
            <a:r>
              <a:rPr dirty="0" baseline="20467" sz="1425" spc="15" b="1">
                <a:latin typeface="Times New Roman"/>
                <a:cs typeface="Times New Roman"/>
              </a:rPr>
              <a:t>REACTIONS,</a:t>
            </a:r>
            <a:r>
              <a:rPr dirty="0" baseline="20467" sz="1425" spc="-60" b="1">
                <a:latin typeface="Times New Roman"/>
                <a:cs typeface="Times New Roman"/>
              </a:rPr>
              <a:t> </a:t>
            </a:r>
            <a:r>
              <a:rPr dirty="0" baseline="20467" sz="1425" spc="15" b="1">
                <a:latin typeface="Times New Roman"/>
                <a:cs typeface="Times New Roman"/>
              </a:rPr>
              <a:t>contact</a:t>
            </a:r>
            <a:endParaRPr baseline="20467" sz="1425">
              <a:latin typeface="Times New Roman"/>
              <a:cs typeface="Times New Roman"/>
            </a:endParaRPr>
          </a:p>
          <a:p>
            <a:pPr marL="46355">
              <a:lnSpc>
                <a:spcPts val="950"/>
              </a:lnSpc>
              <a:tabLst>
                <a:tab pos="4372610" algn="l"/>
              </a:tabLst>
            </a:pPr>
            <a:r>
              <a:rPr dirty="0" sz="950" spc="10">
                <a:latin typeface="Times New Roman"/>
                <a:cs typeface="Times New Roman"/>
              </a:rPr>
              <a:t>dicon is </a:t>
            </a:r>
            <a:r>
              <a:rPr dirty="0" sz="950" spc="5">
                <a:latin typeface="Times New Roman"/>
                <a:cs typeface="Times New Roman"/>
              </a:rPr>
              <a:t>an </a:t>
            </a:r>
            <a:r>
              <a:rPr dirty="0" sz="950" spc="10">
                <a:latin typeface="Times New Roman"/>
                <a:cs typeface="Times New Roman"/>
              </a:rPr>
              <a:t>adenosine </a:t>
            </a:r>
            <a:r>
              <a:rPr dirty="0" sz="950" spc="5">
                <a:latin typeface="Times New Roman"/>
                <a:cs typeface="Times New Roman"/>
              </a:rPr>
              <a:t>diphosphate </a:t>
            </a:r>
            <a:r>
              <a:rPr dirty="0" sz="950" spc="10">
                <a:latin typeface="Times New Roman"/>
                <a:cs typeface="Times New Roman"/>
              </a:rPr>
              <a:t>(ADP) </a:t>
            </a:r>
            <a:r>
              <a:rPr dirty="0" sz="950" spc="5">
                <a:latin typeface="Times New Roman"/>
                <a:cs typeface="Times New Roman"/>
              </a:rPr>
              <a:t>antagonist</a:t>
            </a:r>
            <a:r>
              <a:rPr dirty="0" sz="950" spc="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platelet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aggregation	</a:t>
            </a:r>
            <a:r>
              <a:rPr dirty="0" baseline="20467" sz="1425" spc="15" b="1">
                <a:latin typeface="Times New Roman"/>
                <a:cs typeface="Times New Roman"/>
              </a:rPr>
              <a:t>(manufacturer) </a:t>
            </a:r>
            <a:r>
              <a:rPr dirty="0" baseline="20467" sz="1425" spc="22" b="1">
                <a:latin typeface="Times New Roman"/>
                <a:cs typeface="Times New Roman"/>
              </a:rPr>
              <a:t>at </a:t>
            </a:r>
            <a:r>
              <a:rPr dirty="0" baseline="20467" sz="1425" spc="7" b="1">
                <a:latin typeface="Times New Roman"/>
                <a:cs typeface="Times New Roman"/>
              </a:rPr>
              <a:t>(phone </a:t>
            </a:r>
            <a:r>
              <a:rPr dirty="0" baseline="20467" sz="1425" spc="22" b="1">
                <a:latin typeface="Times New Roman"/>
                <a:cs typeface="Times New Roman"/>
              </a:rPr>
              <a:t># and </a:t>
            </a:r>
            <a:r>
              <a:rPr dirty="0" baseline="20467" sz="1425" spc="7" b="1">
                <a:latin typeface="Times New Roman"/>
                <a:cs typeface="Times New Roman"/>
              </a:rPr>
              <a:t>Web </a:t>
            </a:r>
            <a:r>
              <a:rPr dirty="0" baseline="20467" sz="1425" spc="15" b="1">
                <a:latin typeface="Times New Roman"/>
                <a:cs typeface="Times New Roman"/>
              </a:rPr>
              <a:t>address) </a:t>
            </a:r>
            <a:r>
              <a:rPr dirty="0" baseline="20467" sz="1425" spc="7" b="1">
                <a:latin typeface="Times New Roman"/>
                <a:cs typeface="Times New Roman"/>
              </a:rPr>
              <a:t>or </a:t>
            </a:r>
            <a:r>
              <a:rPr dirty="0" baseline="20467" sz="1425" spc="22" b="1">
                <a:latin typeface="Times New Roman"/>
                <a:cs typeface="Times New Roman"/>
              </a:rPr>
              <a:t>FDA at</a:t>
            </a:r>
            <a:r>
              <a:rPr dirty="0" baseline="20467" sz="1425" spc="-157" b="1">
                <a:latin typeface="Times New Roman"/>
                <a:cs typeface="Times New Roman"/>
              </a:rPr>
              <a:t> </a:t>
            </a:r>
            <a:r>
              <a:rPr dirty="0" baseline="20467" sz="1425" spc="15" b="1">
                <a:latin typeface="Times New Roman"/>
                <a:cs typeface="Times New Roman"/>
              </a:rPr>
              <a:t>1-800-</a:t>
            </a:r>
            <a:endParaRPr baseline="20467" sz="1425">
              <a:latin typeface="Times New Roman"/>
              <a:cs typeface="Times New Roman"/>
            </a:endParaRPr>
          </a:p>
          <a:p>
            <a:pPr marL="6985">
              <a:lnSpc>
                <a:spcPts val="965"/>
              </a:lnSpc>
              <a:tabLst>
                <a:tab pos="4372610" algn="l"/>
              </a:tabLst>
            </a:pPr>
            <a:r>
              <a:rPr dirty="0" baseline="-20467" sz="1425" spc="7">
                <a:latin typeface="Times New Roman"/>
                <a:cs typeface="Times New Roman"/>
              </a:rPr>
              <a:t>hibitor</a:t>
            </a:r>
            <a:r>
              <a:rPr dirty="0" baseline="-20467" sz="1425" spc="2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indicated</a:t>
            </a:r>
            <a:r>
              <a:rPr dirty="0" baseline="-20467" sz="1425" spc="2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for:	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 i="1"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  <a:p>
            <a:pPr marL="189230">
              <a:lnSpc>
                <a:spcPts val="925"/>
              </a:lnSpc>
              <a:spcBef>
                <a:spcPts val="409"/>
              </a:spcBef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5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</a:t>
            </a:r>
            <a:r>
              <a:rPr dirty="0" sz="950" spc="-7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experienced</a:t>
            </a:r>
            <a:endParaRPr sz="950">
              <a:latin typeface="Times New Roman"/>
              <a:cs typeface="Times New Roman"/>
            </a:endParaRPr>
          </a:p>
          <a:p>
            <a:pPr marL="189230">
              <a:lnSpc>
                <a:spcPts val="925"/>
              </a:lnSpc>
              <a:tabLst>
                <a:tab pos="4389755" algn="l"/>
              </a:tabLst>
            </a:pPr>
            <a:r>
              <a:rPr dirty="0" baseline="-23391" sz="1425" spc="15">
                <a:latin typeface="Times New Roman"/>
                <a:cs typeface="Times New Roman"/>
              </a:rPr>
              <a:t>stroke </a:t>
            </a:r>
            <a:r>
              <a:rPr dirty="0" baseline="-23391" sz="1425" spc="7">
                <a:latin typeface="Times New Roman"/>
                <a:cs typeface="Times New Roman"/>
              </a:rPr>
              <a:t>precursors or </a:t>
            </a:r>
            <a:r>
              <a:rPr dirty="0" baseline="-23391" sz="1425" spc="15">
                <a:latin typeface="Times New Roman"/>
                <a:cs typeface="Times New Roman"/>
              </a:rPr>
              <a:t>who </a:t>
            </a:r>
            <a:r>
              <a:rPr dirty="0" baseline="-23391" sz="1425" spc="22">
                <a:latin typeface="Times New Roman"/>
                <a:cs typeface="Times New Roman"/>
              </a:rPr>
              <a:t>have </a:t>
            </a:r>
            <a:r>
              <a:rPr dirty="0" baseline="-23391" sz="1425" spc="7">
                <a:latin typeface="Times New Roman"/>
                <a:cs typeface="Times New Roman"/>
              </a:rPr>
              <a:t>had </a:t>
            </a:r>
            <a:r>
              <a:rPr dirty="0" baseline="-23391" sz="1425" spc="15">
                <a:latin typeface="Times New Roman"/>
                <a:cs typeface="Times New Roman"/>
              </a:rPr>
              <a:t>a </a:t>
            </a:r>
            <a:r>
              <a:rPr dirty="0" baseline="-23391" sz="1425" spc="7">
                <a:latin typeface="Times New Roman"/>
                <a:cs typeface="Times New Roman"/>
              </a:rPr>
              <a:t>completed thrombotic</a:t>
            </a:r>
            <a:r>
              <a:rPr dirty="0" baseline="-23391" sz="1425" spc="120">
                <a:latin typeface="Times New Roman"/>
                <a:cs typeface="Times New Roman"/>
              </a:rPr>
              <a:t> </a:t>
            </a:r>
            <a:r>
              <a:rPr dirty="0" baseline="-23391" sz="1425" spc="7">
                <a:latin typeface="Times New Roman"/>
                <a:cs typeface="Times New Roman"/>
              </a:rPr>
              <a:t>stroke</a:t>
            </a:r>
            <a:r>
              <a:rPr dirty="0" baseline="-23391" sz="1425" spc="15">
                <a:latin typeface="Times New Roman"/>
                <a:cs typeface="Times New Roman"/>
              </a:rPr>
              <a:t> (1.1)	</a:t>
            </a: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-1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INTERACTIONS------------------</a:t>
            </a:r>
            <a:endParaRPr sz="950">
              <a:latin typeface="Times New Roman"/>
              <a:cs typeface="Times New Roman"/>
            </a:endParaRPr>
          </a:p>
          <a:p>
            <a:pPr marL="189230" marR="18415">
              <a:lnSpc>
                <a:spcPct val="69000"/>
              </a:lnSpc>
              <a:spcBef>
                <a:spcPts val="830"/>
              </a:spcBef>
              <a:tabLst>
                <a:tab pos="4372610" algn="l"/>
                <a:tab pos="465201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incidence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subacute </a:t>
            </a:r>
            <a:r>
              <a:rPr dirty="0" sz="950" spc="5">
                <a:latin typeface="Times New Roman"/>
                <a:cs typeface="Times New Roman"/>
              </a:rPr>
              <a:t>coronary </a:t>
            </a:r>
            <a:r>
              <a:rPr dirty="0" sz="950" spc="10">
                <a:latin typeface="Times New Roman"/>
                <a:cs typeface="Times New Roman"/>
              </a:rPr>
              <a:t>stent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thrombosis, </a:t>
            </a:r>
            <a:r>
              <a:rPr dirty="0" sz="950" spc="5">
                <a:latin typeface="Times New Roman"/>
                <a:cs typeface="Times New Roman"/>
              </a:rPr>
              <a:t>when	</a:t>
            </a:r>
            <a:r>
              <a:rPr dirty="0" baseline="23391" sz="1425" spc="44">
                <a:latin typeface="Symbol"/>
                <a:cs typeface="Symbol"/>
              </a:rPr>
              <a:t>•</a:t>
            </a:r>
            <a:r>
              <a:rPr dirty="0" baseline="23391" sz="1425" spc="44">
                <a:latin typeface="Times New Roman"/>
                <a:cs typeface="Times New Roman"/>
              </a:rPr>
              <a:t>	</a:t>
            </a:r>
            <a:r>
              <a:rPr dirty="0" baseline="23391" sz="1425" spc="7">
                <a:latin typeface="Times New Roman"/>
                <a:cs typeface="Times New Roman"/>
              </a:rPr>
              <a:t>Anticoagulants: Discontinue prior </a:t>
            </a:r>
            <a:r>
              <a:rPr dirty="0" baseline="23391" sz="1425" spc="15">
                <a:latin typeface="Times New Roman"/>
                <a:cs typeface="Times New Roman"/>
              </a:rPr>
              <a:t>to </a:t>
            </a:r>
            <a:r>
              <a:rPr dirty="0" baseline="23391" sz="1425" spc="7">
                <a:latin typeface="Times New Roman"/>
                <a:cs typeface="Times New Roman"/>
              </a:rPr>
              <a:t>switching </a:t>
            </a:r>
            <a:r>
              <a:rPr dirty="0" baseline="23391" sz="1425" spc="15">
                <a:latin typeface="Times New Roman"/>
                <a:cs typeface="Times New Roman"/>
              </a:rPr>
              <a:t>to </a:t>
            </a:r>
            <a:r>
              <a:rPr dirty="0" baseline="23391" sz="1425" spc="7">
                <a:latin typeface="Times New Roman"/>
                <a:cs typeface="Times New Roman"/>
              </a:rPr>
              <a:t>Imdicon (5  </a:t>
            </a:r>
            <a:r>
              <a:rPr dirty="0" baseline="-20467" sz="1425" spc="15">
                <a:latin typeface="Times New Roman"/>
                <a:cs typeface="Times New Roman"/>
              </a:rPr>
              <a:t>used </a:t>
            </a:r>
            <a:r>
              <a:rPr dirty="0" baseline="-20467" sz="1425">
                <a:latin typeface="Times New Roman"/>
                <a:cs typeface="Times New Roman"/>
              </a:rPr>
              <a:t>with</a:t>
            </a:r>
            <a:r>
              <a:rPr dirty="0" baseline="-20467" sz="1425" spc="5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aspirin</a:t>
            </a:r>
            <a:r>
              <a:rPr dirty="0" baseline="-20467" sz="1425" spc="15">
                <a:latin typeface="Times New Roman"/>
                <a:cs typeface="Times New Roman"/>
              </a:rPr>
              <a:t> (1.2)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Phenytoin:  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0">
                <a:latin typeface="Times New Roman"/>
                <a:cs typeface="Times New Roman"/>
              </a:rPr>
              <a:t> </a:t>
            </a:r>
            <a:r>
              <a:rPr dirty="0" sz="950" spc="30">
                <a:latin typeface="Times New Roman"/>
                <a:cs typeface="Times New Roman"/>
              </a:rPr>
              <a:t>M</a:t>
            </a:r>
            <a:endParaRPr sz="950">
              <a:latin typeface="Times New Roman"/>
              <a:cs typeface="Times New Roman"/>
            </a:endParaRPr>
          </a:p>
          <a:p>
            <a:pPr marL="45720">
              <a:lnSpc>
                <a:spcPct val="100000"/>
              </a:lnSpc>
              <a:spcBef>
                <a:spcPts val="330"/>
              </a:spcBef>
              <a:tabLst>
                <a:tab pos="4652010" algn="l"/>
              </a:tabLst>
            </a:pPr>
            <a:r>
              <a:rPr dirty="0" sz="950" spc="10">
                <a:latin typeface="Times New Roman"/>
                <a:cs typeface="Times New Roman"/>
              </a:rPr>
              <a:t>portant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	</a:t>
            </a:r>
            <a:r>
              <a:rPr dirty="0" baseline="20467" sz="1425" spc="7">
                <a:latin typeface="Times New Roman"/>
                <a:cs typeface="Times New Roman"/>
              </a:rPr>
              <a:t>levels.</a:t>
            </a:r>
            <a:r>
              <a:rPr dirty="0" baseline="20467" sz="1425" spc="15">
                <a:latin typeface="Times New Roman"/>
                <a:cs typeface="Times New Roman"/>
              </a:rPr>
              <a:t> (7.2)</a:t>
            </a:r>
            <a:endParaRPr baseline="20467" sz="1425">
              <a:latin typeface="Times New Roman"/>
              <a:cs typeface="Times New Roman"/>
            </a:endParaRPr>
          </a:p>
          <a:p>
            <a:pPr marL="189230">
              <a:lnSpc>
                <a:spcPts val="935"/>
              </a:lnSpc>
              <a:spcBef>
                <a:spcPts val="55"/>
              </a:spcBef>
            </a:pPr>
            <a:r>
              <a:rPr dirty="0" sz="950" spc="10">
                <a:latin typeface="Times New Roman"/>
                <a:cs typeface="Times New Roman"/>
              </a:rPr>
              <a:t>For </a:t>
            </a:r>
            <a:r>
              <a:rPr dirty="0" sz="950" spc="5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of</a:t>
            </a:r>
            <a:endParaRPr sz="950">
              <a:latin typeface="Times New Roman"/>
              <a:cs typeface="Times New Roman"/>
            </a:endParaRPr>
          </a:p>
          <a:p>
            <a:pPr marL="189230">
              <a:lnSpc>
                <a:spcPts val="935"/>
              </a:lnSpc>
              <a:tabLst>
                <a:tab pos="4382135" algn="l"/>
              </a:tabLst>
            </a:pPr>
            <a:r>
              <a:rPr dirty="0" baseline="-23391" sz="1425" spc="7">
                <a:latin typeface="Times New Roman"/>
                <a:cs typeface="Times New Roman"/>
              </a:rPr>
              <a:t>or allergic </a:t>
            </a:r>
            <a:r>
              <a:rPr dirty="0" baseline="-23391" sz="1425" spc="15">
                <a:latin typeface="Times New Roman"/>
                <a:cs typeface="Times New Roman"/>
              </a:rPr>
              <a:t>to </a:t>
            </a:r>
            <a:r>
              <a:rPr dirty="0" baseline="-23391" sz="1425" spc="7">
                <a:latin typeface="Times New Roman"/>
                <a:cs typeface="Times New Roman"/>
              </a:rPr>
              <a:t>aspirin or </a:t>
            </a:r>
            <a:r>
              <a:rPr dirty="0" baseline="-23391" sz="1425" spc="15">
                <a:latin typeface="Times New Roman"/>
                <a:cs typeface="Times New Roman"/>
              </a:rPr>
              <a:t>who have </a:t>
            </a:r>
            <a:r>
              <a:rPr dirty="0" baseline="-23391" sz="1425" spc="7">
                <a:latin typeface="Times New Roman"/>
                <a:cs typeface="Times New Roman"/>
              </a:rPr>
              <a:t>failed aspirin</a:t>
            </a:r>
            <a:r>
              <a:rPr dirty="0" baseline="-23391" sz="1425" spc="120">
                <a:latin typeface="Times New Roman"/>
                <a:cs typeface="Times New Roman"/>
              </a:rPr>
              <a:t> </a:t>
            </a:r>
            <a:r>
              <a:rPr dirty="0" baseline="-23391" sz="1425" spc="7">
                <a:latin typeface="Times New Roman"/>
                <a:cs typeface="Times New Roman"/>
              </a:rPr>
              <a:t>therapy</a:t>
            </a:r>
            <a:r>
              <a:rPr dirty="0" baseline="-23391" sz="1425" spc="-7">
                <a:latin typeface="Times New Roman"/>
                <a:cs typeface="Times New Roman"/>
              </a:rPr>
              <a:t> </a:t>
            </a:r>
            <a:r>
              <a:rPr dirty="0" baseline="-23391" sz="1425" spc="15">
                <a:latin typeface="Times New Roman"/>
                <a:cs typeface="Times New Roman"/>
              </a:rPr>
              <a:t>(1.1)	</a:t>
            </a: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</a:t>
            </a:r>
            <a:r>
              <a:rPr dirty="0" sz="950" spc="10" b="1">
                <a:latin typeface="Times New Roman"/>
                <a:cs typeface="Times New Roman"/>
              </a:rPr>
              <a:t>SPECIFIC</a:t>
            </a:r>
            <a:r>
              <a:rPr dirty="0" sz="950" spc="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POPULATIONS-----------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200523" y="5093148"/>
            <a:ext cx="56388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42324" y="5244791"/>
            <a:ext cx="3710304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in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42324" y="5386526"/>
            <a:ext cx="3399154" cy="3302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0">
                <a:latin typeface="Times New Roman"/>
                <a:cs typeface="Times New Roman"/>
              </a:rPr>
              <a:t>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9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42324" y="5828413"/>
            <a:ext cx="3507104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15" b="1">
                <a:latin typeface="Times New Roman"/>
                <a:cs typeface="Times New Roman"/>
              </a:rPr>
              <a:t>17 </a:t>
            </a:r>
            <a:r>
              <a:rPr dirty="0" sz="950" spc="10" b="1">
                <a:latin typeface="Times New Roman"/>
                <a:cs typeface="Times New Roman"/>
              </a:rPr>
              <a:t>for PATIENT COUNSELING </a:t>
            </a:r>
            <a:r>
              <a:rPr dirty="0" sz="950" spc="15" b="1">
                <a:latin typeface="Times New Roman"/>
                <a:cs typeface="Times New Roman"/>
              </a:rPr>
              <a:t>INFORMATION and</a:t>
            </a:r>
            <a:r>
              <a:rPr dirty="0" sz="950" spc="-8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508000" y="2127174"/>
            <a:ext cx="8244205" cy="3207385"/>
            <a:chOff x="508000" y="2127174"/>
            <a:chExt cx="8244205" cy="3207385"/>
          </a:xfrm>
        </p:grpSpPr>
        <p:sp>
          <p:nvSpPr>
            <p:cNvPr id="36" name="object 36"/>
            <p:cNvSpPr/>
            <p:nvPr/>
          </p:nvSpPr>
          <p:spPr>
            <a:xfrm>
              <a:off x="520700" y="3187700"/>
              <a:ext cx="7696200" cy="2133600"/>
            </a:xfrm>
            <a:custGeom>
              <a:avLst/>
              <a:gdLst/>
              <a:ahLst/>
              <a:cxnLst/>
              <a:rect l="l" t="t" r="r" b="b"/>
              <a:pathLst>
                <a:path w="7696200" h="2133600">
                  <a:moveTo>
                    <a:pt x="7696200" y="2133600"/>
                  </a:moveTo>
                  <a:lnTo>
                    <a:pt x="7696200" y="0"/>
                  </a:lnTo>
                  <a:lnTo>
                    <a:pt x="0" y="0"/>
                  </a:lnTo>
                  <a:lnTo>
                    <a:pt x="0" y="2133600"/>
                  </a:lnTo>
                  <a:lnTo>
                    <a:pt x="7696200" y="213360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8255178" y="2127174"/>
              <a:ext cx="497205" cy="1212850"/>
            </a:xfrm>
            <a:custGeom>
              <a:avLst/>
              <a:gdLst/>
              <a:ahLst/>
              <a:cxnLst/>
              <a:rect l="l" t="t" r="r" b="b"/>
              <a:pathLst>
                <a:path w="497204" h="1212850">
                  <a:moveTo>
                    <a:pt x="38089" y="1136928"/>
                  </a:moveTo>
                  <a:lnTo>
                    <a:pt x="2107" y="1161871"/>
                  </a:lnTo>
                  <a:lnTo>
                    <a:pt x="0" y="1176456"/>
                  </a:lnTo>
                  <a:lnTo>
                    <a:pt x="3536" y="1190541"/>
                  </a:lnTo>
                  <a:lnTo>
                    <a:pt x="12072" y="1202483"/>
                  </a:lnTo>
                  <a:lnTo>
                    <a:pt x="24967" y="1210639"/>
                  </a:lnTo>
                  <a:lnTo>
                    <a:pt x="25729" y="1210747"/>
                  </a:lnTo>
                  <a:lnTo>
                    <a:pt x="25729" y="1170253"/>
                  </a:lnTo>
                  <a:lnTo>
                    <a:pt x="38089" y="1136928"/>
                  </a:lnTo>
                  <a:close/>
                </a:path>
                <a:path w="497204" h="1212850">
                  <a:moveTo>
                    <a:pt x="62412" y="1146153"/>
                  </a:moveTo>
                  <a:lnTo>
                    <a:pt x="50875" y="1139011"/>
                  </a:lnTo>
                  <a:lnTo>
                    <a:pt x="38089" y="1136928"/>
                  </a:lnTo>
                  <a:lnTo>
                    <a:pt x="25729" y="1170253"/>
                  </a:lnTo>
                  <a:lnTo>
                    <a:pt x="50113" y="1179397"/>
                  </a:lnTo>
                  <a:lnTo>
                    <a:pt x="62412" y="1146153"/>
                  </a:lnTo>
                  <a:close/>
                </a:path>
                <a:path w="497204" h="1212850">
                  <a:moveTo>
                    <a:pt x="76164" y="1172872"/>
                  </a:moveTo>
                  <a:lnTo>
                    <a:pt x="72592" y="1158823"/>
                  </a:lnTo>
                  <a:lnTo>
                    <a:pt x="63877" y="1147060"/>
                  </a:lnTo>
                  <a:lnTo>
                    <a:pt x="62412" y="1146153"/>
                  </a:lnTo>
                  <a:lnTo>
                    <a:pt x="50113" y="1179397"/>
                  </a:lnTo>
                  <a:lnTo>
                    <a:pt x="25729" y="1170253"/>
                  </a:lnTo>
                  <a:lnTo>
                    <a:pt x="25729" y="1210747"/>
                  </a:lnTo>
                  <a:lnTo>
                    <a:pt x="39874" y="1212746"/>
                  </a:lnTo>
                  <a:lnTo>
                    <a:pt x="53923" y="1209210"/>
                  </a:lnTo>
                  <a:lnTo>
                    <a:pt x="65686" y="1200673"/>
                  </a:lnTo>
                  <a:lnTo>
                    <a:pt x="73735" y="1187779"/>
                  </a:lnTo>
                  <a:lnTo>
                    <a:pt x="76164" y="1172872"/>
                  </a:lnTo>
                  <a:close/>
                </a:path>
                <a:path w="497204" h="1212850">
                  <a:moveTo>
                    <a:pt x="458375" y="75905"/>
                  </a:moveTo>
                  <a:lnTo>
                    <a:pt x="445591" y="73735"/>
                  </a:lnTo>
                  <a:lnTo>
                    <a:pt x="434814" y="67277"/>
                  </a:lnTo>
                  <a:lnTo>
                    <a:pt x="38089" y="1136928"/>
                  </a:lnTo>
                  <a:lnTo>
                    <a:pt x="50875" y="1139011"/>
                  </a:lnTo>
                  <a:lnTo>
                    <a:pt x="62412" y="1146153"/>
                  </a:lnTo>
                  <a:lnTo>
                    <a:pt x="458375" y="75905"/>
                  </a:lnTo>
                  <a:close/>
                </a:path>
                <a:path w="497204" h="1212850">
                  <a:moveTo>
                    <a:pt x="496907" y="36611"/>
                  </a:moveTo>
                  <a:lnTo>
                    <a:pt x="493597" y="22300"/>
                  </a:lnTo>
                  <a:lnTo>
                    <a:pt x="485143" y="10275"/>
                  </a:lnTo>
                  <a:lnTo>
                    <a:pt x="472261" y="2107"/>
                  </a:lnTo>
                  <a:lnTo>
                    <a:pt x="457235" y="0"/>
                  </a:lnTo>
                  <a:lnTo>
                    <a:pt x="442924" y="3536"/>
                  </a:lnTo>
                  <a:lnTo>
                    <a:pt x="430899" y="12072"/>
                  </a:lnTo>
                  <a:lnTo>
                    <a:pt x="422731" y="24967"/>
                  </a:lnTo>
                  <a:lnTo>
                    <a:pt x="420624" y="39981"/>
                  </a:lnTo>
                  <a:lnTo>
                    <a:pt x="424160" y="54209"/>
                  </a:lnTo>
                  <a:lnTo>
                    <a:pt x="432696" y="66008"/>
                  </a:lnTo>
                  <a:lnTo>
                    <a:pt x="434814" y="67277"/>
                  </a:lnTo>
                  <a:lnTo>
                    <a:pt x="447115" y="34111"/>
                  </a:lnTo>
                  <a:lnTo>
                    <a:pt x="470737" y="42493"/>
                  </a:lnTo>
                  <a:lnTo>
                    <a:pt x="470737" y="73926"/>
                  </a:lnTo>
                  <a:lnTo>
                    <a:pt x="474833" y="72973"/>
                  </a:lnTo>
                  <a:lnTo>
                    <a:pt x="486632" y="64519"/>
                  </a:lnTo>
                  <a:lnTo>
                    <a:pt x="494359" y="51637"/>
                  </a:lnTo>
                  <a:lnTo>
                    <a:pt x="496907" y="36611"/>
                  </a:lnTo>
                  <a:close/>
                </a:path>
                <a:path w="497204" h="1212850">
                  <a:moveTo>
                    <a:pt x="470737" y="42493"/>
                  </a:moveTo>
                  <a:lnTo>
                    <a:pt x="447115" y="34111"/>
                  </a:lnTo>
                  <a:lnTo>
                    <a:pt x="434814" y="67277"/>
                  </a:lnTo>
                  <a:lnTo>
                    <a:pt x="445591" y="73735"/>
                  </a:lnTo>
                  <a:lnTo>
                    <a:pt x="458375" y="75905"/>
                  </a:lnTo>
                  <a:lnTo>
                    <a:pt x="470737" y="42493"/>
                  </a:lnTo>
                  <a:close/>
                </a:path>
                <a:path w="497204" h="1212850">
                  <a:moveTo>
                    <a:pt x="470737" y="73926"/>
                  </a:moveTo>
                  <a:lnTo>
                    <a:pt x="470737" y="42493"/>
                  </a:lnTo>
                  <a:lnTo>
                    <a:pt x="458375" y="75905"/>
                  </a:lnTo>
                  <a:lnTo>
                    <a:pt x="460605" y="76283"/>
                  </a:lnTo>
                  <a:lnTo>
                    <a:pt x="470737" y="7392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520700" y="3187700"/>
              <a:ext cx="7772400" cy="2133600"/>
            </a:xfrm>
            <a:custGeom>
              <a:avLst/>
              <a:gdLst/>
              <a:ahLst/>
              <a:cxnLst/>
              <a:rect l="l" t="t" r="r" b="b"/>
              <a:pathLst>
                <a:path w="7772400" h="2133600">
                  <a:moveTo>
                    <a:pt x="7772400" y="0"/>
                  </a:moveTo>
                  <a:lnTo>
                    <a:pt x="7772400" y="2133600"/>
                  </a:lnTo>
                </a:path>
                <a:path w="7772400" h="2133600">
                  <a:moveTo>
                    <a:pt x="0" y="2133600"/>
                  </a:moveTo>
                  <a:lnTo>
                    <a:pt x="0" y="0"/>
                  </a:lnTo>
                  <a:lnTo>
                    <a:pt x="7696200" y="0"/>
                  </a:lnTo>
                  <a:lnTo>
                    <a:pt x="7696200" y="2133600"/>
                  </a:lnTo>
                  <a:lnTo>
                    <a:pt x="0" y="213360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613155" y="3227578"/>
            <a:ext cx="7366634" cy="194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-----------------------WARNINGS </a:t>
            </a:r>
            <a:r>
              <a:rPr dirty="0" sz="1800" spc="-5" b="1">
                <a:latin typeface="Arial"/>
                <a:cs typeface="Arial"/>
              </a:rPr>
              <a:t>AND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PRECAUTIONS------------------------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Neutropenia (2.4 </a:t>
            </a:r>
            <a:r>
              <a:rPr dirty="0" sz="1800" spc="-5" b="1">
                <a:latin typeface="Arial"/>
                <a:cs typeface="Arial"/>
              </a:rPr>
              <a:t>% </a:t>
            </a:r>
            <a:r>
              <a:rPr dirty="0" sz="1800" b="1">
                <a:latin typeface="Arial"/>
                <a:cs typeface="Arial"/>
              </a:rPr>
              <a:t>incidence; </a:t>
            </a:r>
            <a:r>
              <a:rPr dirty="0" sz="1800" spc="-5" b="1">
                <a:latin typeface="Arial"/>
                <a:cs typeface="Arial"/>
              </a:rPr>
              <a:t>may </a:t>
            </a:r>
            <a:r>
              <a:rPr dirty="0" sz="1800" b="1">
                <a:latin typeface="Arial"/>
                <a:cs typeface="Arial"/>
              </a:rPr>
              <a:t>occur suddenly; typically  </a:t>
            </a:r>
            <a:r>
              <a:rPr dirty="0" sz="1800" spc="-5" b="1">
                <a:latin typeface="Arial"/>
                <a:cs typeface="Arial"/>
              </a:rPr>
              <a:t>resolves within 1-2 weeks of discontinuation), thrombotic  thrombocytopenic purpura (TTP), aplastic anemia, agranulocytosis,  pancytopenia, leukemia, and thrombocytopenia can occur (5.1)  </a:t>
            </a:r>
            <a:r>
              <a:rPr dirty="0" sz="1800" b="1">
                <a:latin typeface="Arial"/>
                <a:cs typeface="Arial"/>
              </a:rPr>
              <a:t>Monitor for hematological </a:t>
            </a:r>
            <a:r>
              <a:rPr dirty="0" sz="1800" spc="-5" b="1">
                <a:latin typeface="Arial"/>
                <a:cs typeface="Arial"/>
              </a:rPr>
              <a:t>adverse </a:t>
            </a:r>
            <a:r>
              <a:rPr dirty="0" sz="1800" b="1">
                <a:latin typeface="Arial"/>
                <a:cs typeface="Arial"/>
              </a:rPr>
              <a:t>reactions </a:t>
            </a:r>
            <a:r>
              <a:rPr dirty="0" sz="1800" spc="-5" b="1">
                <a:latin typeface="Arial"/>
                <a:cs typeface="Arial"/>
              </a:rPr>
              <a:t>every 2 weeks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through  the third month of </a:t>
            </a:r>
            <a:r>
              <a:rPr dirty="0" sz="1800" spc="-5" b="1">
                <a:latin typeface="Arial"/>
                <a:cs typeface="Arial"/>
              </a:rPr>
              <a:t>treatment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(5.2)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42324" y="5986063"/>
            <a:ext cx="1382395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approved </a:t>
            </a:r>
            <a:r>
              <a:rPr dirty="0" sz="950" spc="5" b="1">
                <a:latin typeface="Times New Roman"/>
                <a:cs typeface="Times New Roman"/>
              </a:rPr>
              <a:t>patient</a:t>
            </a:r>
            <a:r>
              <a:rPr dirty="0" sz="950" spc="-3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9859" y="6036998"/>
            <a:ext cx="3647440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65918" y="6128550"/>
            <a:ext cx="1154430" cy="37211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32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89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3907154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not include </a:t>
            </a:r>
            <a:r>
              <a:rPr dirty="0" sz="950" spc="10" b="1">
                <a:latin typeface="Times New Roman"/>
                <a:cs typeface="Times New Roman"/>
              </a:rPr>
              <a:t>all </a:t>
            </a:r>
            <a:r>
              <a:rPr dirty="0" sz="950" b="1">
                <a:latin typeface="Times New Roman"/>
                <a:cs typeface="Times New Roman"/>
              </a:rPr>
              <a:t>the </a:t>
            </a:r>
            <a:r>
              <a:rPr dirty="0" sz="950" spc="5" b="1">
                <a:latin typeface="Times New Roman"/>
                <a:cs typeface="Times New Roman"/>
              </a:rPr>
              <a:t>information </a:t>
            </a:r>
            <a:r>
              <a:rPr dirty="0" sz="950" spc="10" b="1">
                <a:latin typeface="Times New Roman"/>
                <a:cs typeface="Times New Roman"/>
              </a:rPr>
              <a:t>needed to </a:t>
            </a:r>
            <a:r>
              <a:rPr dirty="0" sz="950" spc="5" b="1">
                <a:latin typeface="Times New Roman"/>
                <a:cs typeface="Times New Roman"/>
              </a:rPr>
              <a:t>use </a:t>
            </a:r>
            <a:r>
              <a:rPr dirty="0" sz="950" spc="10" b="1">
                <a:latin typeface="Times New Roman"/>
                <a:cs typeface="Times New Roman"/>
              </a:rPr>
              <a:t>Imdicon  safely and </a:t>
            </a:r>
            <a:r>
              <a:rPr dirty="0" sz="950" spc="5" b="1">
                <a:latin typeface="Times New Roman"/>
                <a:cs typeface="Times New Roman"/>
              </a:rPr>
              <a:t>effectively. </a:t>
            </a: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 for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78" y="1299935"/>
            <a:ext cx="203327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IMDICON</a:t>
            </a:r>
            <a:r>
              <a:rPr dirty="0" baseline="41666" sz="900" spc="15" b="1">
                <a:latin typeface="Times New Roman"/>
                <a:cs typeface="Times New Roman"/>
              </a:rPr>
              <a:t>® </a:t>
            </a:r>
            <a:r>
              <a:rPr dirty="0" sz="950" spc="5" b="1">
                <a:latin typeface="Times New Roman"/>
                <a:cs typeface="Times New Roman"/>
              </a:rPr>
              <a:t>(cholinasol) </a:t>
            </a:r>
            <a:r>
              <a:rPr dirty="0" sz="950" spc="10" b="1">
                <a:latin typeface="Times New Roman"/>
                <a:cs typeface="Times New Roman"/>
              </a:rPr>
              <a:t>CAPSULES  </a:t>
            </a:r>
            <a:r>
              <a:rPr dirty="0" sz="950" spc="5" b="1">
                <a:latin typeface="Times New Roman"/>
                <a:cs typeface="Times New Roman"/>
              </a:rPr>
              <a:t>Initial U.S. Approval: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2000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053" y="1761807"/>
            <a:ext cx="4086860" cy="1365250"/>
          </a:xfrm>
          <a:prstGeom prst="rect">
            <a:avLst/>
          </a:prstGeom>
          <a:ln w="15621">
            <a:solidFill>
              <a:srgbClr val="000000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marL="1673225" marR="151130" indent="-1511300">
              <a:lnSpc>
                <a:spcPts val="1120"/>
              </a:lnSpc>
              <a:spcBef>
                <a:spcPts val="195"/>
              </a:spcBef>
            </a:pPr>
            <a:r>
              <a:rPr dirty="0" sz="950" spc="10" b="1">
                <a:latin typeface="Times New Roman"/>
                <a:cs typeface="Times New Roman"/>
              </a:rPr>
              <a:t>WARNING: LIFE-THREATENING </a:t>
            </a:r>
            <a:r>
              <a:rPr dirty="0" sz="950" spc="15" b="1">
                <a:latin typeface="Times New Roman"/>
                <a:cs typeface="Times New Roman"/>
              </a:rPr>
              <a:t>HEMATOLOGICAL </a:t>
            </a:r>
            <a:r>
              <a:rPr dirty="0" sz="950" spc="10" b="1">
                <a:latin typeface="Times New Roman"/>
                <a:cs typeface="Times New Roman"/>
              </a:rPr>
              <a:t>ADVERSE  </a:t>
            </a:r>
            <a:r>
              <a:rPr dirty="0" sz="950" spc="15" b="1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marL="91440" marR="342900" indent="384810">
              <a:lnSpc>
                <a:spcPts val="1120"/>
              </a:lnSpc>
              <a:spcBef>
                <a:spcPts val="15"/>
              </a:spcBef>
            </a:pPr>
            <a:r>
              <a:rPr dirty="0" sz="950" spc="10" b="1" i="1">
                <a:latin typeface="Times New Roman"/>
                <a:cs typeface="Times New Roman"/>
              </a:rPr>
              <a:t>See </a:t>
            </a:r>
            <a:r>
              <a:rPr dirty="0" sz="950" spc="5" b="1" i="1">
                <a:latin typeface="Times New Roman"/>
                <a:cs typeface="Times New Roman"/>
              </a:rPr>
              <a:t>full </a:t>
            </a:r>
            <a:r>
              <a:rPr dirty="0" sz="950" spc="10" b="1" i="1">
                <a:latin typeface="Times New Roman"/>
                <a:cs typeface="Times New Roman"/>
              </a:rPr>
              <a:t>prescribing information for complete boxed warning</a:t>
            </a:r>
            <a:r>
              <a:rPr dirty="0" sz="950" spc="10" b="1">
                <a:latin typeface="Times New Roman"/>
                <a:cs typeface="Times New Roman"/>
              </a:rPr>
              <a:t>.  Monitor for hematological adverse reactions every </a:t>
            </a:r>
            <a:r>
              <a:rPr dirty="0" sz="950" spc="15" b="1">
                <a:latin typeface="Times New Roman"/>
                <a:cs typeface="Times New Roman"/>
              </a:rPr>
              <a:t>2 </a:t>
            </a:r>
            <a:r>
              <a:rPr dirty="0" sz="950" spc="5" b="1">
                <a:latin typeface="Times New Roman"/>
                <a:cs typeface="Times New Roman"/>
              </a:rPr>
              <a:t>weeks </a:t>
            </a:r>
            <a:r>
              <a:rPr dirty="0" sz="950" spc="15" b="1">
                <a:latin typeface="Times New Roman"/>
                <a:cs typeface="Times New Roman"/>
              </a:rPr>
              <a:t>for </a:t>
            </a:r>
            <a:r>
              <a:rPr dirty="0" sz="950" spc="5" b="1">
                <a:latin typeface="Times New Roman"/>
                <a:cs typeface="Times New Roman"/>
              </a:rPr>
              <a:t>first</a:t>
            </a:r>
            <a:r>
              <a:rPr dirty="0" sz="950" spc="-12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  <a:p>
            <a:pPr marL="91440" marR="100330">
              <a:lnSpc>
                <a:spcPts val="1130"/>
              </a:lnSpc>
              <a:spcBef>
                <a:spcPts val="10"/>
              </a:spcBef>
            </a:pPr>
            <a:r>
              <a:rPr dirty="0" sz="950" spc="5" b="1">
                <a:latin typeface="Times New Roman"/>
                <a:cs typeface="Times New Roman"/>
              </a:rPr>
              <a:t>months </a:t>
            </a:r>
            <a:r>
              <a:rPr dirty="0" sz="950" spc="10" b="1">
                <a:latin typeface="Times New Roman"/>
                <a:cs typeface="Times New Roman"/>
              </a:rPr>
              <a:t>of </a:t>
            </a:r>
            <a:r>
              <a:rPr dirty="0" sz="950" spc="5" b="1">
                <a:latin typeface="Times New Roman"/>
                <a:cs typeface="Times New Roman"/>
              </a:rPr>
              <a:t>treatment (5.2). Discontinue </a:t>
            </a:r>
            <a:r>
              <a:rPr dirty="0" sz="950" spc="10" b="1">
                <a:latin typeface="Times New Roman"/>
                <a:cs typeface="Times New Roman"/>
              </a:rPr>
              <a:t>Imdicon </a:t>
            </a:r>
            <a:r>
              <a:rPr dirty="0" sz="950" spc="5" b="1">
                <a:latin typeface="Times New Roman"/>
                <a:cs typeface="Times New Roman"/>
              </a:rPr>
              <a:t>immediately if </a:t>
            </a:r>
            <a:r>
              <a:rPr dirty="0" sz="950" spc="10" b="1">
                <a:latin typeface="Times New Roman"/>
                <a:cs typeface="Times New Roman"/>
              </a:rPr>
              <a:t>any </a:t>
            </a:r>
            <a:r>
              <a:rPr dirty="0" sz="950" spc="5" b="1">
                <a:latin typeface="Times New Roman"/>
                <a:cs typeface="Times New Roman"/>
              </a:rPr>
              <a:t>of </a:t>
            </a:r>
            <a:r>
              <a:rPr dirty="0" sz="950" b="1">
                <a:latin typeface="Times New Roman"/>
                <a:cs typeface="Times New Roman"/>
              </a:rPr>
              <a:t>the  </a:t>
            </a:r>
            <a:r>
              <a:rPr dirty="0" sz="950" spc="10" b="1">
                <a:latin typeface="Times New Roman"/>
                <a:cs typeface="Times New Roman"/>
              </a:rPr>
              <a:t>following</a:t>
            </a:r>
            <a:r>
              <a:rPr dirty="0" sz="950" spc="-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occur:</a:t>
            </a:r>
            <a:endParaRPr sz="950">
              <a:latin typeface="Times New Roman"/>
              <a:cs typeface="Times New Roman"/>
            </a:endParaRPr>
          </a:p>
          <a:p>
            <a:pPr marL="370205" indent="-2794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370205" algn="l"/>
                <a:tab pos="37084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Neutropenia/agranulocytosis</a:t>
            </a:r>
            <a:r>
              <a:rPr dirty="0" sz="950" spc="-1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  <a:p>
            <a:pPr marL="370205" indent="-2794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370205" algn="l"/>
                <a:tab pos="37084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Thrombotic thrombocytopenic </a:t>
            </a:r>
            <a:r>
              <a:rPr dirty="0" sz="950" spc="5" b="1">
                <a:latin typeface="Times New Roman"/>
                <a:cs typeface="Times New Roman"/>
              </a:rPr>
              <a:t>purpura</a:t>
            </a:r>
            <a:r>
              <a:rPr dirty="0" sz="950" spc="24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  <a:p>
            <a:pPr marL="370205" indent="-2794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370205" algn="l"/>
                <a:tab pos="37084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Aplastic anemia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464" y="3254495"/>
            <a:ext cx="389890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----------------------------RECENT </a:t>
            </a:r>
            <a:r>
              <a:rPr dirty="0" sz="950" spc="15" b="1">
                <a:latin typeface="Times New Roman"/>
                <a:cs typeface="Times New Roman"/>
              </a:rPr>
              <a:t>MAJOR</a:t>
            </a:r>
            <a:r>
              <a:rPr dirty="0" sz="950" spc="12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CHANGES--------------------------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984" y="3396982"/>
            <a:ext cx="237299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Indications </a:t>
            </a:r>
            <a:r>
              <a:rPr dirty="0" sz="950" spc="5">
                <a:latin typeface="Times New Roman"/>
                <a:cs typeface="Times New Roman"/>
              </a:rPr>
              <a:t>and Usage, </a:t>
            </a:r>
            <a:r>
              <a:rPr dirty="0" sz="950" spc="10">
                <a:latin typeface="Times New Roman"/>
                <a:cs typeface="Times New Roman"/>
              </a:rPr>
              <a:t>Coronary Stenting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984" y="3539470"/>
            <a:ext cx="26333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Dosage </a:t>
            </a:r>
            <a:r>
              <a:rPr dirty="0" sz="950" spc="15">
                <a:latin typeface="Times New Roman"/>
                <a:cs typeface="Times New Roman"/>
              </a:rPr>
              <a:t>and </a:t>
            </a:r>
            <a:r>
              <a:rPr dirty="0" sz="950" spc="5">
                <a:latin typeface="Times New Roman"/>
                <a:cs typeface="Times New Roman"/>
              </a:rPr>
              <a:t>Administration, </a:t>
            </a:r>
            <a:r>
              <a:rPr dirty="0" sz="950" spc="10">
                <a:latin typeface="Times New Roman"/>
                <a:cs typeface="Times New Roman"/>
              </a:rPr>
              <a:t>Coronary Stenting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7370" y="3396982"/>
            <a:ext cx="400685" cy="318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130"/>
              </a:lnSpc>
              <a:spcBef>
                <a:spcPts val="135"/>
              </a:spcBef>
            </a:pP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60516" y="869428"/>
            <a:ext cx="38906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42166" y="1009657"/>
            <a:ext cx="10312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15">
                <a:latin typeface="Times New Roman"/>
                <a:cs typeface="Times New Roman"/>
              </a:rPr>
              <a:t>50 mg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42166" y="1299900"/>
            <a:ext cx="3924300" cy="326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</a:t>
            </a:r>
            <a:r>
              <a:rPr dirty="0" sz="950" spc="10">
                <a:latin typeface="Times New Roman"/>
                <a:cs typeface="Times New Roman"/>
              </a:rPr>
              <a:t> 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42166" y="1603187"/>
            <a:ext cx="240220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6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5">
                <a:latin typeface="Times New Roman"/>
                <a:cs typeface="Times New Roman"/>
              </a:rPr>
              <a:t>hepatic </a:t>
            </a:r>
            <a:r>
              <a:rPr dirty="0" sz="950" spc="10">
                <a:latin typeface="Times New Roman"/>
                <a:cs typeface="Times New Roman"/>
              </a:rPr>
              <a:t>impairment </a:t>
            </a:r>
            <a:r>
              <a:rPr dirty="0" sz="950" spc="5">
                <a:latin typeface="Times New Roman"/>
                <a:cs typeface="Times New Roman"/>
              </a:rPr>
              <a:t>(4,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8.7)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42042" y="2043569"/>
            <a:ext cx="3912235" cy="7581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-----------------------WARNINGS </a:t>
            </a:r>
            <a:r>
              <a:rPr dirty="0" sz="950" spc="20" b="1">
                <a:latin typeface="Times New Roman"/>
                <a:cs typeface="Times New Roman"/>
              </a:rPr>
              <a:t>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PRECAUTIONS------------------------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marR="133350" indent="-279400">
              <a:lnSpc>
                <a:spcPct val="99100"/>
              </a:lnSpc>
              <a:spcBef>
                <a:spcPts val="6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Neutropenia 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typically resolves  within </a:t>
            </a:r>
            <a:r>
              <a:rPr dirty="0" sz="950" spc="10">
                <a:latin typeface="Times New Roman"/>
                <a:cs typeface="Times New Roman"/>
              </a:rPr>
              <a:t>1-2 </a:t>
            </a:r>
            <a:r>
              <a:rPr dirty="0" sz="950" spc="5">
                <a:latin typeface="Times New Roman"/>
                <a:cs typeface="Times New Roman"/>
              </a:rPr>
              <a:t>weeks of discontinuation),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thrombocytopenic  purpura (TTP),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anemia, agranulocytosis, pancytopenia,  leukemia, </a:t>
            </a:r>
            <a:r>
              <a:rPr dirty="0" sz="950" spc="10">
                <a:latin typeface="Times New Roman"/>
                <a:cs typeface="Times New Roman"/>
              </a:rPr>
              <a:t>and thrombocytopenia can occur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2042" y="2777328"/>
            <a:ext cx="3848735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Monitor </a:t>
            </a:r>
            <a:r>
              <a:rPr dirty="0" sz="950" spc="5">
                <a:latin typeface="Times New Roman"/>
                <a:cs typeface="Times New Roman"/>
              </a:rPr>
              <a:t>for hematological adverse </a:t>
            </a:r>
            <a:r>
              <a:rPr dirty="0" sz="950" spc="10">
                <a:latin typeface="Times New Roman"/>
                <a:cs typeface="Times New Roman"/>
              </a:rPr>
              <a:t>reactions </a:t>
            </a:r>
            <a:r>
              <a:rPr dirty="0" sz="950" spc="5">
                <a:latin typeface="Times New Roman"/>
                <a:cs typeface="Times New Roman"/>
              </a:rPr>
              <a:t>every </a:t>
            </a:r>
            <a:r>
              <a:rPr dirty="0" sz="950" spc="15">
                <a:latin typeface="Times New Roman"/>
                <a:cs typeface="Times New Roman"/>
              </a:rPr>
              <a:t>2 </a:t>
            </a:r>
            <a:r>
              <a:rPr dirty="0" sz="950" spc="5">
                <a:latin typeface="Times New Roman"/>
                <a:cs typeface="Times New Roman"/>
              </a:rPr>
              <a:t>weeks through </a:t>
            </a:r>
            <a:r>
              <a:rPr dirty="0" sz="950" spc="10">
                <a:latin typeface="Times New Roman"/>
                <a:cs typeface="Times New Roman"/>
              </a:rPr>
              <a:t>the  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42042" y="3209306"/>
            <a:ext cx="3914140" cy="46100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ts val="113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REACTIONS-------------------------------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381635">
              <a:lnSpc>
                <a:spcPts val="1120"/>
              </a:lnSpc>
              <a:spcBef>
                <a:spcPts val="45"/>
              </a:spcBef>
            </a:pP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</a:t>
            </a:r>
            <a:r>
              <a:rPr dirty="0" sz="950" spc="5">
                <a:latin typeface="Times New Roman"/>
                <a:cs typeface="Times New Roman"/>
              </a:rPr>
              <a:t>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 nausea,  </a:t>
            </a: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</a:t>
            </a:r>
            <a:r>
              <a:rPr dirty="0" sz="950" spc="10">
                <a:latin typeface="Times New Roman"/>
                <a:cs typeface="Times New Roman"/>
              </a:rPr>
              <a:t>pain, </a:t>
            </a:r>
            <a:r>
              <a:rPr dirty="0" sz="950" spc="5">
                <a:latin typeface="Times New Roman"/>
                <a:cs typeface="Times New Roman"/>
              </a:rPr>
              <a:t>neutropenia, 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68102" y="3926258"/>
            <a:ext cx="40513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A</a:t>
            </a:r>
            <a:r>
              <a:rPr dirty="0" sz="950" spc="5" b="1">
                <a:latin typeface="Times New Roman"/>
                <a:cs typeface="Times New Roman"/>
              </a:rPr>
              <a:t>-</a:t>
            </a:r>
            <a:r>
              <a:rPr dirty="0" sz="950" spc="5" b="1">
                <a:latin typeface="Times New Roman"/>
                <a:cs typeface="Times New Roman"/>
              </a:rPr>
              <a:t>1</a:t>
            </a:r>
            <a:r>
              <a:rPr dirty="0" sz="950" b="1">
                <a:latin typeface="Times New Roman"/>
                <a:cs typeface="Times New Roman"/>
              </a:rPr>
              <a:t>0</a:t>
            </a:r>
            <a:r>
              <a:rPr dirty="0" sz="950" spc="20" b="1">
                <a:latin typeface="Times New Roman"/>
                <a:cs typeface="Times New Roman"/>
              </a:rPr>
              <a:t>88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35088" y="4357130"/>
            <a:ext cx="32067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50" spc="10">
                <a:latin typeface="Times New Roman"/>
                <a:cs typeface="Times New Roman"/>
              </a:rPr>
              <a:t>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34366" y="4662675"/>
            <a:ext cx="6731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48362" y="5093148"/>
            <a:ext cx="31623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30993" y="5244791"/>
            <a:ext cx="12192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5">
                <a:latin typeface="Times New Roman"/>
                <a:cs typeface="Times New Roman"/>
              </a:rPr>
              <a:t>i</a:t>
            </a:r>
            <a:r>
              <a:rPr dirty="0" sz="950" spc="15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2559" y="3810128"/>
            <a:ext cx="8068945" cy="223647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7780">
              <a:lnSpc>
                <a:spcPts val="1125"/>
              </a:lnSpc>
              <a:spcBef>
                <a:spcPts val="285"/>
              </a:spcBef>
              <a:tabLst>
                <a:tab pos="4461510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----------------------------INDICATIONS</a:t>
            </a:r>
            <a:r>
              <a:rPr dirty="0" sz="950" spc="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5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	</a:t>
            </a:r>
            <a:r>
              <a:rPr dirty="0" baseline="20467" sz="1425" spc="22" b="1">
                <a:latin typeface="Times New Roman"/>
                <a:cs typeface="Times New Roman"/>
              </a:rPr>
              <a:t>To </a:t>
            </a:r>
            <a:r>
              <a:rPr dirty="0" baseline="20467" sz="1425" spc="15" b="1">
                <a:latin typeface="Times New Roman"/>
                <a:cs typeface="Times New Roman"/>
              </a:rPr>
              <a:t>report SUSPECTED </a:t>
            </a:r>
            <a:r>
              <a:rPr dirty="0" baseline="20467" sz="1425" spc="22" b="1">
                <a:latin typeface="Times New Roman"/>
                <a:cs typeface="Times New Roman"/>
              </a:rPr>
              <a:t>ADVERSE </a:t>
            </a:r>
            <a:r>
              <a:rPr dirty="0" baseline="20467" sz="1425" spc="15" b="1">
                <a:latin typeface="Times New Roman"/>
                <a:cs typeface="Times New Roman"/>
              </a:rPr>
              <a:t>REACTIONS,</a:t>
            </a:r>
            <a:r>
              <a:rPr dirty="0" baseline="20467" sz="1425" spc="-60" b="1">
                <a:latin typeface="Times New Roman"/>
                <a:cs typeface="Times New Roman"/>
              </a:rPr>
              <a:t> </a:t>
            </a:r>
            <a:r>
              <a:rPr dirty="0" baseline="20467" sz="1425" spc="15" b="1">
                <a:latin typeface="Times New Roman"/>
                <a:cs typeface="Times New Roman"/>
              </a:rPr>
              <a:t>contact</a:t>
            </a:r>
            <a:endParaRPr baseline="20467" sz="1425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tabLst>
                <a:tab pos="4461510" algn="l"/>
              </a:tabLst>
            </a:pPr>
            <a:r>
              <a:rPr dirty="0" sz="950" spc="5">
                <a:latin typeface="Times New Roman"/>
                <a:cs typeface="Times New Roman"/>
              </a:rPr>
              <a:t>Imdicon </a:t>
            </a:r>
            <a:r>
              <a:rPr dirty="0" sz="950" spc="10">
                <a:latin typeface="Times New Roman"/>
                <a:cs typeface="Times New Roman"/>
              </a:rPr>
              <a:t>is </a:t>
            </a:r>
            <a:r>
              <a:rPr dirty="0" sz="950" spc="5">
                <a:latin typeface="Times New Roman"/>
                <a:cs typeface="Times New Roman"/>
              </a:rPr>
              <a:t>an </a:t>
            </a:r>
            <a:r>
              <a:rPr dirty="0" sz="950" spc="10">
                <a:latin typeface="Times New Roman"/>
                <a:cs typeface="Times New Roman"/>
              </a:rPr>
              <a:t>adenosine </a:t>
            </a:r>
            <a:r>
              <a:rPr dirty="0" sz="950" spc="5">
                <a:latin typeface="Times New Roman"/>
                <a:cs typeface="Times New Roman"/>
              </a:rPr>
              <a:t>diphosphate </a:t>
            </a:r>
            <a:r>
              <a:rPr dirty="0" sz="950" spc="10">
                <a:latin typeface="Times New Roman"/>
                <a:cs typeface="Times New Roman"/>
              </a:rPr>
              <a:t>(ADP) </a:t>
            </a:r>
            <a:r>
              <a:rPr dirty="0" sz="950" spc="5">
                <a:latin typeface="Times New Roman"/>
                <a:cs typeface="Times New Roman"/>
              </a:rPr>
              <a:t>antagonist</a:t>
            </a:r>
            <a:r>
              <a:rPr dirty="0" sz="950" spc="5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platelet</a:t>
            </a:r>
            <a:r>
              <a:rPr dirty="0" sz="950" spc="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aggregation	</a:t>
            </a:r>
            <a:r>
              <a:rPr dirty="0" baseline="20467" sz="1425" spc="15" b="1">
                <a:latin typeface="Times New Roman"/>
                <a:cs typeface="Times New Roman"/>
              </a:rPr>
              <a:t>(manufacturer) </a:t>
            </a:r>
            <a:r>
              <a:rPr dirty="0" baseline="20467" sz="1425" spc="22" b="1">
                <a:latin typeface="Times New Roman"/>
                <a:cs typeface="Times New Roman"/>
              </a:rPr>
              <a:t>at </a:t>
            </a:r>
            <a:r>
              <a:rPr dirty="0" baseline="20467" sz="1425" spc="7" b="1">
                <a:latin typeface="Times New Roman"/>
                <a:cs typeface="Times New Roman"/>
              </a:rPr>
              <a:t>(phone </a:t>
            </a:r>
            <a:r>
              <a:rPr dirty="0" baseline="20467" sz="1425" spc="22" b="1">
                <a:latin typeface="Times New Roman"/>
                <a:cs typeface="Times New Roman"/>
              </a:rPr>
              <a:t># and </a:t>
            </a:r>
            <a:r>
              <a:rPr dirty="0" baseline="20467" sz="1425" spc="7" b="1">
                <a:latin typeface="Times New Roman"/>
                <a:cs typeface="Times New Roman"/>
              </a:rPr>
              <a:t>Web </a:t>
            </a:r>
            <a:r>
              <a:rPr dirty="0" baseline="20467" sz="1425" spc="15" b="1">
                <a:latin typeface="Times New Roman"/>
                <a:cs typeface="Times New Roman"/>
              </a:rPr>
              <a:t>address) </a:t>
            </a:r>
            <a:r>
              <a:rPr dirty="0" baseline="20467" sz="1425" spc="7" b="1">
                <a:latin typeface="Times New Roman"/>
                <a:cs typeface="Times New Roman"/>
              </a:rPr>
              <a:t>or </a:t>
            </a:r>
            <a:r>
              <a:rPr dirty="0" baseline="20467" sz="1425" spc="22" b="1">
                <a:latin typeface="Times New Roman"/>
                <a:cs typeface="Times New Roman"/>
              </a:rPr>
              <a:t>FDA at</a:t>
            </a:r>
            <a:r>
              <a:rPr dirty="0" baseline="20467" sz="1425" spc="-150" b="1">
                <a:latin typeface="Times New Roman"/>
                <a:cs typeface="Times New Roman"/>
              </a:rPr>
              <a:t> </a:t>
            </a:r>
            <a:r>
              <a:rPr dirty="0" baseline="20467" sz="1425" spc="15" b="1">
                <a:latin typeface="Times New Roman"/>
                <a:cs typeface="Times New Roman"/>
              </a:rPr>
              <a:t>1-800-FD</a:t>
            </a:r>
            <a:endParaRPr baseline="20467" sz="1425">
              <a:latin typeface="Times New Roman"/>
              <a:cs typeface="Times New Roman"/>
            </a:endParaRPr>
          </a:p>
          <a:p>
            <a:pPr>
              <a:lnSpc>
                <a:spcPts val="965"/>
              </a:lnSpc>
              <a:tabLst>
                <a:tab pos="4461510" algn="l"/>
              </a:tabLst>
            </a:pPr>
            <a:r>
              <a:rPr dirty="0" baseline="-20467" sz="1425" spc="7">
                <a:latin typeface="Times New Roman"/>
                <a:cs typeface="Times New Roman"/>
              </a:rPr>
              <a:t>inhibitor</a:t>
            </a:r>
            <a:r>
              <a:rPr dirty="0" baseline="-20467" sz="1425" spc="2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indicated</a:t>
            </a:r>
            <a:r>
              <a:rPr dirty="0" baseline="-20467" sz="1425" spc="30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for:	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 i="1"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925"/>
              </a:lnSpc>
              <a:spcBef>
                <a:spcPts val="409"/>
              </a:spcBef>
              <a:tabLst>
                <a:tab pos="278765" algn="l"/>
              </a:tabLst>
            </a:pP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5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</a:t>
            </a:r>
            <a:r>
              <a:rPr dirty="0" sz="950" spc="-7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experienced</a:t>
            </a:r>
            <a:endParaRPr sz="950">
              <a:latin typeface="Times New Roman"/>
              <a:cs typeface="Times New Roman"/>
            </a:endParaRPr>
          </a:p>
          <a:p>
            <a:pPr algn="r" marR="635">
              <a:lnSpc>
                <a:spcPts val="925"/>
              </a:lnSpc>
              <a:tabLst>
                <a:tab pos="4199890" algn="l"/>
              </a:tabLst>
            </a:pPr>
            <a:r>
              <a:rPr dirty="0" baseline="-23391" sz="1425" spc="15">
                <a:latin typeface="Times New Roman"/>
                <a:cs typeface="Times New Roman"/>
              </a:rPr>
              <a:t>stroke </a:t>
            </a:r>
            <a:r>
              <a:rPr dirty="0" baseline="-23391" sz="1425" spc="7">
                <a:latin typeface="Times New Roman"/>
                <a:cs typeface="Times New Roman"/>
              </a:rPr>
              <a:t>precursors or </a:t>
            </a:r>
            <a:r>
              <a:rPr dirty="0" baseline="-23391" sz="1425" spc="15">
                <a:latin typeface="Times New Roman"/>
                <a:cs typeface="Times New Roman"/>
              </a:rPr>
              <a:t>who </a:t>
            </a:r>
            <a:r>
              <a:rPr dirty="0" baseline="-23391" sz="1425" spc="22">
                <a:latin typeface="Times New Roman"/>
                <a:cs typeface="Times New Roman"/>
              </a:rPr>
              <a:t>have </a:t>
            </a:r>
            <a:r>
              <a:rPr dirty="0" baseline="-23391" sz="1425" spc="7">
                <a:latin typeface="Times New Roman"/>
                <a:cs typeface="Times New Roman"/>
              </a:rPr>
              <a:t>had </a:t>
            </a:r>
            <a:r>
              <a:rPr dirty="0" baseline="-23391" sz="1425" spc="15">
                <a:latin typeface="Times New Roman"/>
                <a:cs typeface="Times New Roman"/>
              </a:rPr>
              <a:t>a </a:t>
            </a:r>
            <a:r>
              <a:rPr dirty="0" baseline="-23391" sz="1425" spc="7">
                <a:latin typeface="Times New Roman"/>
                <a:cs typeface="Times New Roman"/>
              </a:rPr>
              <a:t>completed thrombotic</a:t>
            </a:r>
            <a:r>
              <a:rPr dirty="0" baseline="-23391" sz="1425" spc="120">
                <a:latin typeface="Times New Roman"/>
                <a:cs typeface="Times New Roman"/>
              </a:rPr>
              <a:t> </a:t>
            </a:r>
            <a:r>
              <a:rPr dirty="0" baseline="-23391" sz="1425" spc="7">
                <a:latin typeface="Times New Roman"/>
                <a:cs typeface="Times New Roman"/>
              </a:rPr>
              <a:t>stroke</a:t>
            </a:r>
            <a:r>
              <a:rPr dirty="0" baseline="-23391" sz="1425" spc="15">
                <a:latin typeface="Times New Roman"/>
                <a:cs typeface="Times New Roman"/>
              </a:rPr>
              <a:t> (1.1)	</a:t>
            </a: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14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INTERACTIONS------------------------</a:t>
            </a:r>
            <a:endParaRPr sz="950">
              <a:latin typeface="Times New Roman"/>
              <a:cs typeface="Times New Roman"/>
            </a:endParaRPr>
          </a:p>
          <a:p>
            <a:pPr algn="r" marL="278765" marR="4445" indent="-279400">
              <a:lnSpc>
                <a:spcPts val="1210"/>
              </a:lnSpc>
              <a:spcBef>
                <a:spcPts val="35"/>
              </a:spcBef>
              <a:tabLst>
                <a:tab pos="278765" algn="l"/>
                <a:tab pos="4462145" algn="l"/>
                <a:tab pos="4740910" algn="l"/>
              </a:tabLst>
            </a:pPr>
            <a:r>
              <a:rPr dirty="0" baseline="-23391" sz="1425" spc="44">
                <a:latin typeface="Symbol"/>
                <a:cs typeface="Symbol"/>
              </a:rPr>
              <a:t>•</a:t>
            </a:r>
            <a:r>
              <a:rPr dirty="0" baseline="-23391" sz="1425" spc="44">
                <a:latin typeface="Times New Roman"/>
                <a:cs typeface="Times New Roman"/>
              </a:rPr>
              <a:t>		</a:t>
            </a:r>
            <a:r>
              <a:rPr dirty="0" baseline="-23391" sz="1425" spc="15">
                <a:latin typeface="Times New Roman"/>
                <a:cs typeface="Times New Roman"/>
              </a:rPr>
              <a:t>Reducing the incidence </a:t>
            </a:r>
            <a:r>
              <a:rPr dirty="0" baseline="-23391" sz="1425" spc="7">
                <a:latin typeface="Times New Roman"/>
                <a:cs typeface="Times New Roman"/>
              </a:rPr>
              <a:t>of </a:t>
            </a:r>
            <a:r>
              <a:rPr dirty="0" baseline="-23391" sz="1425" spc="15">
                <a:latin typeface="Times New Roman"/>
                <a:cs typeface="Times New Roman"/>
              </a:rPr>
              <a:t>subacute </a:t>
            </a:r>
            <a:r>
              <a:rPr dirty="0" baseline="-23391" sz="1425" spc="7">
                <a:latin typeface="Times New Roman"/>
                <a:cs typeface="Times New Roman"/>
              </a:rPr>
              <a:t>coronary </a:t>
            </a:r>
            <a:r>
              <a:rPr dirty="0" baseline="-23391" sz="1425" spc="15">
                <a:latin typeface="Times New Roman"/>
                <a:cs typeface="Times New Roman"/>
              </a:rPr>
              <a:t>stent</a:t>
            </a:r>
            <a:r>
              <a:rPr dirty="0" baseline="-23391" sz="1425">
                <a:latin typeface="Times New Roman"/>
                <a:cs typeface="Times New Roman"/>
              </a:rPr>
              <a:t> </a:t>
            </a:r>
            <a:r>
              <a:rPr dirty="0" baseline="-23391" sz="1425" spc="15">
                <a:latin typeface="Times New Roman"/>
                <a:cs typeface="Times New Roman"/>
              </a:rPr>
              <a:t>thrombosis, </a:t>
            </a:r>
            <a:r>
              <a:rPr dirty="0" baseline="-23391" sz="1425" spc="7">
                <a:latin typeface="Times New Roman"/>
                <a:cs typeface="Times New Roman"/>
              </a:rPr>
              <a:t>when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Anticoagulants: Discontinue prior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switching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Imdicon</a:t>
            </a:r>
            <a:r>
              <a:rPr dirty="0" sz="950" spc="7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(5.3,</a:t>
            </a:r>
            <a:r>
              <a:rPr dirty="0" sz="950" spc="15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7. </a:t>
            </a:r>
            <a:r>
              <a:rPr dirty="0" sz="950" spc="5">
                <a:latin typeface="Times New Roman"/>
                <a:cs typeface="Times New Roman"/>
              </a:rPr>
              <a:t> </a:t>
            </a:r>
            <a:r>
              <a:rPr dirty="0" baseline="-20467" sz="1425" spc="15">
                <a:latin typeface="Times New Roman"/>
                <a:cs typeface="Times New Roman"/>
              </a:rPr>
              <a:t>used </a:t>
            </a:r>
            <a:r>
              <a:rPr dirty="0" baseline="-20467" sz="1425">
                <a:latin typeface="Times New Roman"/>
                <a:cs typeface="Times New Roman"/>
              </a:rPr>
              <a:t>with</a:t>
            </a:r>
            <a:r>
              <a:rPr dirty="0" baseline="-20467" sz="1425" spc="60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aspirin </a:t>
            </a:r>
            <a:r>
              <a:rPr dirty="0" baseline="-20467" sz="1425" spc="15">
                <a:latin typeface="Times New Roman"/>
                <a:cs typeface="Times New Roman"/>
              </a:rPr>
              <a:t>(1.2)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Phenytoin: 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</a:t>
            </a:r>
            <a:r>
              <a:rPr dirty="0" sz="950" spc="15">
                <a:latin typeface="Times New Roman"/>
                <a:cs typeface="Times New Roman"/>
              </a:rPr>
              <a:t> Monito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0"/>
              </a:spcBef>
              <a:tabLst>
                <a:tab pos="4740910" algn="l"/>
              </a:tabLst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	</a:t>
            </a:r>
            <a:r>
              <a:rPr dirty="0" baseline="20467" sz="1425" spc="7">
                <a:latin typeface="Times New Roman"/>
                <a:cs typeface="Times New Roman"/>
              </a:rPr>
              <a:t>levels.</a:t>
            </a:r>
            <a:r>
              <a:rPr dirty="0" baseline="20467" sz="1425" spc="15">
                <a:latin typeface="Times New Roman"/>
                <a:cs typeface="Times New Roman"/>
              </a:rPr>
              <a:t> (7.2)</a:t>
            </a:r>
            <a:endParaRPr baseline="20467" sz="1425">
              <a:latin typeface="Times New Roman"/>
              <a:cs typeface="Times New Roman"/>
            </a:endParaRPr>
          </a:p>
          <a:p>
            <a:pPr>
              <a:lnSpc>
                <a:spcPts val="935"/>
              </a:lnSpc>
              <a:spcBef>
                <a:spcPts val="55"/>
              </a:spcBef>
              <a:tabLst>
                <a:tab pos="278765" algn="l"/>
              </a:tabLst>
            </a:pP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For </a:t>
            </a:r>
            <a:r>
              <a:rPr dirty="0" sz="950" spc="5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of</a:t>
            </a:r>
            <a:endParaRPr sz="950">
              <a:latin typeface="Times New Roman"/>
              <a:cs typeface="Times New Roman"/>
            </a:endParaRPr>
          </a:p>
          <a:p>
            <a:pPr algn="r">
              <a:lnSpc>
                <a:spcPts val="935"/>
              </a:lnSpc>
              <a:tabLst>
                <a:tab pos="4192270" algn="l"/>
              </a:tabLst>
            </a:pPr>
            <a:r>
              <a:rPr dirty="0" baseline="-23391" sz="1425" spc="7">
                <a:latin typeface="Times New Roman"/>
                <a:cs typeface="Times New Roman"/>
              </a:rPr>
              <a:t>or allergic </a:t>
            </a:r>
            <a:r>
              <a:rPr dirty="0" baseline="-23391" sz="1425" spc="15">
                <a:latin typeface="Times New Roman"/>
                <a:cs typeface="Times New Roman"/>
              </a:rPr>
              <a:t>to </a:t>
            </a:r>
            <a:r>
              <a:rPr dirty="0" baseline="-23391" sz="1425" spc="7">
                <a:latin typeface="Times New Roman"/>
                <a:cs typeface="Times New Roman"/>
              </a:rPr>
              <a:t>aspirin or </a:t>
            </a:r>
            <a:r>
              <a:rPr dirty="0" baseline="-23391" sz="1425" spc="15">
                <a:latin typeface="Times New Roman"/>
                <a:cs typeface="Times New Roman"/>
              </a:rPr>
              <a:t>who have </a:t>
            </a:r>
            <a:r>
              <a:rPr dirty="0" baseline="-23391" sz="1425" spc="7">
                <a:latin typeface="Times New Roman"/>
                <a:cs typeface="Times New Roman"/>
              </a:rPr>
              <a:t>failed aspirin</a:t>
            </a:r>
            <a:r>
              <a:rPr dirty="0" baseline="-23391" sz="1425" spc="120">
                <a:latin typeface="Times New Roman"/>
                <a:cs typeface="Times New Roman"/>
              </a:rPr>
              <a:t> </a:t>
            </a:r>
            <a:r>
              <a:rPr dirty="0" baseline="-23391" sz="1425" spc="7">
                <a:latin typeface="Times New Roman"/>
                <a:cs typeface="Times New Roman"/>
              </a:rPr>
              <a:t>therapy</a:t>
            </a:r>
            <a:r>
              <a:rPr dirty="0" baseline="-23391" sz="1425" spc="-7">
                <a:latin typeface="Times New Roman"/>
                <a:cs typeface="Times New Roman"/>
              </a:rPr>
              <a:t> </a:t>
            </a:r>
            <a:r>
              <a:rPr dirty="0" baseline="-23391" sz="1425" spc="15">
                <a:latin typeface="Times New Roman"/>
                <a:cs typeface="Times New Roman"/>
              </a:rPr>
              <a:t>(1.1)	</a:t>
            </a: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</a:t>
            </a:r>
            <a:r>
              <a:rPr dirty="0" sz="950" spc="10" b="1">
                <a:latin typeface="Times New Roman"/>
                <a:cs typeface="Times New Roman"/>
              </a:rPr>
              <a:t>SPECIFIC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POPULATIONS-----------------</a:t>
            </a:r>
            <a:endParaRPr sz="950">
              <a:latin typeface="Times New Roman"/>
              <a:cs typeface="Times New Roman"/>
            </a:endParaRPr>
          </a:p>
          <a:p>
            <a:pPr marL="4462145">
              <a:lnSpc>
                <a:spcPct val="100000"/>
              </a:lnSpc>
              <a:spcBef>
                <a:spcPts val="50"/>
              </a:spcBef>
              <a:tabLst>
                <a:tab pos="4740910" algn="l"/>
              </a:tabLst>
            </a:pP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</a:t>
            </a:r>
            <a:r>
              <a:rPr dirty="0" sz="950" spc="18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Contraindicated</a:t>
            </a:r>
            <a:endParaRPr sz="950">
              <a:latin typeface="Times New Roman"/>
              <a:cs typeface="Times New Roman"/>
            </a:endParaRPr>
          </a:p>
          <a:p>
            <a:pPr marL="31115">
              <a:lnSpc>
                <a:spcPts val="990"/>
              </a:lnSpc>
              <a:spcBef>
                <a:spcPts val="350"/>
              </a:spcBef>
              <a:tabLst>
                <a:tab pos="4740910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----------------------DOSAGE</a:t>
            </a:r>
            <a:r>
              <a:rPr dirty="0" sz="950" spc="7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5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ADMINISTRATION-----------------------	</a:t>
            </a:r>
            <a:r>
              <a:rPr dirty="0" baseline="20467" sz="1425" spc="7">
                <a:latin typeface="Times New Roman"/>
                <a:cs typeface="Times New Roman"/>
              </a:rPr>
              <a:t>severe </a:t>
            </a:r>
            <a:r>
              <a:rPr dirty="0" baseline="20467" sz="1425" spc="15">
                <a:latin typeface="Times New Roman"/>
                <a:cs typeface="Times New Roman"/>
              </a:rPr>
              <a:t>hepatic disease </a:t>
            </a:r>
            <a:r>
              <a:rPr dirty="0" baseline="20467" sz="1425" spc="7">
                <a:latin typeface="Times New Roman"/>
                <a:cs typeface="Times New Roman"/>
              </a:rPr>
              <a:t>(4, </a:t>
            </a:r>
            <a:r>
              <a:rPr dirty="0" baseline="20467" sz="1425" spc="15">
                <a:latin typeface="Times New Roman"/>
                <a:cs typeface="Times New Roman"/>
              </a:rPr>
              <a:t>8.7,</a:t>
            </a:r>
            <a:r>
              <a:rPr dirty="0" baseline="20467" sz="1425" spc="-67">
                <a:latin typeface="Times New Roman"/>
                <a:cs typeface="Times New Roman"/>
              </a:rPr>
              <a:t> </a:t>
            </a:r>
            <a:r>
              <a:rPr dirty="0" baseline="20467" sz="1425" spc="15">
                <a:latin typeface="Times New Roman"/>
                <a:cs typeface="Times New Roman"/>
              </a:rPr>
              <a:t>12.3)</a:t>
            </a:r>
            <a:endParaRPr baseline="20467" sz="1425">
              <a:latin typeface="Times New Roman"/>
              <a:cs typeface="Times New Roman"/>
            </a:endParaRPr>
          </a:p>
          <a:p>
            <a:pPr>
              <a:lnSpc>
                <a:spcPts val="990"/>
              </a:lnSpc>
              <a:tabLst>
                <a:tab pos="278765" algn="l"/>
                <a:tab pos="4462145" algn="l"/>
                <a:tab pos="4740910" algn="l"/>
              </a:tabLst>
            </a:pPr>
            <a:r>
              <a:rPr dirty="0" baseline="-20467" sz="1425" spc="44">
                <a:latin typeface="Symbol"/>
                <a:cs typeface="Symbol"/>
              </a:rPr>
              <a:t>•</a:t>
            </a:r>
            <a:r>
              <a:rPr dirty="0" baseline="-20467" sz="1425" spc="44">
                <a:latin typeface="Times New Roman"/>
                <a:cs typeface="Times New Roman"/>
              </a:rPr>
              <a:t>	</a:t>
            </a:r>
            <a:r>
              <a:rPr dirty="0" baseline="-20467" sz="1425" spc="7">
                <a:latin typeface="Times New Roman"/>
                <a:cs typeface="Times New Roman"/>
              </a:rPr>
              <a:t>Stroke:  </a:t>
            </a:r>
            <a:r>
              <a:rPr dirty="0" baseline="-20467" sz="1425" spc="22">
                <a:latin typeface="Times New Roman"/>
                <a:cs typeface="Times New Roman"/>
              </a:rPr>
              <a:t>50 mg </a:t>
            </a:r>
            <a:r>
              <a:rPr dirty="0" baseline="-20467" sz="1425" spc="15">
                <a:latin typeface="Times New Roman"/>
                <a:cs typeface="Times New Roman"/>
              </a:rPr>
              <a:t>once </a:t>
            </a:r>
            <a:r>
              <a:rPr dirty="0" baseline="-20467" sz="1425" spc="7">
                <a:latin typeface="Times New Roman"/>
                <a:cs typeface="Times New Roman"/>
              </a:rPr>
              <a:t>daily with</a:t>
            </a:r>
            <a:r>
              <a:rPr dirty="0" baseline="-20467" sz="1425" spc="82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food.</a:t>
            </a:r>
            <a:r>
              <a:rPr dirty="0" baseline="-20467" sz="1425" spc="15">
                <a:latin typeface="Times New Roman"/>
                <a:cs typeface="Times New Roman"/>
              </a:rPr>
              <a:t> </a:t>
            </a:r>
            <a:r>
              <a:rPr dirty="0" baseline="-20467" sz="1425" spc="7">
                <a:latin typeface="Times New Roman"/>
                <a:cs typeface="Times New Roman"/>
              </a:rPr>
              <a:t>(2.1)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9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1135"/>
              </a:lnSpc>
              <a:spcBef>
                <a:spcPts val="405"/>
              </a:spcBef>
              <a:tabLst>
                <a:tab pos="278765" algn="l"/>
              </a:tabLst>
            </a:pP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Coronary </a:t>
            </a:r>
            <a:r>
              <a:rPr dirty="0" sz="950" spc="5">
                <a:latin typeface="Times New Roman"/>
                <a:cs typeface="Times New Roman"/>
              </a:rPr>
              <a:t>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food, with antiplatelet</a:t>
            </a:r>
            <a:r>
              <a:rPr dirty="0" sz="950" spc="-1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doses</a:t>
            </a:r>
            <a:endParaRPr sz="950">
              <a:latin typeface="Times New Roman"/>
              <a:cs typeface="Times New Roman"/>
            </a:endParaRPr>
          </a:p>
          <a:p>
            <a:pPr marL="278765">
              <a:lnSpc>
                <a:spcPts val="1135"/>
              </a:lnSpc>
              <a:tabLst>
                <a:tab pos="4462145" algn="l"/>
              </a:tabLst>
            </a:pPr>
            <a:r>
              <a:rPr dirty="0" sz="950" spc="5">
                <a:latin typeface="Times New Roman"/>
                <a:cs typeface="Times New Roman"/>
              </a:rPr>
              <a:t>of aspirin, for 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30 </a:t>
            </a:r>
            <a:r>
              <a:rPr dirty="0" sz="950" spc="10">
                <a:latin typeface="Times New Roman"/>
                <a:cs typeface="Times New Roman"/>
              </a:rPr>
              <a:t>days </a:t>
            </a:r>
            <a:r>
              <a:rPr dirty="0" sz="950" spc="5">
                <a:latin typeface="Times New Roman"/>
                <a:cs typeface="Times New Roman"/>
              </a:rPr>
              <a:t>following stent</a:t>
            </a:r>
            <a:r>
              <a:rPr dirty="0" sz="950" spc="10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implantation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	</a:t>
            </a:r>
            <a:r>
              <a:rPr dirty="0" baseline="23391" sz="1425" spc="15" b="1">
                <a:latin typeface="Times New Roman"/>
                <a:cs typeface="Times New Roman"/>
              </a:rPr>
              <a:t>See </a:t>
            </a:r>
            <a:r>
              <a:rPr dirty="0" baseline="23391" sz="1425" spc="22" b="1">
                <a:latin typeface="Times New Roman"/>
                <a:cs typeface="Times New Roman"/>
              </a:rPr>
              <a:t>17 </a:t>
            </a:r>
            <a:r>
              <a:rPr dirty="0" baseline="23391" sz="1425" spc="15" b="1">
                <a:latin typeface="Times New Roman"/>
                <a:cs typeface="Times New Roman"/>
              </a:rPr>
              <a:t>for PATIENT COUNSELING </a:t>
            </a:r>
            <a:r>
              <a:rPr dirty="0" baseline="23391" sz="1425" spc="22" b="1">
                <a:latin typeface="Times New Roman"/>
                <a:cs typeface="Times New Roman"/>
              </a:rPr>
              <a:t>INFORMATION and</a:t>
            </a:r>
            <a:r>
              <a:rPr dirty="0" baseline="23391" sz="1425" spc="-120" b="1">
                <a:latin typeface="Times New Roman"/>
                <a:cs typeface="Times New Roman"/>
              </a:rPr>
              <a:t> </a:t>
            </a:r>
            <a:r>
              <a:rPr dirty="0" baseline="23391" sz="1425" spc="15" b="1">
                <a:latin typeface="Times New Roman"/>
                <a:cs typeface="Times New Roman"/>
              </a:rPr>
              <a:t>FDA-</a:t>
            </a:r>
            <a:endParaRPr baseline="23391" sz="1425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45693" y="3279997"/>
            <a:ext cx="8415655" cy="2740025"/>
            <a:chOff x="345693" y="3279997"/>
            <a:chExt cx="8415655" cy="2740025"/>
          </a:xfrm>
        </p:grpSpPr>
        <p:sp>
          <p:nvSpPr>
            <p:cNvPr id="26" name="object 26"/>
            <p:cNvSpPr/>
            <p:nvPr/>
          </p:nvSpPr>
          <p:spPr>
            <a:xfrm>
              <a:off x="359155" y="3873499"/>
              <a:ext cx="8086725" cy="2133600"/>
            </a:xfrm>
            <a:custGeom>
              <a:avLst/>
              <a:gdLst/>
              <a:ahLst/>
              <a:cxnLst/>
              <a:rect l="l" t="t" r="r" b="b"/>
              <a:pathLst>
                <a:path w="8086725" h="2133600">
                  <a:moveTo>
                    <a:pt x="8086344" y="2133600"/>
                  </a:moveTo>
                  <a:lnTo>
                    <a:pt x="8086344" y="0"/>
                  </a:lnTo>
                  <a:lnTo>
                    <a:pt x="0" y="0"/>
                  </a:lnTo>
                  <a:lnTo>
                    <a:pt x="0" y="2133600"/>
                  </a:lnTo>
                  <a:lnTo>
                    <a:pt x="8086344" y="213360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8483707" y="3279997"/>
              <a:ext cx="277495" cy="746125"/>
            </a:xfrm>
            <a:custGeom>
              <a:avLst/>
              <a:gdLst/>
              <a:ahLst/>
              <a:cxnLst/>
              <a:rect l="l" t="t" r="r" b="b"/>
              <a:pathLst>
                <a:path w="277495" h="746125">
                  <a:moveTo>
                    <a:pt x="36051" y="669990"/>
                  </a:moveTo>
                  <a:lnTo>
                    <a:pt x="1416" y="697134"/>
                  </a:lnTo>
                  <a:lnTo>
                    <a:pt x="0" y="712017"/>
                  </a:lnTo>
                  <a:lnTo>
                    <a:pt x="4369" y="725900"/>
                  </a:lnTo>
                  <a:lnTo>
                    <a:pt x="13739" y="737211"/>
                  </a:lnTo>
                  <a:lnTo>
                    <a:pt x="25800" y="743574"/>
                  </a:lnTo>
                  <a:lnTo>
                    <a:pt x="25800" y="703992"/>
                  </a:lnTo>
                  <a:lnTo>
                    <a:pt x="36051" y="669990"/>
                  </a:lnTo>
                  <a:close/>
                </a:path>
                <a:path w="277495" h="746125">
                  <a:moveTo>
                    <a:pt x="60500" y="677267"/>
                  </a:moveTo>
                  <a:lnTo>
                    <a:pt x="49422" y="671226"/>
                  </a:lnTo>
                  <a:lnTo>
                    <a:pt x="36051" y="669990"/>
                  </a:lnTo>
                  <a:lnTo>
                    <a:pt x="25800" y="703992"/>
                  </a:lnTo>
                  <a:lnTo>
                    <a:pt x="50184" y="711612"/>
                  </a:lnTo>
                  <a:lnTo>
                    <a:pt x="60500" y="677267"/>
                  </a:lnTo>
                  <a:close/>
                </a:path>
                <a:path w="277495" h="746125">
                  <a:moveTo>
                    <a:pt x="75997" y="703587"/>
                  </a:moveTo>
                  <a:lnTo>
                    <a:pt x="71711" y="689705"/>
                  </a:lnTo>
                  <a:lnTo>
                    <a:pt x="62567" y="678394"/>
                  </a:lnTo>
                  <a:lnTo>
                    <a:pt x="60500" y="677267"/>
                  </a:lnTo>
                  <a:lnTo>
                    <a:pt x="50184" y="711612"/>
                  </a:lnTo>
                  <a:lnTo>
                    <a:pt x="25800" y="703992"/>
                  </a:lnTo>
                  <a:lnTo>
                    <a:pt x="25800" y="743574"/>
                  </a:lnTo>
                  <a:lnTo>
                    <a:pt x="27324" y="744378"/>
                  </a:lnTo>
                  <a:lnTo>
                    <a:pt x="42207" y="745795"/>
                  </a:lnTo>
                  <a:lnTo>
                    <a:pt x="56090" y="741426"/>
                  </a:lnTo>
                  <a:lnTo>
                    <a:pt x="67401" y="732055"/>
                  </a:lnTo>
                  <a:lnTo>
                    <a:pt x="74568" y="718470"/>
                  </a:lnTo>
                  <a:lnTo>
                    <a:pt x="75997" y="703587"/>
                  </a:lnTo>
                  <a:close/>
                </a:path>
                <a:path w="277495" h="746125">
                  <a:moveTo>
                    <a:pt x="241157" y="75760"/>
                  </a:moveTo>
                  <a:lnTo>
                    <a:pt x="228492" y="74580"/>
                  </a:lnTo>
                  <a:lnTo>
                    <a:pt x="217384" y="68513"/>
                  </a:lnTo>
                  <a:lnTo>
                    <a:pt x="36051" y="669990"/>
                  </a:lnTo>
                  <a:lnTo>
                    <a:pt x="49422" y="671226"/>
                  </a:lnTo>
                  <a:lnTo>
                    <a:pt x="60500" y="677267"/>
                  </a:lnTo>
                  <a:lnTo>
                    <a:pt x="241157" y="75760"/>
                  </a:lnTo>
                  <a:close/>
                </a:path>
                <a:path w="277495" h="746125">
                  <a:moveTo>
                    <a:pt x="277165" y="33789"/>
                  </a:moveTo>
                  <a:lnTo>
                    <a:pt x="272879" y="19907"/>
                  </a:lnTo>
                  <a:lnTo>
                    <a:pt x="263735" y="8596"/>
                  </a:lnTo>
                  <a:lnTo>
                    <a:pt x="250590" y="1428"/>
                  </a:lnTo>
                  <a:lnTo>
                    <a:pt x="235386" y="0"/>
                  </a:lnTo>
                  <a:lnTo>
                    <a:pt x="221539" y="4286"/>
                  </a:lnTo>
                  <a:lnTo>
                    <a:pt x="210407" y="13430"/>
                  </a:lnTo>
                  <a:lnTo>
                    <a:pt x="203346" y="26574"/>
                  </a:lnTo>
                  <a:lnTo>
                    <a:pt x="201918" y="41898"/>
                  </a:lnTo>
                  <a:lnTo>
                    <a:pt x="206204" y="56007"/>
                  </a:lnTo>
                  <a:lnTo>
                    <a:pt x="215348" y="67401"/>
                  </a:lnTo>
                  <a:lnTo>
                    <a:pt x="217384" y="68513"/>
                  </a:lnTo>
                  <a:lnTo>
                    <a:pt x="227730" y="34194"/>
                  </a:lnTo>
                  <a:lnTo>
                    <a:pt x="251352" y="41814"/>
                  </a:lnTo>
                  <a:lnTo>
                    <a:pt x="251352" y="73581"/>
                  </a:lnTo>
                  <a:lnTo>
                    <a:pt x="257544" y="71628"/>
                  </a:lnTo>
                  <a:lnTo>
                    <a:pt x="268676" y="62257"/>
                  </a:lnTo>
                  <a:lnTo>
                    <a:pt x="275736" y="48672"/>
                  </a:lnTo>
                  <a:lnTo>
                    <a:pt x="277165" y="33789"/>
                  </a:lnTo>
                  <a:close/>
                </a:path>
                <a:path w="277495" h="746125">
                  <a:moveTo>
                    <a:pt x="251352" y="41814"/>
                  </a:moveTo>
                  <a:lnTo>
                    <a:pt x="227730" y="34194"/>
                  </a:lnTo>
                  <a:lnTo>
                    <a:pt x="217384" y="68513"/>
                  </a:lnTo>
                  <a:lnTo>
                    <a:pt x="228492" y="74580"/>
                  </a:lnTo>
                  <a:lnTo>
                    <a:pt x="241157" y="75760"/>
                  </a:lnTo>
                  <a:lnTo>
                    <a:pt x="251352" y="41814"/>
                  </a:lnTo>
                  <a:close/>
                </a:path>
                <a:path w="277495" h="746125">
                  <a:moveTo>
                    <a:pt x="251352" y="73581"/>
                  </a:moveTo>
                  <a:lnTo>
                    <a:pt x="251352" y="41814"/>
                  </a:lnTo>
                  <a:lnTo>
                    <a:pt x="241157" y="75760"/>
                  </a:lnTo>
                  <a:lnTo>
                    <a:pt x="243697" y="75997"/>
                  </a:lnTo>
                  <a:lnTo>
                    <a:pt x="251352" y="7358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58393" y="3873499"/>
              <a:ext cx="8163559" cy="2133600"/>
            </a:xfrm>
            <a:custGeom>
              <a:avLst/>
              <a:gdLst/>
              <a:ahLst/>
              <a:cxnLst/>
              <a:rect l="l" t="t" r="r" b="b"/>
              <a:pathLst>
                <a:path w="8163559" h="2133600">
                  <a:moveTo>
                    <a:pt x="8163306" y="0"/>
                  </a:moveTo>
                  <a:lnTo>
                    <a:pt x="8163306" y="2133600"/>
                  </a:lnTo>
                </a:path>
                <a:path w="8163559" h="2133600">
                  <a:moveTo>
                    <a:pt x="0" y="2133600"/>
                  </a:moveTo>
                  <a:lnTo>
                    <a:pt x="0" y="0"/>
                  </a:lnTo>
                  <a:lnTo>
                    <a:pt x="8087106" y="0"/>
                  </a:lnTo>
                  <a:lnTo>
                    <a:pt x="8087106" y="2133600"/>
                  </a:lnTo>
                  <a:lnTo>
                    <a:pt x="0" y="213360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450850" y="3913378"/>
            <a:ext cx="7728584" cy="1673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------------------------------ADVERSE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REACTIONS-------------------------------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Most common </a:t>
            </a:r>
            <a:r>
              <a:rPr dirty="0" sz="1800" spc="-5" b="1">
                <a:latin typeface="Arial"/>
                <a:cs typeface="Arial"/>
              </a:rPr>
              <a:t>adverse </a:t>
            </a:r>
            <a:r>
              <a:rPr dirty="0" sz="1800" b="1">
                <a:latin typeface="Arial"/>
                <a:cs typeface="Arial"/>
              </a:rPr>
              <a:t>reactions (incidence </a:t>
            </a:r>
            <a:r>
              <a:rPr dirty="0" sz="1800" spc="-5" b="1">
                <a:latin typeface="Arial"/>
                <a:cs typeface="Arial"/>
              </a:rPr>
              <a:t>&gt;2%) are diarrhea, nausea,  dyspepsia, rash, gastrointestinal pain, neutropenia, and purpura (6.1).  </a:t>
            </a:r>
            <a:r>
              <a:rPr dirty="0" sz="1800" b="1">
                <a:latin typeface="Arial"/>
                <a:cs typeface="Arial"/>
              </a:rPr>
              <a:t>To report SUSPECTED ADVERSE REACTIONS, contact (manufacturer)  </a:t>
            </a:r>
            <a:r>
              <a:rPr dirty="0" sz="1800" spc="-5" b="1">
                <a:latin typeface="Arial"/>
                <a:cs typeface="Arial"/>
              </a:rPr>
              <a:t>at </a:t>
            </a:r>
            <a:r>
              <a:rPr dirty="0" sz="1800" b="1">
                <a:latin typeface="Arial"/>
                <a:cs typeface="Arial"/>
              </a:rPr>
              <a:t>(phone </a:t>
            </a:r>
            <a:r>
              <a:rPr dirty="0" sz="1800" spc="-5" b="1">
                <a:latin typeface="Arial"/>
                <a:cs typeface="Arial"/>
              </a:rPr>
              <a:t># </a:t>
            </a:r>
            <a:r>
              <a:rPr dirty="0" sz="1800" b="1">
                <a:latin typeface="Arial"/>
                <a:cs typeface="Arial"/>
              </a:rPr>
              <a:t>and Web </a:t>
            </a:r>
            <a:r>
              <a:rPr dirty="0" sz="1800" spc="-5" b="1">
                <a:latin typeface="Arial"/>
                <a:cs typeface="Arial"/>
              </a:rPr>
              <a:t>address) </a:t>
            </a:r>
            <a:r>
              <a:rPr dirty="0" sz="1800" b="1">
                <a:latin typeface="Arial"/>
                <a:cs typeface="Arial"/>
              </a:rPr>
              <a:t>or FDA </a:t>
            </a:r>
            <a:r>
              <a:rPr dirty="0" sz="1800" spc="-5" b="1">
                <a:latin typeface="Arial"/>
                <a:cs typeface="Arial"/>
              </a:rPr>
              <a:t>at 1-800-FDA-1088 </a:t>
            </a:r>
            <a:r>
              <a:rPr dirty="0" sz="1800" b="1">
                <a:latin typeface="Arial"/>
                <a:cs typeface="Arial"/>
              </a:rPr>
              <a:t>or  </a:t>
            </a:r>
            <a:r>
              <a:rPr dirty="0" u="heavy" sz="1800" spc="-5" b="1" i="1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www.fda.gov/medwatch.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42324" y="5986063"/>
            <a:ext cx="1382395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approved </a:t>
            </a:r>
            <a:r>
              <a:rPr dirty="0" sz="950" spc="5" b="1">
                <a:latin typeface="Times New Roman"/>
                <a:cs typeface="Times New Roman"/>
              </a:rPr>
              <a:t>patient</a:t>
            </a:r>
            <a:r>
              <a:rPr dirty="0" sz="950" spc="-3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9859" y="6036998"/>
            <a:ext cx="3647440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65918" y="6128550"/>
            <a:ext cx="1154430" cy="37211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32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89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3907154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not include </a:t>
            </a:r>
            <a:r>
              <a:rPr dirty="0" sz="950" spc="10" b="1">
                <a:latin typeface="Times New Roman"/>
                <a:cs typeface="Times New Roman"/>
              </a:rPr>
              <a:t>all </a:t>
            </a:r>
            <a:r>
              <a:rPr dirty="0" sz="950" b="1">
                <a:latin typeface="Times New Roman"/>
                <a:cs typeface="Times New Roman"/>
              </a:rPr>
              <a:t>the </a:t>
            </a:r>
            <a:r>
              <a:rPr dirty="0" sz="950" spc="5" b="1">
                <a:latin typeface="Times New Roman"/>
                <a:cs typeface="Times New Roman"/>
              </a:rPr>
              <a:t>information </a:t>
            </a:r>
            <a:r>
              <a:rPr dirty="0" sz="950" spc="10" b="1">
                <a:latin typeface="Times New Roman"/>
                <a:cs typeface="Times New Roman"/>
              </a:rPr>
              <a:t>needed to </a:t>
            </a:r>
            <a:r>
              <a:rPr dirty="0" sz="950" spc="5" b="1">
                <a:latin typeface="Times New Roman"/>
                <a:cs typeface="Times New Roman"/>
              </a:rPr>
              <a:t>use </a:t>
            </a:r>
            <a:r>
              <a:rPr dirty="0" sz="950" spc="10" b="1">
                <a:latin typeface="Times New Roman"/>
                <a:cs typeface="Times New Roman"/>
              </a:rPr>
              <a:t>Imdicon  safely and </a:t>
            </a:r>
            <a:r>
              <a:rPr dirty="0" sz="950" spc="5" b="1">
                <a:latin typeface="Times New Roman"/>
                <a:cs typeface="Times New Roman"/>
              </a:rPr>
              <a:t>effectively. </a:t>
            </a: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 for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78" y="1299935"/>
            <a:ext cx="203327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IMDICON</a:t>
            </a:r>
            <a:r>
              <a:rPr dirty="0" baseline="41666" sz="900" spc="15" b="1">
                <a:latin typeface="Times New Roman"/>
                <a:cs typeface="Times New Roman"/>
              </a:rPr>
              <a:t>® </a:t>
            </a:r>
            <a:r>
              <a:rPr dirty="0" sz="950" spc="5" b="1">
                <a:latin typeface="Times New Roman"/>
                <a:cs typeface="Times New Roman"/>
              </a:rPr>
              <a:t>(cholinasol) </a:t>
            </a:r>
            <a:r>
              <a:rPr dirty="0" sz="950" spc="10" b="1">
                <a:latin typeface="Times New Roman"/>
                <a:cs typeface="Times New Roman"/>
              </a:rPr>
              <a:t>CAPSULES  </a:t>
            </a:r>
            <a:r>
              <a:rPr dirty="0" sz="950" spc="5" b="1">
                <a:latin typeface="Times New Roman"/>
                <a:cs typeface="Times New Roman"/>
              </a:rPr>
              <a:t>Initial U.S. Approval: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2000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464" y="3254495"/>
            <a:ext cx="1492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9984" y="3396982"/>
            <a:ext cx="263334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>
                <a:latin typeface="Times New Roman"/>
                <a:cs typeface="Times New Roman"/>
              </a:rPr>
              <a:t>Indications </a:t>
            </a:r>
            <a:r>
              <a:rPr dirty="0" sz="950" spc="5">
                <a:latin typeface="Times New Roman"/>
                <a:cs typeface="Times New Roman"/>
              </a:rPr>
              <a:t>and Usage, </a:t>
            </a:r>
            <a:r>
              <a:rPr dirty="0" sz="950" spc="10">
                <a:latin typeface="Times New Roman"/>
                <a:cs typeface="Times New Roman"/>
              </a:rPr>
              <a:t>Coronary Stenting </a:t>
            </a:r>
            <a:r>
              <a:rPr dirty="0" sz="950" spc="5">
                <a:latin typeface="Times New Roman"/>
                <a:cs typeface="Times New Roman"/>
              </a:rPr>
              <a:t>(1.2)  </a:t>
            </a:r>
            <a:r>
              <a:rPr dirty="0" sz="950" spc="10">
                <a:latin typeface="Times New Roman"/>
                <a:cs typeface="Times New Roman"/>
              </a:rPr>
              <a:t>Dosage </a:t>
            </a:r>
            <a:r>
              <a:rPr dirty="0" sz="950" spc="15">
                <a:latin typeface="Times New Roman"/>
                <a:cs typeface="Times New Roman"/>
              </a:rPr>
              <a:t>and </a:t>
            </a:r>
            <a:r>
              <a:rPr dirty="0" sz="950" spc="5">
                <a:latin typeface="Times New Roman"/>
                <a:cs typeface="Times New Roman"/>
              </a:rPr>
              <a:t>Administration, </a:t>
            </a:r>
            <a:r>
              <a:rPr dirty="0" sz="950" spc="10">
                <a:latin typeface="Times New Roman"/>
                <a:cs typeface="Times New Roman"/>
              </a:rPr>
              <a:t>Coronary Stenting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27370" y="3396982"/>
            <a:ext cx="400685" cy="318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130"/>
              </a:lnSpc>
              <a:spcBef>
                <a:spcPts val="135"/>
              </a:spcBef>
            </a:pP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859" y="3828960"/>
            <a:ext cx="3909695" cy="7569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0480">
              <a:lnSpc>
                <a:spcPts val="1125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----------------------------INDICATIONS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143510">
              <a:lnSpc>
                <a:spcPts val="1130"/>
              </a:lnSpc>
              <a:spcBef>
                <a:spcPts val="30"/>
              </a:spcBef>
            </a:pPr>
            <a:r>
              <a:rPr dirty="0" sz="950" spc="5">
                <a:latin typeface="Times New Roman"/>
                <a:cs typeface="Times New Roman"/>
              </a:rPr>
              <a:t>Imdicon </a:t>
            </a:r>
            <a:r>
              <a:rPr dirty="0" sz="950" spc="10">
                <a:latin typeface="Times New Roman"/>
                <a:cs typeface="Times New Roman"/>
              </a:rPr>
              <a:t>is </a:t>
            </a:r>
            <a:r>
              <a:rPr dirty="0" sz="950" spc="5">
                <a:latin typeface="Times New Roman"/>
                <a:cs typeface="Times New Roman"/>
              </a:rPr>
              <a:t>an </a:t>
            </a:r>
            <a:r>
              <a:rPr dirty="0" sz="950" spc="10">
                <a:latin typeface="Times New Roman"/>
                <a:cs typeface="Times New Roman"/>
              </a:rPr>
              <a:t>adenosine </a:t>
            </a:r>
            <a:r>
              <a:rPr dirty="0" sz="950" spc="5">
                <a:latin typeface="Times New Roman"/>
                <a:cs typeface="Times New Roman"/>
              </a:rPr>
              <a:t>diphosphate </a:t>
            </a:r>
            <a:r>
              <a:rPr dirty="0" sz="950" spc="10">
                <a:latin typeface="Times New Roman"/>
                <a:cs typeface="Times New Roman"/>
              </a:rPr>
              <a:t>(ADP) </a:t>
            </a:r>
            <a:r>
              <a:rPr dirty="0" sz="950" spc="5">
                <a:latin typeface="Times New Roman"/>
                <a:cs typeface="Times New Roman"/>
              </a:rPr>
              <a:t>antagonist platelet aggregation  inhibitor indicated</a:t>
            </a:r>
            <a:r>
              <a:rPr dirty="0" sz="950">
                <a:latin typeface="Times New Roman"/>
                <a:cs typeface="Times New Roman"/>
              </a:rPr>
              <a:t> for:</a:t>
            </a:r>
            <a:endParaRPr sz="950">
              <a:latin typeface="Times New Roman"/>
              <a:cs typeface="Times New Roman"/>
            </a:endParaRPr>
          </a:p>
          <a:p>
            <a:pPr marL="291465" marR="8890" indent="-279400">
              <a:lnSpc>
                <a:spcPts val="1120"/>
              </a:lnSpc>
              <a:spcBef>
                <a:spcPts val="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5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 experienced  </a:t>
            </a:r>
            <a:r>
              <a:rPr dirty="0" sz="950" spc="10">
                <a:latin typeface="Times New Roman"/>
                <a:cs typeface="Times New Roman"/>
              </a:rPr>
              <a:t>stroke </a:t>
            </a:r>
            <a:r>
              <a:rPr dirty="0" sz="950" spc="5">
                <a:latin typeface="Times New Roman"/>
                <a:cs typeface="Times New Roman"/>
              </a:rPr>
              <a:t>precursors or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had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completed thrombotic stroke</a:t>
            </a:r>
            <a:r>
              <a:rPr dirty="0" sz="950" spc="10">
                <a:latin typeface="Times New Roman"/>
                <a:cs typeface="Times New Roman"/>
              </a:rPr>
              <a:t> 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859" y="4562719"/>
            <a:ext cx="371411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incidence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subacute </a:t>
            </a:r>
            <a:r>
              <a:rPr dirty="0" sz="950" spc="5">
                <a:latin typeface="Times New Roman"/>
                <a:cs typeface="Times New Roman"/>
              </a:rPr>
              <a:t>coronary </a:t>
            </a:r>
            <a:r>
              <a:rPr dirty="0" sz="950" spc="10">
                <a:latin typeface="Times New Roman"/>
                <a:cs typeface="Times New Roman"/>
              </a:rPr>
              <a:t>stent thrombosis, </a:t>
            </a:r>
            <a:r>
              <a:rPr dirty="0" sz="950" spc="5">
                <a:latin typeface="Times New Roman"/>
                <a:cs typeface="Times New Roman"/>
              </a:rPr>
              <a:t>when  </a:t>
            </a:r>
            <a:r>
              <a:rPr dirty="0" sz="950" spc="10">
                <a:latin typeface="Times New Roman"/>
                <a:cs typeface="Times New Roman"/>
              </a:rPr>
              <a:t>used </a:t>
            </a:r>
            <a:r>
              <a:rPr dirty="0" sz="950">
                <a:latin typeface="Times New Roman"/>
                <a:cs typeface="Times New Roman"/>
              </a:rPr>
              <a:t>with </a:t>
            </a:r>
            <a:r>
              <a:rPr dirty="0" sz="950" spc="5">
                <a:latin typeface="Times New Roman"/>
                <a:cs typeface="Times New Roman"/>
              </a:rPr>
              <a:t>aspirin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9859" y="4849199"/>
            <a:ext cx="111315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859" y="5000843"/>
            <a:ext cx="3907154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For </a:t>
            </a:r>
            <a:r>
              <a:rPr dirty="0" sz="950" spc="5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 of  or allergic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or </a:t>
            </a:r>
            <a:r>
              <a:rPr dirty="0" sz="950" spc="10">
                <a:latin typeface="Times New Roman"/>
                <a:cs typeface="Times New Roman"/>
              </a:rPr>
              <a:t>who have </a:t>
            </a:r>
            <a:r>
              <a:rPr dirty="0" sz="950" spc="5">
                <a:latin typeface="Times New Roman"/>
                <a:cs typeface="Times New Roman"/>
              </a:rPr>
              <a:t>failed aspirin therapy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859" y="5433573"/>
            <a:ext cx="389699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Stroke: </a:t>
            </a:r>
            <a:r>
              <a:rPr dirty="0" sz="950" spc="15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food.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859" y="5736860"/>
            <a:ext cx="3850004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Coronary </a:t>
            </a:r>
            <a:r>
              <a:rPr dirty="0" sz="950" spc="5">
                <a:latin typeface="Times New Roman"/>
                <a:cs typeface="Times New Roman"/>
              </a:rPr>
              <a:t>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food, with antiplatelet doses  of aspirin, for 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30 </a:t>
            </a:r>
            <a:r>
              <a:rPr dirty="0" sz="950" spc="10">
                <a:latin typeface="Times New Roman"/>
                <a:cs typeface="Times New Roman"/>
              </a:rPr>
              <a:t>days </a:t>
            </a:r>
            <a:r>
              <a:rPr dirty="0" sz="950" spc="5">
                <a:latin typeface="Times New Roman"/>
                <a:cs typeface="Times New Roman"/>
              </a:rPr>
              <a:t>following stent implantation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60516" y="869428"/>
            <a:ext cx="38906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2166" y="1009657"/>
            <a:ext cx="10312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15">
                <a:latin typeface="Times New Roman"/>
                <a:cs typeface="Times New Roman"/>
              </a:rPr>
              <a:t>50 mg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42166" y="1299900"/>
            <a:ext cx="3924300" cy="326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</a:t>
            </a:r>
            <a:r>
              <a:rPr dirty="0" sz="950" spc="10">
                <a:latin typeface="Times New Roman"/>
                <a:cs typeface="Times New Roman"/>
              </a:rPr>
              <a:t> 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42166" y="1603187"/>
            <a:ext cx="240220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6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5">
                <a:latin typeface="Times New Roman"/>
                <a:cs typeface="Times New Roman"/>
              </a:rPr>
              <a:t>hepatic </a:t>
            </a:r>
            <a:r>
              <a:rPr dirty="0" sz="950" spc="10">
                <a:latin typeface="Times New Roman"/>
                <a:cs typeface="Times New Roman"/>
              </a:rPr>
              <a:t>impairment </a:t>
            </a:r>
            <a:r>
              <a:rPr dirty="0" sz="950" spc="5">
                <a:latin typeface="Times New Roman"/>
                <a:cs typeface="Times New Roman"/>
              </a:rPr>
              <a:t>(4,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8.7)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02785" y="2043569"/>
            <a:ext cx="651510" cy="9099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02235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</a:t>
            </a:r>
            <a:endParaRPr sz="950">
              <a:latin typeface="Times New Roman"/>
              <a:cs typeface="Times New Roman"/>
            </a:endParaRPr>
          </a:p>
          <a:p>
            <a:pPr marL="28575" marR="133350" indent="-16510">
              <a:lnSpc>
                <a:spcPct val="98700"/>
              </a:lnSpc>
              <a:spcBef>
                <a:spcPts val="70"/>
              </a:spcBef>
            </a:pPr>
            <a:r>
              <a:rPr dirty="0" sz="950" spc="15">
                <a:latin typeface="Times New Roman"/>
                <a:cs typeface="Times New Roman"/>
              </a:rPr>
              <a:t>y</a:t>
            </a:r>
            <a:r>
              <a:rPr dirty="0" sz="950" spc="-7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resolves  </a:t>
            </a:r>
            <a:r>
              <a:rPr dirty="0" sz="950" spc="10">
                <a:latin typeface="Times New Roman"/>
                <a:cs typeface="Times New Roman"/>
              </a:rPr>
              <a:t>topenic  </a:t>
            </a:r>
            <a:r>
              <a:rPr dirty="0" sz="950" spc="5">
                <a:latin typeface="Times New Roman"/>
                <a:cs typeface="Times New Roman"/>
              </a:rPr>
              <a:t>ia,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40640">
              <a:lnSpc>
                <a:spcPct val="100000"/>
              </a:lnSpc>
            </a:pPr>
            <a:r>
              <a:rPr dirty="0" sz="950" spc="10">
                <a:latin typeface="Times New Roman"/>
                <a:cs typeface="Times New Roman"/>
              </a:rPr>
              <a:t>hrough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the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3285" y="1931404"/>
            <a:ext cx="7663815" cy="144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80820">
              <a:lnSpc>
                <a:spcPts val="1065"/>
              </a:lnSpc>
            </a:pPr>
            <a:r>
              <a:rPr dirty="0" sz="950" spc="15" b="1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algn="just" indent="283845">
              <a:lnSpc>
                <a:spcPct val="99400"/>
              </a:lnSpc>
              <a:tabLst>
                <a:tab pos="4345305" algn="l"/>
                <a:tab pos="4379595" algn="l"/>
                <a:tab pos="4601845" algn="l"/>
                <a:tab pos="4639945" algn="l"/>
              </a:tabLst>
            </a:pPr>
            <a:r>
              <a:rPr dirty="0" sz="950" spc="10" b="1" i="1">
                <a:latin typeface="Times New Roman"/>
                <a:cs typeface="Times New Roman"/>
              </a:rPr>
              <a:t>See </a:t>
            </a:r>
            <a:r>
              <a:rPr dirty="0" sz="950" spc="5" b="1" i="1">
                <a:latin typeface="Times New Roman"/>
                <a:cs typeface="Times New Roman"/>
              </a:rPr>
              <a:t>full </a:t>
            </a:r>
            <a:r>
              <a:rPr dirty="0" sz="950" spc="10" b="1" i="1">
                <a:latin typeface="Times New Roman"/>
                <a:cs typeface="Times New Roman"/>
              </a:rPr>
              <a:t>prescribing information for complete</a:t>
            </a:r>
            <a:r>
              <a:rPr dirty="0" sz="950" spc="-25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boxed warning</a:t>
            </a:r>
            <a:r>
              <a:rPr dirty="0" sz="950" spc="10" b="1">
                <a:latin typeface="Times New Roman"/>
                <a:cs typeface="Times New Roman"/>
              </a:rPr>
              <a:t>.		</a:t>
            </a:r>
            <a:r>
              <a:rPr dirty="0" baseline="2923" sz="1425" spc="7" b="1">
                <a:latin typeface="Times New Roman"/>
                <a:cs typeface="Times New Roman"/>
              </a:rPr>
              <a:t>-----------------------WARNINGS </a:t>
            </a:r>
            <a:r>
              <a:rPr dirty="0" baseline="2923" sz="1425" spc="30" b="1">
                <a:latin typeface="Times New Roman"/>
                <a:cs typeface="Times New Roman"/>
              </a:rPr>
              <a:t>AND </a:t>
            </a:r>
            <a:r>
              <a:rPr dirty="0" baseline="2923" sz="1425" spc="7" b="1">
                <a:latin typeface="Times New Roman"/>
                <a:cs typeface="Times New Roman"/>
              </a:rPr>
              <a:t>PRECAUTIONS---------  </a:t>
            </a:r>
            <a:r>
              <a:rPr dirty="0" baseline="2923" sz="1425" spc="15" b="1">
                <a:latin typeface="Times New Roman"/>
                <a:cs typeface="Times New Roman"/>
              </a:rPr>
              <a:t>onitor for hematological adverse reactions every </a:t>
            </a:r>
            <a:r>
              <a:rPr dirty="0" baseline="2923" sz="1425" spc="22" b="1">
                <a:latin typeface="Times New Roman"/>
                <a:cs typeface="Times New Roman"/>
              </a:rPr>
              <a:t>2 </a:t>
            </a:r>
            <a:r>
              <a:rPr dirty="0" baseline="2923" sz="1425" spc="7" b="1">
                <a:latin typeface="Times New Roman"/>
                <a:cs typeface="Times New Roman"/>
              </a:rPr>
              <a:t>weeks </a:t>
            </a:r>
            <a:r>
              <a:rPr dirty="0" baseline="2923" sz="1425" spc="22" b="1">
                <a:latin typeface="Times New Roman"/>
                <a:cs typeface="Times New Roman"/>
              </a:rPr>
              <a:t>for</a:t>
            </a:r>
            <a:r>
              <a:rPr dirty="0" baseline="2923" sz="1425" spc="-52" b="1">
                <a:latin typeface="Times New Roman"/>
                <a:cs typeface="Times New Roman"/>
              </a:rPr>
              <a:t> </a:t>
            </a:r>
            <a:r>
              <a:rPr dirty="0" baseline="2923" sz="1425" spc="7" b="1">
                <a:latin typeface="Times New Roman"/>
                <a:cs typeface="Times New Roman"/>
              </a:rPr>
              <a:t>first</a:t>
            </a:r>
            <a:r>
              <a:rPr dirty="0" baseline="2923" sz="1425" b="1">
                <a:latin typeface="Times New Roman"/>
                <a:cs typeface="Times New Roman"/>
              </a:rPr>
              <a:t> </a:t>
            </a:r>
            <a:r>
              <a:rPr dirty="0" baseline="2923" sz="1425" spc="22" b="1">
                <a:latin typeface="Times New Roman"/>
                <a:cs typeface="Times New Roman"/>
              </a:rPr>
              <a:t>3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  </a:t>
            </a:r>
            <a:r>
              <a:rPr dirty="0" sz="950" spc="5">
                <a:latin typeface="Times New Roman"/>
                <a:cs typeface="Times New Roman"/>
              </a:rPr>
              <a:t>Neutropenia 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typicall  </a:t>
            </a:r>
            <a:r>
              <a:rPr dirty="0" sz="950" spc="10" b="1">
                <a:latin typeface="Times New Roman"/>
                <a:cs typeface="Times New Roman"/>
              </a:rPr>
              <a:t>onths of </a:t>
            </a:r>
            <a:r>
              <a:rPr dirty="0" sz="950" spc="5" b="1">
                <a:latin typeface="Times New Roman"/>
                <a:cs typeface="Times New Roman"/>
              </a:rPr>
              <a:t>treatment (5.2).  Discontinue </a:t>
            </a:r>
            <a:r>
              <a:rPr dirty="0" sz="950" spc="10" b="1">
                <a:latin typeface="Times New Roman"/>
                <a:cs typeface="Times New Roman"/>
              </a:rPr>
              <a:t>Imdicon </a:t>
            </a:r>
            <a:r>
              <a:rPr dirty="0" sz="950" spc="5" b="1">
                <a:latin typeface="Times New Roman"/>
                <a:cs typeface="Times New Roman"/>
              </a:rPr>
              <a:t>immediately if </a:t>
            </a:r>
            <a:r>
              <a:rPr dirty="0" sz="950" spc="10" b="1">
                <a:latin typeface="Times New Roman"/>
                <a:cs typeface="Times New Roman"/>
              </a:rPr>
              <a:t>any</a:t>
            </a:r>
            <a:r>
              <a:rPr dirty="0" sz="950" spc="1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of</a:t>
            </a:r>
            <a:r>
              <a:rPr dirty="0" sz="950" spc="35" b="1">
                <a:latin typeface="Times New Roman"/>
                <a:cs typeface="Times New Roman"/>
              </a:rPr>
              <a:t> </a:t>
            </a:r>
            <a:r>
              <a:rPr dirty="0" sz="950" b="1">
                <a:latin typeface="Times New Roman"/>
                <a:cs typeface="Times New Roman"/>
              </a:rPr>
              <a:t>the				</a:t>
            </a:r>
            <a:r>
              <a:rPr dirty="0" sz="950" spc="5">
                <a:latin typeface="Times New Roman"/>
                <a:cs typeface="Times New Roman"/>
              </a:rPr>
              <a:t>within </a:t>
            </a:r>
            <a:r>
              <a:rPr dirty="0" sz="950" spc="10">
                <a:latin typeface="Times New Roman"/>
                <a:cs typeface="Times New Roman"/>
              </a:rPr>
              <a:t>1-2 </a:t>
            </a:r>
            <a:r>
              <a:rPr dirty="0" sz="950" spc="5">
                <a:latin typeface="Times New Roman"/>
                <a:cs typeface="Times New Roman"/>
              </a:rPr>
              <a:t>weeks of discontinuation), </a:t>
            </a:r>
            <a:r>
              <a:rPr dirty="0" sz="950" spc="10">
                <a:latin typeface="Times New Roman"/>
                <a:cs typeface="Times New Roman"/>
              </a:rPr>
              <a:t>thrombotic thrombocy  </a:t>
            </a:r>
            <a:r>
              <a:rPr dirty="0" sz="950" spc="10" b="1">
                <a:latin typeface="Times New Roman"/>
                <a:cs typeface="Times New Roman"/>
              </a:rPr>
              <a:t>lowing</a:t>
            </a:r>
            <a:r>
              <a:rPr dirty="0" sz="950" spc="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occur:			</a:t>
            </a:r>
            <a:r>
              <a:rPr dirty="0" sz="950" spc="5">
                <a:latin typeface="Times New Roman"/>
                <a:cs typeface="Times New Roman"/>
              </a:rPr>
              <a:t>purpura (TTP),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anemia, agranulocytosis,</a:t>
            </a:r>
            <a:r>
              <a:rPr dirty="0" sz="950" spc="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pancytopen</a:t>
            </a:r>
            <a:endParaRPr sz="950">
              <a:latin typeface="Times New Roman"/>
              <a:cs typeface="Times New Roman"/>
            </a:endParaRPr>
          </a:p>
          <a:p>
            <a:pPr marL="177800" marR="3810">
              <a:lnSpc>
                <a:spcPct val="100200"/>
              </a:lnSpc>
              <a:spcBef>
                <a:spcPts val="45"/>
              </a:spcBef>
              <a:tabLst>
                <a:tab pos="4361180" algn="l"/>
                <a:tab pos="4639945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Neutropenia/agranulocytosis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		</a:t>
            </a:r>
            <a:r>
              <a:rPr dirty="0" baseline="2923" sz="1425" spc="7">
                <a:latin typeface="Times New Roman"/>
                <a:cs typeface="Times New Roman"/>
              </a:rPr>
              <a:t>leukemia, </a:t>
            </a:r>
            <a:r>
              <a:rPr dirty="0" baseline="2923" sz="1425" spc="15">
                <a:latin typeface="Times New Roman"/>
                <a:cs typeface="Times New Roman"/>
              </a:rPr>
              <a:t>and thrombocytopenia can occur </a:t>
            </a:r>
            <a:r>
              <a:rPr dirty="0" baseline="2923" sz="1425" spc="7">
                <a:latin typeface="Times New Roman"/>
                <a:cs typeface="Times New Roman"/>
              </a:rPr>
              <a:t>(5.1)  </a:t>
            </a:r>
            <a:r>
              <a:rPr dirty="0" sz="950" spc="10" b="1">
                <a:latin typeface="Times New Roman"/>
                <a:cs typeface="Times New Roman"/>
              </a:rPr>
              <a:t>Thrombotic thrombocytopenic</a:t>
            </a:r>
            <a:r>
              <a:rPr dirty="0" sz="950" spc="3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purpura 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	</a:t>
            </a:r>
            <a:r>
              <a:rPr dirty="0" baseline="2923" sz="1425" spc="44">
                <a:latin typeface="Symbol"/>
                <a:cs typeface="Symbol"/>
              </a:rPr>
              <a:t>•</a:t>
            </a:r>
            <a:r>
              <a:rPr dirty="0" baseline="2923" sz="1425" spc="44">
                <a:latin typeface="Times New Roman"/>
                <a:cs typeface="Times New Roman"/>
              </a:rPr>
              <a:t>	</a:t>
            </a:r>
            <a:r>
              <a:rPr dirty="0" baseline="2923" sz="1425" spc="15">
                <a:latin typeface="Times New Roman"/>
                <a:cs typeface="Times New Roman"/>
              </a:rPr>
              <a:t>Monitor </a:t>
            </a:r>
            <a:r>
              <a:rPr dirty="0" baseline="2923" sz="1425" spc="7">
                <a:latin typeface="Times New Roman"/>
                <a:cs typeface="Times New Roman"/>
              </a:rPr>
              <a:t>for hematological adverse </a:t>
            </a:r>
            <a:r>
              <a:rPr dirty="0" baseline="2923" sz="1425" spc="15">
                <a:latin typeface="Times New Roman"/>
                <a:cs typeface="Times New Roman"/>
              </a:rPr>
              <a:t>reactions </a:t>
            </a:r>
            <a:r>
              <a:rPr dirty="0" baseline="2923" sz="1425" spc="7">
                <a:latin typeface="Times New Roman"/>
                <a:cs typeface="Times New Roman"/>
              </a:rPr>
              <a:t>every </a:t>
            </a:r>
            <a:r>
              <a:rPr dirty="0" baseline="2923" sz="1425" spc="22">
                <a:latin typeface="Times New Roman"/>
                <a:cs typeface="Times New Roman"/>
              </a:rPr>
              <a:t>2 </a:t>
            </a:r>
            <a:r>
              <a:rPr dirty="0" baseline="2923" sz="1425" spc="7">
                <a:latin typeface="Times New Roman"/>
                <a:cs typeface="Times New Roman"/>
              </a:rPr>
              <a:t>weeks t  </a:t>
            </a:r>
            <a:r>
              <a:rPr dirty="0" baseline="-8771" sz="1425" spc="15" b="1">
                <a:latin typeface="Times New Roman"/>
                <a:cs typeface="Times New Roman"/>
              </a:rPr>
              <a:t>Aplastic</a:t>
            </a:r>
            <a:r>
              <a:rPr dirty="0" baseline="-8771" sz="1425" b="1">
                <a:latin typeface="Times New Roman"/>
                <a:cs typeface="Times New Roman"/>
              </a:rPr>
              <a:t> </a:t>
            </a:r>
            <a:r>
              <a:rPr dirty="0" baseline="-8771" sz="1425" spc="15" b="1">
                <a:latin typeface="Times New Roman"/>
                <a:cs typeface="Times New Roman"/>
              </a:rPr>
              <a:t>anemia</a:t>
            </a:r>
            <a:r>
              <a:rPr dirty="0" baseline="-8771" sz="1425" spc="44" b="1">
                <a:latin typeface="Times New Roman"/>
                <a:cs typeface="Times New Roman"/>
              </a:rPr>
              <a:t> </a:t>
            </a:r>
            <a:r>
              <a:rPr dirty="0" baseline="-8771" sz="1425" spc="7" b="1">
                <a:latin typeface="Times New Roman"/>
                <a:cs typeface="Times New Roman"/>
              </a:rPr>
              <a:t>(5.1)		</a:t>
            </a:r>
            <a:r>
              <a:rPr dirty="0" sz="950" spc="10">
                <a:latin typeface="Times New Roman"/>
                <a:cs typeface="Times New Roman"/>
              </a:rPr>
              <a:t>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4373880">
              <a:lnSpc>
                <a:spcPct val="100000"/>
              </a:lnSpc>
            </a:pPr>
            <a:r>
              <a:rPr dirty="0" sz="950" spc="5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1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REACTIONS----------------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11849" y="3209306"/>
            <a:ext cx="6445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42042" y="3351793"/>
            <a:ext cx="353695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</a:t>
            </a:r>
            <a:r>
              <a:rPr dirty="0" sz="950" spc="5">
                <a:latin typeface="Times New Roman"/>
                <a:cs typeface="Times New Roman"/>
              </a:rPr>
              <a:t>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 nausea,  </a:t>
            </a: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</a:t>
            </a:r>
            <a:r>
              <a:rPr dirty="0" sz="950" spc="10">
                <a:latin typeface="Times New Roman"/>
                <a:cs typeface="Times New Roman"/>
              </a:rPr>
              <a:t>pain, </a:t>
            </a:r>
            <a:r>
              <a:rPr dirty="0" sz="950" spc="5">
                <a:latin typeface="Times New Roman"/>
                <a:cs typeface="Times New Roman"/>
              </a:rPr>
              <a:t>neutropenia, 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42042" y="3783770"/>
            <a:ext cx="3931285" cy="4629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900"/>
              </a:lnSpc>
              <a:spcBef>
                <a:spcPts val="150"/>
              </a:spcBef>
            </a:pPr>
            <a:r>
              <a:rPr dirty="0" sz="950" spc="15" b="1">
                <a:latin typeface="Times New Roman"/>
                <a:cs typeface="Times New Roman"/>
              </a:rPr>
              <a:t>To </a:t>
            </a:r>
            <a:r>
              <a:rPr dirty="0" sz="950" spc="10" b="1">
                <a:latin typeface="Times New Roman"/>
                <a:cs typeface="Times New Roman"/>
              </a:rPr>
              <a:t>report SUSPECTED </a:t>
            </a:r>
            <a:r>
              <a:rPr dirty="0" sz="950" spc="15" b="1">
                <a:latin typeface="Times New Roman"/>
                <a:cs typeface="Times New Roman"/>
              </a:rPr>
              <a:t>ADVERSE </a:t>
            </a:r>
            <a:r>
              <a:rPr dirty="0" sz="950" spc="10" b="1">
                <a:latin typeface="Times New Roman"/>
                <a:cs typeface="Times New Roman"/>
              </a:rPr>
              <a:t>REACTIONS, contact  (manufacturer)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5" b="1">
                <a:latin typeface="Times New Roman"/>
                <a:cs typeface="Times New Roman"/>
              </a:rPr>
              <a:t>(phone </a:t>
            </a:r>
            <a:r>
              <a:rPr dirty="0" sz="950" spc="15" b="1">
                <a:latin typeface="Times New Roman"/>
                <a:cs typeface="Times New Roman"/>
              </a:rPr>
              <a:t># and </a:t>
            </a:r>
            <a:r>
              <a:rPr dirty="0" sz="950" spc="5" b="1">
                <a:latin typeface="Times New Roman"/>
                <a:cs typeface="Times New Roman"/>
              </a:rPr>
              <a:t>Web </a:t>
            </a:r>
            <a:r>
              <a:rPr dirty="0" sz="950" spc="10" b="1">
                <a:latin typeface="Times New Roman"/>
                <a:cs typeface="Times New Roman"/>
              </a:rPr>
              <a:t>address) </a:t>
            </a:r>
            <a:r>
              <a:rPr dirty="0" sz="950" spc="5" b="1">
                <a:latin typeface="Times New Roman"/>
                <a:cs typeface="Times New Roman"/>
              </a:rPr>
              <a:t>or </a:t>
            </a:r>
            <a:r>
              <a:rPr dirty="0" sz="950" spc="15" b="1">
                <a:latin typeface="Times New Roman"/>
                <a:cs typeface="Times New Roman"/>
              </a:rPr>
              <a:t>FDA at </a:t>
            </a:r>
            <a:r>
              <a:rPr dirty="0" sz="950" spc="10" b="1">
                <a:latin typeface="Times New Roman"/>
                <a:cs typeface="Times New Roman"/>
              </a:rPr>
              <a:t>1-800-FDA-1088  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u="sng" sz="950" spc="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42324" y="4357130"/>
            <a:ext cx="3913504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8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INTERACTIONS-------------------------------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Anticoagulants: Discontinue prior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switching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Imdicon (5.3,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7.1)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42324" y="4662675"/>
            <a:ext cx="3659504" cy="31813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Phenytoin: 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0">
                <a:latin typeface="Times New Roman"/>
                <a:cs typeface="Times New Roman"/>
              </a:rPr>
              <a:t>Monitor  </a:t>
            </a:r>
            <a:r>
              <a:rPr dirty="0" sz="950" spc="5">
                <a:latin typeface="Times New Roman"/>
                <a:cs typeface="Times New Roman"/>
              </a:rPr>
              <a:t>levels.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42324" y="5093148"/>
            <a:ext cx="3922395" cy="9112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</a:t>
            </a:r>
            <a:r>
              <a:rPr dirty="0" sz="950" spc="10" b="1">
                <a:latin typeface="Times New Roman"/>
                <a:cs typeface="Times New Roman"/>
              </a:rPr>
              <a:t>SPECIFIC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POPULATIONS------------------------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marR="216535" indent="-279400">
              <a:lnSpc>
                <a:spcPts val="1120"/>
              </a:lnSpc>
              <a:spcBef>
                <a:spcPts val="11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 in  severe </a:t>
            </a:r>
            <a:r>
              <a:rPr dirty="0" sz="950" spc="10">
                <a:latin typeface="Times New Roman"/>
                <a:cs typeface="Times New Roman"/>
              </a:rPr>
              <a:t>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9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15" b="1">
                <a:latin typeface="Times New Roman"/>
                <a:cs typeface="Times New Roman"/>
              </a:rPr>
              <a:t>17 </a:t>
            </a:r>
            <a:r>
              <a:rPr dirty="0" sz="950" spc="10" b="1">
                <a:latin typeface="Times New Roman"/>
                <a:cs typeface="Times New Roman"/>
              </a:rPr>
              <a:t>for PATIENT COUNSELING </a:t>
            </a:r>
            <a:r>
              <a:rPr dirty="0" sz="950" spc="15" b="1">
                <a:latin typeface="Times New Roman"/>
                <a:cs typeface="Times New Roman"/>
              </a:rPr>
              <a:t>INFORMATION and</a:t>
            </a:r>
            <a:r>
              <a:rPr dirty="0" sz="950" spc="-8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8179561" y="1892300"/>
            <a:ext cx="557530" cy="2577465"/>
            <a:chOff x="8179561" y="1892300"/>
            <a:chExt cx="557530" cy="2577465"/>
          </a:xfrm>
        </p:grpSpPr>
        <p:sp>
          <p:nvSpPr>
            <p:cNvPr id="29" name="object 29"/>
            <p:cNvSpPr/>
            <p:nvPr/>
          </p:nvSpPr>
          <p:spPr>
            <a:xfrm>
              <a:off x="8179561" y="1969261"/>
              <a:ext cx="557530" cy="2500630"/>
            </a:xfrm>
            <a:custGeom>
              <a:avLst/>
              <a:gdLst/>
              <a:ahLst/>
              <a:cxnLst/>
              <a:rect l="l" t="t" r="r" b="b"/>
              <a:pathLst>
                <a:path w="557529" h="2500629">
                  <a:moveTo>
                    <a:pt x="74676" y="29718"/>
                  </a:moveTo>
                  <a:lnTo>
                    <a:pt x="68937" y="15859"/>
                  </a:lnTo>
                  <a:lnTo>
                    <a:pt x="58483" y="5715"/>
                  </a:lnTo>
                  <a:lnTo>
                    <a:pt x="44886" y="142"/>
                  </a:lnTo>
                  <a:lnTo>
                    <a:pt x="29718" y="0"/>
                  </a:lnTo>
                  <a:lnTo>
                    <a:pt x="15859" y="5738"/>
                  </a:lnTo>
                  <a:lnTo>
                    <a:pt x="5715" y="16192"/>
                  </a:lnTo>
                  <a:lnTo>
                    <a:pt x="142" y="29789"/>
                  </a:lnTo>
                  <a:lnTo>
                    <a:pt x="0" y="44958"/>
                  </a:lnTo>
                  <a:lnTo>
                    <a:pt x="5738" y="58816"/>
                  </a:lnTo>
                  <a:lnTo>
                    <a:pt x="16192" y="68961"/>
                  </a:lnTo>
                  <a:lnTo>
                    <a:pt x="25146" y="72630"/>
                  </a:lnTo>
                  <a:lnTo>
                    <a:pt x="25146" y="39624"/>
                  </a:lnTo>
                  <a:lnTo>
                    <a:pt x="49530" y="35052"/>
                  </a:lnTo>
                  <a:lnTo>
                    <a:pt x="56472" y="69907"/>
                  </a:lnTo>
                  <a:lnTo>
                    <a:pt x="58816" y="68937"/>
                  </a:lnTo>
                  <a:lnTo>
                    <a:pt x="68961" y="58483"/>
                  </a:lnTo>
                  <a:lnTo>
                    <a:pt x="74533" y="44886"/>
                  </a:lnTo>
                  <a:lnTo>
                    <a:pt x="74676" y="29718"/>
                  </a:lnTo>
                  <a:close/>
                </a:path>
                <a:path w="557529" h="2500629">
                  <a:moveTo>
                    <a:pt x="56472" y="69907"/>
                  </a:moveTo>
                  <a:lnTo>
                    <a:pt x="49530" y="35052"/>
                  </a:lnTo>
                  <a:lnTo>
                    <a:pt x="25146" y="39624"/>
                  </a:lnTo>
                  <a:lnTo>
                    <a:pt x="32090" y="74554"/>
                  </a:lnTo>
                  <a:lnTo>
                    <a:pt x="44958" y="74676"/>
                  </a:lnTo>
                  <a:lnTo>
                    <a:pt x="56472" y="69907"/>
                  </a:lnTo>
                  <a:close/>
                </a:path>
                <a:path w="557529" h="2500629">
                  <a:moveTo>
                    <a:pt x="32090" y="74554"/>
                  </a:moveTo>
                  <a:lnTo>
                    <a:pt x="25146" y="39624"/>
                  </a:lnTo>
                  <a:lnTo>
                    <a:pt x="25146" y="72630"/>
                  </a:lnTo>
                  <a:lnTo>
                    <a:pt x="29718" y="74503"/>
                  </a:lnTo>
                  <a:lnTo>
                    <a:pt x="32090" y="74554"/>
                  </a:lnTo>
                  <a:close/>
                </a:path>
                <a:path w="557529" h="2500629">
                  <a:moveTo>
                    <a:pt x="525682" y="2425578"/>
                  </a:moveTo>
                  <a:lnTo>
                    <a:pt x="56472" y="69907"/>
                  </a:lnTo>
                  <a:lnTo>
                    <a:pt x="44958" y="74676"/>
                  </a:lnTo>
                  <a:lnTo>
                    <a:pt x="32090" y="74554"/>
                  </a:lnTo>
                  <a:lnTo>
                    <a:pt x="500501" y="2430669"/>
                  </a:lnTo>
                  <a:lnTo>
                    <a:pt x="512826" y="2425446"/>
                  </a:lnTo>
                  <a:lnTo>
                    <a:pt x="525682" y="2425578"/>
                  </a:lnTo>
                  <a:close/>
                </a:path>
                <a:path w="557529" h="2500629">
                  <a:moveTo>
                    <a:pt x="532638" y="2497975"/>
                  </a:moveTo>
                  <a:lnTo>
                    <a:pt x="532638" y="2460498"/>
                  </a:lnTo>
                  <a:lnTo>
                    <a:pt x="507492" y="2465832"/>
                  </a:lnTo>
                  <a:lnTo>
                    <a:pt x="500501" y="2430669"/>
                  </a:lnTo>
                  <a:lnTo>
                    <a:pt x="498526" y="2431506"/>
                  </a:lnTo>
                  <a:lnTo>
                    <a:pt x="488156" y="2441924"/>
                  </a:lnTo>
                  <a:lnTo>
                    <a:pt x="482500" y="2455342"/>
                  </a:lnTo>
                  <a:lnTo>
                    <a:pt x="482346" y="2470404"/>
                  </a:lnTo>
                  <a:lnTo>
                    <a:pt x="488406" y="2484370"/>
                  </a:lnTo>
                  <a:lnTo>
                    <a:pt x="498824" y="2494692"/>
                  </a:lnTo>
                  <a:lnTo>
                    <a:pt x="512242" y="2500300"/>
                  </a:lnTo>
                  <a:lnTo>
                    <a:pt x="527304" y="2500122"/>
                  </a:lnTo>
                  <a:lnTo>
                    <a:pt x="532638" y="2497975"/>
                  </a:lnTo>
                  <a:close/>
                </a:path>
                <a:path w="557529" h="2500629">
                  <a:moveTo>
                    <a:pt x="532638" y="2460498"/>
                  </a:moveTo>
                  <a:lnTo>
                    <a:pt x="525682" y="2425578"/>
                  </a:lnTo>
                  <a:lnTo>
                    <a:pt x="512826" y="2425446"/>
                  </a:lnTo>
                  <a:lnTo>
                    <a:pt x="500501" y="2430669"/>
                  </a:lnTo>
                  <a:lnTo>
                    <a:pt x="507492" y="2465832"/>
                  </a:lnTo>
                  <a:lnTo>
                    <a:pt x="532638" y="2460498"/>
                  </a:lnTo>
                  <a:close/>
                </a:path>
                <a:path w="557529" h="2500629">
                  <a:moveTo>
                    <a:pt x="557200" y="2470975"/>
                  </a:moveTo>
                  <a:lnTo>
                    <a:pt x="541210" y="2431256"/>
                  </a:lnTo>
                  <a:lnTo>
                    <a:pt x="525682" y="2425578"/>
                  </a:lnTo>
                  <a:lnTo>
                    <a:pt x="532638" y="2460498"/>
                  </a:lnTo>
                  <a:lnTo>
                    <a:pt x="532638" y="2497975"/>
                  </a:lnTo>
                  <a:lnTo>
                    <a:pt x="541270" y="2494502"/>
                  </a:lnTo>
                  <a:lnTo>
                    <a:pt x="551592" y="2484310"/>
                  </a:lnTo>
                  <a:lnTo>
                    <a:pt x="557200" y="2470975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8216899" y="1892300"/>
              <a:ext cx="0" cy="1447800"/>
            </a:xfrm>
            <a:custGeom>
              <a:avLst/>
              <a:gdLst/>
              <a:ahLst/>
              <a:cxnLst/>
              <a:rect l="l" t="t" r="r" b="b"/>
              <a:pathLst>
                <a:path w="0" h="1447800">
                  <a:moveTo>
                    <a:pt x="0" y="0"/>
                  </a:moveTo>
                  <a:lnTo>
                    <a:pt x="0" y="1447799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288353" y="1753997"/>
          <a:ext cx="7960359" cy="1751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25"/>
                <a:gridCol w="3867150"/>
                <a:gridCol w="3817620"/>
              </a:tblGrid>
              <a:tr h="130492">
                <a:tc gridSpan="2">
                  <a:txBody>
                    <a:bodyPr/>
                    <a:lstStyle/>
                    <a:p>
                      <a:pPr marL="161925">
                        <a:lnSpc>
                          <a:spcPts val="785"/>
                        </a:lnSpc>
                        <a:spcBef>
                          <a:spcPts val="140"/>
                        </a:spcBef>
                      </a:pP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WARNING: LIFE-THREATENING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HEMATOLOGICAL</a:t>
                      </a:r>
                      <a:r>
                        <a:rPr dirty="0" sz="950" spc="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ADVERSE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1234249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1440" marR="12065">
                        <a:lnSpc>
                          <a:spcPts val="1135"/>
                        </a:lnSpc>
                      </a:pPr>
                      <a:r>
                        <a:rPr dirty="0" sz="950" b="1">
                          <a:latin typeface="Times New Roman"/>
                          <a:cs typeface="Times New Roman"/>
                        </a:rPr>
                        <a:t>M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ts val="1130"/>
                        </a:lnSpc>
                        <a:spcBef>
                          <a:spcPts val="45"/>
                        </a:spcBef>
                      </a:pPr>
                      <a:r>
                        <a:rPr dirty="0" sz="950" spc="25" b="1">
                          <a:latin typeface="Times New Roman"/>
                          <a:cs typeface="Times New Roman"/>
                        </a:rPr>
                        <a:t>m 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950" spc="-1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l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1440" marR="120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Symbol"/>
                          <a:cs typeface="Symbol"/>
                        </a:rPr>
                        <a:t></a:t>
                      </a:r>
                      <a:endParaRPr sz="950">
                        <a:latin typeface="Symbol"/>
                        <a:cs typeface="Symbol"/>
                      </a:endParaRPr>
                    </a:p>
                    <a:p>
                      <a:pPr marL="91440" marR="120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>
                          <a:latin typeface="Symbol"/>
                          <a:cs typeface="Symbol"/>
                        </a:rPr>
                        <a:t></a:t>
                      </a:r>
                      <a:endParaRPr sz="950">
                        <a:latin typeface="Symbol"/>
                        <a:cs typeface="Symbol"/>
                      </a:endParaRPr>
                    </a:p>
                    <a:p>
                      <a:pPr marL="91440" marR="120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50">
                          <a:latin typeface="Symbol"/>
                          <a:cs typeface="Symbol"/>
                        </a:rPr>
                        <a:t></a:t>
                      </a:r>
                      <a:endParaRPr sz="950">
                        <a:latin typeface="Symbol"/>
                        <a:cs typeface="Symbo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marL="104775">
                        <a:lnSpc>
                          <a:spcPts val="2130"/>
                        </a:lnSpc>
                        <a:spcBef>
                          <a:spcPts val="475"/>
                        </a:spcBef>
                        <a:tabLst>
                          <a:tab pos="7600315" algn="l"/>
                        </a:tabLst>
                      </a:pPr>
                      <a:r>
                        <a:rPr dirty="0" baseline="1543" sz="2700" b="1">
                          <a:latin typeface="Arial"/>
                          <a:cs typeface="Arial"/>
                        </a:rPr>
                        <a:t>------------------------------DRUG</a:t>
                      </a:r>
                      <a:r>
                        <a:rPr dirty="0" baseline="1543" sz="2700" spc="-7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543" sz="2700" b="1">
                          <a:latin typeface="Arial"/>
                          <a:cs typeface="Arial"/>
                        </a:rPr>
                        <a:t>INTERACTIONS-------------------------------	</a:t>
                      </a:r>
                      <a:r>
                        <a:rPr dirty="0" sz="950" spc="-5" b="1">
                          <a:latin typeface="Times New Roman"/>
                          <a:cs typeface="Times New Roman"/>
                        </a:rPr>
                        <a:t>--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4775" marR="230504">
                        <a:lnSpc>
                          <a:spcPts val="2160"/>
                        </a:lnSpc>
                        <a:spcBef>
                          <a:spcPts val="40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Anticoagulants: Discontinue prior to switching to Imdicon (5.3, 7.1)  Phenytoin: Elevated phenytoin levels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been reported.</a:t>
                      </a:r>
                      <a:r>
                        <a:rPr dirty="0" sz="1800" spc="4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Monitor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 marR="57785">
                        <a:lnSpc>
                          <a:spcPts val="2095"/>
                        </a:lnSpc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levels.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(7.2)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R="577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890" marR="57785">
                        <a:lnSpc>
                          <a:spcPts val="434"/>
                        </a:lnSpc>
                      </a:pP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-------------------------RECENT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MAJOR</a:t>
                      </a:r>
                      <a:r>
                        <a:rPr dirty="0" sz="950" spc="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CHANGES--------------------------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325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3550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0325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4842324" y="5986063"/>
            <a:ext cx="1382395" cy="1644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approved </a:t>
            </a:r>
            <a:r>
              <a:rPr dirty="0" sz="950" spc="5" b="1">
                <a:latin typeface="Times New Roman"/>
                <a:cs typeface="Times New Roman"/>
              </a:rPr>
              <a:t>patient</a:t>
            </a:r>
            <a:r>
              <a:rPr dirty="0" sz="950" spc="-3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9859" y="6036998"/>
            <a:ext cx="3647440" cy="30924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30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65918" y="6128550"/>
            <a:ext cx="1154430" cy="37211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32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89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3907154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not include </a:t>
            </a:r>
            <a:r>
              <a:rPr dirty="0" sz="950" spc="10" b="1">
                <a:latin typeface="Times New Roman"/>
                <a:cs typeface="Times New Roman"/>
              </a:rPr>
              <a:t>all </a:t>
            </a:r>
            <a:r>
              <a:rPr dirty="0" sz="950" b="1">
                <a:latin typeface="Times New Roman"/>
                <a:cs typeface="Times New Roman"/>
              </a:rPr>
              <a:t>the </a:t>
            </a:r>
            <a:r>
              <a:rPr dirty="0" sz="950" spc="5" b="1">
                <a:latin typeface="Times New Roman"/>
                <a:cs typeface="Times New Roman"/>
              </a:rPr>
              <a:t>information </a:t>
            </a:r>
            <a:r>
              <a:rPr dirty="0" sz="950" spc="10" b="1">
                <a:latin typeface="Times New Roman"/>
                <a:cs typeface="Times New Roman"/>
              </a:rPr>
              <a:t>needed to </a:t>
            </a:r>
            <a:r>
              <a:rPr dirty="0" sz="950" spc="5" b="1">
                <a:latin typeface="Times New Roman"/>
                <a:cs typeface="Times New Roman"/>
              </a:rPr>
              <a:t>use </a:t>
            </a:r>
            <a:r>
              <a:rPr dirty="0" sz="950" spc="10" b="1">
                <a:latin typeface="Times New Roman"/>
                <a:cs typeface="Times New Roman"/>
              </a:rPr>
              <a:t>Imdicon  safely and </a:t>
            </a:r>
            <a:r>
              <a:rPr dirty="0" sz="950" spc="5" b="1">
                <a:latin typeface="Times New Roman"/>
                <a:cs typeface="Times New Roman"/>
              </a:rPr>
              <a:t>effectively. </a:t>
            </a: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 for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78" y="1299935"/>
            <a:ext cx="203327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IMDICON</a:t>
            </a:r>
            <a:r>
              <a:rPr dirty="0" baseline="41666" sz="900" spc="15" b="1">
                <a:latin typeface="Times New Roman"/>
                <a:cs typeface="Times New Roman"/>
              </a:rPr>
              <a:t>® </a:t>
            </a:r>
            <a:r>
              <a:rPr dirty="0" sz="950" spc="5" b="1">
                <a:latin typeface="Times New Roman"/>
                <a:cs typeface="Times New Roman"/>
              </a:rPr>
              <a:t>(cholinasol) </a:t>
            </a:r>
            <a:r>
              <a:rPr dirty="0" sz="950" spc="10" b="1">
                <a:latin typeface="Times New Roman"/>
                <a:cs typeface="Times New Roman"/>
              </a:rPr>
              <a:t>CAPSULES  </a:t>
            </a:r>
            <a:r>
              <a:rPr dirty="0" sz="950" spc="5" b="1">
                <a:latin typeface="Times New Roman"/>
                <a:cs typeface="Times New Roman"/>
              </a:rPr>
              <a:t>Initial U.S. Approval: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2000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3582" y="1762475"/>
            <a:ext cx="22479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Times New Roman"/>
                <a:cs typeface="Times New Roman"/>
              </a:rPr>
              <a:t>W</a:t>
            </a:r>
            <a:r>
              <a:rPr dirty="0" sz="950" spc="10" b="1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92988" y="1753742"/>
            <a:ext cx="457200" cy="1197610"/>
            <a:chOff x="292988" y="1753742"/>
            <a:chExt cx="457200" cy="1197610"/>
          </a:xfrm>
        </p:grpSpPr>
        <p:sp>
          <p:nvSpPr>
            <p:cNvPr id="7" name="object 7"/>
            <p:cNvSpPr/>
            <p:nvPr/>
          </p:nvSpPr>
          <p:spPr>
            <a:xfrm>
              <a:off x="293623" y="175437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  <a:path w="0" h="15239">
                  <a:moveTo>
                    <a:pt x="0" y="0"/>
                  </a:moveTo>
                  <a:lnTo>
                    <a:pt x="0" y="152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08863" y="1754377"/>
              <a:ext cx="440690" cy="15240"/>
            </a:xfrm>
            <a:custGeom>
              <a:avLst/>
              <a:gdLst/>
              <a:ahLst/>
              <a:cxnLst/>
              <a:rect l="l" t="t" r="r" b="b"/>
              <a:pathLst>
                <a:path w="440690" h="15239">
                  <a:moveTo>
                    <a:pt x="0" y="15239"/>
                  </a:moveTo>
                  <a:lnTo>
                    <a:pt x="440436" y="15239"/>
                  </a:lnTo>
                  <a:lnTo>
                    <a:pt x="440436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08101" y="1754377"/>
              <a:ext cx="441325" cy="0"/>
            </a:xfrm>
            <a:custGeom>
              <a:avLst/>
              <a:gdLst/>
              <a:ahLst/>
              <a:cxnLst/>
              <a:rect l="l" t="t" r="r" b="b"/>
              <a:pathLst>
                <a:path w="441325" h="0">
                  <a:moveTo>
                    <a:pt x="0" y="0"/>
                  </a:moveTo>
                  <a:lnTo>
                    <a:pt x="4411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93623" y="1769617"/>
              <a:ext cx="0" cy="1181100"/>
            </a:xfrm>
            <a:custGeom>
              <a:avLst/>
              <a:gdLst/>
              <a:ahLst/>
              <a:cxnLst/>
              <a:rect l="l" t="t" r="r" b="b"/>
              <a:pathLst>
                <a:path w="0" h="1181100">
                  <a:moveTo>
                    <a:pt x="0" y="0"/>
                  </a:moveTo>
                  <a:lnTo>
                    <a:pt x="0" y="158495"/>
                  </a:lnTo>
                </a:path>
                <a:path w="0" h="1181100">
                  <a:moveTo>
                    <a:pt x="0" y="158495"/>
                  </a:moveTo>
                  <a:lnTo>
                    <a:pt x="0" y="303275"/>
                  </a:lnTo>
                </a:path>
                <a:path w="0" h="1181100">
                  <a:moveTo>
                    <a:pt x="0" y="303275"/>
                  </a:moveTo>
                  <a:lnTo>
                    <a:pt x="0" y="445007"/>
                  </a:lnTo>
                </a:path>
                <a:path w="0" h="1181100">
                  <a:moveTo>
                    <a:pt x="0" y="445007"/>
                  </a:moveTo>
                  <a:lnTo>
                    <a:pt x="0" y="589025"/>
                  </a:lnTo>
                </a:path>
                <a:path w="0" h="1181100">
                  <a:moveTo>
                    <a:pt x="0" y="589025"/>
                  </a:moveTo>
                  <a:lnTo>
                    <a:pt x="0" y="733805"/>
                  </a:lnTo>
                </a:path>
                <a:path w="0" h="1181100">
                  <a:moveTo>
                    <a:pt x="0" y="733805"/>
                  </a:moveTo>
                  <a:lnTo>
                    <a:pt x="0" y="875537"/>
                  </a:lnTo>
                </a:path>
                <a:path w="0" h="1181100">
                  <a:moveTo>
                    <a:pt x="0" y="875537"/>
                  </a:moveTo>
                  <a:lnTo>
                    <a:pt x="0" y="1029461"/>
                  </a:lnTo>
                </a:path>
                <a:path w="0" h="1181100">
                  <a:moveTo>
                    <a:pt x="0" y="1029461"/>
                  </a:moveTo>
                  <a:lnTo>
                    <a:pt x="0" y="1181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92684" y="2191559"/>
            <a:ext cx="381000" cy="9232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R="13335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Monit  </a:t>
            </a:r>
            <a:r>
              <a:rPr dirty="0" sz="950" spc="5" b="1">
                <a:latin typeface="Times New Roman"/>
                <a:cs typeface="Times New Roman"/>
              </a:rPr>
              <a:t>month  </a:t>
            </a:r>
            <a:r>
              <a:rPr dirty="0" sz="950" spc="15" b="1">
                <a:latin typeface="Times New Roman"/>
                <a:cs typeface="Times New Roman"/>
              </a:rPr>
              <a:t>f</a:t>
            </a:r>
            <a:r>
              <a:rPr dirty="0" sz="950" b="1">
                <a:latin typeface="Times New Roman"/>
                <a:cs typeface="Times New Roman"/>
              </a:rPr>
              <a:t>o</a:t>
            </a:r>
            <a:r>
              <a:rPr dirty="0" sz="950" spc="10" b="1">
                <a:latin typeface="Times New Roman"/>
                <a:cs typeface="Times New Roman"/>
              </a:rPr>
              <a:t>l</a:t>
            </a:r>
            <a:r>
              <a:rPr dirty="0" sz="950" spc="-5" b="1">
                <a:latin typeface="Times New Roman"/>
                <a:cs typeface="Times New Roman"/>
              </a:rPr>
              <a:t>l</a:t>
            </a:r>
            <a:r>
              <a:rPr dirty="0" sz="950" b="1">
                <a:latin typeface="Times New Roman"/>
                <a:cs typeface="Times New Roman"/>
              </a:rPr>
              <a:t>o</a:t>
            </a:r>
            <a:r>
              <a:rPr dirty="0" sz="950" spc="30" b="1">
                <a:latin typeface="Times New Roman"/>
                <a:cs typeface="Times New Roman"/>
              </a:rPr>
              <a:t>w</a:t>
            </a:r>
            <a:r>
              <a:rPr dirty="0" sz="950" spc="10" b="1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  <a:p>
            <a:pPr marL="278765" indent="-2794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78765" algn="l"/>
                <a:tab pos="2794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  <a:p>
            <a:pPr marL="278765" indent="-279400">
              <a:lnSpc>
                <a:spcPct val="100000"/>
              </a:lnSpc>
              <a:spcBef>
                <a:spcPts val="65"/>
              </a:spcBef>
              <a:buFont typeface="Symbol"/>
              <a:buChar char=""/>
              <a:tabLst>
                <a:tab pos="278765" algn="l"/>
                <a:tab pos="279400" algn="l"/>
              </a:tabLst>
            </a:pPr>
            <a:r>
              <a:rPr dirty="0" sz="950" spc="25" b="1">
                <a:latin typeface="Times New Roman"/>
                <a:cs typeface="Times New Roman"/>
              </a:rPr>
              <a:t>T</a:t>
            </a:r>
            <a:endParaRPr sz="950">
              <a:latin typeface="Times New Roman"/>
              <a:cs typeface="Times New Roman"/>
            </a:endParaRPr>
          </a:p>
          <a:p>
            <a:pPr marL="278765" indent="-2794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278765" algn="l"/>
                <a:tab pos="2794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92988" y="1753997"/>
            <a:ext cx="4102735" cy="1381125"/>
            <a:chOff x="292988" y="1753997"/>
            <a:chExt cx="4102735" cy="1381125"/>
          </a:xfrm>
        </p:grpSpPr>
        <p:sp>
          <p:nvSpPr>
            <p:cNvPr id="13" name="object 13"/>
            <p:cNvSpPr/>
            <p:nvPr/>
          </p:nvSpPr>
          <p:spPr>
            <a:xfrm>
              <a:off x="293623" y="3119119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  <a:path w="0" h="15239">
                  <a:moveTo>
                    <a:pt x="0" y="0"/>
                  </a:moveTo>
                  <a:lnTo>
                    <a:pt x="0" y="152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08863" y="3119119"/>
              <a:ext cx="4072254" cy="15240"/>
            </a:xfrm>
            <a:custGeom>
              <a:avLst/>
              <a:gdLst/>
              <a:ahLst/>
              <a:cxnLst/>
              <a:rect l="l" t="t" r="r" b="b"/>
              <a:pathLst>
                <a:path w="4072254" h="15239">
                  <a:moveTo>
                    <a:pt x="4072128" y="15239"/>
                  </a:moveTo>
                  <a:lnTo>
                    <a:pt x="4072128" y="0"/>
                  </a:lnTo>
                  <a:lnTo>
                    <a:pt x="0" y="0"/>
                  </a:lnTo>
                  <a:lnTo>
                    <a:pt x="0" y="15239"/>
                  </a:lnTo>
                  <a:lnTo>
                    <a:pt x="4072128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08101" y="3119119"/>
              <a:ext cx="4072254" cy="15240"/>
            </a:xfrm>
            <a:custGeom>
              <a:avLst/>
              <a:gdLst/>
              <a:ahLst/>
              <a:cxnLst/>
              <a:rect l="l" t="t" r="r" b="b"/>
              <a:pathLst>
                <a:path w="4072254" h="15239">
                  <a:moveTo>
                    <a:pt x="0" y="0"/>
                  </a:moveTo>
                  <a:lnTo>
                    <a:pt x="4072128" y="0"/>
                  </a:lnTo>
                </a:path>
                <a:path w="4072254" h="15239">
                  <a:moveTo>
                    <a:pt x="4072128" y="0"/>
                  </a:moveTo>
                  <a:lnTo>
                    <a:pt x="4072128" y="15239"/>
                  </a:lnTo>
                </a:path>
                <a:path w="4072254" h="15239">
                  <a:moveTo>
                    <a:pt x="4072128" y="0"/>
                  </a:moveTo>
                  <a:lnTo>
                    <a:pt x="4072128" y="152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93623" y="1753997"/>
              <a:ext cx="15240" cy="1380490"/>
            </a:xfrm>
            <a:custGeom>
              <a:avLst/>
              <a:gdLst/>
              <a:ahLst/>
              <a:cxnLst/>
              <a:rect l="l" t="t" r="r" b="b"/>
              <a:pathLst>
                <a:path w="15239" h="1380489">
                  <a:moveTo>
                    <a:pt x="0" y="0"/>
                  </a:moveTo>
                  <a:lnTo>
                    <a:pt x="0" y="1380363"/>
                  </a:lnTo>
                  <a:lnTo>
                    <a:pt x="15240" y="1380363"/>
                  </a:lnTo>
                  <a:lnTo>
                    <a:pt x="15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93623" y="2950718"/>
              <a:ext cx="0" cy="168910"/>
            </a:xfrm>
            <a:custGeom>
              <a:avLst/>
              <a:gdLst/>
              <a:ahLst/>
              <a:cxnLst/>
              <a:rect l="l" t="t" r="r" b="b"/>
              <a:pathLst>
                <a:path w="0" h="168910">
                  <a:moveTo>
                    <a:pt x="0" y="0"/>
                  </a:moveTo>
                  <a:lnTo>
                    <a:pt x="0" y="16840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4380229" y="3035300"/>
              <a:ext cx="15240" cy="99060"/>
            </a:xfrm>
            <a:custGeom>
              <a:avLst/>
              <a:gdLst/>
              <a:ahLst/>
              <a:cxnLst/>
              <a:rect l="l" t="t" r="r" b="b"/>
              <a:pathLst>
                <a:path w="15239" h="99060">
                  <a:moveTo>
                    <a:pt x="0" y="99060"/>
                  </a:moveTo>
                  <a:lnTo>
                    <a:pt x="15240" y="99060"/>
                  </a:lnTo>
                  <a:lnTo>
                    <a:pt x="15240" y="0"/>
                  </a:lnTo>
                  <a:lnTo>
                    <a:pt x="0" y="0"/>
                  </a:lnTo>
                  <a:lnTo>
                    <a:pt x="0" y="990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380229" y="3035300"/>
              <a:ext cx="0" cy="83820"/>
            </a:xfrm>
            <a:custGeom>
              <a:avLst/>
              <a:gdLst/>
              <a:ahLst/>
              <a:cxnLst/>
              <a:rect l="l" t="t" r="r" b="b"/>
              <a:pathLst>
                <a:path w="0" h="83819">
                  <a:moveTo>
                    <a:pt x="0" y="0"/>
                  </a:moveTo>
                  <a:lnTo>
                    <a:pt x="0" y="838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394464" y="3254495"/>
            <a:ext cx="389890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----------------------------RECENT </a:t>
            </a:r>
            <a:r>
              <a:rPr dirty="0" sz="950" spc="15" b="1">
                <a:latin typeface="Times New Roman"/>
                <a:cs typeface="Times New Roman"/>
              </a:rPr>
              <a:t>MAJOR</a:t>
            </a:r>
            <a:r>
              <a:rPr dirty="0" sz="950" spc="12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CHANGES--------------------------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9984" y="3396982"/>
            <a:ext cx="237299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Indications </a:t>
            </a:r>
            <a:r>
              <a:rPr dirty="0" sz="950" spc="5">
                <a:latin typeface="Times New Roman"/>
                <a:cs typeface="Times New Roman"/>
              </a:rPr>
              <a:t>and Usage, </a:t>
            </a:r>
            <a:r>
              <a:rPr dirty="0" sz="950" spc="10">
                <a:latin typeface="Times New Roman"/>
                <a:cs typeface="Times New Roman"/>
              </a:rPr>
              <a:t>Coronary Stenting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9984" y="3539470"/>
            <a:ext cx="26333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Dosage </a:t>
            </a:r>
            <a:r>
              <a:rPr dirty="0" sz="950" spc="15">
                <a:latin typeface="Times New Roman"/>
                <a:cs typeface="Times New Roman"/>
              </a:rPr>
              <a:t>and </a:t>
            </a:r>
            <a:r>
              <a:rPr dirty="0" sz="950" spc="5">
                <a:latin typeface="Times New Roman"/>
                <a:cs typeface="Times New Roman"/>
              </a:rPr>
              <a:t>Administration, </a:t>
            </a:r>
            <a:r>
              <a:rPr dirty="0" sz="950" spc="10">
                <a:latin typeface="Times New Roman"/>
                <a:cs typeface="Times New Roman"/>
              </a:rPr>
              <a:t>Coronary Stenting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27370" y="3396982"/>
            <a:ext cx="400685" cy="318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130"/>
              </a:lnSpc>
              <a:spcBef>
                <a:spcPts val="135"/>
              </a:spcBef>
            </a:pP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9859" y="3828960"/>
            <a:ext cx="3909695" cy="7569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0480">
              <a:lnSpc>
                <a:spcPts val="1125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----------------------------INDICATIONS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143510">
              <a:lnSpc>
                <a:spcPts val="1130"/>
              </a:lnSpc>
              <a:spcBef>
                <a:spcPts val="30"/>
              </a:spcBef>
            </a:pPr>
            <a:r>
              <a:rPr dirty="0" sz="950" spc="5">
                <a:latin typeface="Times New Roman"/>
                <a:cs typeface="Times New Roman"/>
              </a:rPr>
              <a:t>Imdicon </a:t>
            </a:r>
            <a:r>
              <a:rPr dirty="0" sz="950" spc="10">
                <a:latin typeface="Times New Roman"/>
                <a:cs typeface="Times New Roman"/>
              </a:rPr>
              <a:t>is </a:t>
            </a:r>
            <a:r>
              <a:rPr dirty="0" sz="950" spc="5">
                <a:latin typeface="Times New Roman"/>
                <a:cs typeface="Times New Roman"/>
              </a:rPr>
              <a:t>an </a:t>
            </a:r>
            <a:r>
              <a:rPr dirty="0" sz="950" spc="10">
                <a:latin typeface="Times New Roman"/>
                <a:cs typeface="Times New Roman"/>
              </a:rPr>
              <a:t>adenosine </a:t>
            </a:r>
            <a:r>
              <a:rPr dirty="0" sz="950" spc="5">
                <a:latin typeface="Times New Roman"/>
                <a:cs typeface="Times New Roman"/>
              </a:rPr>
              <a:t>diphosphate </a:t>
            </a:r>
            <a:r>
              <a:rPr dirty="0" sz="950" spc="10">
                <a:latin typeface="Times New Roman"/>
                <a:cs typeface="Times New Roman"/>
              </a:rPr>
              <a:t>(ADP) </a:t>
            </a:r>
            <a:r>
              <a:rPr dirty="0" sz="950" spc="5">
                <a:latin typeface="Times New Roman"/>
                <a:cs typeface="Times New Roman"/>
              </a:rPr>
              <a:t>antagonist platelet aggregation  inhibitor indicated</a:t>
            </a:r>
            <a:r>
              <a:rPr dirty="0" sz="950">
                <a:latin typeface="Times New Roman"/>
                <a:cs typeface="Times New Roman"/>
              </a:rPr>
              <a:t> for:</a:t>
            </a:r>
            <a:endParaRPr sz="950">
              <a:latin typeface="Times New Roman"/>
              <a:cs typeface="Times New Roman"/>
            </a:endParaRPr>
          </a:p>
          <a:p>
            <a:pPr marL="291465" marR="8890" indent="-279400">
              <a:lnSpc>
                <a:spcPts val="1120"/>
              </a:lnSpc>
              <a:spcBef>
                <a:spcPts val="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5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 experienced  </a:t>
            </a:r>
            <a:r>
              <a:rPr dirty="0" sz="950" spc="10">
                <a:latin typeface="Times New Roman"/>
                <a:cs typeface="Times New Roman"/>
              </a:rPr>
              <a:t>stroke </a:t>
            </a:r>
            <a:r>
              <a:rPr dirty="0" sz="950" spc="5">
                <a:latin typeface="Times New Roman"/>
                <a:cs typeface="Times New Roman"/>
              </a:rPr>
              <a:t>precursors or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had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completed thrombotic stroke</a:t>
            </a:r>
            <a:r>
              <a:rPr dirty="0" sz="950" spc="10">
                <a:latin typeface="Times New Roman"/>
                <a:cs typeface="Times New Roman"/>
              </a:rPr>
              <a:t> 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9859" y="4562719"/>
            <a:ext cx="371411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incidence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subacute </a:t>
            </a:r>
            <a:r>
              <a:rPr dirty="0" sz="950" spc="5">
                <a:latin typeface="Times New Roman"/>
                <a:cs typeface="Times New Roman"/>
              </a:rPr>
              <a:t>coronary </a:t>
            </a:r>
            <a:r>
              <a:rPr dirty="0" sz="950" spc="10">
                <a:latin typeface="Times New Roman"/>
                <a:cs typeface="Times New Roman"/>
              </a:rPr>
              <a:t>stent thrombosis, </a:t>
            </a:r>
            <a:r>
              <a:rPr dirty="0" sz="950" spc="5">
                <a:latin typeface="Times New Roman"/>
                <a:cs typeface="Times New Roman"/>
              </a:rPr>
              <a:t>when  </a:t>
            </a:r>
            <a:r>
              <a:rPr dirty="0" sz="950" spc="10">
                <a:latin typeface="Times New Roman"/>
                <a:cs typeface="Times New Roman"/>
              </a:rPr>
              <a:t>used </a:t>
            </a:r>
            <a:r>
              <a:rPr dirty="0" sz="950">
                <a:latin typeface="Times New Roman"/>
                <a:cs typeface="Times New Roman"/>
              </a:rPr>
              <a:t>with </a:t>
            </a:r>
            <a:r>
              <a:rPr dirty="0" sz="950" spc="5">
                <a:latin typeface="Times New Roman"/>
                <a:cs typeface="Times New Roman"/>
              </a:rPr>
              <a:t>aspirin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9859" y="4849199"/>
            <a:ext cx="111315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9859" y="5000843"/>
            <a:ext cx="3907154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For </a:t>
            </a:r>
            <a:r>
              <a:rPr dirty="0" sz="950" spc="5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 of  or allergic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or </a:t>
            </a:r>
            <a:r>
              <a:rPr dirty="0" sz="950" spc="10">
                <a:latin typeface="Times New Roman"/>
                <a:cs typeface="Times New Roman"/>
              </a:rPr>
              <a:t>who have </a:t>
            </a:r>
            <a:r>
              <a:rPr dirty="0" sz="950" spc="5">
                <a:latin typeface="Times New Roman"/>
                <a:cs typeface="Times New Roman"/>
              </a:rPr>
              <a:t>failed aspirin therapy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9859" y="5433573"/>
            <a:ext cx="389699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Stroke: </a:t>
            </a:r>
            <a:r>
              <a:rPr dirty="0" sz="950" spc="15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food.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9859" y="5736860"/>
            <a:ext cx="3850004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Coronary </a:t>
            </a:r>
            <a:r>
              <a:rPr dirty="0" sz="950" spc="5">
                <a:latin typeface="Times New Roman"/>
                <a:cs typeface="Times New Roman"/>
              </a:rPr>
              <a:t>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food, with antiplatelet doses  of aspirin, for 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30 </a:t>
            </a:r>
            <a:r>
              <a:rPr dirty="0" sz="950" spc="10">
                <a:latin typeface="Times New Roman"/>
                <a:cs typeface="Times New Roman"/>
              </a:rPr>
              <a:t>days </a:t>
            </a:r>
            <a:r>
              <a:rPr dirty="0" sz="950" spc="5">
                <a:latin typeface="Times New Roman"/>
                <a:cs typeface="Times New Roman"/>
              </a:rPr>
              <a:t>following stent implantation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9859" y="6023340"/>
            <a:ext cx="3647440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60516" y="869428"/>
            <a:ext cx="38906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42166" y="1009657"/>
            <a:ext cx="10312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15">
                <a:latin typeface="Times New Roman"/>
                <a:cs typeface="Times New Roman"/>
              </a:rPr>
              <a:t>50 mg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42166" y="1299900"/>
            <a:ext cx="3924300" cy="326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</a:t>
            </a:r>
            <a:r>
              <a:rPr dirty="0" sz="950" spc="10">
                <a:latin typeface="Times New Roman"/>
                <a:cs typeface="Times New Roman"/>
              </a:rPr>
              <a:t> 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92901" y="2043569"/>
            <a:ext cx="561340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</a:t>
            </a:r>
            <a:endParaRPr sz="9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55"/>
              </a:spcBef>
            </a:pPr>
            <a:r>
              <a:rPr dirty="0" sz="950" spc="5">
                <a:latin typeface="Times New Roman"/>
                <a:cs typeface="Times New Roman"/>
              </a:rPr>
              <a:t>resolves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16084" y="2336947"/>
            <a:ext cx="29527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20">
                <a:latin typeface="Times New Roman"/>
                <a:cs typeface="Times New Roman"/>
              </a:rPr>
              <a:t>p</a:t>
            </a:r>
            <a:r>
              <a:rPr dirty="0" sz="950" spc="-5">
                <a:latin typeface="Times New Roman"/>
                <a:cs typeface="Times New Roman"/>
              </a:rPr>
              <a:t>e</a:t>
            </a:r>
            <a:r>
              <a:rPr dirty="0" sz="950" spc="20">
                <a:latin typeface="Times New Roman"/>
                <a:cs typeface="Times New Roman"/>
              </a:rPr>
              <a:t>n</a:t>
            </a:r>
            <a:r>
              <a:rPr dirty="0" sz="950" spc="-5">
                <a:latin typeface="Times New Roman"/>
                <a:cs typeface="Times New Roman"/>
              </a:rPr>
              <a:t>i</a:t>
            </a:r>
            <a:r>
              <a:rPr dirty="0" sz="950" spc="1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78300" y="2480940"/>
            <a:ext cx="11239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a,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194321" y="2777328"/>
            <a:ext cx="49657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>
                <a:latin typeface="Times New Roman"/>
                <a:cs typeface="Times New Roman"/>
              </a:rPr>
              <a:t>rough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the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5494" y="1615214"/>
            <a:ext cx="7555230" cy="148844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4178935">
              <a:lnSpc>
                <a:spcPct val="100000"/>
              </a:lnSpc>
              <a:spcBef>
                <a:spcPts val="40"/>
              </a:spcBef>
              <a:tabLst>
                <a:tab pos="4457700" algn="l"/>
              </a:tabLst>
            </a:pP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1130"/>
              </a:lnSpc>
              <a:spcBef>
                <a:spcPts val="114"/>
              </a:spcBef>
              <a:tabLst>
                <a:tab pos="4178935" algn="l"/>
                <a:tab pos="44577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RNING: LIFE-THREATENING</a:t>
            </a:r>
            <a:r>
              <a:rPr dirty="0" sz="950" spc="50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HEMATOLOGICAL</a:t>
            </a:r>
            <a:r>
              <a:rPr dirty="0" sz="950" spc="4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ADVERSE	</a:t>
            </a:r>
            <a:r>
              <a:rPr dirty="0" baseline="2923" sz="1425" spc="44">
                <a:latin typeface="Symbol"/>
                <a:cs typeface="Symbol"/>
              </a:rPr>
              <a:t>•</a:t>
            </a:r>
            <a:r>
              <a:rPr dirty="0" baseline="2923" sz="1425" spc="44">
                <a:latin typeface="Times New Roman"/>
                <a:cs typeface="Times New Roman"/>
              </a:rPr>
              <a:t>	</a:t>
            </a:r>
            <a:r>
              <a:rPr dirty="0" baseline="2923" sz="1425" spc="7">
                <a:latin typeface="Times New Roman"/>
                <a:cs typeface="Times New Roman"/>
              </a:rPr>
              <a:t>Severe </a:t>
            </a:r>
            <a:r>
              <a:rPr dirty="0" baseline="2923" sz="1425" spc="22">
                <a:latin typeface="Times New Roman"/>
                <a:cs typeface="Times New Roman"/>
              </a:rPr>
              <a:t>hepatic </a:t>
            </a:r>
            <a:r>
              <a:rPr dirty="0" baseline="2923" sz="1425" spc="15">
                <a:latin typeface="Times New Roman"/>
                <a:cs typeface="Times New Roman"/>
              </a:rPr>
              <a:t>impairment </a:t>
            </a:r>
            <a:r>
              <a:rPr dirty="0" baseline="2923" sz="1425" spc="7">
                <a:latin typeface="Times New Roman"/>
                <a:cs typeface="Times New Roman"/>
              </a:rPr>
              <a:t>(4,</a:t>
            </a:r>
            <a:r>
              <a:rPr dirty="0" baseline="2923" sz="1425" spc="-67"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latin typeface="Times New Roman"/>
                <a:cs typeface="Times New Roman"/>
              </a:rPr>
              <a:t>8.7)</a:t>
            </a:r>
            <a:endParaRPr baseline="2923" sz="1425">
              <a:latin typeface="Times New Roman"/>
              <a:cs typeface="Times New Roman"/>
            </a:endParaRPr>
          </a:p>
          <a:p>
            <a:pPr marL="1298575">
              <a:lnSpc>
                <a:spcPts val="1130"/>
              </a:lnSpc>
            </a:pPr>
            <a:r>
              <a:rPr dirty="0" sz="950" spc="15" b="1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algn="just" marL="40640" indent="60960">
              <a:lnSpc>
                <a:spcPct val="99400"/>
              </a:lnSpc>
              <a:spcBef>
                <a:spcPts val="5"/>
              </a:spcBef>
              <a:tabLst>
                <a:tab pos="4178935" algn="l"/>
                <a:tab pos="4421505" algn="l"/>
              </a:tabLst>
            </a:pPr>
            <a:r>
              <a:rPr dirty="0" sz="950" spc="10" b="1" i="1">
                <a:latin typeface="Times New Roman"/>
                <a:cs typeface="Times New Roman"/>
              </a:rPr>
              <a:t>See </a:t>
            </a:r>
            <a:r>
              <a:rPr dirty="0" sz="950" spc="5" b="1" i="1">
                <a:latin typeface="Times New Roman"/>
                <a:cs typeface="Times New Roman"/>
              </a:rPr>
              <a:t>full </a:t>
            </a:r>
            <a:r>
              <a:rPr dirty="0" sz="950" spc="10" b="1" i="1">
                <a:latin typeface="Times New Roman"/>
                <a:cs typeface="Times New Roman"/>
              </a:rPr>
              <a:t>prescribing information for complete</a:t>
            </a:r>
            <a:r>
              <a:rPr dirty="0" sz="950" spc="-25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boxed warning</a:t>
            </a:r>
            <a:r>
              <a:rPr dirty="0" sz="950" spc="10" b="1">
                <a:latin typeface="Times New Roman"/>
                <a:cs typeface="Times New Roman"/>
              </a:rPr>
              <a:t>.	</a:t>
            </a:r>
            <a:r>
              <a:rPr dirty="0" baseline="2923" sz="1425" spc="7" b="1">
                <a:latin typeface="Times New Roman"/>
                <a:cs typeface="Times New Roman"/>
              </a:rPr>
              <a:t>-----------------------WARNINGS </a:t>
            </a:r>
            <a:r>
              <a:rPr dirty="0" baseline="2923" sz="1425" spc="30" b="1">
                <a:latin typeface="Times New Roman"/>
                <a:cs typeface="Times New Roman"/>
              </a:rPr>
              <a:t>AND </a:t>
            </a:r>
            <a:r>
              <a:rPr dirty="0" baseline="2923" sz="1425" spc="7" b="1">
                <a:latin typeface="Times New Roman"/>
                <a:cs typeface="Times New Roman"/>
              </a:rPr>
              <a:t>PRECAUTIONS-----------  </a:t>
            </a:r>
            <a:r>
              <a:rPr dirty="0" baseline="2923" sz="1425" spc="22" b="1">
                <a:latin typeface="Times New Roman"/>
                <a:cs typeface="Times New Roman"/>
              </a:rPr>
              <a:t>or </a:t>
            </a:r>
            <a:r>
              <a:rPr dirty="0" baseline="2923" sz="1425" spc="15" b="1">
                <a:latin typeface="Times New Roman"/>
                <a:cs typeface="Times New Roman"/>
              </a:rPr>
              <a:t>for hematological adverse reactions every </a:t>
            </a:r>
            <a:r>
              <a:rPr dirty="0" baseline="2923" sz="1425" spc="22" b="1">
                <a:latin typeface="Times New Roman"/>
                <a:cs typeface="Times New Roman"/>
              </a:rPr>
              <a:t>2 </a:t>
            </a:r>
            <a:r>
              <a:rPr dirty="0" baseline="2923" sz="1425" spc="7" b="1">
                <a:latin typeface="Times New Roman"/>
                <a:cs typeface="Times New Roman"/>
              </a:rPr>
              <a:t>weeks </a:t>
            </a:r>
            <a:r>
              <a:rPr dirty="0" baseline="2923" sz="1425" spc="22" b="1">
                <a:latin typeface="Times New Roman"/>
                <a:cs typeface="Times New Roman"/>
              </a:rPr>
              <a:t>for</a:t>
            </a:r>
            <a:r>
              <a:rPr dirty="0" baseline="2923" sz="1425" spc="-60" b="1">
                <a:latin typeface="Times New Roman"/>
                <a:cs typeface="Times New Roman"/>
              </a:rPr>
              <a:t> </a:t>
            </a:r>
            <a:r>
              <a:rPr dirty="0" baseline="2923" sz="1425" spc="7" b="1">
                <a:latin typeface="Times New Roman"/>
                <a:cs typeface="Times New Roman"/>
              </a:rPr>
              <a:t>first</a:t>
            </a:r>
            <a:r>
              <a:rPr dirty="0" baseline="2923" sz="1425" spc="-7" b="1">
                <a:latin typeface="Times New Roman"/>
                <a:cs typeface="Times New Roman"/>
              </a:rPr>
              <a:t> </a:t>
            </a:r>
            <a:r>
              <a:rPr dirty="0" baseline="2923" sz="1425" spc="22" b="1">
                <a:latin typeface="Times New Roman"/>
                <a:cs typeface="Times New Roman"/>
              </a:rPr>
              <a:t>3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  </a:t>
            </a:r>
            <a:r>
              <a:rPr dirty="0" sz="950" spc="5">
                <a:latin typeface="Times New Roman"/>
                <a:cs typeface="Times New Roman"/>
              </a:rPr>
              <a:t>Neutropenia 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typically  </a:t>
            </a:r>
            <a:r>
              <a:rPr dirty="0" sz="950" spc="10" b="1">
                <a:latin typeface="Times New Roman"/>
                <a:cs typeface="Times New Roman"/>
              </a:rPr>
              <a:t>s of </a:t>
            </a:r>
            <a:r>
              <a:rPr dirty="0" sz="950" spc="5" b="1">
                <a:latin typeface="Times New Roman"/>
                <a:cs typeface="Times New Roman"/>
              </a:rPr>
              <a:t>treatment (5.2).  Discontinue </a:t>
            </a:r>
            <a:r>
              <a:rPr dirty="0" sz="950" spc="10" b="1">
                <a:latin typeface="Times New Roman"/>
                <a:cs typeface="Times New Roman"/>
              </a:rPr>
              <a:t>Imdicon </a:t>
            </a:r>
            <a:r>
              <a:rPr dirty="0" sz="950" spc="5" b="1">
                <a:latin typeface="Times New Roman"/>
                <a:cs typeface="Times New Roman"/>
              </a:rPr>
              <a:t>immediately if </a:t>
            </a:r>
            <a:r>
              <a:rPr dirty="0" sz="950" spc="10" b="1">
                <a:latin typeface="Times New Roman"/>
                <a:cs typeface="Times New Roman"/>
              </a:rPr>
              <a:t>any</a:t>
            </a:r>
            <a:r>
              <a:rPr dirty="0" sz="950" spc="1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of</a:t>
            </a:r>
            <a:r>
              <a:rPr dirty="0" sz="950" spc="30" b="1">
                <a:latin typeface="Times New Roman"/>
                <a:cs typeface="Times New Roman"/>
              </a:rPr>
              <a:t> </a:t>
            </a:r>
            <a:r>
              <a:rPr dirty="0" sz="950" b="1">
                <a:latin typeface="Times New Roman"/>
                <a:cs typeface="Times New Roman"/>
              </a:rPr>
              <a:t>the		</a:t>
            </a:r>
            <a:r>
              <a:rPr dirty="0" sz="950" spc="5">
                <a:latin typeface="Times New Roman"/>
                <a:cs typeface="Times New Roman"/>
              </a:rPr>
              <a:t>within </a:t>
            </a:r>
            <a:r>
              <a:rPr dirty="0" sz="950" spc="10">
                <a:latin typeface="Times New Roman"/>
                <a:cs typeface="Times New Roman"/>
              </a:rPr>
              <a:t>1-2 </a:t>
            </a:r>
            <a:r>
              <a:rPr dirty="0" sz="950" spc="5">
                <a:latin typeface="Times New Roman"/>
                <a:cs typeface="Times New Roman"/>
              </a:rPr>
              <a:t>weeks of discontinuation),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thrombocyto  </a:t>
            </a:r>
            <a:r>
              <a:rPr dirty="0" sz="950" spc="5" b="1">
                <a:latin typeface="Times New Roman"/>
                <a:cs typeface="Times New Roman"/>
              </a:rPr>
              <a:t>ng </a:t>
            </a:r>
            <a:r>
              <a:rPr dirty="0" sz="950" spc="10" b="1">
                <a:latin typeface="Times New Roman"/>
                <a:cs typeface="Times New Roman"/>
              </a:rPr>
              <a:t>occur:		</a:t>
            </a:r>
            <a:r>
              <a:rPr dirty="0" sz="950" spc="5">
                <a:latin typeface="Times New Roman"/>
                <a:cs typeface="Times New Roman"/>
              </a:rPr>
              <a:t>purpura (TTP),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anemia, agranulocytosis,</a:t>
            </a:r>
            <a:r>
              <a:rPr dirty="0" sz="950" spc="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pancytopeni</a:t>
            </a:r>
            <a:endParaRPr sz="950">
              <a:latin typeface="Times New Roman"/>
              <a:cs typeface="Times New Roman"/>
            </a:endParaRPr>
          </a:p>
          <a:p>
            <a:pPr algn="just" marL="85090">
              <a:lnSpc>
                <a:spcPct val="100000"/>
              </a:lnSpc>
              <a:spcBef>
                <a:spcPts val="45"/>
              </a:spcBef>
              <a:tabLst>
                <a:tab pos="445770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eutropenia/agranulocytosis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	</a:t>
            </a:r>
            <a:r>
              <a:rPr dirty="0" baseline="2923" sz="1425" spc="7">
                <a:latin typeface="Times New Roman"/>
                <a:cs typeface="Times New Roman"/>
              </a:rPr>
              <a:t>leukemia, </a:t>
            </a:r>
            <a:r>
              <a:rPr dirty="0" baseline="2923" sz="1425" spc="15">
                <a:latin typeface="Times New Roman"/>
                <a:cs typeface="Times New Roman"/>
              </a:rPr>
              <a:t>and thrombocytopenia can occur</a:t>
            </a:r>
            <a:r>
              <a:rPr dirty="0" baseline="2923" sz="1425" spc="-52">
                <a:latin typeface="Times New Roman"/>
                <a:cs typeface="Times New Roman"/>
              </a:rPr>
              <a:t> </a:t>
            </a:r>
            <a:r>
              <a:rPr dirty="0" baseline="2923" sz="1425" spc="7">
                <a:latin typeface="Times New Roman"/>
                <a:cs typeface="Times New Roman"/>
              </a:rPr>
              <a:t>(5.1)</a:t>
            </a:r>
            <a:endParaRPr baseline="2923" sz="1425">
              <a:latin typeface="Times New Roman"/>
              <a:cs typeface="Times New Roman"/>
            </a:endParaRPr>
          </a:p>
          <a:p>
            <a:pPr algn="just" marL="80010">
              <a:lnSpc>
                <a:spcPts val="1110"/>
              </a:lnSpc>
              <a:spcBef>
                <a:spcPts val="65"/>
              </a:spcBef>
              <a:tabLst>
                <a:tab pos="4178935" algn="l"/>
              </a:tabLst>
            </a:pPr>
            <a:r>
              <a:rPr dirty="0" sz="950" spc="5" b="1">
                <a:latin typeface="Times New Roman"/>
                <a:cs typeface="Times New Roman"/>
              </a:rPr>
              <a:t>hrombotic </a:t>
            </a:r>
            <a:r>
              <a:rPr dirty="0" sz="950" spc="10" b="1">
                <a:latin typeface="Times New Roman"/>
                <a:cs typeface="Times New Roman"/>
              </a:rPr>
              <a:t>thrombocytopenic</a:t>
            </a:r>
            <a:r>
              <a:rPr dirty="0" sz="950" spc="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purpura </a:t>
            </a:r>
            <a:r>
              <a:rPr dirty="0" sz="950" spc="3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(5.1)	</a:t>
            </a:r>
            <a:r>
              <a:rPr dirty="0" baseline="2923" sz="1425" spc="44">
                <a:latin typeface="Symbol"/>
                <a:cs typeface="Symbol"/>
              </a:rPr>
              <a:t>•</a:t>
            </a:r>
            <a:r>
              <a:rPr dirty="0" baseline="2923" sz="1425" spc="44"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latin typeface="Times New Roman"/>
                <a:cs typeface="Times New Roman"/>
              </a:rPr>
              <a:t>Monitor </a:t>
            </a:r>
            <a:r>
              <a:rPr dirty="0" baseline="2923" sz="1425" spc="7">
                <a:latin typeface="Times New Roman"/>
                <a:cs typeface="Times New Roman"/>
              </a:rPr>
              <a:t>for hematological adverse </a:t>
            </a:r>
            <a:r>
              <a:rPr dirty="0" baseline="2923" sz="1425" spc="15">
                <a:latin typeface="Times New Roman"/>
                <a:cs typeface="Times New Roman"/>
              </a:rPr>
              <a:t>reactions </a:t>
            </a:r>
            <a:r>
              <a:rPr dirty="0" baseline="2923" sz="1425" spc="7">
                <a:latin typeface="Times New Roman"/>
                <a:cs typeface="Times New Roman"/>
              </a:rPr>
              <a:t>every </a:t>
            </a:r>
            <a:r>
              <a:rPr dirty="0" baseline="2923" sz="1425" spc="22">
                <a:latin typeface="Times New Roman"/>
                <a:cs typeface="Times New Roman"/>
              </a:rPr>
              <a:t>2 </a:t>
            </a:r>
            <a:r>
              <a:rPr dirty="0" baseline="2923" sz="1425" spc="7">
                <a:latin typeface="Times New Roman"/>
                <a:cs typeface="Times New Roman"/>
              </a:rPr>
              <a:t>weeks</a:t>
            </a:r>
            <a:r>
              <a:rPr dirty="0" baseline="2923" sz="1425" spc="-179">
                <a:latin typeface="Times New Roman"/>
                <a:cs typeface="Times New Roman"/>
              </a:rPr>
              <a:t> </a:t>
            </a:r>
            <a:r>
              <a:rPr dirty="0" baseline="2923" sz="1425" spc="-172">
                <a:latin typeface="Times New Roman"/>
                <a:cs typeface="Times New Roman"/>
              </a:rPr>
              <a:t>th</a:t>
            </a:r>
            <a:endParaRPr baseline="2923" sz="1425">
              <a:latin typeface="Times New Roman"/>
              <a:cs typeface="Times New Roman"/>
            </a:endParaRPr>
          </a:p>
          <a:p>
            <a:pPr algn="just" marL="85090">
              <a:lnSpc>
                <a:spcPts val="1110"/>
              </a:lnSpc>
              <a:tabLst>
                <a:tab pos="4457700" algn="l"/>
              </a:tabLst>
            </a:pPr>
            <a:r>
              <a:rPr dirty="0" baseline="-8771" sz="1425" spc="15" b="1">
                <a:latin typeface="Times New Roman"/>
                <a:cs typeface="Times New Roman"/>
              </a:rPr>
              <a:t>plastic</a:t>
            </a:r>
            <a:r>
              <a:rPr dirty="0" baseline="-8771" sz="1425" b="1">
                <a:latin typeface="Times New Roman"/>
                <a:cs typeface="Times New Roman"/>
              </a:rPr>
              <a:t> </a:t>
            </a:r>
            <a:r>
              <a:rPr dirty="0" baseline="-8771" sz="1425" spc="15" b="1">
                <a:latin typeface="Times New Roman"/>
                <a:cs typeface="Times New Roman"/>
              </a:rPr>
              <a:t>anemia</a:t>
            </a:r>
            <a:r>
              <a:rPr dirty="0" baseline="-8771" sz="1425" spc="37" b="1">
                <a:latin typeface="Times New Roman"/>
                <a:cs typeface="Times New Roman"/>
              </a:rPr>
              <a:t> </a:t>
            </a:r>
            <a:r>
              <a:rPr dirty="0" baseline="-8771" sz="1425" spc="7" b="1">
                <a:latin typeface="Times New Roman"/>
                <a:cs typeface="Times New Roman"/>
              </a:rPr>
              <a:t>(5.1)	</a:t>
            </a:r>
            <a:r>
              <a:rPr dirty="0" sz="950" spc="10">
                <a:latin typeface="Times New Roman"/>
                <a:cs typeface="Times New Roman"/>
              </a:rPr>
              <a:t>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42042" y="3209306"/>
            <a:ext cx="3914140" cy="46100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ts val="113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REACTIONS-------------------------------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381635">
              <a:lnSpc>
                <a:spcPts val="1120"/>
              </a:lnSpc>
              <a:spcBef>
                <a:spcPts val="45"/>
              </a:spcBef>
            </a:pP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</a:t>
            </a:r>
            <a:r>
              <a:rPr dirty="0" sz="950" spc="5">
                <a:latin typeface="Times New Roman"/>
                <a:cs typeface="Times New Roman"/>
              </a:rPr>
              <a:t>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 nausea,  </a:t>
            </a: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</a:t>
            </a:r>
            <a:r>
              <a:rPr dirty="0" sz="950" spc="10">
                <a:latin typeface="Times New Roman"/>
                <a:cs typeface="Times New Roman"/>
              </a:rPr>
              <a:t>pain, </a:t>
            </a:r>
            <a:r>
              <a:rPr dirty="0" sz="950" spc="5">
                <a:latin typeface="Times New Roman"/>
                <a:cs typeface="Times New Roman"/>
              </a:rPr>
              <a:t>neutropenia, 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42042" y="3783770"/>
            <a:ext cx="3931285" cy="4629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900"/>
              </a:lnSpc>
              <a:spcBef>
                <a:spcPts val="150"/>
              </a:spcBef>
            </a:pPr>
            <a:r>
              <a:rPr dirty="0" sz="950" spc="15" b="1">
                <a:latin typeface="Times New Roman"/>
                <a:cs typeface="Times New Roman"/>
              </a:rPr>
              <a:t>To </a:t>
            </a:r>
            <a:r>
              <a:rPr dirty="0" sz="950" spc="10" b="1">
                <a:latin typeface="Times New Roman"/>
                <a:cs typeface="Times New Roman"/>
              </a:rPr>
              <a:t>report SUSPECTED </a:t>
            </a:r>
            <a:r>
              <a:rPr dirty="0" sz="950" spc="15" b="1">
                <a:latin typeface="Times New Roman"/>
                <a:cs typeface="Times New Roman"/>
              </a:rPr>
              <a:t>ADVERSE </a:t>
            </a:r>
            <a:r>
              <a:rPr dirty="0" sz="950" spc="10" b="1">
                <a:latin typeface="Times New Roman"/>
                <a:cs typeface="Times New Roman"/>
              </a:rPr>
              <a:t>REACTIONS, contact  (manufacturer)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5" b="1">
                <a:latin typeface="Times New Roman"/>
                <a:cs typeface="Times New Roman"/>
              </a:rPr>
              <a:t>(phone </a:t>
            </a:r>
            <a:r>
              <a:rPr dirty="0" sz="950" spc="15" b="1">
                <a:latin typeface="Times New Roman"/>
                <a:cs typeface="Times New Roman"/>
              </a:rPr>
              <a:t># and </a:t>
            </a:r>
            <a:r>
              <a:rPr dirty="0" sz="950" spc="5" b="1">
                <a:latin typeface="Times New Roman"/>
                <a:cs typeface="Times New Roman"/>
              </a:rPr>
              <a:t>Web </a:t>
            </a:r>
            <a:r>
              <a:rPr dirty="0" sz="950" spc="10" b="1">
                <a:latin typeface="Times New Roman"/>
                <a:cs typeface="Times New Roman"/>
              </a:rPr>
              <a:t>address) </a:t>
            </a:r>
            <a:r>
              <a:rPr dirty="0" sz="950" spc="5" b="1">
                <a:latin typeface="Times New Roman"/>
                <a:cs typeface="Times New Roman"/>
              </a:rPr>
              <a:t>or </a:t>
            </a:r>
            <a:r>
              <a:rPr dirty="0" sz="950" spc="15" b="1">
                <a:latin typeface="Times New Roman"/>
                <a:cs typeface="Times New Roman"/>
              </a:rPr>
              <a:t>FDA at </a:t>
            </a:r>
            <a:r>
              <a:rPr dirty="0" sz="950" spc="10" b="1">
                <a:latin typeface="Times New Roman"/>
                <a:cs typeface="Times New Roman"/>
              </a:rPr>
              <a:t>1-800-FDA-1088  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u="sng" sz="950" spc="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42324" y="4357130"/>
            <a:ext cx="3913504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8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INTERACTIONS-------------------------------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Anticoagulants: Discontinue prior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switching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Imdicon (5.3,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7.1)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42324" y="4662675"/>
            <a:ext cx="3659504" cy="31813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Phenytoin: 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0">
                <a:latin typeface="Times New Roman"/>
                <a:cs typeface="Times New Roman"/>
              </a:rPr>
              <a:t>Monitor  </a:t>
            </a:r>
            <a:r>
              <a:rPr dirty="0" sz="950" spc="5">
                <a:latin typeface="Times New Roman"/>
                <a:cs typeface="Times New Roman"/>
              </a:rPr>
              <a:t>levels.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42324" y="5093148"/>
            <a:ext cx="3922395" cy="11982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</a:t>
            </a:r>
            <a:r>
              <a:rPr dirty="0" sz="950" spc="10" b="1">
                <a:latin typeface="Times New Roman"/>
                <a:cs typeface="Times New Roman"/>
              </a:rPr>
              <a:t>SPECIFIC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POPULATIONS------------------------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marR="216535" indent="-279400">
              <a:lnSpc>
                <a:spcPts val="1120"/>
              </a:lnSpc>
              <a:spcBef>
                <a:spcPts val="11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 in  severe </a:t>
            </a:r>
            <a:r>
              <a:rPr dirty="0" sz="950" spc="10">
                <a:latin typeface="Times New Roman"/>
                <a:cs typeface="Times New Roman"/>
              </a:rPr>
              <a:t>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9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5"/>
              </a:lnSpc>
              <a:spcBef>
                <a:spcPts val="5"/>
              </a:spcBef>
            </a:pP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15" b="1">
                <a:latin typeface="Times New Roman"/>
                <a:cs typeface="Times New Roman"/>
              </a:rPr>
              <a:t>17 </a:t>
            </a:r>
            <a:r>
              <a:rPr dirty="0" sz="950" spc="10" b="1">
                <a:latin typeface="Times New Roman"/>
                <a:cs typeface="Times New Roman"/>
              </a:rPr>
              <a:t>for PATIENT COUNSELING </a:t>
            </a:r>
            <a:r>
              <a:rPr dirty="0" sz="950" spc="15" b="1">
                <a:latin typeface="Times New Roman"/>
                <a:cs typeface="Times New Roman"/>
              </a:rPr>
              <a:t>INFORMATION and</a:t>
            </a:r>
            <a:r>
              <a:rPr dirty="0" sz="950" spc="-8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approved </a:t>
            </a:r>
            <a:r>
              <a:rPr dirty="0" sz="950" spc="5" b="1">
                <a:latin typeface="Times New Roman"/>
                <a:cs typeface="Times New Roman"/>
              </a:rPr>
              <a:t>patient</a:t>
            </a:r>
            <a:r>
              <a:rPr dirty="0" sz="950" spc="-3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  <a:p>
            <a:pPr marL="2635885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36600" y="1651000"/>
            <a:ext cx="8015605" cy="3543300"/>
            <a:chOff x="736600" y="1651000"/>
            <a:chExt cx="8015605" cy="3543300"/>
          </a:xfrm>
        </p:grpSpPr>
        <p:sp>
          <p:nvSpPr>
            <p:cNvPr id="47" name="object 47"/>
            <p:cNvSpPr/>
            <p:nvPr/>
          </p:nvSpPr>
          <p:spPr>
            <a:xfrm>
              <a:off x="749300" y="1663700"/>
              <a:ext cx="7467600" cy="1371600"/>
            </a:xfrm>
            <a:custGeom>
              <a:avLst/>
              <a:gdLst/>
              <a:ahLst/>
              <a:cxnLst/>
              <a:rect l="l" t="t" r="r" b="b"/>
              <a:pathLst>
                <a:path w="7467600" h="1371600">
                  <a:moveTo>
                    <a:pt x="7467600" y="1371599"/>
                  </a:moveTo>
                  <a:lnTo>
                    <a:pt x="7467600" y="0"/>
                  </a:lnTo>
                  <a:lnTo>
                    <a:pt x="0" y="0"/>
                  </a:lnTo>
                  <a:lnTo>
                    <a:pt x="0" y="1371600"/>
                  </a:lnTo>
                  <a:lnTo>
                    <a:pt x="7467600" y="1371599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8255000" y="1739900"/>
              <a:ext cx="497205" cy="3454400"/>
            </a:xfrm>
            <a:custGeom>
              <a:avLst/>
              <a:gdLst/>
              <a:ahLst/>
              <a:cxnLst/>
              <a:rect l="l" t="t" r="r" b="b"/>
              <a:pathLst>
                <a:path w="497204" h="3454400">
                  <a:moveTo>
                    <a:pt x="75438" y="33527"/>
                  </a:moveTo>
                  <a:lnTo>
                    <a:pt x="70818" y="18966"/>
                  </a:lnTo>
                  <a:lnTo>
                    <a:pt x="61341" y="7905"/>
                  </a:lnTo>
                  <a:lnTo>
                    <a:pt x="48434" y="1273"/>
                  </a:lnTo>
                  <a:lnTo>
                    <a:pt x="33527" y="0"/>
                  </a:lnTo>
                  <a:lnTo>
                    <a:pt x="18966" y="5060"/>
                  </a:lnTo>
                  <a:lnTo>
                    <a:pt x="7905" y="14763"/>
                  </a:lnTo>
                  <a:lnTo>
                    <a:pt x="1273" y="27753"/>
                  </a:lnTo>
                  <a:lnTo>
                    <a:pt x="0" y="42671"/>
                  </a:lnTo>
                  <a:lnTo>
                    <a:pt x="5060" y="57233"/>
                  </a:lnTo>
                  <a:lnTo>
                    <a:pt x="14763" y="68294"/>
                  </a:lnTo>
                  <a:lnTo>
                    <a:pt x="25146" y="73594"/>
                  </a:lnTo>
                  <a:lnTo>
                    <a:pt x="25146" y="39623"/>
                  </a:lnTo>
                  <a:lnTo>
                    <a:pt x="50292" y="36575"/>
                  </a:lnTo>
                  <a:lnTo>
                    <a:pt x="54693" y="71924"/>
                  </a:lnTo>
                  <a:lnTo>
                    <a:pt x="56899" y="71139"/>
                  </a:lnTo>
                  <a:lnTo>
                    <a:pt x="67913" y="61436"/>
                  </a:lnTo>
                  <a:lnTo>
                    <a:pt x="74497" y="48446"/>
                  </a:lnTo>
                  <a:lnTo>
                    <a:pt x="75438" y="33527"/>
                  </a:lnTo>
                  <a:close/>
                </a:path>
                <a:path w="497204" h="3454400">
                  <a:moveTo>
                    <a:pt x="54693" y="71924"/>
                  </a:moveTo>
                  <a:lnTo>
                    <a:pt x="50292" y="36575"/>
                  </a:lnTo>
                  <a:lnTo>
                    <a:pt x="25146" y="39623"/>
                  </a:lnTo>
                  <a:lnTo>
                    <a:pt x="29561" y="75080"/>
                  </a:lnTo>
                  <a:lnTo>
                    <a:pt x="42672" y="76199"/>
                  </a:lnTo>
                  <a:lnTo>
                    <a:pt x="54693" y="71924"/>
                  </a:lnTo>
                  <a:close/>
                </a:path>
                <a:path w="497204" h="3454400">
                  <a:moveTo>
                    <a:pt x="29561" y="75080"/>
                  </a:moveTo>
                  <a:lnTo>
                    <a:pt x="25146" y="39623"/>
                  </a:lnTo>
                  <a:lnTo>
                    <a:pt x="25146" y="73594"/>
                  </a:lnTo>
                  <a:lnTo>
                    <a:pt x="27753" y="74926"/>
                  </a:lnTo>
                  <a:lnTo>
                    <a:pt x="29561" y="75080"/>
                  </a:lnTo>
                  <a:close/>
                </a:path>
                <a:path w="497204" h="3454400">
                  <a:moveTo>
                    <a:pt x="466553" y="3379489"/>
                  </a:moveTo>
                  <a:lnTo>
                    <a:pt x="54693" y="71924"/>
                  </a:lnTo>
                  <a:lnTo>
                    <a:pt x="42672" y="76199"/>
                  </a:lnTo>
                  <a:lnTo>
                    <a:pt x="29561" y="75080"/>
                  </a:lnTo>
                  <a:lnTo>
                    <a:pt x="441433" y="3382743"/>
                  </a:lnTo>
                  <a:lnTo>
                    <a:pt x="454151" y="3378707"/>
                  </a:lnTo>
                  <a:lnTo>
                    <a:pt x="466553" y="3379489"/>
                  </a:lnTo>
                  <a:close/>
                </a:path>
                <a:path w="497204" h="3454400">
                  <a:moveTo>
                    <a:pt x="470916" y="3451722"/>
                  </a:moveTo>
                  <a:lnTo>
                    <a:pt x="470916" y="3414521"/>
                  </a:lnTo>
                  <a:lnTo>
                    <a:pt x="445770" y="3417569"/>
                  </a:lnTo>
                  <a:lnTo>
                    <a:pt x="441433" y="3382743"/>
                  </a:lnTo>
                  <a:lnTo>
                    <a:pt x="439590" y="3383327"/>
                  </a:lnTo>
                  <a:lnTo>
                    <a:pt x="428529" y="3392804"/>
                  </a:lnTo>
                  <a:lnTo>
                    <a:pt x="421897" y="3405711"/>
                  </a:lnTo>
                  <a:lnTo>
                    <a:pt x="420624" y="3420617"/>
                  </a:lnTo>
                  <a:lnTo>
                    <a:pt x="425684" y="3435179"/>
                  </a:lnTo>
                  <a:lnTo>
                    <a:pt x="435387" y="3446240"/>
                  </a:lnTo>
                  <a:lnTo>
                    <a:pt x="448377" y="3452872"/>
                  </a:lnTo>
                  <a:lnTo>
                    <a:pt x="463296" y="3454145"/>
                  </a:lnTo>
                  <a:lnTo>
                    <a:pt x="470916" y="3451722"/>
                  </a:lnTo>
                  <a:close/>
                </a:path>
                <a:path w="497204" h="3454400">
                  <a:moveTo>
                    <a:pt x="470916" y="3414521"/>
                  </a:moveTo>
                  <a:lnTo>
                    <a:pt x="466553" y="3379489"/>
                  </a:lnTo>
                  <a:lnTo>
                    <a:pt x="454151" y="3378707"/>
                  </a:lnTo>
                  <a:lnTo>
                    <a:pt x="441433" y="3382743"/>
                  </a:lnTo>
                  <a:lnTo>
                    <a:pt x="445770" y="3417569"/>
                  </a:lnTo>
                  <a:lnTo>
                    <a:pt x="470916" y="3414521"/>
                  </a:lnTo>
                  <a:close/>
                </a:path>
                <a:path w="497204" h="3454400">
                  <a:moveTo>
                    <a:pt x="496824" y="3411473"/>
                  </a:moveTo>
                  <a:lnTo>
                    <a:pt x="491763" y="3397246"/>
                  </a:lnTo>
                  <a:lnTo>
                    <a:pt x="482060" y="3386232"/>
                  </a:lnTo>
                  <a:lnTo>
                    <a:pt x="469070" y="3379648"/>
                  </a:lnTo>
                  <a:lnTo>
                    <a:pt x="466553" y="3379489"/>
                  </a:lnTo>
                  <a:lnTo>
                    <a:pt x="470916" y="3414521"/>
                  </a:lnTo>
                  <a:lnTo>
                    <a:pt x="470916" y="3451722"/>
                  </a:lnTo>
                  <a:lnTo>
                    <a:pt x="477857" y="3449514"/>
                  </a:lnTo>
                  <a:lnTo>
                    <a:pt x="488918" y="3439953"/>
                  </a:lnTo>
                  <a:lnTo>
                    <a:pt x="495550" y="3426821"/>
                  </a:lnTo>
                  <a:lnTo>
                    <a:pt x="496824" y="341147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749300" y="1663700"/>
              <a:ext cx="7543800" cy="1371600"/>
            </a:xfrm>
            <a:custGeom>
              <a:avLst/>
              <a:gdLst/>
              <a:ahLst/>
              <a:cxnLst/>
              <a:rect l="l" t="t" r="r" b="b"/>
              <a:pathLst>
                <a:path w="7543800" h="1371600">
                  <a:moveTo>
                    <a:pt x="7543800" y="0"/>
                  </a:moveTo>
                  <a:lnTo>
                    <a:pt x="7543800" y="1371599"/>
                  </a:lnTo>
                </a:path>
                <a:path w="7543800" h="1371600">
                  <a:moveTo>
                    <a:pt x="0" y="1371600"/>
                  </a:moveTo>
                  <a:lnTo>
                    <a:pt x="0" y="0"/>
                  </a:lnTo>
                  <a:lnTo>
                    <a:pt x="7467600" y="0"/>
                  </a:lnTo>
                  <a:lnTo>
                    <a:pt x="7467600" y="1371599"/>
                  </a:lnTo>
                  <a:lnTo>
                    <a:pt x="0" y="137160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/>
          <p:cNvSpPr txBox="1"/>
          <p:nvPr/>
        </p:nvSpPr>
        <p:spPr>
          <a:xfrm>
            <a:off x="841755" y="1703578"/>
            <a:ext cx="7201534" cy="1123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-----------------------USE IN SPECIFIC</a:t>
            </a:r>
            <a:r>
              <a:rPr dirty="0" sz="1800" spc="-9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POPULATIONS------------------------</a:t>
            </a:r>
            <a:endParaRPr sz="1800">
              <a:latin typeface="Arial"/>
              <a:cs typeface="Arial"/>
            </a:endParaRPr>
          </a:p>
          <a:p>
            <a:pPr marL="12700" marR="29209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Hepatic impairment: Dose may </a:t>
            </a:r>
            <a:r>
              <a:rPr dirty="0" sz="1800" b="1">
                <a:latin typeface="Arial"/>
                <a:cs typeface="Arial"/>
              </a:rPr>
              <a:t>need adjustment. Contraindicated  in </a:t>
            </a:r>
            <a:r>
              <a:rPr dirty="0" sz="1800" spc="-5" b="1">
                <a:latin typeface="Arial"/>
                <a:cs typeface="Arial"/>
              </a:rPr>
              <a:t>severe </a:t>
            </a:r>
            <a:r>
              <a:rPr dirty="0" sz="1800" b="1">
                <a:latin typeface="Arial"/>
                <a:cs typeface="Arial"/>
              </a:rPr>
              <a:t>hepatic </a:t>
            </a:r>
            <a:r>
              <a:rPr dirty="0" sz="1800" spc="-5" b="1">
                <a:latin typeface="Arial"/>
                <a:cs typeface="Arial"/>
              </a:rPr>
              <a:t>disease </a:t>
            </a:r>
            <a:r>
              <a:rPr dirty="0" sz="1800" b="1">
                <a:latin typeface="Arial"/>
                <a:cs typeface="Arial"/>
              </a:rPr>
              <a:t>(4, 8.7,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12.3)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latin typeface="Arial"/>
                <a:cs typeface="Arial"/>
              </a:rPr>
              <a:t>Renal impairment: </a:t>
            </a:r>
            <a:r>
              <a:rPr dirty="0" sz="1800" spc="-5" b="1">
                <a:latin typeface="Arial"/>
                <a:cs typeface="Arial"/>
              </a:rPr>
              <a:t>Dose may </a:t>
            </a:r>
            <a:r>
              <a:rPr dirty="0" sz="1800" b="1">
                <a:latin typeface="Arial"/>
                <a:cs typeface="Arial"/>
              </a:rPr>
              <a:t>need adjustment (2.3, 8.6,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12.3)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372602" y="6276394"/>
            <a:ext cx="2222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z="1400" spc="-10">
                <a:latin typeface="Arial"/>
                <a:cs typeface="Arial"/>
              </a:rPr>
              <a:t>35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984" y="725470"/>
            <a:ext cx="28898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Times New Roman"/>
                <a:cs typeface="Times New Roman"/>
              </a:rPr>
              <a:t>HIGHLIGHTS </a:t>
            </a:r>
            <a:r>
              <a:rPr dirty="0" sz="950" spc="10" b="1">
                <a:latin typeface="Times New Roman"/>
                <a:cs typeface="Times New Roman"/>
              </a:rPr>
              <a:t>OF PRESCRIBING</a:t>
            </a:r>
            <a:r>
              <a:rPr dirty="0" sz="950" spc="-55" b="1">
                <a:latin typeface="Times New Roman"/>
                <a:cs typeface="Times New Roman"/>
              </a:rPr>
              <a:t> </a:t>
            </a:r>
            <a:r>
              <a:rPr dirty="0" sz="950" spc="15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984" y="869463"/>
            <a:ext cx="3907154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These </a:t>
            </a:r>
            <a:r>
              <a:rPr dirty="0" sz="950" spc="5" b="1">
                <a:latin typeface="Times New Roman"/>
                <a:cs typeface="Times New Roman"/>
              </a:rPr>
              <a:t>highlights do not include </a:t>
            </a:r>
            <a:r>
              <a:rPr dirty="0" sz="950" spc="10" b="1">
                <a:latin typeface="Times New Roman"/>
                <a:cs typeface="Times New Roman"/>
              </a:rPr>
              <a:t>all </a:t>
            </a:r>
            <a:r>
              <a:rPr dirty="0" sz="950" b="1">
                <a:latin typeface="Times New Roman"/>
                <a:cs typeface="Times New Roman"/>
              </a:rPr>
              <a:t>the </a:t>
            </a:r>
            <a:r>
              <a:rPr dirty="0" sz="950" spc="5" b="1">
                <a:latin typeface="Times New Roman"/>
                <a:cs typeface="Times New Roman"/>
              </a:rPr>
              <a:t>information </a:t>
            </a:r>
            <a:r>
              <a:rPr dirty="0" sz="950" spc="10" b="1">
                <a:latin typeface="Times New Roman"/>
                <a:cs typeface="Times New Roman"/>
              </a:rPr>
              <a:t>needed to </a:t>
            </a:r>
            <a:r>
              <a:rPr dirty="0" sz="950" spc="5" b="1">
                <a:latin typeface="Times New Roman"/>
                <a:cs typeface="Times New Roman"/>
              </a:rPr>
              <a:t>use </a:t>
            </a:r>
            <a:r>
              <a:rPr dirty="0" sz="950" spc="10" b="1">
                <a:latin typeface="Times New Roman"/>
                <a:cs typeface="Times New Roman"/>
              </a:rPr>
              <a:t>Imdicon  safely and </a:t>
            </a:r>
            <a:r>
              <a:rPr dirty="0" sz="950" spc="5" b="1">
                <a:latin typeface="Times New Roman"/>
                <a:cs typeface="Times New Roman"/>
              </a:rPr>
              <a:t>effectively. </a:t>
            </a: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5" b="1">
                <a:latin typeface="Times New Roman"/>
                <a:cs typeface="Times New Roman"/>
              </a:rPr>
              <a:t>full prescribing </a:t>
            </a:r>
            <a:r>
              <a:rPr dirty="0" sz="950" spc="10" b="1">
                <a:latin typeface="Times New Roman"/>
                <a:cs typeface="Times New Roman"/>
              </a:rPr>
              <a:t>information for</a:t>
            </a:r>
            <a:r>
              <a:rPr dirty="0" sz="950" spc="-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Imdicon.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578" y="1299935"/>
            <a:ext cx="2033270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 marR="30480">
              <a:lnSpc>
                <a:spcPts val="1120"/>
              </a:lnSpc>
              <a:spcBef>
                <a:spcPts val="190"/>
              </a:spcBef>
            </a:pPr>
            <a:r>
              <a:rPr dirty="0" sz="950" spc="10" b="1">
                <a:latin typeface="Times New Roman"/>
                <a:cs typeface="Times New Roman"/>
              </a:rPr>
              <a:t>IMDICON</a:t>
            </a:r>
            <a:r>
              <a:rPr dirty="0" baseline="41666" sz="900" spc="15" b="1">
                <a:latin typeface="Times New Roman"/>
                <a:cs typeface="Times New Roman"/>
              </a:rPr>
              <a:t>® </a:t>
            </a:r>
            <a:r>
              <a:rPr dirty="0" sz="950" spc="5" b="1">
                <a:latin typeface="Times New Roman"/>
                <a:cs typeface="Times New Roman"/>
              </a:rPr>
              <a:t>(cholinasol) </a:t>
            </a:r>
            <a:r>
              <a:rPr dirty="0" sz="950" spc="10" b="1">
                <a:latin typeface="Times New Roman"/>
                <a:cs typeface="Times New Roman"/>
              </a:rPr>
              <a:t>CAPSULES  </a:t>
            </a:r>
            <a:r>
              <a:rPr dirty="0" sz="950" spc="5" b="1">
                <a:latin typeface="Times New Roman"/>
                <a:cs typeface="Times New Roman"/>
              </a:rPr>
              <a:t>Initial U.S. Approval:</a:t>
            </a:r>
            <a:r>
              <a:rPr dirty="0" sz="950" spc="20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2000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464" y="3254495"/>
            <a:ext cx="389890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----------------------------RECENT </a:t>
            </a:r>
            <a:r>
              <a:rPr dirty="0" sz="950" spc="15" b="1">
                <a:latin typeface="Times New Roman"/>
                <a:cs typeface="Times New Roman"/>
              </a:rPr>
              <a:t>MAJOR</a:t>
            </a:r>
            <a:r>
              <a:rPr dirty="0" sz="950" spc="12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CHANGES--------------------------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9984" y="3396982"/>
            <a:ext cx="237299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Indications </a:t>
            </a:r>
            <a:r>
              <a:rPr dirty="0" sz="950" spc="5">
                <a:latin typeface="Times New Roman"/>
                <a:cs typeface="Times New Roman"/>
              </a:rPr>
              <a:t>and Usage, </a:t>
            </a:r>
            <a:r>
              <a:rPr dirty="0" sz="950" spc="10">
                <a:latin typeface="Times New Roman"/>
                <a:cs typeface="Times New Roman"/>
              </a:rPr>
              <a:t>Coronary Stenting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984" y="3539470"/>
            <a:ext cx="26333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Dosage </a:t>
            </a:r>
            <a:r>
              <a:rPr dirty="0" sz="950" spc="15">
                <a:latin typeface="Times New Roman"/>
                <a:cs typeface="Times New Roman"/>
              </a:rPr>
              <a:t>and </a:t>
            </a:r>
            <a:r>
              <a:rPr dirty="0" sz="950" spc="5">
                <a:latin typeface="Times New Roman"/>
                <a:cs typeface="Times New Roman"/>
              </a:rPr>
              <a:t>Administration, </a:t>
            </a:r>
            <a:r>
              <a:rPr dirty="0" sz="950" spc="10">
                <a:latin typeface="Times New Roman"/>
                <a:cs typeface="Times New Roman"/>
              </a:rPr>
              <a:t>Coronary Stenting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27370" y="3396982"/>
            <a:ext cx="400685" cy="318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130"/>
              </a:lnSpc>
              <a:spcBef>
                <a:spcPts val="135"/>
              </a:spcBef>
            </a:pP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 spc="-5">
                <a:latin typeface="Times New Roman"/>
                <a:cs typeface="Times New Roman"/>
              </a:rPr>
              <a:t>/</a:t>
            </a:r>
            <a:r>
              <a:rPr dirty="0" sz="950" spc="2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 spc="25">
                <a:latin typeface="Times New Roman"/>
                <a:cs typeface="Times New Roman"/>
              </a:rPr>
              <a:t>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859" y="3828960"/>
            <a:ext cx="3909695" cy="7569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0480">
              <a:lnSpc>
                <a:spcPts val="1125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----------------------------INDICATIONS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USAGE---------------------------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143510">
              <a:lnSpc>
                <a:spcPts val="1130"/>
              </a:lnSpc>
              <a:spcBef>
                <a:spcPts val="30"/>
              </a:spcBef>
            </a:pPr>
            <a:r>
              <a:rPr dirty="0" sz="950" spc="5">
                <a:latin typeface="Times New Roman"/>
                <a:cs typeface="Times New Roman"/>
              </a:rPr>
              <a:t>Imdicon </a:t>
            </a:r>
            <a:r>
              <a:rPr dirty="0" sz="950" spc="10">
                <a:latin typeface="Times New Roman"/>
                <a:cs typeface="Times New Roman"/>
              </a:rPr>
              <a:t>is </a:t>
            </a:r>
            <a:r>
              <a:rPr dirty="0" sz="950" spc="5">
                <a:latin typeface="Times New Roman"/>
                <a:cs typeface="Times New Roman"/>
              </a:rPr>
              <a:t>an </a:t>
            </a:r>
            <a:r>
              <a:rPr dirty="0" sz="950" spc="10">
                <a:latin typeface="Times New Roman"/>
                <a:cs typeface="Times New Roman"/>
              </a:rPr>
              <a:t>adenosine </a:t>
            </a:r>
            <a:r>
              <a:rPr dirty="0" sz="950" spc="5">
                <a:latin typeface="Times New Roman"/>
                <a:cs typeface="Times New Roman"/>
              </a:rPr>
              <a:t>diphosphate </a:t>
            </a:r>
            <a:r>
              <a:rPr dirty="0" sz="950" spc="10">
                <a:latin typeface="Times New Roman"/>
                <a:cs typeface="Times New Roman"/>
              </a:rPr>
              <a:t>(ADP) </a:t>
            </a:r>
            <a:r>
              <a:rPr dirty="0" sz="950" spc="5">
                <a:latin typeface="Times New Roman"/>
                <a:cs typeface="Times New Roman"/>
              </a:rPr>
              <a:t>antagonist platelet aggregation  inhibitor indicated</a:t>
            </a:r>
            <a:r>
              <a:rPr dirty="0" sz="950">
                <a:latin typeface="Times New Roman"/>
                <a:cs typeface="Times New Roman"/>
              </a:rPr>
              <a:t> for:</a:t>
            </a:r>
            <a:endParaRPr sz="950">
              <a:latin typeface="Times New Roman"/>
              <a:cs typeface="Times New Roman"/>
            </a:endParaRPr>
          </a:p>
          <a:p>
            <a:pPr marL="291465" marR="8890" indent="-279400">
              <a:lnSpc>
                <a:spcPts val="1120"/>
              </a:lnSpc>
              <a:spcBef>
                <a:spcPts val="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</a:t>
            </a:r>
            <a:r>
              <a:rPr dirty="0" sz="950" spc="5">
                <a:latin typeface="Times New Roman"/>
                <a:cs typeface="Times New Roman"/>
              </a:rPr>
              <a:t>risk of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stroke </a:t>
            </a:r>
            <a:r>
              <a:rPr dirty="0" sz="950" spc="15">
                <a:latin typeface="Times New Roman"/>
                <a:cs typeface="Times New Roman"/>
              </a:rPr>
              <a:t>in </a:t>
            </a:r>
            <a:r>
              <a:rPr dirty="0" sz="950" spc="5">
                <a:latin typeface="Times New Roman"/>
                <a:cs typeface="Times New Roman"/>
              </a:rPr>
              <a:t>patients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5">
                <a:latin typeface="Times New Roman"/>
                <a:cs typeface="Times New Roman"/>
              </a:rPr>
              <a:t>have experienced  </a:t>
            </a:r>
            <a:r>
              <a:rPr dirty="0" sz="950" spc="10">
                <a:latin typeface="Times New Roman"/>
                <a:cs typeface="Times New Roman"/>
              </a:rPr>
              <a:t>stroke </a:t>
            </a:r>
            <a:r>
              <a:rPr dirty="0" sz="950" spc="5">
                <a:latin typeface="Times New Roman"/>
                <a:cs typeface="Times New Roman"/>
              </a:rPr>
              <a:t>precursors or </a:t>
            </a:r>
            <a:r>
              <a:rPr dirty="0" sz="950" spc="10">
                <a:latin typeface="Times New Roman"/>
                <a:cs typeface="Times New Roman"/>
              </a:rPr>
              <a:t>who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had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completed thrombotic stroke</a:t>
            </a:r>
            <a:r>
              <a:rPr dirty="0" sz="950" spc="10">
                <a:latin typeface="Times New Roman"/>
                <a:cs typeface="Times New Roman"/>
              </a:rPr>
              <a:t> 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9859" y="4562719"/>
            <a:ext cx="3714115" cy="318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Reducing the incidence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subacute </a:t>
            </a:r>
            <a:r>
              <a:rPr dirty="0" sz="950" spc="5">
                <a:latin typeface="Times New Roman"/>
                <a:cs typeface="Times New Roman"/>
              </a:rPr>
              <a:t>coronary </a:t>
            </a:r>
            <a:r>
              <a:rPr dirty="0" sz="950" spc="10">
                <a:latin typeface="Times New Roman"/>
                <a:cs typeface="Times New Roman"/>
              </a:rPr>
              <a:t>stent thrombosis, </a:t>
            </a:r>
            <a:r>
              <a:rPr dirty="0" sz="950" spc="5">
                <a:latin typeface="Times New Roman"/>
                <a:cs typeface="Times New Roman"/>
              </a:rPr>
              <a:t>when  </a:t>
            </a:r>
            <a:r>
              <a:rPr dirty="0" sz="950" spc="10">
                <a:latin typeface="Times New Roman"/>
                <a:cs typeface="Times New Roman"/>
              </a:rPr>
              <a:t>used </a:t>
            </a:r>
            <a:r>
              <a:rPr dirty="0" sz="950">
                <a:latin typeface="Times New Roman"/>
                <a:cs typeface="Times New Roman"/>
              </a:rPr>
              <a:t>with </a:t>
            </a:r>
            <a:r>
              <a:rPr dirty="0" sz="950" spc="5">
                <a:latin typeface="Times New Roman"/>
                <a:cs typeface="Times New Roman"/>
              </a:rPr>
              <a:t>aspirin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859" y="4849199"/>
            <a:ext cx="111315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Important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limitations: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859" y="5000843"/>
            <a:ext cx="3907154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For </a:t>
            </a:r>
            <a:r>
              <a:rPr dirty="0" sz="950" spc="5">
                <a:latin typeface="Times New Roman"/>
                <a:cs typeface="Times New Roman"/>
              </a:rPr>
              <a:t>stroke, Imdicon should </a:t>
            </a:r>
            <a:r>
              <a:rPr dirty="0" sz="950" spc="15">
                <a:latin typeface="Times New Roman"/>
                <a:cs typeface="Times New Roman"/>
              </a:rPr>
              <a:t>be </a:t>
            </a:r>
            <a:r>
              <a:rPr dirty="0" sz="950" spc="10">
                <a:latin typeface="Times New Roman"/>
                <a:cs typeface="Times New Roman"/>
              </a:rPr>
              <a:t>reserved </a:t>
            </a:r>
            <a:r>
              <a:rPr dirty="0" sz="950" spc="5">
                <a:latin typeface="Times New Roman"/>
                <a:cs typeface="Times New Roman"/>
              </a:rPr>
              <a:t>for </a:t>
            </a:r>
            <a:r>
              <a:rPr dirty="0" sz="950" spc="10">
                <a:latin typeface="Times New Roman"/>
                <a:cs typeface="Times New Roman"/>
              </a:rPr>
              <a:t>patients who are </a:t>
            </a:r>
            <a:r>
              <a:rPr dirty="0" sz="950" spc="5">
                <a:latin typeface="Times New Roman"/>
                <a:cs typeface="Times New Roman"/>
              </a:rPr>
              <a:t>intolerant of  or allergic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aspirin or </a:t>
            </a:r>
            <a:r>
              <a:rPr dirty="0" sz="950" spc="10">
                <a:latin typeface="Times New Roman"/>
                <a:cs typeface="Times New Roman"/>
              </a:rPr>
              <a:t>who have </a:t>
            </a:r>
            <a:r>
              <a:rPr dirty="0" sz="950" spc="5">
                <a:latin typeface="Times New Roman"/>
                <a:cs typeface="Times New Roman"/>
              </a:rPr>
              <a:t>failed aspirin therapy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(1.1)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859" y="5433573"/>
            <a:ext cx="3896995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----------------------DOSAGE </a:t>
            </a:r>
            <a:r>
              <a:rPr dirty="0" sz="950" spc="15" b="1">
                <a:latin typeface="Times New Roman"/>
                <a:cs typeface="Times New Roman"/>
              </a:rPr>
              <a:t>AND</a:t>
            </a:r>
            <a:r>
              <a:rPr dirty="0" sz="950" spc="12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ADMINISTRATION-----------------------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Stroke: </a:t>
            </a:r>
            <a:r>
              <a:rPr dirty="0" sz="950" spc="15">
                <a:latin typeface="Times New Roman"/>
                <a:cs typeface="Times New Roman"/>
              </a:rPr>
              <a:t>50 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food.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9859" y="5736860"/>
            <a:ext cx="3850004" cy="3200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Coronary </a:t>
            </a:r>
            <a:r>
              <a:rPr dirty="0" sz="950" spc="5">
                <a:latin typeface="Times New Roman"/>
                <a:cs typeface="Times New Roman"/>
              </a:rPr>
              <a:t>Stenting: 50 </a:t>
            </a:r>
            <a:r>
              <a:rPr dirty="0" sz="950" spc="15">
                <a:latin typeface="Times New Roman"/>
                <a:cs typeface="Times New Roman"/>
              </a:rPr>
              <a:t>mg </a:t>
            </a:r>
            <a:r>
              <a:rPr dirty="0" sz="950" spc="10">
                <a:latin typeface="Times New Roman"/>
                <a:cs typeface="Times New Roman"/>
              </a:rPr>
              <a:t>once </a:t>
            </a:r>
            <a:r>
              <a:rPr dirty="0" sz="950" spc="5">
                <a:latin typeface="Times New Roman"/>
                <a:cs typeface="Times New Roman"/>
              </a:rPr>
              <a:t>daily with food, with antiplatelet doses  of aspirin, for up </a:t>
            </a:r>
            <a:r>
              <a:rPr dirty="0" sz="950" spc="15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30 </a:t>
            </a:r>
            <a:r>
              <a:rPr dirty="0" sz="950" spc="10">
                <a:latin typeface="Times New Roman"/>
                <a:cs typeface="Times New Roman"/>
              </a:rPr>
              <a:t>days </a:t>
            </a:r>
            <a:r>
              <a:rPr dirty="0" sz="950" spc="5">
                <a:latin typeface="Times New Roman"/>
                <a:cs typeface="Times New Roman"/>
              </a:rPr>
              <a:t>following stent implantation</a:t>
            </a:r>
            <a:r>
              <a:rPr dirty="0" sz="950" spc="30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(2.2)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9859" y="6023340"/>
            <a:ext cx="3647440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Discontinue in </a:t>
            </a:r>
            <a:r>
              <a:rPr dirty="0" sz="950" spc="5">
                <a:latin typeface="Times New Roman"/>
                <a:cs typeface="Times New Roman"/>
              </a:rPr>
              <a:t>renally </a:t>
            </a:r>
            <a:r>
              <a:rPr dirty="0" sz="950" spc="10">
                <a:latin typeface="Times New Roman"/>
                <a:cs typeface="Times New Roman"/>
              </a:rPr>
              <a:t>impaired patients if hemorrhagic </a:t>
            </a:r>
            <a:r>
              <a:rPr dirty="0" sz="950" spc="5">
                <a:latin typeface="Times New Roman"/>
                <a:cs typeface="Times New Roman"/>
              </a:rPr>
              <a:t>or hematopoietic  </a:t>
            </a:r>
            <a:r>
              <a:rPr dirty="0" sz="950" spc="10">
                <a:latin typeface="Times New Roman"/>
                <a:cs typeface="Times New Roman"/>
              </a:rPr>
              <a:t>problems are encountered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60516" y="869428"/>
            <a:ext cx="38906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---------------------DOSAGE </a:t>
            </a:r>
            <a:r>
              <a:rPr dirty="0" sz="950" spc="15" b="1">
                <a:latin typeface="Times New Roman"/>
                <a:cs typeface="Times New Roman"/>
              </a:rPr>
              <a:t>FORMS AND</a:t>
            </a:r>
            <a:r>
              <a:rPr dirty="0" sz="950" spc="6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STRENGTHS----------------------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42166" y="1009657"/>
            <a:ext cx="10312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Times New Roman"/>
                <a:cs typeface="Times New Roman"/>
              </a:rPr>
              <a:t>Capsules: </a:t>
            </a:r>
            <a:r>
              <a:rPr dirty="0" sz="950" spc="15">
                <a:latin typeface="Times New Roman"/>
                <a:cs typeface="Times New Roman"/>
              </a:rPr>
              <a:t>50 mg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(3)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42166" y="1299900"/>
            <a:ext cx="3924300" cy="326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-------------------------------CONTRAINDICATIONS------------------------------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Hematopoietic </a:t>
            </a:r>
            <a:r>
              <a:rPr dirty="0" sz="950" spc="10">
                <a:latin typeface="Times New Roman"/>
                <a:cs typeface="Times New Roman"/>
              </a:rPr>
              <a:t>disorders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 </a:t>
            </a:r>
            <a:r>
              <a:rPr dirty="0" sz="950" spc="5">
                <a:latin typeface="Times New Roman"/>
                <a:cs typeface="Times New Roman"/>
              </a:rPr>
              <a:t>history of </a:t>
            </a:r>
            <a:r>
              <a:rPr dirty="0" sz="950" spc="10">
                <a:latin typeface="Times New Roman"/>
                <a:cs typeface="Times New Roman"/>
              </a:rPr>
              <a:t>TTP </a:t>
            </a:r>
            <a:r>
              <a:rPr dirty="0" sz="950" spc="5">
                <a:latin typeface="Times New Roman"/>
                <a:cs typeface="Times New Roman"/>
              </a:rPr>
              <a:t>or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</a:t>
            </a:r>
            <a:r>
              <a:rPr dirty="0" sz="950" spc="10">
                <a:latin typeface="Times New Roman"/>
                <a:cs typeface="Times New Roman"/>
              </a:rPr>
              <a:t> (4)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6215" y="1931404"/>
            <a:ext cx="7124065" cy="865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57935">
              <a:lnSpc>
                <a:spcPts val="1065"/>
              </a:lnSpc>
            </a:pPr>
            <a:r>
              <a:rPr dirty="0" sz="950" spc="15" b="1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algn="ctr" indent="56515">
              <a:lnSpc>
                <a:spcPct val="99400"/>
              </a:lnSpc>
              <a:tabLst>
                <a:tab pos="4138295" algn="l"/>
                <a:tab pos="4380865" algn="l"/>
                <a:tab pos="4417060" algn="l"/>
              </a:tabLst>
            </a:pPr>
            <a:r>
              <a:rPr dirty="0" sz="950" spc="10" b="1" i="1">
                <a:latin typeface="Times New Roman"/>
                <a:cs typeface="Times New Roman"/>
              </a:rPr>
              <a:t>See </a:t>
            </a:r>
            <a:r>
              <a:rPr dirty="0" sz="950" spc="5" b="1" i="1">
                <a:latin typeface="Times New Roman"/>
                <a:cs typeface="Times New Roman"/>
              </a:rPr>
              <a:t>full </a:t>
            </a:r>
            <a:r>
              <a:rPr dirty="0" sz="950" spc="10" b="1" i="1">
                <a:latin typeface="Times New Roman"/>
                <a:cs typeface="Times New Roman"/>
              </a:rPr>
              <a:t>prescribing information for complete</a:t>
            </a:r>
            <a:r>
              <a:rPr dirty="0" sz="950" spc="-25" b="1" i="1">
                <a:latin typeface="Times New Roman"/>
                <a:cs typeface="Times New Roman"/>
              </a:rPr>
              <a:t> </a:t>
            </a:r>
            <a:r>
              <a:rPr dirty="0" sz="950" spc="10" b="1" i="1">
                <a:latin typeface="Times New Roman"/>
                <a:cs typeface="Times New Roman"/>
              </a:rPr>
              <a:t>boxed warning</a:t>
            </a:r>
            <a:r>
              <a:rPr dirty="0" sz="950" spc="10" b="1">
                <a:latin typeface="Times New Roman"/>
                <a:cs typeface="Times New Roman"/>
              </a:rPr>
              <a:t>.	</a:t>
            </a:r>
            <a:r>
              <a:rPr dirty="0" baseline="2923" sz="1425" spc="7" b="1">
                <a:latin typeface="Times New Roman"/>
                <a:cs typeface="Times New Roman"/>
              </a:rPr>
              <a:t>-----------------------WARNINGS </a:t>
            </a:r>
            <a:r>
              <a:rPr dirty="0" baseline="2923" sz="1425" spc="30" b="1">
                <a:latin typeface="Times New Roman"/>
                <a:cs typeface="Times New Roman"/>
              </a:rPr>
              <a:t>AND </a:t>
            </a:r>
            <a:r>
              <a:rPr dirty="0" baseline="2923" sz="1425" spc="15" b="1">
                <a:latin typeface="Times New Roman"/>
                <a:cs typeface="Times New Roman"/>
              </a:rPr>
              <a:t>PRECAUTIONS--  </a:t>
            </a:r>
            <a:r>
              <a:rPr dirty="0" baseline="2923" sz="1425" spc="22" b="1">
                <a:latin typeface="Times New Roman"/>
                <a:cs typeface="Times New Roman"/>
              </a:rPr>
              <a:t>or </a:t>
            </a:r>
            <a:r>
              <a:rPr dirty="0" baseline="2923" sz="1425" spc="15" b="1">
                <a:latin typeface="Times New Roman"/>
                <a:cs typeface="Times New Roman"/>
              </a:rPr>
              <a:t>for hematological adverse reactions every </a:t>
            </a:r>
            <a:r>
              <a:rPr dirty="0" baseline="2923" sz="1425" spc="22" b="1">
                <a:latin typeface="Times New Roman"/>
                <a:cs typeface="Times New Roman"/>
              </a:rPr>
              <a:t>2 </a:t>
            </a:r>
            <a:r>
              <a:rPr dirty="0" baseline="2923" sz="1425" spc="7" b="1">
                <a:latin typeface="Times New Roman"/>
                <a:cs typeface="Times New Roman"/>
              </a:rPr>
              <a:t>weeks </a:t>
            </a:r>
            <a:r>
              <a:rPr dirty="0" baseline="2923" sz="1425" spc="22" b="1">
                <a:latin typeface="Times New Roman"/>
                <a:cs typeface="Times New Roman"/>
              </a:rPr>
              <a:t>for</a:t>
            </a:r>
            <a:r>
              <a:rPr dirty="0" baseline="2923" sz="1425" spc="-60" b="1">
                <a:latin typeface="Times New Roman"/>
                <a:cs typeface="Times New Roman"/>
              </a:rPr>
              <a:t> </a:t>
            </a:r>
            <a:r>
              <a:rPr dirty="0" baseline="2923" sz="1425" spc="7" b="1">
                <a:latin typeface="Times New Roman"/>
                <a:cs typeface="Times New Roman"/>
              </a:rPr>
              <a:t>first</a:t>
            </a:r>
            <a:r>
              <a:rPr dirty="0" baseline="2923" sz="1425" spc="-7" b="1">
                <a:latin typeface="Times New Roman"/>
                <a:cs typeface="Times New Roman"/>
              </a:rPr>
              <a:t> </a:t>
            </a:r>
            <a:r>
              <a:rPr dirty="0" baseline="2923" sz="1425" spc="22" b="1">
                <a:latin typeface="Times New Roman"/>
                <a:cs typeface="Times New Roman"/>
              </a:rPr>
              <a:t>3	</a:t>
            </a:r>
            <a:r>
              <a:rPr dirty="0" sz="950" spc="30">
                <a:latin typeface="Symbol"/>
                <a:cs typeface="Symbol"/>
              </a:rPr>
              <a:t>•</a:t>
            </a:r>
            <a:r>
              <a:rPr dirty="0" sz="950" spc="30">
                <a:latin typeface="Times New Roman"/>
                <a:cs typeface="Times New Roman"/>
              </a:rPr>
              <a:t>		</a:t>
            </a:r>
            <a:r>
              <a:rPr dirty="0" sz="950" spc="5">
                <a:latin typeface="Times New Roman"/>
                <a:cs typeface="Times New Roman"/>
              </a:rPr>
              <a:t>Neutropenia (2.4 </a:t>
            </a:r>
            <a:r>
              <a:rPr dirty="0" sz="950" spc="25">
                <a:latin typeface="Times New Roman"/>
                <a:cs typeface="Times New Roman"/>
              </a:rPr>
              <a:t>% </a:t>
            </a:r>
            <a:r>
              <a:rPr dirty="0" sz="950" spc="5">
                <a:latin typeface="Times New Roman"/>
                <a:cs typeface="Times New Roman"/>
              </a:rPr>
              <a:t>incidence;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occur </a:t>
            </a:r>
            <a:r>
              <a:rPr dirty="0" sz="950" spc="5">
                <a:latin typeface="Times New Roman"/>
                <a:cs typeface="Times New Roman"/>
              </a:rPr>
              <a:t>suddenly; </a:t>
            </a:r>
            <a:r>
              <a:rPr dirty="0" sz="950" spc="10">
                <a:latin typeface="Times New Roman"/>
                <a:cs typeface="Times New Roman"/>
              </a:rPr>
              <a:t>ty  </a:t>
            </a:r>
            <a:r>
              <a:rPr dirty="0" sz="950" spc="10" b="1">
                <a:latin typeface="Times New Roman"/>
                <a:cs typeface="Times New Roman"/>
              </a:rPr>
              <a:t>s of </a:t>
            </a:r>
            <a:r>
              <a:rPr dirty="0" sz="950" spc="5" b="1">
                <a:latin typeface="Times New Roman"/>
                <a:cs typeface="Times New Roman"/>
              </a:rPr>
              <a:t>treatment (5.2).  Discontinue </a:t>
            </a:r>
            <a:r>
              <a:rPr dirty="0" sz="950" spc="10" b="1">
                <a:latin typeface="Times New Roman"/>
                <a:cs typeface="Times New Roman"/>
              </a:rPr>
              <a:t>Imdicon </a:t>
            </a:r>
            <a:r>
              <a:rPr dirty="0" sz="950" spc="5" b="1">
                <a:latin typeface="Times New Roman"/>
                <a:cs typeface="Times New Roman"/>
              </a:rPr>
              <a:t>immediately if </a:t>
            </a:r>
            <a:r>
              <a:rPr dirty="0" sz="950" spc="10" b="1">
                <a:latin typeface="Times New Roman"/>
                <a:cs typeface="Times New Roman"/>
              </a:rPr>
              <a:t>any</a:t>
            </a:r>
            <a:r>
              <a:rPr dirty="0" sz="950" spc="14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of</a:t>
            </a:r>
            <a:r>
              <a:rPr dirty="0" sz="950" spc="30" b="1">
                <a:latin typeface="Times New Roman"/>
                <a:cs typeface="Times New Roman"/>
              </a:rPr>
              <a:t> </a:t>
            </a:r>
            <a:r>
              <a:rPr dirty="0" sz="950" b="1">
                <a:latin typeface="Times New Roman"/>
                <a:cs typeface="Times New Roman"/>
              </a:rPr>
              <a:t>the		</a:t>
            </a:r>
            <a:r>
              <a:rPr dirty="0" sz="950" spc="5">
                <a:latin typeface="Times New Roman"/>
                <a:cs typeface="Times New Roman"/>
              </a:rPr>
              <a:t>within </a:t>
            </a:r>
            <a:r>
              <a:rPr dirty="0" sz="950" spc="10">
                <a:latin typeface="Times New Roman"/>
                <a:cs typeface="Times New Roman"/>
              </a:rPr>
              <a:t>1-2 </a:t>
            </a:r>
            <a:r>
              <a:rPr dirty="0" sz="950" spc="5">
                <a:latin typeface="Times New Roman"/>
                <a:cs typeface="Times New Roman"/>
              </a:rPr>
              <a:t>weeks of discontinuation), </a:t>
            </a:r>
            <a:r>
              <a:rPr dirty="0" sz="950" spc="10">
                <a:latin typeface="Times New Roman"/>
                <a:cs typeface="Times New Roman"/>
              </a:rPr>
              <a:t>thrombotic </a:t>
            </a:r>
            <a:r>
              <a:rPr dirty="0" sz="950" spc="5">
                <a:latin typeface="Times New Roman"/>
                <a:cs typeface="Times New Roman"/>
              </a:rPr>
              <a:t>thro  </a:t>
            </a:r>
            <a:r>
              <a:rPr dirty="0" sz="950" spc="5" b="1">
                <a:latin typeface="Times New Roman"/>
                <a:cs typeface="Times New Roman"/>
              </a:rPr>
              <a:t>ng </a:t>
            </a:r>
            <a:r>
              <a:rPr dirty="0" sz="950" spc="10" b="1">
                <a:latin typeface="Times New Roman"/>
                <a:cs typeface="Times New Roman"/>
              </a:rPr>
              <a:t>occur:		</a:t>
            </a:r>
            <a:r>
              <a:rPr dirty="0" sz="950" spc="5">
                <a:latin typeface="Times New Roman"/>
                <a:cs typeface="Times New Roman"/>
              </a:rPr>
              <a:t>purpura (TTP), </a:t>
            </a:r>
            <a:r>
              <a:rPr dirty="0" sz="950" spc="10">
                <a:latin typeface="Times New Roman"/>
                <a:cs typeface="Times New Roman"/>
              </a:rPr>
              <a:t>aplastic </a:t>
            </a:r>
            <a:r>
              <a:rPr dirty="0" sz="950" spc="5">
                <a:latin typeface="Times New Roman"/>
                <a:cs typeface="Times New Roman"/>
              </a:rPr>
              <a:t>anemia, agranulocytosis,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panc</a:t>
            </a:r>
            <a:endParaRPr sz="950">
              <a:latin typeface="Times New Roman"/>
              <a:cs typeface="Times New Roman"/>
            </a:endParaRPr>
          </a:p>
          <a:p>
            <a:pPr algn="ctr" marR="245110">
              <a:lnSpc>
                <a:spcPct val="100000"/>
              </a:lnSpc>
              <a:spcBef>
                <a:spcPts val="45"/>
              </a:spcBef>
              <a:tabLst>
                <a:tab pos="4372610" algn="l"/>
              </a:tabLst>
            </a:pPr>
            <a:r>
              <a:rPr dirty="0" sz="950" spc="10" b="1">
                <a:latin typeface="Times New Roman"/>
                <a:cs typeface="Times New Roman"/>
              </a:rPr>
              <a:t>eutropenia/agranulocytosis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(5.1)	</a:t>
            </a:r>
            <a:r>
              <a:rPr dirty="0" baseline="2923" sz="1425" spc="7">
                <a:latin typeface="Times New Roman"/>
                <a:cs typeface="Times New Roman"/>
              </a:rPr>
              <a:t>leukemia, </a:t>
            </a:r>
            <a:r>
              <a:rPr dirty="0" baseline="2923" sz="1425" spc="15">
                <a:latin typeface="Times New Roman"/>
                <a:cs typeface="Times New Roman"/>
              </a:rPr>
              <a:t>and thrombocytopenia can occur</a:t>
            </a:r>
            <a:r>
              <a:rPr dirty="0" baseline="2923" sz="1425" spc="-75">
                <a:latin typeface="Times New Roman"/>
                <a:cs typeface="Times New Roman"/>
              </a:rPr>
              <a:t> </a:t>
            </a:r>
            <a:r>
              <a:rPr dirty="0" baseline="2923" sz="1425" spc="7">
                <a:latin typeface="Times New Roman"/>
                <a:cs typeface="Times New Roman"/>
              </a:rPr>
              <a:t>(5.1)</a:t>
            </a:r>
            <a:endParaRPr baseline="2923" sz="142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42042" y="1603187"/>
            <a:ext cx="3912235" cy="14941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Hemostatic </a:t>
            </a:r>
            <a:r>
              <a:rPr dirty="0" sz="950" spc="5">
                <a:latin typeface="Times New Roman"/>
                <a:cs typeface="Times New Roman"/>
              </a:rPr>
              <a:t>disorder or </a:t>
            </a:r>
            <a:r>
              <a:rPr dirty="0" sz="950" spc="10">
                <a:latin typeface="Times New Roman"/>
                <a:cs typeface="Times New Roman"/>
              </a:rPr>
              <a:t>active bleeding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(4)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Severe </a:t>
            </a:r>
            <a:r>
              <a:rPr dirty="0" sz="950" spc="15">
                <a:latin typeface="Times New Roman"/>
                <a:cs typeface="Times New Roman"/>
              </a:rPr>
              <a:t>hepatic </a:t>
            </a:r>
            <a:r>
              <a:rPr dirty="0" sz="950" spc="10">
                <a:latin typeface="Times New Roman"/>
                <a:cs typeface="Times New Roman"/>
              </a:rPr>
              <a:t>impairment </a:t>
            </a:r>
            <a:r>
              <a:rPr dirty="0" sz="950" spc="5">
                <a:latin typeface="Times New Roman"/>
                <a:cs typeface="Times New Roman"/>
              </a:rPr>
              <a:t>(4,</a:t>
            </a:r>
            <a:r>
              <a:rPr dirty="0" sz="950" spc="-4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8.7)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950">
              <a:latin typeface="Times New Roman"/>
              <a:cs typeface="Times New Roman"/>
            </a:endParaRPr>
          </a:p>
          <a:p>
            <a:pPr marL="2993390">
              <a:lnSpc>
                <a:spcPct val="100000"/>
              </a:lnSpc>
            </a:pPr>
            <a:r>
              <a:rPr dirty="0" sz="950" spc="5" b="1">
                <a:latin typeface="Times New Roman"/>
                <a:cs typeface="Times New Roman"/>
              </a:rPr>
              <a:t>----------------------</a:t>
            </a:r>
            <a:endParaRPr sz="950">
              <a:latin typeface="Times New Roman"/>
              <a:cs typeface="Times New Roman"/>
            </a:endParaRPr>
          </a:p>
          <a:p>
            <a:pPr marL="2953385" marR="133350" indent="40005">
              <a:lnSpc>
                <a:spcPct val="98700"/>
              </a:lnSpc>
              <a:spcBef>
                <a:spcPts val="70"/>
              </a:spcBef>
            </a:pPr>
            <a:r>
              <a:rPr dirty="0" sz="950" spc="10">
                <a:latin typeface="Times New Roman"/>
                <a:cs typeface="Times New Roman"/>
              </a:rPr>
              <a:t>pically</a:t>
            </a:r>
            <a:r>
              <a:rPr dirty="0" sz="950" spc="-6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resolves  </a:t>
            </a:r>
            <a:r>
              <a:rPr dirty="0" sz="950" spc="10">
                <a:latin typeface="Times New Roman"/>
                <a:cs typeface="Times New Roman"/>
              </a:rPr>
              <a:t>mbocytopenic  </a:t>
            </a:r>
            <a:r>
              <a:rPr dirty="0" sz="950" spc="5">
                <a:latin typeface="Times New Roman"/>
                <a:cs typeface="Times New Roman"/>
              </a:rPr>
              <a:t>ytopenia,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291465" marR="67945" indent="-279400">
              <a:lnSpc>
                <a:spcPct val="100000"/>
              </a:lnSpc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Monitor </a:t>
            </a:r>
            <a:r>
              <a:rPr dirty="0" sz="950" spc="5">
                <a:latin typeface="Times New Roman"/>
                <a:cs typeface="Times New Roman"/>
              </a:rPr>
              <a:t>for hematological adverse </a:t>
            </a:r>
            <a:r>
              <a:rPr dirty="0" sz="950" spc="10">
                <a:latin typeface="Times New Roman"/>
                <a:cs typeface="Times New Roman"/>
              </a:rPr>
              <a:t>reactions </a:t>
            </a:r>
            <a:r>
              <a:rPr dirty="0" sz="950" spc="5">
                <a:latin typeface="Times New Roman"/>
                <a:cs typeface="Times New Roman"/>
              </a:rPr>
              <a:t>every </a:t>
            </a:r>
            <a:r>
              <a:rPr dirty="0" sz="950" spc="15">
                <a:latin typeface="Times New Roman"/>
                <a:cs typeface="Times New Roman"/>
              </a:rPr>
              <a:t>2 </a:t>
            </a:r>
            <a:r>
              <a:rPr dirty="0" sz="950" spc="5">
                <a:latin typeface="Times New Roman"/>
                <a:cs typeface="Times New Roman"/>
              </a:rPr>
              <a:t>weeks through </a:t>
            </a:r>
            <a:r>
              <a:rPr dirty="0" sz="950" spc="10">
                <a:latin typeface="Times New Roman"/>
                <a:cs typeface="Times New Roman"/>
              </a:rPr>
              <a:t>the  third month </a:t>
            </a:r>
            <a:r>
              <a:rPr dirty="0" sz="950" spc="5">
                <a:latin typeface="Times New Roman"/>
                <a:cs typeface="Times New Roman"/>
              </a:rPr>
              <a:t>of </a:t>
            </a:r>
            <a:r>
              <a:rPr dirty="0" sz="950" spc="10">
                <a:latin typeface="Times New Roman"/>
                <a:cs typeface="Times New Roman"/>
              </a:rPr>
              <a:t>treatment</a:t>
            </a:r>
            <a:r>
              <a:rPr dirty="0" sz="950" spc="-3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(5.2)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42042" y="3209306"/>
            <a:ext cx="3914140" cy="46100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ts val="113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------------------------------ADVERSE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REACTIONS-------------------------------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12700" marR="381635">
              <a:lnSpc>
                <a:spcPts val="1120"/>
              </a:lnSpc>
              <a:spcBef>
                <a:spcPts val="45"/>
              </a:spcBef>
            </a:pPr>
            <a:r>
              <a:rPr dirty="0" sz="950" spc="10">
                <a:latin typeface="Times New Roman"/>
                <a:cs typeface="Times New Roman"/>
              </a:rPr>
              <a:t>Most </a:t>
            </a:r>
            <a:r>
              <a:rPr dirty="0" sz="950" spc="15">
                <a:latin typeface="Times New Roman"/>
                <a:cs typeface="Times New Roman"/>
              </a:rPr>
              <a:t>common </a:t>
            </a:r>
            <a:r>
              <a:rPr dirty="0" sz="950" spc="10">
                <a:latin typeface="Times New Roman"/>
                <a:cs typeface="Times New Roman"/>
              </a:rPr>
              <a:t>adverse reactions </a:t>
            </a:r>
            <a:r>
              <a:rPr dirty="0" sz="950" spc="5">
                <a:latin typeface="Times New Roman"/>
                <a:cs typeface="Times New Roman"/>
              </a:rPr>
              <a:t>(incidence </a:t>
            </a:r>
            <a:r>
              <a:rPr dirty="0" sz="950" spc="15">
                <a:latin typeface="Times New Roman"/>
                <a:cs typeface="Times New Roman"/>
              </a:rPr>
              <a:t>&gt;2%) </a:t>
            </a:r>
            <a:r>
              <a:rPr dirty="0" sz="950" spc="10">
                <a:latin typeface="Times New Roman"/>
                <a:cs typeface="Times New Roman"/>
              </a:rPr>
              <a:t>are </a:t>
            </a:r>
            <a:r>
              <a:rPr dirty="0" sz="950" spc="5">
                <a:latin typeface="Times New Roman"/>
                <a:cs typeface="Times New Roman"/>
              </a:rPr>
              <a:t>diarrhea, nausea,  </a:t>
            </a:r>
            <a:r>
              <a:rPr dirty="0" sz="950" spc="10">
                <a:latin typeface="Times New Roman"/>
                <a:cs typeface="Times New Roman"/>
              </a:rPr>
              <a:t>dyspepsia, </a:t>
            </a:r>
            <a:r>
              <a:rPr dirty="0" sz="950" spc="5">
                <a:latin typeface="Times New Roman"/>
                <a:cs typeface="Times New Roman"/>
              </a:rPr>
              <a:t>rash, gastrointestinal </a:t>
            </a:r>
            <a:r>
              <a:rPr dirty="0" sz="950" spc="10">
                <a:latin typeface="Times New Roman"/>
                <a:cs typeface="Times New Roman"/>
              </a:rPr>
              <a:t>pain, </a:t>
            </a:r>
            <a:r>
              <a:rPr dirty="0" sz="950" spc="5">
                <a:latin typeface="Times New Roman"/>
                <a:cs typeface="Times New Roman"/>
              </a:rPr>
              <a:t>neutropenia, and </a:t>
            </a:r>
            <a:r>
              <a:rPr dirty="0" sz="950" spc="10">
                <a:latin typeface="Times New Roman"/>
                <a:cs typeface="Times New Roman"/>
              </a:rPr>
              <a:t>purpura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 spc="5">
                <a:latin typeface="Times New Roman"/>
                <a:cs typeface="Times New Roman"/>
              </a:rPr>
              <a:t>(6.1).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42042" y="3783770"/>
            <a:ext cx="3931285" cy="4629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900"/>
              </a:lnSpc>
              <a:spcBef>
                <a:spcPts val="150"/>
              </a:spcBef>
            </a:pPr>
            <a:r>
              <a:rPr dirty="0" sz="950" spc="15" b="1">
                <a:latin typeface="Times New Roman"/>
                <a:cs typeface="Times New Roman"/>
              </a:rPr>
              <a:t>To </a:t>
            </a:r>
            <a:r>
              <a:rPr dirty="0" sz="950" spc="10" b="1">
                <a:latin typeface="Times New Roman"/>
                <a:cs typeface="Times New Roman"/>
              </a:rPr>
              <a:t>report SUSPECTED </a:t>
            </a:r>
            <a:r>
              <a:rPr dirty="0" sz="950" spc="15" b="1">
                <a:latin typeface="Times New Roman"/>
                <a:cs typeface="Times New Roman"/>
              </a:rPr>
              <a:t>ADVERSE </a:t>
            </a:r>
            <a:r>
              <a:rPr dirty="0" sz="950" spc="10" b="1">
                <a:latin typeface="Times New Roman"/>
                <a:cs typeface="Times New Roman"/>
              </a:rPr>
              <a:t>REACTIONS, contact  (manufacturer) </a:t>
            </a:r>
            <a:r>
              <a:rPr dirty="0" sz="950" spc="15" b="1">
                <a:latin typeface="Times New Roman"/>
                <a:cs typeface="Times New Roman"/>
              </a:rPr>
              <a:t>at </a:t>
            </a:r>
            <a:r>
              <a:rPr dirty="0" sz="950" spc="5" b="1">
                <a:latin typeface="Times New Roman"/>
                <a:cs typeface="Times New Roman"/>
              </a:rPr>
              <a:t>(phone </a:t>
            </a:r>
            <a:r>
              <a:rPr dirty="0" sz="950" spc="15" b="1">
                <a:latin typeface="Times New Roman"/>
                <a:cs typeface="Times New Roman"/>
              </a:rPr>
              <a:t># and </a:t>
            </a:r>
            <a:r>
              <a:rPr dirty="0" sz="950" spc="5" b="1">
                <a:latin typeface="Times New Roman"/>
                <a:cs typeface="Times New Roman"/>
              </a:rPr>
              <a:t>Web </a:t>
            </a:r>
            <a:r>
              <a:rPr dirty="0" sz="950" spc="10" b="1">
                <a:latin typeface="Times New Roman"/>
                <a:cs typeface="Times New Roman"/>
              </a:rPr>
              <a:t>address) </a:t>
            </a:r>
            <a:r>
              <a:rPr dirty="0" sz="950" spc="5" b="1">
                <a:latin typeface="Times New Roman"/>
                <a:cs typeface="Times New Roman"/>
              </a:rPr>
              <a:t>or </a:t>
            </a:r>
            <a:r>
              <a:rPr dirty="0" sz="950" spc="15" b="1">
                <a:latin typeface="Times New Roman"/>
                <a:cs typeface="Times New Roman"/>
              </a:rPr>
              <a:t>FDA at </a:t>
            </a:r>
            <a:r>
              <a:rPr dirty="0" sz="950" spc="10" b="1">
                <a:latin typeface="Times New Roman"/>
                <a:cs typeface="Times New Roman"/>
              </a:rPr>
              <a:t>1-800-FDA-1088  </a:t>
            </a:r>
            <a:r>
              <a:rPr dirty="0" sz="950" spc="15" b="1">
                <a:latin typeface="Times New Roman"/>
                <a:cs typeface="Times New Roman"/>
              </a:rPr>
              <a:t>or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u="sng" sz="950" spc="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www.fda.gov/medwatch.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42324" y="4357130"/>
            <a:ext cx="3913504" cy="3276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------------------------------DRUG</a:t>
            </a:r>
            <a:r>
              <a:rPr dirty="0" sz="950" spc="8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INTERACTIONS-------------------------------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5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Anticoagulants: Discontinue prior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switching </a:t>
            </a:r>
            <a:r>
              <a:rPr dirty="0" sz="950" spc="10">
                <a:latin typeface="Times New Roman"/>
                <a:cs typeface="Times New Roman"/>
              </a:rPr>
              <a:t>to </a:t>
            </a:r>
            <a:r>
              <a:rPr dirty="0" sz="950" spc="5">
                <a:latin typeface="Times New Roman"/>
                <a:cs typeface="Times New Roman"/>
              </a:rPr>
              <a:t>Imdicon (5.3,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7.1)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42324" y="4662675"/>
            <a:ext cx="3659504" cy="31813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91465" marR="5080" indent="-279400">
              <a:lnSpc>
                <a:spcPts val="1120"/>
              </a:lnSpc>
              <a:spcBef>
                <a:spcPts val="19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5">
                <a:latin typeface="Times New Roman"/>
                <a:cs typeface="Times New Roman"/>
              </a:rPr>
              <a:t>Phenytoin: Elevated </a:t>
            </a:r>
            <a:r>
              <a:rPr dirty="0" sz="950" spc="10">
                <a:latin typeface="Times New Roman"/>
                <a:cs typeface="Times New Roman"/>
              </a:rPr>
              <a:t>phenytoin </a:t>
            </a:r>
            <a:r>
              <a:rPr dirty="0" sz="950" spc="5">
                <a:latin typeface="Times New Roman"/>
                <a:cs typeface="Times New Roman"/>
              </a:rPr>
              <a:t>levels </a:t>
            </a:r>
            <a:r>
              <a:rPr dirty="0" sz="950" spc="15">
                <a:latin typeface="Times New Roman"/>
                <a:cs typeface="Times New Roman"/>
              </a:rPr>
              <a:t>have </a:t>
            </a:r>
            <a:r>
              <a:rPr dirty="0" sz="950" spc="5">
                <a:latin typeface="Times New Roman"/>
                <a:cs typeface="Times New Roman"/>
              </a:rPr>
              <a:t>been reported. </a:t>
            </a:r>
            <a:r>
              <a:rPr dirty="0" sz="950" spc="10">
                <a:latin typeface="Times New Roman"/>
                <a:cs typeface="Times New Roman"/>
              </a:rPr>
              <a:t>Monitor  </a:t>
            </a:r>
            <a:r>
              <a:rPr dirty="0" sz="950" spc="5">
                <a:latin typeface="Times New Roman"/>
                <a:cs typeface="Times New Roman"/>
              </a:rPr>
              <a:t>levels. </a:t>
            </a:r>
            <a:r>
              <a:rPr dirty="0" sz="950" spc="10">
                <a:latin typeface="Times New Roman"/>
                <a:cs typeface="Times New Roman"/>
              </a:rPr>
              <a:t>(7.2)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42324" y="5093148"/>
            <a:ext cx="3922395" cy="11982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35"/>
              </a:spcBef>
            </a:pPr>
            <a:r>
              <a:rPr dirty="0" sz="950" spc="5" b="1">
                <a:latin typeface="Times New Roman"/>
                <a:cs typeface="Times New Roman"/>
              </a:rPr>
              <a:t>-----------------------USE </a:t>
            </a:r>
            <a:r>
              <a:rPr dirty="0" sz="950" spc="15" b="1">
                <a:latin typeface="Times New Roman"/>
                <a:cs typeface="Times New Roman"/>
              </a:rPr>
              <a:t>IN </a:t>
            </a:r>
            <a:r>
              <a:rPr dirty="0" sz="950" spc="10" b="1">
                <a:latin typeface="Times New Roman"/>
                <a:cs typeface="Times New Roman"/>
              </a:rPr>
              <a:t>SPECIFIC</a:t>
            </a:r>
            <a:r>
              <a:rPr dirty="0" sz="950" spc="105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POPULATIONS------------------------</a:t>
            </a:r>
            <a:endParaRPr sz="950">
              <a:latin typeface="Times New Roman"/>
              <a:cs typeface="Times New Roman"/>
            </a:endParaRPr>
          </a:p>
          <a:p>
            <a:pPr marL="291465" marR="216535" indent="-279400">
              <a:lnSpc>
                <a:spcPts val="1120"/>
              </a:lnSpc>
              <a:spcBef>
                <a:spcPts val="110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Hepatic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10">
                <a:latin typeface="Times New Roman"/>
                <a:cs typeface="Times New Roman"/>
              </a:rPr>
              <a:t>need adjustment. </a:t>
            </a:r>
            <a:r>
              <a:rPr dirty="0" sz="950" spc="5">
                <a:latin typeface="Times New Roman"/>
                <a:cs typeface="Times New Roman"/>
              </a:rPr>
              <a:t>Contraindicated in  severe </a:t>
            </a:r>
            <a:r>
              <a:rPr dirty="0" sz="950" spc="10">
                <a:latin typeface="Times New Roman"/>
                <a:cs typeface="Times New Roman"/>
              </a:rPr>
              <a:t>hepatic disease </a:t>
            </a:r>
            <a:r>
              <a:rPr dirty="0" sz="950" spc="5">
                <a:latin typeface="Times New Roman"/>
                <a:cs typeface="Times New Roman"/>
              </a:rPr>
              <a:t>(4, </a:t>
            </a:r>
            <a:r>
              <a:rPr dirty="0" sz="950" spc="10">
                <a:latin typeface="Times New Roman"/>
                <a:cs typeface="Times New Roman"/>
              </a:rPr>
              <a:t>8.7,</a:t>
            </a:r>
            <a:r>
              <a:rPr dirty="0" sz="950" spc="-45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 marL="291465" indent="-2794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91465" algn="l"/>
                <a:tab pos="292100" algn="l"/>
              </a:tabLst>
            </a:pPr>
            <a:r>
              <a:rPr dirty="0" sz="950" spc="10">
                <a:latin typeface="Times New Roman"/>
                <a:cs typeface="Times New Roman"/>
              </a:rPr>
              <a:t>Renal impairment: Dose </a:t>
            </a:r>
            <a:r>
              <a:rPr dirty="0" sz="950" spc="15">
                <a:latin typeface="Times New Roman"/>
                <a:cs typeface="Times New Roman"/>
              </a:rPr>
              <a:t>may </a:t>
            </a:r>
            <a:r>
              <a:rPr dirty="0" sz="950" spc="5">
                <a:latin typeface="Times New Roman"/>
                <a:cs typeface="Times New Roman"/>
              </a:rPr>
              <a:t>need </a:t>
            </a:r>
            <a:r>
              <a:rPr dirty="0" sz="950" spc="10">
                <a:latin typeface="Times New Roman"/>
                <a:cs typeface="Times New Roman"/>
              </a:rPr>
              <a:t>adjustment (2.3, </a:t>
            </a:r>
            <a:r>
              <a:rPr dirty="0" sz="950" spc="5">
                <a:latin typeface="Times New Roman"/>
                <a:cs typeface="Times New Roman"/>
              </a:rPr>
              <a:t>8.6,</a:t>
            </a:r>
            <a:r>
              <a:rPr dirty="0" sz="950" spc="-90">
                <a:latin typeface="Times New Roman"/>
                <a:cs typeface="Times New Roman"/>
              </a:rPr>
              <a:t> </a:t>
            </a:r>
            <a:r>
              <a:rPr dirty="0" sz="950" spc="10">
                <a:latin typeface="Times New Roman"/>
                <a:cs typeface="Times New Roman"/>
              </a:rPr>
              <a:t>12.3)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5"/>
              </a:lnSpc>
              <a:spcBef>
                <a:spcPts val="5"/>
              </a:spcBef>
            </a:pPr>
            <a:r>
              <a:rPr dirty="0" sz="950" spc="10" b="1">
                <a:latin typeface="Times New Roman"/>
                <a:cs typeface="Times New Roman"/>
              </a:rPr>
              <a:t>See </a:t>
            </a:r>
            <a:r>
              <a:rPr dirty="0" sz="950" spc="15" b="1">
                <a:latin typeface="Times New Roman"/>
                <a:cs typeface="Times New Roman"/>
              </a:rPr>
              <a:t>17 </a:t>
            </a:r>
            <a:r>
              <a:rPr dirty="0" sz="950" spc="10" b="1">
                <a:latin typeface="Times New Roman"/>
                <a:cs typeface="Times New Roman"/>
              </a:rPr>
              <a:t>for PATIENT COUNSELING </a:t>
            </a:r>
            <a:r>
              <a:rPr dirty="0" sz="950" spc="15" b="1">
                <a:latin typeface="Times New Roman"/>
                <a:cs typeface="Times New Roman"/>
              </a:rPr>
              <a:t>INFORMATION and</a:t>
            </a:r>
            <a:r>
              <a:rPr dirty="0" sz="950" spc="-8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FDA-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approved </a:t>
            </a:r>
            <a:r>
              <a:rPr dirty="0" sz="950" spc="5" b="1">
                <a:latin typeface="Times New Roman"/>
                <a:cs typeface="Times New Roman"/>
              </a:rPr>
              <a:t>patient</a:t>
            </a:r>
            <a:r>
              <a:rPr dirty="0" sz="950" spc="-30" b="1">
                <a:latin typeface="Times New Roman"/>
                <a:cs typeface="Times New Roman"/>
              </a:rPr>
              <a:t> </a:t>
            </a:r>
            <a:r>
              <a:rPr dirty="0" sz="950" spc="5" b="1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  <a:p>
            <a:pPr marL="2635885">
              <a:lnSpc>
                <a:spcPts val="1130"/>
              </a:lnSpc>
            </a:pPr>
            <a:r>
              <a:rPr dirty="0" sz="950" spc="10" b="1">
                <a:latin typeface="Times New Roman"/>
                <a:cs typeface="Times New Roman"/>
              </a:rPr>
              <a:t>Revised:</a:t>
            </a:r>
            <a:r>
              <a:rPr dirty="0" sz="950" spc="225" b="1">
                <a:latin typeface="Times New Roman"/>
                <a:cs typeface="Times New Roman"/>
              </a:rPr>
              <a:t> </a:t>
            </a:r>
            <a:r>
              <a:rPr dirty="0" sz="950" spc="10" b="1">
                <a:latin typeface="Times New Roman"/>
                <a:cs typeface="Times New Roman"/>
              </a:rPr>
              <a:t>5/200X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Example </a:t>
            </a:r>
            <a:r>
              <a:rPr dirty="0" spc="-5"/>
              <a:t>of </a:t>
            </a:r>
            <a:r>
              <a:rPr dirty="0" spc="-10"/>
              <a:t>Highlights </a:t>
            </a:r>
            <a:r>
              <a:rPr dirty="0" spc="-5"/>
              <a:t>for a</a:t>
            </a:r>
            <a:r>
              <a:rPr dirty="0" spc="30"/>
              <a:t> </a:t>
            </a:r>
            <a:r>
              <a:rPr dirty="0" spc="-10"/>
              <a:t>Fictitious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035435" y="468426"/>
            <a:ext cx="9740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33339A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7874000" y="1892300"/>
            <a:ext cx="528320" cy="4057650"/>
            <a:chOff x="7874000" y="1892300"/>
            <a:chExt cx="528320" cy="4057650"/>
          </a:xfrm>
        </p:grpSpPr>
        <p:sp>
          <p:nvSpPr>
            <p:cNvPr id="29" name="object 29"/>
            <p:cNvSpPr/>
            <p:nvPr/>
          </p:nvSpPr>
          <p:spPr>
            <a:xfrm>
              <a:off x="7874000" y="1968500"/>
              <a:ext cx="528320" cy="3981450"/>
            </a:xfrm>
            <a:custGeom>
              <a:avLst/>
              <a:gdLst/>
              <a:ahLst/>
              <a:cxnLst/>
              <a:rect l="l" t="t" r="r" b="b"/>
              <a:pathLst>
                <a:path w="528320" h="3981450">
                  <a:moveTo>
                    <a:pt x="76200" y="33527"/>
                  </a:moveTo>
                  <a:lnTo>
                    <a:pt x="71247" y="19288"/>
                  </a:lnTo>
                  <a:lnTo>
                    <a:pt x="61722" y="8191"/>
                  </a:lnTo>
                  <a:lnTo>
                    <a:pt x="48768" y="1381"/>
                  </a:lnTo>
                  <a:lnTo>
                    <a:pt x="33527" y="0"/>
                  </a:lnTo>
                  <a:lnTo>
                    <a:pt x="19288" y="4631"/>
                  </a:lnTo>
                  <a:lnTo>
                    <a:pt x="8191" y="14192"/>
                  </a:lnTo>
                  <a:lnTo>
                    <a:pt x="1381" y="27324"/>
                  </a:lnTo>
                  <a:lnTo>
                    <a:pt x="0" y="42671"/>
                  </a:lnTo>
                  <a:lnTo>
                    <a:pt x="4631" y="56911"/>
                  </a:lnTo>
                  <a:lnTo>
                    <a:pt x="14192" y="68008"/>
                  </a:lnTo>
                  <a:lnTo>
                    <a:pt x="25146" y="73688"/>
                  </a:lnTo>
                  <a:lnTo>
                    <a:pt x="25146" y="39623"/>
                  </a:lnTo>
                  <a:lnTo>
                    <a:pt x="50292" y="36575"/>
                  </a:lnTo>
                  <a:lnTo>
                    <a:pt x="54411" y="72116"/>
                  </a:lnTo>
                  <a:lnTo>
                    <a:pt x="56911" y="71246"/>
                  </a:lnTo>
                  <a:lnTo>
                    <a:pt x="68008" y="61721"/>
                  </a:lnTo>
                  <a:lnTo>
                    <a:pt x="74818" y="48767"/>
                  </a:lnTo>
                  <a:lnTo>
                    <a:pt x="76200" y="33527"/>
                  </a:lnTo>
                  <a:close/>
                </a:path>
                <a:path w="528320" h="3981450">
                  <a:moveTo>
                    <a:pt x="54411" y="72116"/>
                  </a:moveTo>
                  <a:lnTo>
                    <a:pt x="50292" y="36575"/>
                  </a:lnTo>
                  <a:lnTo>
                    <a:pt x="25146" y="39623"/>
                  </a:lnTo>
                  <a:lnTo>
                    <a:pt x="29245" y="74991"/>
                  </a:lnTo>
                  <a:lnTo>
                    <a:pt x="42672" y="76199"/>
                  </a:lnTo>
                  <a:lnTo>
                    <a:pt x="54411" y="72116"/>
                  </a:lnTo>
                  <a:close/>
                </a:path>
                <a:path w="528320" h="3981450">
                  <a:moveTo>
                    <a:pt x="29245" y="74991"/>
                  </a:moveTo>
                  <a:lnTo>
                    <a:pt x="25146" y="39623"/>
                  </a:lnTo>
                  <a:lnTo>
                    <a:pt x="25146" y="73688"/>
                  </a:lnTo>
                  <a:lnTo>
                    <a:pt x="27324" y="74818"/>
                  </a:lnTo>
                  <a:lnTo>
                    <a:pt x="29245" y="74991"/>
                  </a:lnTo>
                  <a:close/>
                </a:path>
                <a:path w="528320" h="3981450">
                  <a:moveTo>
                    <a:pt x="498816" y="3906423"/>
                  </a:moveTo>
                  <a:lnTo>
                    <a:pt x="54411" y="72116"/>
                  </a:lnTo>
                  <a:lnTo>
                    <a:pt x="42672" y="76199"/>
                  </a:lnTo>
                  <a:lnTo>
                    <a:pt x="29245" y="74991"/>
                  </a:lnTo>
                  <a:lnTo>
                    <a:pt x="473642" y="3909230"/>
                  </a:lnTo>
                  <a:lnTo>
                    <a:pt x="486155" y="3905249"/>
                  </a:lnTo>
                  <a:lnTo>
                    <a:pt x="498816" y="3906423"/>
                  </a:lnTo>
                  <a:close/>
                </a:path>
                <a:path w="528320" h="3981450">
                  <a:moveTo>
                    <a:pt x="502920" y="3978598"/>
                  </a:moveTo>
                  <a:lnTo>
                    <a:pt x="502920" y="3941825"/>
                  </a:lnTo>
                  <a:lnTo>
                    <a:pt x="477774" y="3944873"/>
                  </a:lnTo>
                  <a:lnTo>
                    <a:pt x="473642" y="3909230"/>
                  </a:lnTo>
                  <a:lnTo>
                    <a:pt x="471594" y="3909881"/>
                  </a:lnTo>
                  <a:lnTo>
                    <a:pt x="460533" y="3919442"/>
                  </a:lnTo>
                  <a:lnTo>
                    <a:pt x="453901" y="3932574"/>
                  </a:lnTo>
                  <a:lnTo>
                    <a:pt x="452627" y="3947921"/>
                  </a:lnTo>
                  <a:lnTo>
                    <a:pt x="457247" y="3962161"/>
                  </a:lnTo>
                  <a:lnTo>
                    <a:pt x="466725" y="3973258"/>
                  </a:lnTo>
                  <a:lnTo>
                    <a:pt x="479631" y="3980068"/>
                  </a:lnTo>
                  <a:lnTo>
                    <a:pt x="494538" y="3981449"/>
                  </a:lnTo>
                  <a:lnTo>
                    <a:pt x="502920" y="3978598"/>
                  </a:lnTo>
                  <a:close/>
                </a:path>
                <a:path w="528320" h="3981450">
                  <a:moveTo>
                    <a:pt x="502920" y="3941825"/>
                  </a:moveTo>
                  <a:lnTo>
                    <a:pt x="498816" y="3906423"/>
                  </a:lnTo>
                  <a:lnTo>
                    <a:pt x="486155" y="3905249"/>
                  </a:lnTo>
                  <a:lnTo>
                    <a:pt x="473642" y="3909230"/>
                  </a:lnTo>
                  <a:lnTo>
                    <a:pt x="477774" y="3944873"/>
                  </a:lnTo>
                  <a:lnTo>
                    <a:pt x="502920" y="3941825"/>
                  </a:lnTo>
                  <a:close/>
                </a:path>
                <a:path w="528320" h="3981450">
                  <a:moveTo>
                    <a:pt x="528066" y="3938777"/>
                  </a:moveTo>
                  <a:lnTo>
                    <a:pt x="523446" y="3924538"/>
                  </a:lnTo>
                  <a:lnTo>
                    <a:pt x="513969" y="3913441"/>
                  </a:lnTo>
                  <a:lnTo>
                    <a:pt x="501062" y="3906631"/>
                  </a:lnTo>
                  <a:lnTo>
                    <a:pt x="498816" y="3906423"/>
                  </a:lnTo>
                  <a:lnTo>
                    <a:pt x="502920" y="3941825"/>
                  </a:lnTo>
                  <a:lnTo>
                    <a:pt x="502920" y="3978598"/>
                  </a:lnTo>
                  <a:lnTo>
                    <a:pt x="509099" y="3976496"/>
                  </a:lnTo>
                  <a:lnTo>
                    <a:pt x="520160" y="3966971"/>
                  </a:lnTo>
                  <a:lnTo>
                    <a:pt x="526792" y="3954017"/>
                  </a:lnTo>
                  <a:lnTo>
                    <a:pt x="528066" y="393877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7912100" y="1892300"/>
              <a:ext cx="0" cy="838200"/>
            </a:xfrm>
            <a:custGeom>
              <a:avLst/>
              <a:gdLst/>
              <a:ahLst/>
              <a:cxnLst/>
              <a:rect l="l" t="t" r="r" b="b"/>
              <a:pathLst>
                <a:path w="0" h="838200">
                  <a:moveTo>
                    <a:pt x="0" y="0"/>
                  </a:moveTo>
                  <a:lnTo>
                    <a:pt x="0" y="838199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293243" y="1753997"/>
          <a:ext cx="7586980" cy="1380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6725"/>
                <a:gridCol w="3638550"/>
                <a:gridCol w="3448685"/>
              </a:tblGrid>
              <a:tr h="130492">
                <a:tc gridSpan="2">
                  <a:txBody>
                    <a:bodyPr/>
                    <a:lstStyle/>
                    <a:p>
                      <a:pPr marL="161925">
                        <a:lnSpc>
                          <a:spcPts val="785"/>
                        </a:lnSpc>
                        <a:spcBef>
                          <a:spcPts val="140"/>
                        </a:spcBef>
                      </a:pP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WARNING: LIFE-THREATENING </a:t>
                      </a: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HEMATOLOGICAL</a:t>
                      </a:r>
                      <a:r>
                        <a:rPr dirty="0" sz="950" spc="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ADVERSE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611094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1440" marR="24765">
                        <a:lnSpc>
                          <a:spcPct val="100000"/>
                        </a:lnSpc>
                      </a:pPr>
                      <a:r>
                        <a:rPr dirty="0" sz="950" spc="15" b="1">
                          <a:latin typeface="Times New Roman"/>
                          <a:cs typeface="Times New Roman"/>
                        </a:rPr>
                        <a:t>Monit  </a:t>
                      </a:r>
                      <a:r>
                        <a:rPr dirty="0" sz="950" spc="-3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95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950" spc="-5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95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950" b="1">
                          <a:latin typeface="Times New Roman"/>
                          <a:cs typeface="Times New Roman"/>
                        </a:rPr>
                        <a:t>h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See 17 for PATIENT COUNSELING INFORMATION and</a:t>
                      </a:r>
                      <a:r>
                        <a:rPr dirty="0" sz="18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FDA-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ts val="2140"/>
                        </a:lnSpc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approved patient</a:t>
                      </a:r>
                      <a:r>
                        <a:rPr dirty="0" sz="1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labeling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2704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0662">
                <a:tc>
                  <a:txBody>
                    <a:bodyPr/>
                    <a:lstStyle/>
                    <a:p>
                      <a:pPr algn="r" marR="2540">
                        <a:lnSpc>
                          <a:spcPts val="1010"/>
                        </a:lnSpc>
                      </a:pP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950" spc="-1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95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950" spc="-1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i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6442">
                <a:tc>
                  <a:txBody>
                    <a:bodyPr/>
                    <a:lstStyle/>
                    <a:p>
                      <a:pPr algn="r" marL="278765" indent="-278765">
                        <a:lnSpc>
                          <a:spcPts val="545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78765" algn="l"/>
                          <a:tab pos="279400" algn="l"/>
                        </a:tabLst>
                      </a:pPr>
                      <a:r>
                        <a:rPr dirty="0" sz="950" spc="-10" b="1">
                          <a:latin typeface="Times New Roman"/>
                          <a:cs typeface="Times New Roman"/>
                        </a:rPr>
                        <a:t>N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6049">
                <a:tc gridSpan="2">
                  <a:txBody>
                    <a:bodyPr/>
                    <a:lstStyle/>
                    <a:p>
                      <a:pPr marL="370205" indent="-279400">
                        <a:lnSpc>
                          <a:spcPct val="100000"/>
                        </a:lnSpc>
                        <a:spcBef>
                          <a:spcPts val="560"/>
                        </a:spcBef>
                        <a:buFont typeface="Symbol"/>
                        <a:buChar char=""/>
                        <a:tabLst>
                          <a:tab pos="370205" algn="l"/>
                          <a:tab pos="370840" algn="l"/>
                        </a:tabLst>
                      </a:pP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Thrombotic thrombocytopenic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purpura</a:t>
                      </a:r>
                      <a:r>
                        <a:rPr dirty="0" sz="950" spc="2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(5.1)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0205" indent="-2794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0205" algn="l"/>
                          <a:tab pos="370840" algn="l"/>
                        </a:tabLst>
                      </a:pPr>
                      <a:r>
                        <a:rPr dirty="0" sz="950" spc="10" b="1">
                          <a:latin typeface="Times New Roman"/>
                          <a:cs typeface="Times New Roman"/>
                        </a:rPr>
                        <a:t>Aplastic anemia</a:t>
                      </a:r>
                      <a:r>
                        <a:rPr dirty="0" sz="9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5" b="1">
                          <a:latin typeface="Times New Roman"/>
                          <a:cs typeface="Times New Roman"/>
                        </a:rPr>
                        <a:t>(5.1)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11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36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347202" y="6276394"/>
            <a:ext cx="27305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 sz="1400" spc="-5">
                <a:latin typeface="Arial"/>
                <a:cs typeface="Arial"/>
              </a:rPr>
              <a:t>36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1227" y="501142"/>
            <a:ext cx="521716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Test Your</a:t>
            </a:r>
            <a:r>
              <a:rPr dirty="0" sz="4000" spc="-70"/>
              <a:t> </a:t>
            </a:r>
            <a:r>
              <a:rPr dirty="0" sz="4000" spc="-5"/>
              <a:t>Knowledge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24001" y="1530604"/>
            <a:ext cx="8264525" cy="4221480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354965" marR="212725" indent="-342900">
              <a:lnSpc>
                <a:spcPct val="80100"/>
              </a:lnSpc>
              <a:spcBef>
                <a:spcPts val="860"/>
              </a:spcBef>
              <a:tabLst>
                <a:tab pos="2921000" algn="l"/>
              </a:tabLst>
            </a:pPr>
            <a:r>
              <a:rPr dirty="0" sz="3200" spc="-5" b="1">
                <a:latin typeface="Arial"/>
                <a:cs typeface="Arial"/>
              </a:rPr>
              <a:t>True</a:t>
            </a:r>
            <a:r>
              <a:rPr dirty="0" sz="3200" spc="5" b="1">
                <a:latin typeface="Arial"/>
                <a:cs typeface="Arial"/>
              </a:rPr>
              <a:t> </a:t>
            </a:r>
            <a:r>
              <a:rPr dirty="0" sz="3200" spc="-5" b="1">
                <a:latin typeface="Arial"/>
                <a:cs typeface="Arial"/>
              </a:rPr>
              <a:t>or</a:t>
            </a:r>
            <a:r>
              <a:rPr dirty="0" sz="3200" spc="10" b="1">
                <a:latin typeface="Arial"/>
                <a:cs typeface="Arial"/>
              </a:rPr>
              <a:t> </a:t>
            </a:r>
            <a:r>
              <a:rPr dirty="0" sz="3200" spc="-10" b="1">
                <a:latin typeface="Arial"/>
                <a:cs typeface="Arial"/>
              </a:rPr>
              <a:t>False:	</a:t>
            </a:r>
            <a:r>
              <a:rPr dirty="0" sz="3200" spc="-5">
                <a:latin typeface="Arial"/>
                <a:cs typeface="Arial"/>
              </a:rPr>
              <a:t>The </a:t>
            </a:r>
            <a:r>
              <a:rPr dirty="0" sz="3200" spc="-10" i="1">
                <a:latin typeface="Arial"/>
                <a:cs typeface="Arial"/>
              </a:rPr>
              <a:t>Adverse Reactions  </a:t>
            </a:r>
            <a:r>
              <a:rPr dirty="0" sz="3200" spc="-10">
                <a:latin typeface="Arial"/>
                <a:cs typeface="Arial"/>
              </a:rPr>
              <a:t>section within </a:t>
            </a:r>
            <a:r>
              <a:rPr dirty="0" sz="3200" spc="-5">
                <a:latin typeface="Arial"/>
                <a:cs typeface="Arial"/>
              </a:rPr>
              <a:t>the </a:t>
            </a:r>
            <a:r>
              <a:rPr dirty="0" sz="3200" spc="-10">
                <a:latin typeface="Arial"/>
                <a:cs typeface="Arial"/>
              </a:rPr>
              <a:t>Highlights contains  contact information </a:t>
            </a:r>
            <a:r>
              <a:rPr dirty="0" sz="3200" spc="-5">
                <a:latin typeface="Arial"/>
                <a:cs typeface="Arial"/>
              </a:rPr>
              <a:t>for </a:t>
            </a:r>
            <a:r>
              <a:rPr dirty="0" sz="3200" spc="-10">
                <a:latin typeface="Arial"/>
                <a:cs typeface="Arial"/>
              </a:rPr>
              <a:t>reporting suspected  adverse reactions.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00">
              <a:latin typeface="Arial"/>
              <a:cs typeface="Arial"/>
            </a:endParaRPr>
          </a:p>
          <a:p>
            <a:pPr marL="354965" marR="5080" indent="-342900">
              <a:lnSpc>
                <a:spcPct val="80100"/>
              </a:lnSpc>
              <a:tabLst>
                <a:tab pos="1838960" algn="l"/>
                <a:tab pos="3056890" algn="l"/>
              </a:tabLst>
            </a:pPr>
            <a:r>
              <a:rPr dirty="0" sz="3200" spc="-10" b="1">
                <a:latin typeface="Arial"/>
                <a:cs typeface="Arial"/>
              </a:rPr>
              <a:t>Answer:	</a:t>
            </a:r>
            <a:r>
              <a:rPr dirty="0" sz="3200" spc="-5" b="1">
                <a:latin typeface="Arial"/>
                <a:cs typeface="Arial"/>
              </a:rPr>
              <a:t>True.	</a:t>
            </a:r>
            <a:r>
              <a:rPr dirty="0" sz="3200" spc="-5">
                <a:latin typeface="Arial"/>
                <a:cs typeface="Arial"/>
              </a:rPr>
              <a:t>The </a:t>
            </a:r>
            <a:r>
              <a:rPr dirty="0" sz="3200" spc="-10" i="1">
                <a:latin typeface="Arial"/>
                <a:cs typeface="Arial"/>
              </a:rPr>
              <a:t>Adverse Reactions  </a:t>
            </a:r>
            <a:r>
              <a:rPr dirty="0" sz="3200" spc="-10">
                <a:latin typeface="Arial"/>
                <a:cs typeface="Arial"/>
              </a:rPr>
              <a:t>section </a:t>
            </a:r>
            <a:r>
              <a:rPr dirty="0" sz="3200" spc="-5">
                <a:latin typeface="Arial"/>
                <a:cs typeface="Arial"/>
              </a:rPr>
              <a:t>lists the </a:t>
            </a:r>
            <a:r>
              <a:rPr dirty="0" sz="3200" spc="-10">
                <a:latin typeface="Arial"/>
                <a:cs typeface="Arial"/>
              </a:rPr>
              <a:t>telephone number </a:t>
            </a:r>
            <a:r>
              <a:rPr dirty="0" sz="3200" spc="-5">
                <a:latin typeface="Arial"/>
                <a:cs typeface="Arial"/>
              </a:rPr>
              <a:t>and </a:t>
            </a:r>
            <a:r>
              <a:rPr dirty="0" sz="3200" spc="-10">
                <a:latin typeface="Arial"/>
                <a:cs typeface="Arial"/>
              </a:rPr>
              <a:t>Web  address </a:t>
            </a:r>
            <a:r>
              <a:rPr dirty="0" sz="3200" spc="-5">
                <a:latin typeface="Arial"/>
                <a:cs typeface="Arial"/>
              </a:rPr>
              <a:t>for both the </a:t>
            </a:r>
            <a:r>
              <a:rPr dirty="0" sz="3200" spc="-10">
                <a:latin typeface="Arial"/>
                <a:cs typeface="Arial"/>
              </a:rPr>
              <a:t>manufacturer and  MedWatch, FDA’s Adverse Event Reporting  </a:t>
            </a:r>
            <a:r>
              <a:rPr dirty="0" sz="3200" spc="-5">
                <a:latin typeface="Arial"/>
                <a:cs typeface="Arial"/>
              </a:rPr>
              <a:t>System.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6900" y="1549209"/>
            <a:ext cx="7958455" cy="114935"/>
            <a:chOff x="596900" y="1549209"/>
            <a:chExt cx="7958455" cy="114935"/>
          </a:xfrm>
        </p:grpSpPr>
        <p:sp>
          <p:nvSpPr>
            <p:cNvPr id="3" name="object 3"/>
            <p:cNvSpPr/>
            <p:nvPr/>
          </p:nvSpPr>
          <p:spPr>
            <a:xfrm>
              <a:off x="596900" y="1553972"/>
              <a:ext cx="4655820" cy="109855"/>
            </a:xfrm>
            <a:custGeom>
              <a:avLst/>
              <a:gdLst/>
              <a:ahLst/>
              <a:cxnLst/>
              <a:rect l="l" t="t" r="r" b="b"/>
              <a:pathLst>
                <a:path w="4655820" h="109855">
                  <a:moveTo>
                    <a:pt x="4655820" y="109727"/>
                  </a:moveTo>
                  <a:lnTo>
                    <a:pt x="4655820" y="0"/>
                  </a:lnTo>
                  <a:lnTo>
                    <a:pt x="0" y="0"/>
                  </a:lnTo>
                  <a:lnTo>
                    <a:pt x="0" y="109727"/>
                  </a:lnTo>
                  <a:lnTo>
                    <a:pt x="4655820" y="109727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96900" y="1553972"/>
              <a:ext cx="7958455" cy="0"/>
            </a:xfrm>
            <a:custGeom>
              <a:avLst/>
              <a:gdLst/>
              <a:ahLst/>
              <a:cxnLst/>
              <a:rect l="l" t="t" r="r" b="b"/>
              <a:pathLst>
                <a:path w="7958455" h="0">
                  <a:moveTo>
                    <a:pt x="0" y="0"/>
                  </a:moveTo>
                  <a:lnTo>
                    <a:pt x="7958328" y="0"/>
                  </a:lnTo>
                </a:path>
              </a:pathLst>
            </a:custGeom>
            <a:ln w="9525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596900" y="61595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66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87525" y="2576830"/>
            <a:ext cx="6543040" cy="118427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889000">
              <a:lnSpc>
                <a:spcPct val="100000"/>
              </a:lnSpc>
              <a:spcBef>
                <a:spcPts val="95"/>
              </a:spcBef>
            </a:pPr>
            <a:r>
              <a:rPr dirty="0" sz="3800" spc="-5">
                <a:solidFill>
                  <a:srgbClr val="00339A"/>
                </a:solidFill>
                <a:latin typeface="Verdana"/>
                <a:cs typeface="Verdana"/>
              </a:rPr>
              <a:t>Contents and Full  Prescribing</a:t>
            </a:r>
            <a:r>
              <a:rPr dirty="0" sz="3800" spc="-30">
                <a:solidFill>
                  <a:srgbClr val="00339A"/>
                </a:solidFill>
                <a:latin typeface="Verdana"/>
                <a:cs typeface="Verdana"/>
              </a:rPr>
              <a:t> </a:t>
            </a:r>
            <a:r>
              <a:rPr dirty="0" sz="3800" spc="-5">
                <a:solidFill>
                  <a:srgbClr val="00339A"/>
                </a:solidFill>
                <a:latin typeface="Verdana"/>
                <a:cs typeface="Verdana"/>
              </a:rPr>
              <a:t>Information</a:t>
            </a:r>
            <a:endParaRPr sz="3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23250" y="6263329"/>
            <a:ext cx="219075" cy="2108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spc="-5">
                <a:solidFill>
                  <a:srgbClr val="FFFF9A"/>
                </a:solidFill>
                <a:latin typeface="Verdana"/>
                <a:cs typeface="Verdana"/>
              </a:rPr>
              <a:t>38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66506" y="6442455"/>
            <a:ext cx="228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 Black"/>
                <a:cs typeface="Arial Black"/>
              </a:rPr>
              <a:t>39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8982710" cy="534035"/>
            <a:chOff x="0" y="0"/>
            <a:chExt cx="8982710" cy="53403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260880" cy="520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00304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03300" y="428751"/>
            <a:ext cx="7112000" cy="10007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437765" marR="5080" indent="-2425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00339A"/>
                </a:solidFill>
              </a:rPr>
              <a:t>FULL PRESCRIBING INFORMATION:  CONTENTS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24001" y="1922272"/>
            <a:ext cx="8025765" cy="3270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9880" indent="-297815">
              <a:lnSpc>
                <a:spcPct val="100000"/>
              </a:lnSpc>
              <a:spcBef>
                <a:spcPts val="100"/>
              </a:spcBef>
              <a:buClr>
                <a:srgbClr val="00339A"/>
              </a:buClr>
              <a:buAutoNum type="arabicPlain"/>
              <a:tabLst>
                <a:tab pos="310515" algn="l"/>
              </a:tabLst>
            </a:pPr>
            <a:r>
              <a:rPr dirty="0" sz="2800" b="1">
                <a:latin typeface="Arial"/>
                <a:cs typeface="Arial"/>
              </a:rPr>
              <a:t>Navigational</a:t>
            </a:r>
            <a:r>
              <a:rPr dirty="0" sz="2800" spc="-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Tool</a:t>
            </a:r>
            <a:endParaRPr sz="2800">
              <a:latin typeface="Arial"/>
              <a:cs typeface="Arial"/>
            </a:endParaRPr>
          </a:p>
          <a:p>
            <a:pPr lvl="1" marL="948690" indent="-593725">
              <a:lnSpc>
                <a:spcPct val="100000"/>
              </a:lnSpc>
              <a:spcBef>
                <a:spcPts val="5"/>
              </a:spcBef>
              <a:buClr>
                <a:srgbClr val="00339A"/>
              </a:buClr>
              <a:buAutoNum type="arabicPeriod"/>
              <a:tabLst>
                <a:tab pos="949325" algn="l"/>
              </a:tabLst>
            </a:pPr>
            <a:r>
              <a:rPr dirty="0" sz="2800">
                <a:latin typeface="Arial"/>
                <a:cs typeface="Arial"/>
              </a:rPr>
              <a:t>to detailed safety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  <a:p>
            <a:pPr lvl="1" marL="927100" marR="5080" indent="-571500">
              <a:lnSpc>
                <a:spcPct val="80000"/>
              </a:lnSpc>
              <a:spcBef>
                <a:spcPts val="675"/>
              </a:spcBef>
              <a:buClr>
                <a:srgbClr val="00339A"/>
              </a:buClr>
              <a:buAutoNum type="arabicPeriod"/>
              <a:tabLst>
                <a:tab pos="949325" algn="l"/>
              </a:tabLst>
            </a:pPr>
            <a:r>
              <a:rPr dirty="0" sz="2800">
                <a:latin typeface="Arial"/>
                <a:cs typeface="Arial"/>
              </a:rPr>
              <a:t>to safety sections and subsections in the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Full  Prescribing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00339A"/>
              </a:buClr>
              <a:buFont typeface="Arial"/>
              <a:buAutoNum type="arabicPeriod"/>
            </a:pPr>
            <a:endParaRPr sz="2900">
              <a:latin typeface="Arial"/>
              <a:cs typeface="Arial"/>
            </a:endParaRPr>
          </a:p>
          <a:p>
            <a:pPr marL="309245" indent="-297180">
              <a:lnSpc>
                <a:spcPct val="100000"/>
              </a:lnSpc>
              <a:buClr>
                <a:srgbClr val="00339A"/>
              </a:buClr>
              <a:buAutoNum type="arabicPlain"/>
              <a:tabLst>
                <a:tab pos="309880" algn="l"/>
              </a:tabLst>
            </a:pPr>
            <a:r>
              <a:rPr dirty="0" sz="2800" b="1">
                <a:latin typeface="Arial"/>
                <a:cs typeface="Arial"/>
              </a:rPr>
              <a:t>Ease of</a:t>
            </a:r>
            <a:r>
              <a:rPr dirty="0" sz="2800" spc="-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Reference</a:t>
            </a:r>
            <a:endParaRPr sz="2800">
              <a:latin typeface="Arial"/>
              <a:cs typeface="Arial"/>
            </a:endParaRPr>
          </a:p>
          <a:p>
            <a:pPr lvl="1" marL="927100" marR="400050" indent="-571500">
              <a:lnSpc>
                <a:spcPct val="80000"/>
              </a:lnSpc>
              <a:spcBef>
                <a:spcPts val="670"/>
              </a:spcBef>
              <a:buClr>
                <a:srgbClr val="00339A"/>
              </a:buClr>
              <a:buAutoNum type="arabicPeriod"/>
              <a:tabLst>
                <a:tab pos="949325" algn="l"/>
              </a:tabLst>
            </a:pPr>
            <a:r>
              <a:rPr dirty="0" sz="2800">
                <a:latin typeface="Arial"/>
                <a:cs typeface="Arial"/>
              </a:rPr>
              <a:t>electronic hyperlinks to sections in the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Full  Prescribing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3823" y="6267196"/>
            <a:ext cx="122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9A"/>
                </a:solidFill>
                <a:latin typeface="Verdana"/>
                <a:cs typeface="Verdana"/>
              </a:rPr>
              <a:t>4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73100" y="2376741"/>
            <a:ext cx="7772400" cy="114300"/>
            <a:chOff x="673100" y="2376741"/>
            <a:chExt cx="7772400" cy="114300"/>
          </a:xfrm>
        </p:grpSpPr>
        <p:sp>
          <p:nvSpPr>
            <p:cNvPr id="4" name="object 4"/>
            <p:cNvSpPr/>
            <p:nvPr/>
          </p:nvSpPr>
          <p:spPr>
            <a:xfrm>
              <a:off x="673100" y="2381504"/>
              <a:ext cx="4803775" cy="109220"/>
            </a:xfrm>
            <a:custGeom>
              <a:avLst/>
              <a:gdLst/>
              <a:ahLst/>
              <a:cxnLst/>
              <a:rect l="l" t="t" r="r" b="b"/>
              <a:pathLst>
                <a:path w="4803775" h="109219">
                  <a:moveTo>
                    <a:pt x="4803648" y="108966"/>
                  </a:moveTo>
                  <a:lnTo>
                    <a:pt x="4803648" y="0"/>
                  </a:lnTo>
                  <a:lnTo>
                    <a:pt x="0" y="0"/>
                  </a:lnTo>
                  <a:lnTo>
                    <a:pt x="0" y="108966"/>
                  </a:lnTo>
                  <a:lnTo>
                    <a:pt x="4803648" y="108966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73100" y="23815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 h="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525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76145" y="915669"/>
            <a:ext cx="5918200" cy="12452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08355" marR="5080" indent="-79629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  <a:latin typeface="Verdana"/>
                <a:cs typeface="Verdana"/>
              </a:rPr>
              <a:t>What </a:t>
            </a:r>
            <a:r>
              <a:rPr dirty="0" sz="4000">
                <a:solidFill>
                  <a:srgbClr val="00339A"/>
                </a:solidFill>
                <a:latin typeface="Verdana"/>
                <a:cs typeface="Verdana"/>
              </a:rPr>
              <a:t>Is</a:t>
            </a:r>
            <a:r>
              <a:rPr dirty="0" sz="4000" spc="-90">
                <a:solidFill>
                  <a:srgbClr val="00339A"/>
                </a:solidFill>
                <a:latin typeface="Verdana"/>
                <a:cs typeface="Verdana"/>
              </a:rPr>
              <a:t> </a:t>
            </a:r>
            <a:r>
              <a:rPr dirty="0" sz="4000">
                <a:solidFill>
                  <a:srgbClr val="00339A"/>
                </a:solidFill>
                <a:latin typeface="Verdana"/>
                <a:cs typeface="Verdana"/>
              </a:rPr>
              <a:t>Prescription  Drug</a:t>
            </a:r>
            <a:r>
              <a:rPr dirty="0" sz="4000" spc="-20">
                <a:solidFill>
                  <a:srgbClr val="00339A"/>
                </a:solidFill>
                <a:latin typeface="Verdana"/>
                <a:cs typeface="Verdana"/>
              </a:rPr>
              <a:t> </a:t>
            </a:r>
            <a:r>
              <a:rPr dirty="0" sz="4000">
                <a:solidFill>
                  <a:srgbClr val="00339A"/>
                </a:solidFill>
                <a:latin typeface="Verdana"/>
                <a:cs typeface="Verdana"/>
              </a:rPr>
              <a:t>Labeling?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9163" y="6155515"/>
            <a:ext cx="3747135" cy="342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80"/>
              </a:lnSpc>
              <a:spcBef>
                <a:spcPts val="95"/>
              </a:spcBef>
            </a:pPr>
            <a:r>
              <a:rPr dirty="0" sz="950" spc="-5" b="1">
                <a:latin typeface="Times New Roman"/>
                <a:cs typeface="Times New Roman"/>
              </a:rPr>
              <a:t>*</a:t>
            </a:r>
            <a:r>
              <a:rPr dirty="0" sz="950" spc="-5">
                <a:latin typeface="Times New Roman"/>
                <a:cs typeface="Times New Roman"/>
              </a:rPr>
              <a:t>Sections </a:t>
            </a:r>
            <a:r>
              <a:rPr dirty="0" sz="950" spc="-10">
                <a:latin typeface="Times New Roman"/>
                <a:cs typeface="Times New Roman"/>
              </a:rPr>
              <a:t>or </a:t>
            </a:r>
            <a:r>
              <a:rPr dirty="0" sz="950" spc="-5">
                <a:latin typeface="Times New Roman"/>
                <a:cs typeface="Times New Roman"/>
              </a:rPr>
              <a:t>subsections </a:t>
            </a:r>
            <a:r>
              <a:rPr dirty="0" sz="950" spc="-10">
                <a:latin typeface="Times New Roman"/>
                <a:cs typeface="Times New Roman"/>
              </a:rPr>
              <a:t>omitted from </a:t>
            </a:r>
            <a:r>
              <a:rPr dirty="0" sz="950">
                <a:latin typeface="Times New Roman"/>
                <a:cs typeface="Times New Roman"/>
              </a:rPr>
              <a:t>the </a:t>
            </a:r>
            <a:r>
              <a:rPr dirty="0" sz="950" spc="-10">
                <a:latin typeface="Times New Roman"/>
                <a:cs typeface="Times New Roman"/>
              </a:rPr>
              <a:t>full </a:t>
            </a:r>
            <a:r>
              <a:rPr dirty="0" sz="950" spc="-5">
                <a:latin typeface="Times New Roman"/>
                <a:cs typeface="Times New Roman"/>
              </a:rPr>
              <a:t>prescribing </a:t>
            </a:r>
            <a:r>
              <a:rPr dirty="0" sz="950" spc="-10">
                <a:latin typeface="Times New Roman"/>
                <a:cs typeface="Times New Roman"/>
              </a:rPr>
              <a:t>information </a:t>
            </a:r>
            <a:r>
              <a:rPr dirty="0" sz="950" spc="-5">
                <a:latin typeface="Times New Roman"/>
                <a:cs typeface="Times New Roman"/>
              </a:rPr>
              <a:t>are </a:t>
            </a:r>
            <a:r>
              <a:rPr dirty="0" sz="950" spc="-10">
                <a:latin typeface="Times New Roman"/>
                <a:cs typeface="Times New Roman"/>
              </a:rPr>
              <a:t>not</a:t>
            </a:r>
            <a:endParaRPr sz="950">
              <a:latin typeface="Times New Roman"/>
              <a:cs typeface="Times New Roman"/>
            </a:endParaRPr>
          </a:p>
          <a:p>
            <a:pPr algn="r" marR="6350">
              <a:lnSpc>
                <a:spcPts val="1520"/>
              </a:lnSpc>
            </a:pPr>
            <a:r>
              <a:rPr dirty="0" sz="1400" spc="-10">
                <a:latin typeface="Arial"/>
                <a:cs typeface="Arial"/>
              </a:rPr>
              <a:t>40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245" y="54457"/>
            <a:ext cx="5690235" cy="1321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31900" marR="5080" indent="-1219835">
              <a:lnSpc>
                <a:spcPct val="118100"/>
              </a:lnSpc>
              <a:spcBef>
                <a:spcPts val="100"/>
              </a:spcBef>
            </a:pPr>
            <a:r>
              <a:rPr dirty="0" sz="3600" spc="-5">
                <a:solidFill>
                  <a:srgbClr val="00339A"/>
                </a:solidFill>
              </a:rPr>
              <a:t>Example of Contents for a  </a:t>
            </a:r>
            <a:r>
              <a:rPr dirty="0" sz="3600">
                <a:solidFill>
                  <a:srgbClr val="00339A"/>
                </a:solidFill>
              </a:rPr>
              <a:t>Fictitious</a:t>
            </a:r>
            <a:r>
              <a:rPr dirty="0" sz="3600" spc="-10">
                <a:solidFill>
                  <a:srgbClr val="00339A"/>
                </a:solidFill>
              </a:rPr>
              <a:t> </a:t>
            </a:r>
            <a:r>
              <a:rPr dirty="0" sz="3600">
                <a:solidFill>
                  <a:srgbClr val="00339A"/>
                </a:solidFill>
              </a:rPr>
              <a:t>Drug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279400" y="1487521"/>
            <a:ext cx="3703320" cy="4837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-10" b="1">
                <a:latin typeface="Times New Roman"/>
                <a:cs typeface="Times New Roman"/>
              </a:rPr>
              <a:t>FULL PRESCRIBING INFORMATION:</a:t>
            </a:r>
            <a:r>
              <a:rPr dirty="0" sz="950" spc="-25" b="1">
                <a:latin typeface="Times New Roman"/>
                <a:cs typeface="Times New Roman"/>
              </a:rPr>
              <a:t> </a:t>
            </a:r>
            <a:r>
              <a:rPr dirty="0" sz="950" spc="-15" b="1">
                <a:latin typeface="Times New Roman"/>
                <a:cs typeface="Times New Roman"/>
              </a:rPr>
              <a:t>CONTENTS*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5080">
              <a:lnSpc>
                <a:spcPts val="1090"/>
              </a:lnSpc>
            </a:pPr>
            <a:r>
              <a:rPr dirty="0" sz="950" spc="-15" b="1">
                <a:latin typeface="Times New Roman"/>
                <a:cs typeface="Times New Roman"/>
              </a:rPr>
              <a:t>WARNING </a:t>
            </a:r>
            <a:r>
              <a:rPr dirty="0" sz="950" spc="-5" b="1">
                <a:latin typeface="Times New Roman"/>
                <a:cs typeface="Times New Roman"/>
              </a:rPr>
              <a:t>– </a:t>
            </a:r>
            <a:r>
              <a:rPr dirty="0" sz="950" spc="-10" b="1">
                <a:latin typeface="Times New Roman"/>
                <a:cs typeface="Times New Roman"/>
              </a:rPr>
              <a:t>LIFE-THREATENING HEMATOLOGICAL </a:t>
            </a:r>
            <a:r>
              <a:rPr dirty="0" sz="950" spc="-15" b="1">
                <a:latin typeface="Times New Roman"/>
                <a:cs typeface="Times New Roman"/>
              </a:rPr>
              <a:t>ADVERSE  </a:t>
            </a:r>
            <a:r>
              <a:rPr dirty="0" sz="950" spc="-10" b="1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marL="215265" indent="-203200">
              <a:lnSpc>
                <a:spcPts val="1015"/>
              </a:lnSpc>
              <a:buAutoNum type="arabicPlain"/>
              <a:tabLst>
                <a:tab pos="215265" algn="l"/>
                <a:tab pos="215900" algn="l"/>
              </a:tabLst>
            </a:pPr>
            <a:r>
              <a:rPr dirty="0" sz="950" spc="-10" b="1">
                <a:latin typeface="Times New Roman"/>
                <a:cs typeface="Times New Roman"/>
              </a:rPr>
              <a:t>INDICATIONS AND </a:t>
            </a:r>
            <a:r>
              <a:rPr dirty="0" sz="950" spc="-15" b="1">
                <a:latin typeface="Times New Roman"/>
                <a:cs typeface="Times New Roman"/>
              </a:rPr>
              <a:t>USAGE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75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Thrombotic</a:t>
            </a:r>
            <a:r>
              <a:rPr dirty="0" sz="950" spc="-4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Stroke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90"/>
              </a:lnSpc>
              <a:buAutoNum type="arabicPeriod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Coronary</a:t>
            </a:r>
            <a:r>
              <a:rPr dirty="0" sz="950" spc="-105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imes New Roman"/>
                <a:cs typeface="Times New Roman"/>
              </a:rPr>
              <a:t>Stenting</a:t>
            </a:r>
            <a:endParaRPr sz="950">
              <a:latin typeface="Times New Roman"/>
              <a:cs typeface="Times New Roman"/>
            </a:endParaRPr>
          </a:p>
          <a:p>
            <a:pPr marL="215265" indent="-203200">
              <a:lnSpc>
                <a:spcPts val="1075"/>
              </a:lnSpc>
              <a:buAutoNum type="arabicPlain"/>
              <a:tabLst>
                <a:tab pos="215265" algn="l"/>
                <a:tab pos="215900" algn="l"/>
              </a:tabLst>
            </a:pPr>
            <a:r>
              <a:rPr dirty="0" sz="950" spc="-15" b="1">
                <a:latin typeface="Times New Roman"/>
                <a:cs typeface="Times New Roman"/>
              </a:rPr>
              <a:t>DOSAGE </a:t>
            </a:r>
            <a:r>
              <a:rPr dirty="0" sz="950" spc="-10" b="1">
                <a:latin typeface="Times New Roman"/>
                <a:cs typeface="Times New Roman"/>
              </a:rPr>
              <a:t>AND</a:t>
            </a:r>
            <a:r>
              <a:rPr dirty="0" sz="950" spc="15" b="1">
                <a:latin typeface="Times New Roman"/>
                <a:cs typeface="Times New Roman"/>
              </a:rPr>
              <a:t> </a:t>
            </a:r>
            <a:r>
              <a:rPr dirty="0" sz="950" spc="-15" b="1">
                <a:latin typeface="Times New Roman"/>
                <a:cs typeface="Times New Roman"/>
              </a:rPr>
              <a:t>ADMINISTRATION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75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Thrombotic</a:t>
            </a:r>
            <a:r>
              <a:rPr dirty="0" sz="950" spc="-4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Stroke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90"/>
              </a:lnSpc>
              <a:buAutoNum type="arabicPeriod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Coronary</a:t>
            </a:r>
            <a:r>
              <a:rPr dirty="0" sz="950" spc="-105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imes New Roman"/>
                <a:cs typeface="Times New Roman"/>
              </a:rPr>
              <a:t>Stenting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5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Renally </a:t>
            </a:r>
            <a:r>
              <a:rPr dirty="0" sz="950" spc="-5">
                <a:latin typeface="Times New Roman"/>
                <a:cs typeface="Times New Roman"/>
              </a:rPr>
              <a:t>Impaired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Patients</a:t>
            </a:r>
            <a:endParaRPr sz="950">
              <a:latin typeface="Times New Roman"/>
              <a:cs typeface="Times New Roman"/>
            </a:endParaRPr>
          </a:p>
          <a:p>
            <a:pPr marL="215265" indent="-203200">
              <a:lnSpc>
                <a:spcPts val="1085"/>
              </a:lnSpc>
              <a:buAutoNum type="arabicPlain"/>
              <a:tabLst>
                <a:tab pos="215265" algn="l"/>
                <a:tab pos="215900" algn="l"/>
              </a:tabLst>
            </a:pPr>
            <a:r>
              <a:rPr dirty="0" sz="950" spc="-15" b="1">
                <a:latin typeface="Times New Roman"/>
                <a:cs typeface="Times New Roman"/>
              </a:rPr>
              <a:t>DOSAGE </a:t>
            </a:r>
            <a:r>
              <a:rPr dirty="0" sz="950" spc="-10" b="1">
                <a:latin typeface="Times New Roman"/>
                <a:cs typeface="Times New Roman"/>
              </a:rPr>
              <a:t>FORMS </a:t>
            </a:r>
            <a:r>
              <a:rPr dirty="0" sz="950" spc="-15" b="1">
                <a:latin typeface="Times New Roman"/>
                <a:cs typeface="Times New Roman"/>
              </a:rPr>
              <a:t>AND</a:t>
            </a:r>
            <a:r>
              <a:rPr dirty="0" sz="950" spc="15" b="1">
                <a:latin typeface="Times New Roman"/>
                <a:cs typeface="Times New Roman"/>
              </a:rPr>
              <a:t> </a:t>
            </a:r>
            <a:r>
              <a:rPr dirty="0" sz="950" spc="-10" b="1">
                <a:latin typeface="Times New Roman"/>
                <a:cs typeface="Times New Roman"/>
              </a:rPr>
              <a:t>STRENGTHS</a:t>
            </a:r>
            <a:endParaRPr sz="950">
              <a:latin typeface="Times New Roman"/>
              <a:cs typeface="Times New Roman"/>
            </a:endParaRPr>
          </a:p>
          <a:p>
            <a:pPr marL="215265" indent="-203200">
              <a:lnSpc>
                <a:spcPts val="1085"/>
              </a:lnSpc>
              <a:buAutoNum type="arabicPlain"/>
              <a:tabLst>
                <a:tab pos="215265" algn="l"/>
                <a:tab pos="215900" algn="l"/>
              </a:tabLst>
            </a:pPr>
            <a:r>
              <a:rPr dirty="0" sz="950" spc="-10" b="1">
                <a:latin typeface="Times New Roman"/>
                <a:cs typeface="Times New Roman"/>
              </a:rPr>
              <a:t>CONTRAINDICATIONS</a:t>
            </a:r>
            <a:endParaRPr sz="950">
              <a:latin typeface="Times New Roman"/>
              <a:cs typeface="Times New Roman"/>
            </a:endParaRPr>
          </a:p>
          <a:p>
            <a:pPr marL="215265" indent="-203200">
              <a:lnSpc>
                <a:spcPts val="1070"/>
              </a:lnSpc>
              <a:buAutoNum type="arabicPlain"/>
              <a:tabLst>
                <a:tab pos="215265" algn="l"/>
                <a:tab pos="215900" algn="l"/>
              </a:tabLst>
            </a:pPr>
            <a:r>
              <a:rPr dirty="0" sz="950" spc="-15" b="1">
                <a:latin typeface="Times New Roman"/>
                <a:cs typeface="Times New Roman"/>
              </a:rPr>
              <a:t>WARNINGS </a:t>
            </a:r>
            <a:r>
              <a:rPr dirty="0" sz="950" spc="-10" b="1">
                <a:latin typeface="Times New Roman"/>
                <a:cs typeface="Times New Roman"/>
              </a:rPr>
              <a:t>AND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-10" b="1">
                <a:latin typeface="Times New Roman"/>
                <a:cs typeface="Times New Roman"/>
              </a:rPr>
              <a:t>PRECAUTIONS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70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Hematological Adverse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5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Monitoring </a:t>
            </a:r>
            <a:r>
              <a:rPr dirty="0" sz="950" spc="-5">
                <a:latin typeface="Times New Roman"/>
                <a:cs typeface="Times New Roman"/>
              </a:rPr>
              <a:t>for </a:t>
            </a:r>
            <a:r>
              <a:rPr dirty="0" sz="950" spc="-10">
                <a:latin typeface="Times New Roman"/>
                <a:cs typeface="Times New Roman"/>
              </a:rPr>
              <a:t>Hematological </a:t>
            </a:r>
            <a:r>
              <a:rPr dirty="0" sz="950" spc="-5">
                <a:latin typeface="Times New Roman"/>
                <a:cs typeface="Times New Roman"/>
              </a:rPr>
              <a:t>Adverse</a:t>
            </a:r>
            <a:r>
              <a:rPr dirty="0" sz="950" spc="-10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0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Anticoagulant</a:t>
            </a:r>
            <a:r>
              <a:rPr dirty="0" sz="950" spc="-3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Drugs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0"/>
              </a:lnSpc>
              <a:buAutoNum type="arabicPeriod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Bleeding</a:t>
            </a:r>
            <a:r>
              <a:rPr dirty="0" sz="950" spc="-6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Precautions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90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Monitoring: Liver </a:t>
            </a:r>
            <a:r>
              <a:rPr dirty="0" sz="950" spc="-5">
                <a:latin typeface="Times New Roman"/>
                <a:cs typeface="Times New Roman"/>
              </a:rPr>
              <a:t>Function</a:t>
            </a:r>
            <a:r>
              <a:rPr dirty="0" sz="950" spc="25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Tests</a:t>
            </a:r>
            <a:endParaRPr sz="950">
              <a:latin typeface="Times New Roman"/>
              <a:cs typeface="Times New Roman"/>
            </a:endParaRPr>
          </a:p>
          <a:p>
            <a:pPr marL="215265" indent="-203200">
              <a:lnSpc>
                <a:spcPts val="1080"/>
              </a:lnSpc>
              <a:buAutoNum type="arabicPlain"/>
              <a:tabLst>
                <a:tab pos="215265" algn="l"/>
                <a:tab pos="215900" algn="l"/>
              </a:tabLst>
            </a:pPr>
            <a:r>
              <a:rPr dirty="0" sz="950" spc="-10" b="1">
                <a:latin typeface="Times New Roman"/>
                <a:cs typeface="Times New Roman"/>
              </a:rPr>
              <a:t>ADVERSE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-15" b="1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75"/>
              </a:lnSpc>
              <a:buAutoNum type="arabicPeriod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Clinical </a:t>
            </a:r>
            <a:r>
              <a:rPr dirty="0" sz="950" spc="-10">
                <a:latin typeface="Times New Roman"/>
                <a:cs typeface="Times New Roman"/>
              </a:rPr>
              <a:t>Studies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imes New Roman"/>
                <a:cs typeface="Times New Roman"/>
              </a:rPr>
              <a:t>Experience</a:t>
            </a:r>
            <a:endParaRPr sz="950">
              <a:latin typeface="Times New Roman"/>
              <a:cs typeface="Times New Roman"/>
            </a:endParaRPr>
          </a:p>
          <a:p>
            <a:pPr lvl="1" marL="551815" indent="-271145">
              <a:lnSpc>
                <a:spcPts val="1090"/>
              </a:lnSpc>
              <a:buAutoNum type="arabicPeriod"/>
              <a:tabLst>
                <a:tab pos="552450" algn="l"/>
              </a:tabLst>
            </a:pPr>
            <a:r>
              <a:rPr dirty="0" sz="950" spc="-10">
                <a:latin typeface="Times New Roman"/>
                <a:cs typeface="Times New Roman"/>
              </a:rPr>
              <a:t>Postmarketing Experience</a:t>
            </a:r>
            <a:endParaRPr sz="950">
              <a:latin typeface="Times New Roman"/>
              <a:cs typeface="Times New Roman"/>
            </a:endParaRPr>
          </a:p>
          <a:p>
            <a:pPr marL="215265" indent="-203200">
              <a:lnSpc>
                <a:spcPts val="1080"/>
              </a:lnSpc>
              <a:buAutoNum type="arabicPlain"/>
              <a:tabLst>
                <a:tab pos="215265" algn="l"/>
                <a:tab pos="215900" algn="l"/>
              </a:tabLst>
            </a:pPr>
            <a:r>
              <a:rPr dirty="0" sz="950" spc="-15" b="1">
                <a:latin typeface="Times New Roman"/>
                <a:cs typeface="Times New Roman"/>
              </a:rPr>
              <a:t>DRUG</a:t>
            </a:r>
            <a:r>
              <a:rPr dirty="0" sz="950" spc="-5" b="1">
                <a:latin typeface="Times New Roman"/>
                <a:cs typeface="Times New Roman"/>
              </a:rPr>
              <a:t> </a:t>
            </a:r>
            <a:r>
              <a:rPr dirty="0" sz="950" spc="-10" b="1">
                <a:latin typeface="Times New Roman"/>
                <a:cs typeface="Times New Roman"/>
              </a:rPr>
              <a:t>INTERACTIONS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75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Anticoagulant</a:t>
            </a:r>
            <a:r>
              <a:rPr dirty="0" sz="950" spc="-15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Drugs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5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Phenytoin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75"/>
              </a:lnSpc>
              <a:buAutoNum type="arabicPeriod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Antipyrine and </a:t>
            </a:r>
            <a:r>
              <a:rPr dirty="0" sz="950" spc="-10">
                <a:latin typeface="Times New Roman"/>
                <a:cs typeface="Times New Roman"/>
              </a:rPr>
              <a:t>Other Drugs Metabolized</a:t>
            </a:r>
            <a:r>
              <a:rPr dirty="0" sz="950" spc="1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Hepatically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75"/>
              </a:lnSpc>
              <a:buAutoNum type="arabicPeriod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Aspirin </a:t>
            </a:r>
            <a:r>
              <a:rPr dirty="0" sz="950" spc="-10">
                <a:latin typeface="Times New Roman"/>
                <a:cs typeface="Times New Roman"/>
              </a:rPr>
              <a:t>and Other Non-Steroidal Anti-Inflammatory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Drugs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0"/>
              </a:lnSpc>
              <a:buAutoNum type="arabicPeriod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Cimetidine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0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Theophylline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5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Propranolol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0"/>
              </a:lnSpc>
              <a:buAutoNum type="arabicPeriod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Antacids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0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Digoxin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5"/>
              </a:lnSpc>
              <a:buAutoNum type="arabicPeriod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Phenobarbital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0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Other Concomitant Drug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imes New Roman"/>
                <a:cs typeface="Times New Roman"/>
              </a:rPr>
              <a:t>Therapy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105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Food</a:t>
            </a:r>
            <a:r>
              <a:rPr dirty="0" sz="950" spc="15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Interaction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9121" y="2037705"/>
            <a:ext cx="2999740" cy="3326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5265" indent="-203200">
              <a:lnSpc>
                <a:spcPts val="1100"/>
              </a:lnSpc>
              <a:spcBef>
                <a:spcPts val="95"/>
              </a:spcBef>
              <a:buAutoNum type="arabicPlain" startAt="8"/>
              <a:tabLst>
                <a:tab pos="215265" algn="l"/>
                <a:tab pos="215900" algn="l"/>
              </a:tabLst>
            </a:pPr>
            <a:r>
              <a:rPr dirty="0" sz="950" spc="-10" b="1">
                <a:latin typeface="Times New Roman"/>
                <a:cs typeface="Times New Roman"/>
              </a:rPr>
              <a:t>USE </a:t>
            </a:r>
            <a:r>
              <a:rPr dirty="0" sz="950" spc="-5" b="1">
                <a:latin typeface="Times New Roman"/>
                <a:cs typeface="Times New Roman"/>
              </a:rPr>
              <a:t>IN </a:t>
            </a:r>
            <a:r>
              <a:rPr dirty="0" sz="950" spc="-10" b="1">
                <a:latin typeface="Times New Roman"/>
                <a:cs typeface="Times New Roman"/>
              </a:rPr>
              <a:t>SPECIFIC</a:t>
            </a:r>
            <a:r>
              <a:rPr dirty="0" sz="950" spc="-5" b="1">
                <a:latin typeface="Times New Roman"/>
                <a:cs typeface="Times New Roman"/>
              </a:rPr>
              <a:t> </a:t>
            </a:r>
            <a:r>
              <a:rPr dirty="0" sz="950" spc="-10" b="1">
                <a:latin typeface="Times New Roman"/>
                <a:cs typeface="Times New Roman"/>
              </a:rPr>
              <a:t>POPULATIONS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75"/>
              </a:lnSpc>
              <a:buAutoNum type="arabicPeriod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Pregnancy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5"/>
              </a:lnSpc>
              <a:buAutoNum type="arabicPeriod" startAt="3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Nursing</a:t>
            </a:r>
            <a:r>
              <a:rPr dirty="0" sz="950" spc="-15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Mothers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75"/>
              </a:lnSpc>
              <a:buAutoNum type="arabicPeriod" startAt="3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Pediatric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Use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0"/>
              </a:lnSpc>
              <a:buAutoNum type="arabicPeriod" startAt="3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Geriatric</a:t>
            </a:r>
            <a:r>
              <a:rPr dirty="0" sz="950" spc="-85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Use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90"/>
              </a:lnSpc>
              <a:buAutoNum type="arabicPeriod" startAt="3"/>
              <a:tabLst>
                <a:tab pos="551180" algn="l"/>
              </a:tabLst>
            </a:pPr>
            <a:r>
              <a:rPr dirty="0" sz="950" spc="-5">
                <a:latin typeface="Times New Roman"/>
                <a:cs typeface="Times New Roman"/>
              </a:rPr>
              <a:t>Renal</a:t>
            </a:r>
            <a:r>
              <a:rPr dirty="0" sz="950" spc="-15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Impairment</a:t>
            </a:r>
            <a:endParaRPr sz="950">
              <a:latin typeface="Times New Roman"/>
              <a:cs typeface="Times New Roman"/>
            </a:endParaRPr>
          </a:p>
          <a:p>
            <a:pPr lvl="1" marL="550545" indent="-269875">
              <a:lnSpc>
                <a:spcPts val="1085"/>
              </a:lnSpc>
              <a:buAutoNum type="arabicPeriod" startAt="3"/>
              <a:tabLst>
                <a:tab pos="551180" algn="l"/>
              </a:tabLst>
            </a:pPr>
            <a:r>
              <a:rPr dirty="0" sz="950" spc="-10">
                <a:latin typeface="Times New Roman"/>
                <a:cs typeface="Times New Roman"/>
              </a:rPr>
              <a:t>Hepatic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Impairment</a:t>
            </a:r>
            <a:endParaRPr sz="950">
              <a:latin typeface="Times New Roman"/>
              <a:cs typeface="Times New Roman"/>
            </a:endParaRPr>
          </a:p>
          <a:p>
            <a:pPr marL="215265" indent="-203200">
              <a:lnSpc>
                <a:spcPts val="1085"/>
              </a:lnSpc>
              <a:buAutoNum type="arabicPlain" startAt="10"/>
              <a:tabLst>
                <a:tab pos="215900" algn="l"/>
              </a:tabLst>
            </a:pPr>
            <a:r>
              <a:rPr dirty="0" sz="950" spc="-15" b="1">
                <a:latin typeface="Times New Roman"/>
                <a:cs typeface="Times New Roman"/>
              </a:rPr>
              <a:t>OVERDOSAGE</a:t>
            </a:r>
            <a:endParaRPr sz="950">
              <a:latin typeface="Times New Roman"/>
              <a:cs typeface="Times New Roman"/>
            </a:endParaRPr>
          </a:p>
          <a:p>
            <a:pPr marL="215265" indent="-203200">
              <a:lnSpc>
                <a:spcPts val="1085"/>
              </a:lnSpc>
              <a:buAutoNum type="arabicPlain" startAt="10"/>
              <a:tabLst>
                <a:tab pos="215900" algn="l"/>
              </a:tabLst>
            </a:pPr>
            <a:r>
              <a:rPr dirty="0" sz="950" spc="-10" b="1">
                <a:latin typeface="Times New Roman"/>
                <a:cs typeface="Times New Roman"/>
              </a:rPr>
              <a:t>DESCRIPTION</a:t>
            </a:r>
            <a:endParaRPr sz="950">
              <a:latin typeface="Times New Roman"/>
              <a:cs typeface="Times New Roman"/>
            </a:endParaRPr>
          </a:p>
          <a:p>
            <a:pPr marL="193675" indent="-181610">
              <a:lnSpc>
                <a:spcPts val="1070"/>
              </a:lnSpc>
              <a:buAutoNum type="arabicPlain" startAt="10"/>
              <a:tabLst>
                <a:tab pos="194310" algn="l"/>
              </a:tabLst>
            </a:pPr>
            <a:r>
              <a:rPr dirty="0" sz="950" spc="-15" b="1">
                <a:latin typeface="Times New Roman"/>
                <a:cs typeface="Times New Roman"/>
              </a:rPr>
              <a:t>CLINICAL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-15" b="1">
                <a:latin typeface="Times New Roman"/>
                <a:cs typeface="Times New Roman"/>
              </a:rPr>
              <a:t>PHARMACOLOGY</a:t>
            </a:r>
            <a:endParaRPr sz="950">
              <a:latin typeface="Times New Roman"/>
              <a:cs typeface="Times New Roman"/>
            </a:endParaRPr>
          </a:p>
          <a:p>
            <a:pPr lvl="1" marL="431165" indent="-240029">
              <a:lnSpc>
                <a:spcPts val="1070"/>
              </a:lnSpc>
              <a:buAutoNum type="arabicPeriod"/>
              <a:tabLst>
                <a:tab pos="431800" algn="l"/>
              </a:tabLst>
            </a:pPr>
            <a:r>
              <a:rPr dirty="0" sz="950" spc="-10">
                <a:latin typeface="Times New Roman"/>
                <a:cs typeface="Times New Roman"/>
              </a:rPr>
              <a:t>Mechanism of</a:t>
            </a:r>
            <a:r>
              <a:rPr dirty="0" sz="950" spc="5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Action</a:t>
            </a:r>
            <a:endParaRPr sz="950">
              <a:latin typeface="Times New Roman"/>
              <a:cs typeface="Times New Roman"/>
            </a:endParaRPr>
          </a:p>
          <a:p>
            <a:pPr lvl="1" marL="431165" indent="-240665">
              <a:lnSpc>
                <a:spcPts val="1085"/>
              </a:lnSpc>
              <a:buAutoNum type="arabicPeriod"/>
              <a:tabLst>
                <a:tab pos="431800" algn="l"/>
              </a:tabLst>
            </a:pPr>
            <a:r>
              <a:rPr dirty="0" sz="950" spc="-10">
                <a:latin typeface="Times New Roman"/>
                <a:cs typeface="Times New Roman"/>
              </a:rPr>
              <a:t>Pharmacodynamics</a:t>
            </a:r>
            <a:endParaRPr sz="950">
              <a:latin typeface="Times New Roman"/>
              <a:cs typeface="Times New Roman"/>
            </a:endParaRPr>
          </a:p>
          <a:p>
            <a:pPr lvl="1" marL="431800" indent="-240665">
              <a:lnSpc>
                <a:spcPts val="1085"/>
              </a:lnSpc>
              <a:buAutoNum type="arabicPeriod"/>
              <a:tabLst>
                <a:tab pos="432434" algn="l"/>
              </a:tabLst>
            </a:pPr>
            <a:r>
              <a:rPr dirty="0" sz="950" spc="-10">
                <a:latin typeface="Times New Roman"/>
                <a:cs typeface="Times New Roman"/>
              </a:rPr>
              <a:t>Pharmacokinetics</a:t>
            </a:r>
            <a:endParaRPr sz="950">
              <a:latin typeface="Times New Roman"/>
              <a:cs typeface="Times New Roman"/>
            </a:endParaRPr>
          </a:p>
          <a:p>
            <a:pPr marL="193675" indent="-181610">
              <a:lnSpc>
                <a:spcPts val="1080"/>
              </a:lnSpc>
              <a:buAutoNum type="arabicPlain" startAt="10"/>
              <a:tabLst>
                <a:tab pos="194310" algn="l"/>
              </a:tabLst>
            </a:pPr>
            <a:r>
              <a:rPr dirty="0" sz="950" spc="-15" b="1">
                <a:latin typeface="Times New Roman"/>
                <a:cs typeface="Times New Roman"/>
              </a:rPr>
              <a:t>NONCLINICAL</a:t>
            </a:r>
            <a:r>
              <a:rPr dirty="0" sz="950" spc="-10" b="1">
                <a:latin typeface="Times New Roman"/>
                <a:cs typeface="Times New Roman"/>
              </a:rPr>
              <a:t> TOXICOLOGY</a:t>
            </a:r>
            <a:endParaRPr sz="950">
              <a:latin typeface="Times New Roman"/>
              <a:cs typeface="Times New Roman"/>
            </a:endParaRPr>
          </a:p>
          <a:p>
            <a:pPr lvl="1" marL="431165" indent="-240029">
              <a:lnSpc>
                <a:spcPts val="1085"/>
              </a:lnSpc>
              <a:buAutoNum type="arabicPeriod"/>
              <a:tabLst>
                <a:tab pos="431800" algn="l"/>
              </a:tabLst>
            </a:pPr>
            <a:r>
              <a:rPr dirty="0" sz="950" spc="-10">
                <a:latin typeface="Times New Roman"/>
                <a:cs typeface="Times New Roman"/>
              </a:rPr>
              <a:t>Carcinogenesis, Mutagenesis, Impairment of</a:t>
            </a:r>
            <a:r>
              <a:rPr dirty="0" sz="950" spc="6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Fertility</a:t>
            </a:r>
            <a:endParaRPr sz="950">
              <a:latin typeface="Times New Roman"/>
              <a:cs typeface="Times New Roman"/>
            </a:endParaRPr>
          </a:p>
          <a:p>
            <a:pPr marL="193675" indent="-181610">
              <a:lnSpc>
                <a:spcPts val="1080"/>
              </a:lnSpc>
              <a:buAutoNum type="arabicPlain" startAt="10"/>
              <a:tabLst>
                <a:tab pos="194310" algn="l"/>
              </a:tabLst>
            </a:pPr>
            <a:r>
              <a:rPr dirty="0" sz="950" spc="-10" b="1">
                <a:latin typeface="Times New Roman"/>
                <a:cs typeface="Times New Roman"/>
              </a:rPr>
              <a:t>CLINICAL</a:t>
            </a:r>
            <a:r>
              <a:rPr dirty="0" sz="950" b="1">
                <a:latin typeface="Times New Roman"/>
                <a:cs typeface="Times New Roman"/>
              </a:rPr>
              <a:t> </a:t>
            </a:r>
            <a:r>
              <a:rPr dirty="0" sz="950" spc="-10" b="1">
                <a:latin typeface="Times New Roman"/>
                <a:cs typeface="Times New Roman"/>
              </a:rPr>
              <a:t>STUDIES</a:t>
            </a:r>
            <a:endParaRPr sz="950">
              <a:latin typeface="Times New Roman"/>
              <a:cs typeface="Times New Roman"/>
            </a:endParaRPr>
          </a:p>
          <a:p>
            <a:pPr lvl="1" marL="440690" indent="-240665">
              <a:lnSpc>
                <a:spcPts val="1075"/>
              </a:lnSpc>
              <a:buAutoNum type="arabicPeriod"/>
              <a:tabLst>
                <a:tab pos="441325" algn="l"/>
              </a:tabLst>
            </a:pPr>
            <a:r>
              <a:rPr dirty="0" sz="950" spc="-10">
                <a:latin typeface="Times New Roman"/>
                <a:cs typeface="Times New Roman"/>
              </a:rPr>
              <a:t>Thrombotic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Stroke</a:t>
            </a:r>
            <a:endParaRPr sz="950">
              <a:latin typeface="Times New Roman"/>
              <a:cs typeface="Times New Roman"/>
            </a:endParaRPr>
          </a:p>
          <a:p>
            <a:pPr lvl="1" marL="431165" indent="-240665">
              <a:lnSpc>
                <a:spcPts val="1090"/>
              </a:lnSpc>
              <a:buAutoNum type="arabicPeriod"/>
              <a:tabLst>
                <a:tab pos="431800" algn="l"/>
              </a:tabLst>
            </a:pPr>
            <a:r>
              <a:rPr dirty="0" sz="950" spc="-10">
                <a:latin typeface="Times New Roman"/>
                <a:cs typeface="Times New Roman"/>
              </a:rPr>
              <a:t>Coronary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imes New Roman"/>
                <a:cs typeface="Times New Roman"/>
              </a:rPr>
              <a:t>Stenting</a:t>
            </a:r>
            <a:endParaRPr sz="950">
              <a:latin typeface="Times New Roman"/>
              <a:cs typeface="Times New Roman"/>
            </a:endParaRPr>
          </a:p>
          <a:p>
            <a:pPr marL="215265" indent="-203200">
              <a:lnSpc>
                <a:spcPts val="1085"/>
              </a:lnSpc>
              <a:buAutoNum type="arabicPlain" startAt="16"/>
              <a:tabLst>
                <a:tab pos="215900" algn="l"/>
              </a:tabLst>
            </a:pPr>
            <a:r>
              <a:rPr dirty="0" sz="950" spc="-10" b="1">
                <a:latin typeface="Times New Roman"/>
                <a:cs typeface="Times New Roman"/>
              </a:rPr>
              <a:t>HOW SUPPLIED/STORAGE AND</a:t>
            </a:r>
            <a:r>
              <a:rPr dirty="0" sz="950" spc="-20" b="1">
                <a:latin typeface="Times New Roman"/>
                <a:cs typeface="Times New Roman"/>
              </a:rPr>
              <a:t> </a:t>
            </a:r>
            <a:r>
              <a:rPr dirty="0" sz="950" spc="-15" b="1">
                <a:latin typeface="Times New Roman"/>
                <a:cs typeface="Times New Roman"/>
              </a:rPr>
              <a:t>HANDLING</a:t>
            </a:r>
            <a:endParaRPr sz="950">
              <a:latin typeface="Times New Roman"/>
              <a:cs typeface="Times New Roman"/>
            </a:endParaRPr>
          </a:p>
          <a:p>
            <a:pPr marL="215265" indent="-203200">
              <a:lnSpc>
                <a:spcPts val="1075"/>
              </a:lnSpc>
              <a:buAutoNum type="arabicPlain" startAt="16"/>
              <a:tabLst>
                <a:tab pos="215900" algn="l"/>
              </a:tabLst>
            </a:pPr>
            <a:r>
              <a:rPr dirty="0" sz="950" spc="-10" b="1">
                <a:latin typeface="Times New Roman"/>
                <a:cs typeface="Times New Roman"/>
              </a:rPr>
              <a:t>PATIENT COUNSELING</a:t>
            </a:r>
            <a:r>
              <a:rPr dirty="0" sz="950" spc="5" b="1">
                <a:latin typeface="Times New Roman"/>
                <a:cs typeface="Times New Roman"/>
              </a:rPr>
              <a:t> </a:t>
            </a:r>
            <a:r>
              <a:rPr dirty="0" sz="950" spc="-10" b="1">
                <a:latin typeface="Times New Roman"/>
                <a:cs typeface="Times New Roman"/>
              </a:rPr>
              <a:t>INFORMATION</a:t>
            </a:r>
            <a:endParaRPr sz="950">
              <a:latin typeface="Times New Roman"/>
              <a:cs typeface="Times New Roman"/>
            </a:endParaRPr>
          </a:p>
          <a:p>
            <a:pPr lvl="1" marL="483870" indent="-269240">
              <a:lnSpc>
                <a:spcPts val="1080"/>
              </a:lnSpc>
              <a:buAutoNum type="arabicPeriod"/>
              <a:tabLst>
                <a:tab pos="484505" algn="l"/>
              </a:tabLst>
            </a:pPr>
            <a:r>
              <a:rPr dirty="0" sz="950" spc="-5">
                <a:latin typeface="Times New Roman"/>
                <a:cs typeface="Times New Roman"/>
              </a:rPr>
              <a:t>Importance </a:t>
            </a:r>
            <a:r>
              <a:rPr dirty="0" sz="950" spc="-10">
                <a:latin typeface="Times New Roman"/>
                <a:cs typeface="Times New Roman"/>
              </a:rPr>
              <a:t>of</a:t>
            </a:r>
            <a:r>
              <a:rPr dirty="0" sz="950" spc="-15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imes New Roman"/>
                <a:cs typeface="Times New Roman"/>
              </a:rPr>
              <a:t>Monitoring</a:t>
            </a:r>
            <a:endParaRPr sz="950">
              <a:latin typeface="Times New Roman"/>
              <a:cs typeface="Times New Roman"/>
            </a:endParaRPr>
          </a:p>
          <a:p>
            <a:pPr lvl="1" marL="483870" indent="-269240">
              <a:lnSpc>
                <a:spcPts val="1075"/>
              </a:lnSpc>
              <a:buAutoNum type="arabicPeriod"/>
              <a:tabLst>
                <a:tab pos="484505" algn="l"/>
              </a:tabLst>
            </a:pPr>
            <a:r>
              <a:rPr dirty="0" sz="950" spc="-5">
                <a:latin typeface="Times New Roman"/>
                <a:cs typeface="Times New Roman"/>
              </a:rPr>
              <a:t>Bleeding</a:t>
            </a:r>
            <a:endParaRPr sz="950">
              <a:latin typeface="Times New Roman"/>
              <a:cs typeface="Times New Roman"/>
            </a:endParaRPr>
          </a:p>
          <a:p>
            <a:pPr lvl="1" marL="483870" indent="-269240">
              <a:lnSpc>
                <a:spcPts val="1075"/>
              </a:lnSpc>
              <a:buAutoNum type="arabicPeriod"/>
              <a:tabLst>
                <a:tab pos="484505" algn="l"/>
              </a:tabLst>
            </a:pPr>
            <a:r>
              <a:rPr dirty="0" sz="950" spc="-10">
                <a:latin typeface="Times New Roman"/>
                <a:cs typeface="Times New Roman"/>
              </a:rPr>
              <a:t>Hematological Adverse</a:t>
            </a:r>
            <a:r>
              <a:rPr dirty="0" sz="950" spc="-20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imes New Roman"/>
                <a:cs typeface="Times New Roman"/>
              </a:rPr>
              <a:t>Reactions</a:t>
            </a:r>
            <a:endParaRPr sz="950">
              <a:latin typeface="Times New Roman"/>
              <a:cs typeface="Times New Roman"/>
            </a:endParaRPr>
          </a:p>
          <a:p>
            <a:pPr lvl="1" marL="483870" indent="-269240">
              <a:lnSpc>
                <a:spcPts val="1115"/>
              </a:lnSpc>
              <a:buAutoNum type="arabicPeriod"/>
              <a:tabLst>
                <a:tab pos="484505" algn="l"/>
              </a:tabLst>
            </a:pPr>
            <a:r>
              <a:rPr dirty="0" sz="950" spc="-10">
                <a:latin typeface="Times New Roman"/>
                <a:cs typeface="Times New Roman"/>
              </a:rPr>
              <a:t>FDA-Approved </a:t>
            </a:r>
            <a:r>
              <a:rPr dirty="0" sz="950" spc="-5">
                <a:latin typeface="Times New Roman"/>
                <a:cs typeface="Times New Roman"/>
              </a:rPr>
              <a:t>Patient</a:t>
            </a:r>
            <a:r>
              <a:rPr dirty="0" sz="950" spc="1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Labeling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49163" y="6293446"/>
            <a:ext cx="315595" cy="1695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-20">
                <a:latin typeface="Times New Roman"/>
                <a:cs typeface="Times New Roman"/>
              </a:rPr>
              <a:t>l</a:t>
            </a:r>
            <a:r>
              <a:rPr dirty="0" sz="950">
                <a:latin typeface="Times New Roman"/>
                <a:cs typeface="Times New Roman"/>
              </a:rPr>
              <a:t>i</a:t>
            </a:r>
            <a:r>
              <a:rPr dirty="0" sz="950" spc="-10">
                <a:latin typeface="Times New Roman"/>
                <a:cs typeface="Times New Roman"/>
              </a:rPr>
              <a:t>s</a:t>
            </a:r>
            <a:r>
              <a:rPr dirty="0" sz="950">
                <a:latin typeface="Times New Roman"/>
                <a:cs typeface="Times New Roman"/>
              </a:rPr>
              <a:t>t</a:t>
            </a:r>
            <a:r>
              <a:rPr dirty="0" sz="950" spc="-20">
                <a:latin typeface="Times New Roman"/>
                <a:cs typeface="Times New Roman"/>
              </a:rPr>
              <a:t>e</a:t>
            </a:r>
            <a:r>
              <a:rPr dirty="0" sz="950">
                <a:latin typeface="Times New Roman"/>
                <a:cs typeface="Times New Roman"/>
              </a:rPr>
              <a:t>d</a:t>
            </a:r>
            <a:r>
              <a:rPr dirty="0" sz="950" spc="-5"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66506" y="6442455"/>
            <a:ext cx="228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 Black"/>
                <a:cs typeface="Arial Black"/>
              </a:rPr>
              <a:t>41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8982710" cy="534035"/>
            <a:chOff x="0" y="0"/>
            <a:chExt cx="8982710" cy="53403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260880" cy="520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00304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904745" y="372364"/>
            <a:ext cx="53086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00339A"/>
                </a:solidFill>
              </a:rPr>
              <a:t>Reorder and</a:t>
            </a:r>
            <a:r>
              <a:rPr dirty="0" sz="3600" spc="-90">
                <a:solidFill>
                  <a:srgbClr val="00339A"/>
                </a:solidFill>
              </a:rPr>
              <a:t> </a:t>
            </a:r>
            <a:r>
              <a:rPr dirty="0" sz="3600" spc="-5">
                <a:solidFill>
                  <a:srgbClr val="00339A"/>
                </a:solidFill>
              </a:rPr>
              <a:t>Reorganize</a:t>
            </a:r>
            <a:endParaRPr sz="3600"/>
          </a:p>
        </p:txBody>
      </p:sp>
      <p:sp>
        <p:nvSpPr>
          <p:cNvPr id="12" name="object 12"/>
          <p:cNvSpPr txBox="1"/>
          <p:nvPr/>
        </p:nvSpPr>
        <p:spPr>
          <a:xfrm>
            <a:off x="524001" y="1204467"/>
            <a:ext cx="7753984" cy="485076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355600" marR="271145" indent="-342900">
              <a:lnSpc>
                <a:spcPts val="2380"/>
              </a:lnSpc>
              <a:spcBef>
                <a:spcPts val="395"/>
              </a:spcBef>
              <a:buClr>
                <a:srgbClr val="00007C"/>
              </a:buClr>
              <a:buSzPct val="7727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200">
                <a:latin typeface="Arial"/>
                <a:cs typeface="Arial"/>
              </a:rPr>
              <a:t>“Indications and Usage” and “Dosage and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Administration”  sections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moved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007C"/>
              </a:buClr>
              <a:buFont typeface="Wingdings"/>
              <a:buChar char=""/>
            </a:pPr>
            <a:endParaRPr sz="2250">
              <a:latin typeface="Arial"/>
              <a:cs typeface="Arial"/>
            </a:endParaRPr>
          </a:p>
          <a:p>
            <a:pPr marL="355600" marR="5080" indent="-342900">
              <a:lnSpc>
                <a:spcPts val="2370"/>
              </a:lnSpc>
              <a:buClr>
                <a:srgbClr val="00007C"/>
              </a:buClr>
              <a:buSzPct val="7727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200">
                <a:latin typeface="Arial"/>
                <a:cs typeface="Arial"/>
              </a:rPr>
              <a:t>“Dosage Forms and Strengths” created and “How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Supplied”  sections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moved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007C"/>
              </a:buClr>
              <a:buFont typeface="Wingdings"/>
              <a:buChar char=""/>
            </a:pP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007C"/>
              </a:buClr>
              <a:buSzPct val="7727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200">
                <a:latin typeface="Arial"/>
                <a:cs typeface="Arial"/>
              </a:rPr>
              <a:t>“Warnings and Precautions” sections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consolidated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007C"/>
              </a:buClr>
              <a:buFont typeface="Wingdings"/>
              <a:buChar char=""/>
            </a:pPr>
            <a:endParaRPr sz="2550">
              <a:latin typeface="Arial"/>
              <a:cs typeface="Arial"/>
            </a:endParaRPr>
          </a:p>
          <a:p>
            <a:pPr marL="355600" marR="721995" indent="-342900">
              <a:lnSpc>
                <a:spcPts val="2380"/>
              </a:lnSpc>
              <a:buClr>
                <a:srgbClr val="00007C"/>
              </a:buClr>
              <a:buSzPct val="7727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200">
                <a:latin typeface="Arial"/>
                <a:cs typeface="Arial"/>
              </a:rPr>
              <a:t>“Drug Interactions,” “Use in Specific Populations,”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and  “Patient Counseling Information” sections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added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7C"/>
              </a:buClr>
              <a:buFont typeface="Wingdings"/>
              <a:buChar char=""/>
            </a:pPr>
            <a:endParaRPr sz="22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007C"/>
              </a:buClr>
              <a:buSzPct val="7727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200">
                <a:latin typeface="Arial"/>
                <a:cs typeface="Arial"/>
              </a:rPr>
              <a:t>“Adverse Reactions” section consolidates risk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information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007C"/>
              </a:buClr>
              <a:buFont typeface="Wingdings"/>
              <a:buChar char=""/>
            </a:pPr>
            <a:endParaRPr sz="2550">
              <a:latin typeface="Arial"/>
              <a:cs typeface="Arial"/>
            </a:endParaRPr>
          </a:p>
          <a:p>
            <a:pPr marL="355600" marR="492759" indent="-342900">
              <a:lnSpc>
                <a:spcPts val="2380"/>
              </a:lnSpc>
              <a:buClr>
                <a:srgbClr val="00007C"/>
              </a:buClr>
              <a:buSzPct val="7727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200" spc="-5">
                <a:latin typeface="Arial"/>
                <a:cs typeface="Arial"/>
              </a:rPr>
              <a:t>“Clinical Studies,” “Nonclinical Toxicology” sections now  </a:t>
            </a:r>
            <a:r>
              <a:rPr dirty="0" sz="2200">
                <a:latin typeface="Arial"/>
                <a:cs typeface="Arial"/>
              </a:rPr>
              <a:t>required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4012" y="658812"/>
          <a:ext cx="8272780" cy="607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75"/>
                <a:gridCol w="759460"/>
                <a:gridCol w="3721099"/>
              </a:tblGrid>
              <a:tr h="742950"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  <a:spcBef>
                          <a:spcPts val="1675"/>
                        </a:spcBef>
                      </a:pPr>
                      <a:r>
                        <a:rPr dirty="0" sz="2000" spc="-10" b="1">
                          <a:latin typeface="Arial"/>
                          <a:cs typeface="Arial"/>
                        </a:rPr>
                        <a:t>Section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Previous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Format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725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  <a:spcBef>
                          <a:spcPts val="1675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Section in Revised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Format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725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Warnings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9850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88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2000">
                          <a:latin typeface="Symbol"/>
                          <a:cs typeface="Symbol"/>
                        </a:rPr>
                        <a:t>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B="0" marT="723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Warnings and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Precautions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Precautions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7200">
                <a:tc>
                  <a:txBody>
                    <a:bodyPr/>
                    <a:lstStyle/>
                    <a:p>
                      <a:pPr marL="66294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General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88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2000">
                          <a:latin typeface="Symbol"/>
                          <a:cs typeface="Symbol"/>
                        </a:rPr>
                        <a:t>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B="0" marT="730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Warnings and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Precautions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0277">
                <a:tc>
                  <a:txBody>
                    <a:bodyPr/>
                    <a:lstStyle/>
                    <a:p>
                      <a:pPr algn="ctr" marL="198755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dirty="0" sz="2000" spc="-10">
                          <a:latin typeface="Arial"/>
                          <a:cs typeface="Arial"/>
                        </a:rPr>
                        <a:t>Information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Patients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89865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88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dirty="0" sz="2000">
                          <a:latin typeface="Symbol"/>
                          <a:cs typeface="Symbol"/>
                        </a:rPr>
                        <a:t>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B="0" marT="19304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8340" marR="1349375" indent="-45783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Patient Counseling  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Information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0475">
                <a:tc>
                  <a:txBody>
                    <a:bodyPr/>
                    <a:lstStyle/>
                    <a:p>
                      <a:pPr marL="874394" marR="539750" indent="-211454">
                        <a:lnSpc>
                          <a:spcPts val="2870"/>
                        </a:lnSpc>
                        <a:spcBef>
                          <a:spcPts val="10"/>
                        </a:spcBef>
                      </a:pPr>
                      <a:r>
                        <a:rPr dirty="0" sz="2000" spc="-10">
                          <a:latin typeface="Arial"/>
                          <a:cs typeface="Arial"/>
                        </a:rPr>
                        <a:t>Monitoring: Laboratory  Tests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885">
                        <a:lnSpc>
                          <a:spcPct val="100000"/>
                        </a:lnSpc>
                        <a:spcBef>
                          <a:spcPts val="1760"/>
                        </a:spcBef>
                      </a:pPr>
                      <a:r>
                        <a:rPr dirty="0" sz="2000">
                          <a:latin typeface="Symbol"/>
                          <a:cs typeface="Symbol"/>
                        </a:rPr>
                        <a:t>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B="0" marT="22352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Warnings and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Precautions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971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66294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2000" spc="-10">
                          <a:latin typeface="Arial"/>
                          <a:cs typeface="Arial"/>
                        </a:rPr>
                        <a:t>Drug Interactions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88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2000">
                          <a:latin typeface="Symbol"/>
                          <a:cs typeface="Symbol"/>
                        </a:rPr>
                        <a:t>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B="0" marT="723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2000" spc="-10">
                          <a:latin typeface="Arial"/>
                          <a:cs typeface="Arial"/>
                        </a:rPr>
                        <a:t>Drug Interactions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9516">
                <a:tc>
                  <a:txBody>
                    <a:bodyPr/>
                    <a:lstStyle/>
                    <a:p>
                      <a:pPr marL="955040" marR="676275" indent="-2876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spc="-10">
                          <a:latin typeface="Arial"/>
                          <a:cs typeface="Arial"/>
                        </a:rPr>
                        <a:t>Drug/Laboratory Test  Interactions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88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dirty="0" sz="2000">
                          <a:latin typeface="Symbol"/>
                          <a:cs typeface="Symbol"/>
                        </a:rPr>
                        <a:t>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B="0" marT="19304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Warnings and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Precautions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8923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9878">
                <a:tc>
                  <a:txBody>
                    <a:bodyPr/>
                    <a:lstStyle/>
                    <a:p>
                      <a:pPr marL="1005840" marR="295910" indent="-342900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Carcinogenesis,  Mutagenesis,  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Impairment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Fertility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89865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3400">
                        <a:latin typeface="Times New Roman"/>
                        <a:cs typeface="Times New Roman"/>
                      </a:endParaRPr>
                    </a:p>
                    <a:p>
                      <a:pPr algn="r" marR="22288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Symbol"/>
                          <a:cs typeface="Symbol"/>
                        </a:rPr>
                        <a:t>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B="0" marT="1905"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8340" marR="8255" indent="-457834">
                        <a:lnSpc>
                          <a:spcPct val="100000"/>
                        </a:lnSpc>
                        <a:spcBef>
                          <a:spcPts val="310"/>
                        </a:spcBef>
                        <a:tabLst>
                          <a:tab pos="3507740" algn="l"/>
                        </a:tabLst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Nonclinical Toxicology  (Carcinogenesis,  Mutagenesis, 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Impairment 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Fe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ility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51587" sz="2100" spc="-7">
                          <a:latin typeface="Arial"/>
                          <a:cs typeface="Arial"/>
                        </a:rPr>
                        <a:t>42</a:t>
                      </a:r>
                      <a:endParaRPr baseline="51587" sz="2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6291" y="67564"/>
            <a:ext cx="19056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solidFill>
                  <a:srgbClr val="00339A"/>
                </a:solidFill>
              </a:rPr>
              <a:t>Example</a:t>
            </a:r>
            <a:endParaRPr sz="36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1227" y="798322"/>
            <a:ext cx="521716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007C"/>
                </a:solidFill>
              </a:rPr>
              <a:t>Test Your</a:t>
            </a:r>
            <a:r>
              <a:rPr dirty="0" sz="4000" spc="-70">
                <a:solidFill>
                  <a:srgbClr val="00007C"/>
                </a:solidFill>
              </a:rPr>
              <a:t> </a:t>
            </a:r>
            <a:r>
              <a:rPr dirty="0" sz="4000" spc="-5">
                <a:solidFill>
                  <a:srgbClr val="00007C"/>
                </a:solidFill>
              </a:rPr>
              <a:t>Knowledge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957324"/>
            <a:ext cx="8057515" cy="442404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621665" marR="124460" indent="-609600">
              <a:lnSpc>
                <a:spcPts val="3020"/>
              </a:lnSpc>
              <a:spcBef>
                <a:spcPts val="484"/>
              </a:spcBef>
              <a:tabLst>
                <a:tab pos="2957830" algn="l"/>
              </a:tabLst>
            </a:pPr>
            <a:r>
              <a:rPr dirty="0" sz="2800" b="1">
                <a:latin typeface="Arial"/>
                <a:cs typeface="Arial"/>
              </a:rPr>
              <a:t>Multiple</a:t>
            </a:r>
            <a:r>
              <a:rPr dirty="0" sz="2800" spc="1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Choice:	</a:t>
            </a:r>
            <a:r>
              <a:rPr dirty="0" sz="2800">
                <a:latin typeface="Arial"/>
                <a:cs typeface="Arial"/>
              </a:rPr>
              <a:t>The most significant format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  section reordering changes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include: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00">
              <a:latin typeface="Arial"/>
              <a:cs typeface="Arial"/>
            </a:endParaRPr>
          </a:p>
          <a:p>
            <a:pPr marL="621665" marR="5080" indent="-609600">
              <a:lnSpc>
                <a:spcPts val="3020"/>
              </a:lnSpc>
              <a:buAutoNum type="alphaUcParenR"/>
              <a:tabLst>
                <a:tab pos="622300" algn="l"/>
                <a:tab pos="623570" algn="l"/>
              </a:tabLst>
            </a:pPr>
            <a:r>
              <a:rPr dirty="0" sz="2800">
                <a:latin typeface="Arial"/>
                <a:cs typeface="Arial"/>
              </a:rPr>
              <a:t>Moving the information practitioners refer to  most frequently and consider most important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  the bottom of the prescribing</a:t>
            </a:r>
            <a:r>
              <a:rPr dirty="0" sz="2800" spc="-2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309"/>
              </a:spcBef>
              <a:buAutoNum type="alphaUcParenR"/>
              <a:tabLst>
                <a:tab pos="622300" algn="l"/>
                <a:tab pos="622935" algn="l"/>
              </a:tabLst>
            </a:pPr>
            <a:r>
              <a:rPr dirty="0" sz="2800">
                <a:latin typeface="Arial"/>
                <a:cs typeface="Arial"/>
              </a:rPr>
              <a:t>Consolidating risk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340"/>
              </a:spcBef>
              <a:buAutoNum type="alphaUcParenR"/>
              <a:tabLst>
                <a:tab pos="622300" algn="l"/>
                <a:tab pos="622935" algn="l"/>
              </a:tabLst>
            </a:pPr>
            <a:r>
              <a:rPr dirty="0" sz="2800">
                <a:latin typeface="Arial"/>
                <a:cs typeface="Arial"/>
              </a:rPr>
              <a:t>Deleting the </a:t>
            </a:r>
            <a:r>
              <a:rPr dirty="0" sz="2800" i="1">
                <a:latin typeface="Arial"/>
                <a:cs typeface="Arial"/>
              </a:rPr>
              <a:t>Storage and Handling</a:t>
            </a:r>
            <a:r>
              <a:rPr dirty="0" sz="2800" spc="-20" i="1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section</a:t>
            </a:r>
            <a:endParaRPr sz="28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335"/>
              </a:spcBef>
              <a:buAutoNum type="alphaUcParenR"/>
              <a:tabLst>
                <a:tab pos="622300" algn="l"/>
                <a:tab pos="622935" algn="l"/>
              </a:tabLst>
            </a:pPr>
            <a:r>
              <a:rPr dirty="0" sz="2800">
                <a:latin typeface="Arial"/>
                <a:cs typeface="Arial"/>
              </a:rPr>
              <a:t>A </a:t>
            </a:r>
            <a:r>
              <a:rPr dirty="0" sz="2800" spc="-5">
                <a:latin typeface="Arial"/>
                <a:cs typeface="Arial"/>
              </a:rPr>
              <a:t>and </a:t>
            </a:r>
            <a:r>
              <a:rPr dirty="0" sz="2800"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345"/>
              </a:spcBef>
              <a:buAutoNum type="alphaUcParenR"/>
              <a:tabLst>
                <a:tab pos="622300" algn="l"/>
                <a:tab pos="622935" algn="l"/>
              </a:tabLst>
            </a:pPr>
            <a:r>
              <a:rPr dirty="0" sz="2800" spc="-5">
                <a:latin typeface="Arial"/>
                <a:cs typeface="Arial"/>
              </a:rPr>
              <a:t>All of the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above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700" y="829564"/>
            <a:ext cx="68065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00339A"/>
                </a:solidFill>
              </a:rPr>
              <a:t>New Section: </a:t>
            </a:r>
            <a:r>
              <a:rPr dirty="0" sz="3600" spc="-5" i="1">
                <a:solidFill>
                  <a:srgbClr val="00339A"/>
                </a:solidFill>
                <a:latin typeface="Arial"/>
                <a:cs typeface="Arial"/>
              </a:rPr>
              <a:t>Drug</a:t>
            </a:r>
            <a:r>
              <a:rPr dirty="0" sz="3600" spc="-80" i="1">
                <a:solidFill>
                  <a:srgbClr val="00339A"/>
                </a:solidFill>
                <a:latin typeface="Arial"/>
                <a:cs typeface="Arial"/>
              </a:rPr>
              <a:t> </a:t>
            </a:r>
            <a:r>
              <a:rPr dirty="0" sz="3600" spc="-5" i="1">
                <a:solidFill>
                  <a:srgbClr val="00339A"/>
                </a:solidFill>
                <a:latin typeface="Arial"/>
                <a:cs typeface="Arial"/>
              </a:rPr>
              <a:t>Interactions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990851"/>
            <a:ext cx="6906895" cy="22212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Drug interaction information typically  appears in</a:t>
            </a:r>
            <a:endParaRPr sz="32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2215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section 7: </a:t>
            </a:r>
            <a:r>
              <a:rPr dirty="0" sz="2800" i="1">
                <a:latin typeface="Arial"/>
                <a:cs typeface="Arial"/>
              </a:rPr>
              <a:t>Drug Interactions</a:t>
            </a:r>
            <a:r>
              <a:rPr dirty="0" sz="2800" spc="-25" i="1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75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section 12: </a:t>
            </a:r>
            <a:r>
              <a:rPr dirty="0" sz="2800" i="1">
                <a:latin typeface="Arial"/>
                <a:cs typeface="Arial"/>
              </a:rPr>
              <a:t>Clinical</a:t>
            </a:r>
            <a:r>
              <a:rPr dirty="0" sz="2800" spc="-2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Pharmacology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153" y="555244"/>
            <a:ext cx="7162800" cy="11239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323465" marR="5080" indent="-23114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00339A"/>
                </a:solidFill>
              </a:rPr>
              <a:t>New Section: </a:t>
            </a:r>
            <a:r>
              <a:rPr dirty="0" sz="3600" i="1">
                <a:solidFill>
                  <a:srgbClr val="00339A"/>
                </a:solidFill>
                <a:latin typeface="Arial"/>
                <a:cs typeface="Arial"/>
              </a:rPr>
              <a:t>Patient</a:t>
            </a:r>
            <a:r>
              <a:rPr dirty="0" sz="3600" spc="-90" i="1">
                <a:solidFill>
                  <a:srgbClr val="00339A"/>
                </a:solidFill>
                <a:latin typeface="Arial"/>
                <a:cs typeface="Arial"/>
              </a:rPr>
              <a:t> </a:t>
            </a:r>
            <a:r>
              <a:rPr dirty="0" sz="3600" i="1">
                <a:solidFill>
                  <a:srgbClr val="00339A"/>
                </a:solidFill>
                <a:latin typeface="Arial"/>
                <a:cs typeface="Arial"/>
              </a:rPr>
              <a:t>Counseling  </a:t>
            </a:r>
            <a:r>
              <a:rPr dirty="0" sz="3600" spc="-5" i="1">
                <a:solidFill>
                  <a:srgbClr val="00339A"/>
                </a:solidFill>
                <a:latin typeface="Arial"/>
                <a:cs typeface="Arial"/>
              </a:rPr>
              <a:t>Information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95402" y="2009902"/>
            <a:ext cx="8062595" cy="389699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just" marL="354965" marR="152400" indent="-342900">
              <a:lnSpc>
                <a:spcPct val="79900"/>
              </a:lnSpc>
              <a:spcBef>
                <a:spcPts val="675"/>
              </a:spcBef>
            </a:pPr>
            <a:r>
              <a:rPr dirty="0" sz="2400" spc="-5" b="1">
                <a:latin typeface="Arial"/>
                <a:cs typeface="Arial"/>
              </a:rPr>
              <a:t>Question: </a:t>
            </a:r>
            <a:r>
              <a:rPr dirty="0" sz="2400">
                <a:latin typeface="Arial"/>
                <a:cs typeface="Arial"/>
              </a:rPr>
              <a:t>Why </a:t>
            </a:r>
            <a:r>
              <a:rPr dirty="0" sz="2400" spc="-5">
                <a:latin typeface="Arial"/>
                <a:cs typeface="Arial"/>
              </a:rPr>
              <a:t>does </a:t>
            </a:r>
            <a:r>
              <a:rPr dirty="0" sz="2400">
                <a:latin typeface="Arial"/>
                <a:cs typeface="Arial"/>
              </a:rPr>
              <a:t>FDA </a:t>
            </a:r>
            <a:r>
              <a:rPr dirty="0" sz="2400" spc="-5">
                <a:latin typeface="Arial"/>
                <a:cs typeface="Arial"/>
              </a:rPr>
              <a:t>require FDA-approved patient  information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be reprinted in or accompany prescribing  information when </a:t>
            </a:r>
            <a:r>
              <a:rPr dirty="0" sz="2400">
                <a:latin typeface="Arial"/>
                <a:cs typeface="Arial"/>
              </a:rPr>
              <a:t>it </a:t>
            </a:r>
            <a:r>
              <a:rPr dirty="0" sz="2400" spc="-5">
                <a:latin typeface="Arial"/>
                <a:cs typeface="Arial"/>
              </a:rPr>
              <a:t>also requires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i="1">
                <a:latin typeface="Arial"/>
                <a:cs typeface="Arial"/>
              </a:rPr>
              <a:t>Patient </a:t>
            </a:r>
            <a:r>
              <a:rPr dirty="0" sz="2400" spc="-5" i="1">
                <a:latin typeface="Arial"/>
                <a:cs typeface="Arial"/>
              </a:rPr>
              <a:t>Counseling  </a:t>
            </a:r>
            <a:r>
              <a:rPr dirty="0" sz="2400" spc="-5" i="1">
                <a:latin typeface="Arial"/>
                <a:cs typeface="Arial"/>
              </a:rPr>
              <a:t>Information</a:t>
            </a:r>
            <a:r>
              <a:rPr dirty="0" sz="2400" spc="-10" i="1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section?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950">
              <a:latin typeface="Arial"/>
              <a:cs typeface="Arial"/>
            </a:endParaRPr>
          </a:p>
          <a:p>
            <a:pPr marL="354965" marR="5080" indent="-342900">
              <a:lnSpc>
                <a:spcPct val="79900"/>
              </a:lnSpc>
              <a:tabLst>
                <a:tab pos="1383665" algn="l"/>
              </a:tabLst>
            </a:pPr>
            <a:r>
              <a:rPr dirty="0" sz="2400" spc="-5" b="1">
                <a:latin typeface="Arial"/>
                <a:cs typeface="Arial"/>
              </a:rPr>
              <a:t>Answer:	</a:t>
            </a:r>
            <a:r>
              <a:rPr dirty="0" sz="2400" spc="-5">
                <a:latin typeface="Arial"/>
                <a:cs typeface="Arial"/>
              </a:rPr>
              <a:t>The </a:t>
            </a:r>
            <a:r>
              <a:rPr dirty="0" sz="2400" spc="-5" i="1">
                <a:latin typeface="Arial"/>
                <a:cs typeface="Arial"/>
              </a:rPr>
              <a:t>Patient Counseling </a:t>
            </a:r>
            <a:r>
              <a:rPr dirty="0" sz="2400" i="1">
                <a:latin typeface="Arial"/>
                <a:cs typeface="Arial"/>
              </a:rPr>
              <a:t>Information </a:t>
            </a:r>
            <a:r>
              <a:rPr dirty="0" sz="2400" spc="-5">
                <a:latin typeface="Arial"/>
                <a:cs typeface="Arial"/>
              </a:rPr>
              <a:t>section is  written </a:t>
            </a:r>
            <a:r>
              <a:rPr dirty="0" sz="2400">
                <a:latin typeface="Arial"/>
                <a:cs typeface="Arial"/>
              </a:rPr>
              <a:t>for </a:t>
            </a:r>
            <a:r>
              <a:rPr dirty="0" sz="2400" spc="-5">
                <a:latin typeface="Arial"/>
                <a:cs typeface="Arial"/>
              </a:rPr>
              <a:t>healthcare professionals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remind </a:t>
            </a:r>
            <a:r>
              <a:rPr dirty="0" sz="2400">
                <a:latin typeface="Arial"/>
                <a:cs typeface="Arial"/>
              </a:rPr>
              <a:t>them </a:t>
            </a:r>
            <a:r>
              <a:rPr dirty="0" sz="2400" spc="-5">
                <a:latin typeface="Arial"/>
                <a:cs typeface="Arial"/>
              </a:rPr>
              <a:t>about  what information is important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convey </a:t>
            </a:r>
            <a:r>
              <a:rPr dirty="0" sz="2400">
                <a:latin typeface="Arial"/>
                <a:cs typeface="Arial"/>
              </a:rPr>
              <a:t>to the</a:t>
            </a:r>
            <a:r>
              <a:rPr dirty="0" sz="2400" spc="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patient.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Arial"/>
              <a:cs typeface="Arial"/>
            </a:endParaRPr>
          </a:p>
          <a:p>
            <a:pPr marL="355600" marR="586105" indent="-6350">
              <a:lnSpc>
                <a:spcPct val="79900"/>
              </a:lnSpc>
              <a:spcBef>
                <a:spcPts val="5"/>
              </a:spcBef>
            </a:pPr>
            <a:r>
              <a:rPr dirty="0" sz="2400" spc="-5">
                <a:latin typeface="Arial"/>
                <a:cs typeface="Arial"/>
              </a:rPr>
              <a:t>FDA-approved patient information (includes package  inserts and medication guides), is written </a:t>
            </a:r>
            <a:r>
              <a:rPr dirty="0" sz="2400">
                <a:latin typeface="Arial"/>
                <a:cs typeface="Arial"/>
              </a:rPr>
              <a:t>for </a:t>
            </a:r>
            <a:r>
              <a:rPr dirty="0" sz="2400" spc="-5">
                <a:latin typeface="Arial"/>
                <a:cs typeface="Arial"/>
              </a:rPr>
              <a:t>a lay  audience.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153" y="555244"/>
            <a:ext cx="7162800" cy="11239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323465" marR="5080" indent="-23114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00339A"/>
                </a:solidFill>
              </a:rPr>
              <a:t>New Section: </a:t>
            </a:r>
            <a:r>
              <a:rPr dirty="0" sz="3600" i="1">
                <a:solidFill>
                  <a:srgbClr val="00339A"/>
                </a:solidFill>
                <a:latin typeface="Arial"/>
                <a:cs typeface="Arial"/>
              </a:rPr>
              <a:t>Patient</a:t>
            </a:r>
            <a:r>
              <a:rPr dirty="0" sz="3600" spc="-90" i="1">
                <a:solidFill>
                  <a:srgbClr val="00339A"/>
                </a:solidFill>
                <a:latin typeface="Arial"/>
                <a:cs typeface="Arial"/>
              </a:rPr>
              <a:t> </a:t>
            </a:r>
            <a:r>
              <a:rPr dirty="0" sz="3600" i="1">
                <a:solidFill>
                  <a:srgbClr val="00339A"/>
                </a:solidFill>
                <a:latin typeface="Arial"/>
                <a:cs typeface="Arial"/>
              </a:rPr>
              <a:t>Counseling  </a:t>
            </a:r>
            <a:r>
              <a:rPr dirty="0" sz="3600" spc="-5" i="1">
                <a:solidFill>
                  <a:srgbClr val="00339A"/>
                </a:solidFill>
                <a:latin typeface="Arial"/>
                <a:cs typeface="Arial"/>
              </a:rPr>
              <a:t>Information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95402" y="1922272"/>
            <a:ext cx="8020050" cy="113538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algn="just" marL="355600" marR="5080" indent="-343535">
              <a:lnSpc>
                <a:spcPct val="80000"/>
              </a:lnSpc>
              <a:spcBef>
                <a:spcPts val="775"/>
              </a:spcBef>
            </a:pPr>
            <a:r>
              <a:rPr dirty="0" sz="2800" b="1">
                <a:latin typeface="Arial"/>
                <a:cs typeface="Arial"/>
              </a:rPr>
              <a:t>Question: </a:t>
            </a:r>
            <a:r>
              <a:rPr dirty="0" sz="2800" spc="-5">
                <a:latin typeface="Arial"/>
                <a:cs typeface="Arial"/>
              </a:rPr>
              <a:t>Will the </a:t>
            </a:r>
            <a:r>
              <a:rPr dirty="0" sz="2800" i="1">
                <a:latin typeface="Arial"/>
                <a:cs typeface="Arial"/>
              </a:rPr>
              <a:t>Patient Counseling Information  </a:t>
            </a:r>
            <a:r>
              <a:rPr dirty="0" sz="2800">
                <a:latin typeface="Arial"/>
                <a:cs typeface="Arial"/>
              </a:rPr>
              <a:t>section be required for medications that are only  administered in the hospital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setting?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402" y="4313428"/>
            <a:ext cx="7952740" cy="1818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025"/>
              </a:lnSpc>
              <a:spcBef>
                <a:spcPts val="100"/>
              </a:spcBef>
              <a:tabLst>
                <a:tab pos="1614170" algn="l"/>
              </a:tabLst>
            </a:pPr>
            <a:r>
              <a:rPr dirty="0" sz="2800" spc="-5" b="1">
                <a:latin typeface="Arial"/>
                <a:cs typeface="Arial"/>
              </a:rPr>
              <a:t>Answer:	</a:t>
            </a:r>
            <a:r>
              <a:rPr dirty="0" sz="2800">
                <a:latin typeface="Arial"/>
                <a:cs typeface="Arial"/>
              </a:rPr>
              <a:t>Yes, unless it is clearly</a:t>
            </a:r>
            <a:r>
              <a:rPr dirty="0" sz="2800" spc="-3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inapplicable.</a:t>
            </a:r>
            <a:endParaRPr sz="2800">
              <a:latin typeface="Arial"/>
              <a:cs typeface="Arial"/>
            </a:endParaRPr>
          </a:p>
          <a:p>
            <a:pPr marL="354965" marR="5080">
              <a:lnSpc>
                <a:spcPct val="80000"/>
              </a:lnSpc>
              <a:spcBef>
                <a:spcPts val="335"/>
              </a:spcBef>
            </a:pPr>
            <a:r>
              <a:rPr dirty="0" sz="2800">
                <a:latin typeface="Arial"/>
                <a:cs typeface="Arial"/>
              </a:rPr>
              <a:t>There is almost always information about a drug  that is important for the prescriber to convey to  the patient, such as potential adverse drug  reactions.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47050" y="6267196"/>
            <a:ext cx="219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9A"/>
                </a:solidFill>
                <a:latin typeface="Verdana"/>
                <a:cs typeface="Verdana"/>
              </a:rPr>
              <a:t>47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73100" y="2376741"/>
            <a:ext cx="7772400" cy="114300"/>
            <a:chOff x="673100" y="2376741"/>
            <a:chExt cx="7772400" cy="114300"/>
          </a:xfrm>
        </p:grpSpPr>
        <p:sp>
          <p:nvSpPr>
            <p:cNvPr id="4" name="object 4"/>
            <p:cNvSpPr/>
            <p:nvPr/>
          </p:nvSpPr>
          <p:spPr>
            <a:xfrm>
              <a:off x="673100" y="2381504"/>
              <a:ext cx="4803775" cy="109220"/>
            </a:xfrm>
            <a:custGeom>
              <a:avLst/>
              <a:gdLst/>
              <a:ahLst/>
              <a:cxnLst/>
              <a:rect l="l" t="t" r="r" b="b"/>
              <a:pathLst>
                <a:path w="4803775" h="109219">
                  <a:moveTo>
                    <a:pt x="4803648" y="108966"/>
                  </a:moveTo>
                  <a:lnTo>
                    <a:pt x="4803648" y="0"/>
                  </a:lnTo>
                  <a:lnTo>
                    <a:pt x="0" y="0"/>
                  </a:lnTo>
                  <a:lnTo>
                    <a:pt x="0" y="108966"/>
                  </a:lnTo>
                  <a:lnTo>
                    <a:pt x="4803648" y="108966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73100" y="23815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 h="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525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63659" y="839469"/>
            <a:ext cx="4239895" cy="12452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827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  <a:latin typeface="Verdana"/>
                <a:cs typeface="Verdana"/>
              </a:rPr>
              <a:t>Revisions and  </a:t>
            </a:r>
            <a:r>
              <a:rPr dirty="0" sz="4000">
                <a:solidFill>
                  <a:srgbClr val="00339A"/>
                </a:solidFill>
                <a:latin typeface="Verdana"/>
                <a:cs typeface="Verdana"/>
              </a:rPr>
              <a:t>Improvements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7211" y="798322"/>
            <a:ext cx="242379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</a:rPr>
              <a:t>Revisions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992375"/>
            <a:ext cx="5057775" cy="3528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Revises Safety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Requirements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007C"/>
              </a:buClr>
              <a:buFont typeface="Wingdings"/>
              <a:buChar char=""/>
            </a:pPr>
            <a:endParaRPr sz="41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Contraindications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9A9ACC"/>
              </a:buClr>
              <a:buFont typeface="Wingdings"/>
              <a:buChar char=""/>
            </a:pPr>
            <a:endParaRPr sz="41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Warnings and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Precautions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9A9ACC"/>
              </a:buClr>
              <a:buFont typeface="Wingdings"/>
              <a:buChar char=""/>
            </a:pPr>
            <a:endParaRPr sz="405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Adverse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Reactions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8060" y="798322"/>
            <a:ext cx="714184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007C"/>
                </a:solidFill>
              </a:rPr>
              <a:t>Revises Safety</a:t>
            </a:r>
            <a:r>
              <a:rPr dirty="0" sz="4000" spc="-70">
                <a:solidFill>
                  <a:srgbClr val="00007C"/>
                </a:solidFill>
              </a:rPr>
              <a:t> </a:t>
            </a:r>
            <a:r>
              <a:rPr dirty="0" sz="4000" spc="-5">
                <a:solidFill>
                  <a:srgbClr val="00007C"/>
                </a:solidFill>
              </a:rPr>
              <a:t>Requirements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95402" y="1891359"/>
            <a:ext cx="8430260" cy="387159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 i="1">
                <a:latin typeface="Arial"/>
                <a:cs typeface="Arial"/>
              </a:rPr>
              <a:t>Contraindications</a:t>
            </a:r>
            <a:r>
              <a:rPr dirty="0" sz="3200" i="1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section</a:t>
            </a:r>
            <a:endParaRPr sz="3200">
              <a:latin typeface="Arial"/>
              <a:cs typeface="Arial"/>
            </a:endParaRPr>
          </a:p>
          <a:p>
            <a:pPr lvl="1" marL="755650" marR="5080" indent="-285750">
              <a:lnSpc>
                <a:spcPct val="100000"/>
              </a:lnSpc>
              <a:spcBef>
                <a:spcPts val="690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Contraindication exists only when the risk clearly  outweighs any possible therapeutic</a:t>
            </a:r>
            <a:r>
              <a:rPr dirty="0" sz="2800" spc="-2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benefit</a:t>
            </a:r>
            <a:endParaRPr sz="28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75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Includes only known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hazards</a:t>
            </a:r>
            <a:endParaRPr sz="28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575"/>
              </a:spcBef>
              <a:buClr>
                <a:srgbClr val="00007C"/>
              </a:buClr>
              <a:buSzPct val="66666"/>
              <a:buFont typeface="Wingdings"/>
              <a:buChar char=""/>
              <a:tabLst>
                <a:tab pos="1155700" algn="l"/>
              </a:tabLst>
            </a:pPr>
            <a:r>
              <a:rPr dirty="0" sz="2400" spc="-5">
                <a:latin typeface="Arial"/>
                <a:cs typeface="Arial"/>
              </a:rPr>
              <a:t>No longer see “allergic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any component </a:t>
            </a:r>
            <a:r>
              <a:rPr dirty="0" sz="2400">
                <a:latin typeface="Arial"/>
                <a:cs typeface="Arial"/>
              </a:rPr>
              <a:t>of the</a:t>
            </a:r>
            <a:r>
              <a:rPr dirty="0" sz="2400" spc="9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drug”</a:t>
            </a:r>
            <a:endParaRPr sz="2400">
              <a:latin typeface="Arial"/>
              <a:cs typeface="Arial"/>
            </a:endParaRPr>
          </a:p>
          <a:p>
            <a:pPr lvl="1" marL="755650" marR="478155" indent="-285750">
              <a:lnSpc>
                <a:spcPct val="100000"/>
              </a:lnSpc>
              <a:spcBef>
                <a:spcPts val="675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Order in which contraindications are listed is  based on the likelihood of occurrence and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the  size of the population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affected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7852" y="6442455"/>
            <a:ext cx="127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Black"/>
                <a:cs typeface="Arial Black"/>
              </a:rPr>
              <a:t>5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8982710" cy="534035"/>
            <a:chOff x="0" y="0"/>
            <a:chExt cx="8982710" cy="53403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260880" cy="520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00304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426972" y="493522"/>
            <a:ext cx="6264910" cy="12452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933575" marR="5080" indent="-192151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</a:rPr>
              <a:t>What Is Prescription Drug  Labeling?</a:t>
            </a:r>
            <a:endParaRPr sz="4000"/>
          </a:p>
        </p:txBody>
      </p:sp>
      <p:sp>
        <p:nvSpPr>
          <p:cNvPr id="12" name="object 12"/>
          <p:cNvSpPr txBox="1"/>
          <p:nvPr/>
        </p:nvSpPr>
        <p:spPr>
          <a:xfrm>
            <a:off x="524001" y="2144775"/>
            <a:ext cx="7360920" cy="3956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  <a:tab pos="3980179" algn="l"/>
              </a:tabLst>
            </a:pPr>
            <a:r>
              <a:rPr dirty="0" sz="2800">
                <a:latin typeface="Arial"/>
                <a:cs typeface="Arial"/>
              </a:rPr>
              <a:t>Definition of labeling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-	</a:t>
            </a:r>
            <a:r>
              <a:rPr dirty="0" u="heavy" sz="280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(21 U.S.C.</a:t>
            </a:r>
            <a:r>
              <a:rPr dirty="0" u="heavy" sz="2800" spc="-3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heavy" sz="280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4"/>
              </a:rPr>
              <a:t>321(m))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007C"/>
              </a:buClr>
              <a:buFont typeface="Wingdings"/>
              <a:buChar char=""/>
            </a:pPr>
            <a:endParaRPr sz="41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Prescription drug labeling information is also  known as</a:t>
            </a:r>
            <a:endParaRPr sz="28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80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Prescribing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80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Package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insert</a:t>
            </a:r>
            <a:endParaRPr sz="28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75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Professional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labeling</a:t>
            </a:r>
            <a:endParaRPr sz="28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80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Direction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circular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81202" y="6161278"/>
            <a:ext cx="294322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9A9ACC"/>
                </a:solidFill>
                <a:latin typeface="Wingdings"/>
                <a:cs typeface="Wingdings"/>
              </a:rPr>
              <a:t></a:t>
            </a:r>
            <a:r>
              <a:rPr dirty="0" sz="2200">
                <a:solidFill>
                  <a:srgbClr val="9A9ACC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latin typeface="Arial"/>
                <a:cs typeface="Arial"/>
              </a:rPr>
              <a:t>Package</a:t>
            </a:r>
            <a:r>
              <a:rPr dirty="0" sz="2800" spc="-34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circular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8060" y="798322"/>
            <a:ext cx="714184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007C"/>
                </a:solidFill>
              </a:rPr>
              <a:t>Revises Safety</a:t>
            </a:r>
            <a:r>
              <a:rPr dirty="0" sz="4000" spc="-70">
                <a:solidFill>
                  <a:srgbClr val="00007C"/>
                </a:solidFill>
              </a:rPr>
              <a:t> </a:t>
            </a:r>
            <a:r>
              <a:rPr dirty="0" sz="4000" spc="-5">
                <a:solidFill>
                  <a:srgbClr val="00007C"/>
                </a:solidFill>
              </a:rPr>
              <a:t>Requirements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728724"/>
            <a:ext cx="7954009" cy="4551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 i="1">
                <a:latin typeface="Arial"/>
                <a:cs typeface="Arial"/>
              </a:rPr>
              <a:t>Warnings and Precautions</a:t>
            </a:r>
            <a:r>
              <a:rPr dirty="0" sz="2800" spc="-5" i="1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section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007C"/>
              </a:buClr>
              <a:buFont typeface="Wingdings"/>
              <a:buChar char=""/>
            </a:pPr>
            <a:endParaRPr sz="2950">
              <a:latin typeface="Arial"/>
              <a:cs typeface="Arial"/>
            </a:endParaRPr>
          </a:p>
          <a:p>
            <a:pPr lvl="1" marL="755650" indent="-285750">
              <a:lnSpc>
                <a:spcPts val="2730"/>
              </a:lnSpc>
              <a:buClr>
                <a:srgbClr val="9A9ACC"/>
              </a:buClr>
              <a:buSzPct val="79166"/>
              <a:buFont typeface="Wingdings"/>
              <a:buChar char=""/>
              <a:tabLst>
                <a:tab pos="755650" algn="l"/>
              </a:tabLst>
            </a:pPr>
            <a:r>
              <a:rPr dirty="0" sz="2400" spc="-5">
                <a:latin typeface="Arial"/>
                <a:cs typeface="Arial"/>
              </a:rPr>
              <a:t>Consolidates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 i="1">
                <a:latin typeface="Arial"/>
                <a:cs typeface="Arial"/>
              </a:rPr>
              <a:t>Warnings </a:t>
            </a:r>
            <a:r>
              <a:rPr dirty="0" sz="2400" spc="-5">
                <a:latin typeface="Arial"/>
                <a:cs typeface="Arial"/>
              </a:rPr>
              <a:t>section and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755650">
              <a:lnSpc>
                <a:spcPts val="2730"/>
              </a:lnSpc>
            </a:pPr>
            <a:r>
              <a:rPr dirty="0" sz="2400" spc="-5" i="1">
                <a:latin typeface="Arial"/>
                <a:cs typeface="Arial"/>
              </a:rPr>
              <a:t>Precautions </a:t>
            </a:r>
            <a:r>
              <a:rPr dirty="0" sz="2400" spc="-5">
                <a:latin typeface="Arial"/>
                <a:cs typeface="Arial"/>
              </a:rPr>
              <a:t>section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Clr>
                <a:srgbClr val="9A9ACC"/>
              </a:buClr>
              <a:buSzPct val="79166"/>
              <a:buFont typeface="Wingdings"/>
              <a:buChar char=""/>
              <a:tabLst>
                <a:tab pos="755650" algn="l"/>
              </a:tabLst>
            </a:pPr>
            <a:r>
              <a:rPr dirty="0" sz="2400" spc="-5">
                <a:latin typeface="Arial"/>
                <a:cs typeface="Arial"/>
              </a:rPr>
              <a:t>Includes </a:t>
            </a:r>
            <a:r>
              <a:rPr dirty="0" sz="2400" spc="-5" i="1">
                <a:latin typeface="Arial"/>
                <a:cs typeface="Arial"/>
              </a:rPr>
              <a:t>clinically significant adverse</a:t>
            </a:r>
            <a:r>
              <a:rPr dirty="0" sz="2400" spc="45" i="1">
                <a:latin typeface="Arial"/>
                <a:cs typeface="Arial"/>
              </a:rPr>
              <a:t> </a:t>
            </a:r>
            <a:r>
              <a:rPr dirty="0" sz="2400" spc="-5" i="1">
                <a:latin typeface="Arial"/>
                <a:cs typeface="Arial"/>
              </a:rPr>
              <a:t>reactions</a:t>
            </a:r>
            <a:endParaRPr sz="2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40"/>
              </a:spcBef>
            </a:pPr>
            <a:r>
              <a:rPr dirty="0" sz="2000" spc="-5" i="1">
                <a:latin typeface="Arial"/>
                <a:cs typeface="Arial"/>
              </a:rPr>
              <a:t>Examples include:</a:t>
            </a:r>
            <a:endParaRPr sz="2000">
              <a:latin typeface="Arial"/>
              <a:cs typeface="Arial"/>
            </a:endParaRPr>
          </a:p>
          <a:p>
            <a:pPr lvl="2" marL="1155700" marR="950594" indent="-228600">
              <a:lnSpc>
                <a:spcPts val="2170"/>
              </a:lnSpc>
              <a:spcBef>
                <a:spcPts val="500"/>
              </a:spcBef>
              <a:buClr>
                <a:srgbClr val="00007C"/>
              </a:buClr>
              <a:buSzPct val="65000"/>
              <a:buFont typeface="Wingdings"/>
              <a:buChar char=""/>
              <a:tabLst>
                <a:tab pos="1155700" algn="l"/>
              </a:tabLst>
            </a:pPr>
            <a:r>
              <a:rPr dirty="0" sz="2000" spc="-5" i="1">
                <a:latin typeface="Arial"/>
                <a:cs typeface="Arial"/>
              </a:rPr>
              <a:t>Adverse reactions that require discontinuation, dose  </a:t>
            </a:r>
            <a:r>
              <a:rPr dirty="0" sz="2000" spc="-10" i="1">
                <a:latin typeface="Arial"/>
                <a:cs typeface="Arial"/>
              </a:rPr>
              <a:t>adjustment, </a:t>
            </a:r>
            <a:r>
              <a:rPr dirty="0" sz="2000" spc="-5" i="1">
                <a:latin typeface="Arial"/>
                <a:cs typeface="Arial"/>
              </a:rPr>
              <a:t>or </a:t>
            </a:r>
            <a:r>
              <a:rPr dirty="0" sz="2000" spc="-10" i="1">
                <a:latin typeface="Arial"/>
                <a:cs typeface="Arial"/>
              </a:rPr>
              <a:t>addition </a:t>
            </a:r>
            <a:r>
              <a:rPr dirty="0" sz="2000" spc="-5" i="1">
                <a:latin typeface="Arial"/>
                <a:cs typeface="Arial"/>
              </a:rPr>
              <a:t>of </a:t>
            </a:r>
            <a:r>
              <a:rPr dirty="0" sz="2000" spc="-10" i="1">
                <a:latin typeface="Arial"/>
                <a:cs typeface="Arial"/>
              </a:rPr>
              <a:t>another</a:t>
            </a:r>
            <a:r>
              <a:rPr dirty="0" sz="2000" spc="10" i="1">
                <a:latin typeface="Arial"/>
                <a:cs typeface="Arial"/>
              </a:rPr>
              <a:t> </a:t>
            </a:r>
            <a:r>
              <a:rPr dirty="0" sz="2000" spc="-10" i="1">
                <a:latin typeface="Arial"/>
                <a:cs typeface="Arial"/>
              </a:rPr>
              <a:t>drug</a:t>
            </a:r>
            <a:endParaRPr sz="2000">
              <a:latin typeface="Arial"/>
              <a:cs typeface="Arial"/>
            </a:endParaRPr>
          </a:p>
          <a:p>
            <a:pPr lvl="2" marL="1155700" marR="91440" indent="-228600">
              <a:lnSpc>
                <a:spcPct val="90100"/>
              </a:lnSpc>
              <a:spcBef>
                <a:spcPts val="434"/>
              </a:spcBef>
              <a:buClr>
                <a:srgbClr val="00007C"/>
              </a:buClr>
              <a:buSzPct val="65000"/>
              <a:buFont typeface="Wingdings"/>
              <a:buChar char=""/>
              <a:tabLst>
                <a:tab pos="1155700" algn="l"/>
              </a:tabLst>
            </a:pPr>
            <a:r>
              <a:rPr dirty="0" sz="2000" spc="-5" i="1">
                <a:latin typeface="Arial"/>
                <a:cs typeface="Arial"/>
              </a:rPr>
              <a:t>Adverse reactions that could be </a:t>
            </a:r>
            <a:r>
              <a:rPr dirty="0" sz="2000" spc="-10" i="1">
                <a:latin typeface="Arial"/>
                <a:cs typeface="Arial"/>
              </a:rPr>
              <a:t>prevented </a:t>
            </a:r>
            <a:r>
              <a:rPr dirty="0" sz="2000" spc="-5" i="1">
                <a:latin typeface="Arial"/>
                <a:cs typeface="Arial"/>
              </a:rPr>
              <a:t>or </a:t>
            </a:r>
            <a:r>
              <a:rPr dirty="0" sz="2000" spc="-10" i="1">
                <a:latin typeface="Arial"/>
                <a:cs typeface="Arial"/>
              </a:rPr>
              <a:t>managed with  </a:t>
            </a:r>
            <a:r>
              <a:rPr dirty="0" sz="2000" spc="-5" i="1">
                <a:latin typeface="Arial"/>
                <a:cs typeface="Arial"/>
              </a:rPr>
              <a:t>appropriate patient selection or </a:t>
            </a:r>
            <a:r>
              <a:rPr dirty="0" sz="2000" spc="-10" i="1">
                <a:latin typeface="Arial"/>
                <a:cs typeface="Arial"/>
              </a:rPr>
              <a:t>avoidance </a:t>
            </a:r>
            <a:r>
              <a:rPr dirty="0" sz="2000" spc="-5" i="1">
                <a:latin typeface="Arial"/>
                <a:cs typeface="Arial"/>
              </a:rPr>
              <a:t>of </a:t>
            </a:r>
            <a:r>
              <a:rPr dirty="0" sz="2000" spc="-10" i="1">
                <a:latin typeface="Arial"/>
                <a:cs typeface="Arial"/>
              </a:rPr>
              <a:t>concomitant  therapy</a:t>
            </a:r>
            <a:endParaRPr sz="20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40"/>
              </a:spcBef>
              <a:buClr>
                <a:srgbClr val="00007C"/>
              </a:buClr>
              <a:buSzPct val="65000"/>
              <a:buFont typeface="Wingdings"/>
              <a:buChar char=""/>
              <a:tabLst>
                <a:tab pos="1155700" algn="l"/>
              </a:tabLst>
            </a:pPr>
            <a:r>
              <a:rPr dirty="0" sz="2000" spc="-5" i="1">
                <a:latin typeface="Arial"/>
                <a:cs typeface="Arial"/>
              </a:rPr>
              <a:t>Adverse reactions that significantly affect patient</a:t>
            </a:r>
            <a:r>
              <a:rPr dirty="0" sz="2000" spc="140" i="1">
                <a:latin typeface="Arial"/>
                <a:cs typeface="Arial"/>
              </a:rPr>
              <a:t> </a:t>
            </a:r>
            <a:r>
              <a:rPr dirty="0" sz="2000" spc="-5" i="1">
                <a:latin typeface="Arial"/>
                <a:cs typeface="Arial"/>
              </a:rPr>
              <a:t>compliance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8060" y="798322"/>
            <a:ext cx="714184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007C"/>
                </a:solidFill>
              </a:rPr>
              <a:t>Revises Safety</a:t>
            </a:r>
            <a:r>
              <a:rPr dirty="0" sz="4000" spc="-70">
                <a:solidFill>
                  <a:srgbClr val="00007C"/>
                </a:solidFill>
              </a:rPr>
              <a:t> </a:t>
            </a:r>
            <a:r>
              <a:rPr dirty="0" sz="4000" spc="-5">
                <a:solidFill>
                  <a:srgbClr val="00007C"/>
                </a:solidFill>
              </a:rPr>
              <a:t>Requirements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951227"/>
            <a:ext cx="7997190" cy="35445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 i="1">
                <a:latin typeface="Arial"/>
                <a:cs typeface="Arial"/>
              </a:rPr>
              <a:t>Adverse Reactions</a:t>
            </a:r>
            <a:r>
              <a:rPr dirty="0" sz="3200" i="1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section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007C"/>
              </a:buClr>
              <a:buFont typeface="Wingdings"/>
              <a:buChar char=""/>
            </a:pPr>
            <a:endParaRPr sz="3800">
              <a:latin typeface="Arial"/>
              <a:cs typeface="Arial"/>
            </a:endParaRPr>
          </a:p>
          <a:p>
            <a:pPr lvl="1" marL="755650" marR="5080" indent="-285750">
              <a:lnSpc>
                <a:spcPts val="3020"/>
              </a:lnSpc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 i="1">
                <a:latin typeface="Arial"/>
                <a:cs typeface="Arial"/>
              </a:rPr>
              <a:t>Requires separate listing of adverse reactions  </a:t>
            </a:r>
            <a:r>
              <a:rPr dirty="0" sz="2800" i="1">
                <a:latin typeface="Arial"/>
                <a:cs typeface="Arial"/>
              </a:rPr>
              <a:t>from clinical trial and postmarketing  experience.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9A9ACC"/>
              </a:buClr>
              <a:buFont typeface="Wingdings"/>
              <a:buChar char=""/>
            </a:pPr>
            <a:endParaRPr sz="3800">
              <a:latin typeface="Arial"/>
              <a:cs typeface="Arial"/>
            </a:endParaRPr>
          </a:p>
          <a:p>
            <a:pPr lvl="1" marL="755650" marR="1293495" indent="-285750">
              <a:lnSpc>
                <a:spcPts val="3030"/>
              </a:lnSpc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 i="1">
                <a:latin typeface="Arial"/>
                <a:cs typeface="Arial"/>
              </a:rPr>
              <a:t>No longer contains the laundry lists</a:t>
            </a:r>
            <a:r>
              <a:rPr dirty="0" sz="2800" spc="-8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of  </a:t>
            </a:r>
            <a:r>
              <a:rPr dirty="0" sz="2800" i="1">
                <a:latin typeface="Arial"/>
                <a:cs typeface="Arial"/>
              </a:rPr>
              <a:t>adverse</a:t>
            </a:r>
            <a:r>
              <a:rPr dirty="0" sz="2800" spc="-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reactions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9239" y="798322"/>
            <a:ext cx="349948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00339A"/>
                </a:solidFill>
              </a:rPr>
              <a:t>Improvements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891359"/>
            <a:ext cx="7272020" cy="3881754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Format Requires</a:t>
            </a:r>
            <a:endParaRPr sz="32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90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Minimum 8-point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font</a:t>
            </a:r>
            <a:endParaRPr sz="28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75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Tables and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bullets</a:t>
            </a:r>
            <a:endParaRPr sz="28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80"/>
              </a:spcBef>
              <a:buClr>
                <a:srgbClr val="9A9ACC"/>
              </a:buClr>
              <a:buSzPct val="78571"/>
              <a:buFont typeface="Wingdings"/>
              <a:buChar char="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Standardized bolding and white</a:t>
            </a:r>
            <a:r>
              <a:rPr dirty="0" sz="2800" spc="-3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space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9A9ACC"/>
              </a:buClr>
              <a:buFont typeface="Wingdings"/>
              <a:buChar char=""/>
            </a:pPr>
            <a:endParaRPr sz="31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23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Encourages Adverse Event Reporting,  includes contact</a:t>
            </a:r>
            <a:r>
              <a:rPr dirty="0" sz="320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information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1227" y="798322"/>
            <a:ext cx="521716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007C"/>
                </a:solidFill>
              </a:rPr>
              <a:t>Test Your</a:t>
            </a:r>
            <a:r>
              <a:rPr dirty="0" sz="4000" spc="-70">
                <a:solidFill>
                  <a:srgbClr val="00007C"/>
                </a:solidFill>
              </a:rPr>
              <a:t> </a:t>
            </a:r>
            <a:r>
              <a:rPr dirty="0" sz="4000" spc="-5">
                <a:solidFill>
                  <a:srgbClr val="00007C"/>
                </a:solidFill>
              </a:rPr>
              <a:t>Knowledge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47801" y="1705102"/>
            <a:ext cx="8136890" cy="433451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just" marL="546100" marR="735330" indent="-533400">
              <a:lnSpc>
                <a:spcPct val="79800"/>
              </a:lnSpc>
              <a:spcBef>
                <a:spcPts val="680"/>
              </a:spcBef>
            </a:pPr>
            <a:r>
              <a:rPr dirty="0" sz="2400" spc="-5" b="1">
                <a:latin typeface="Arial"/>
                <a:cs typeface="Arial"/>
              </a:rPr>
              <a:t>Multiple Choice: </a:t>
            </a:r>
            <a:r>
              <a:rPr dirty="0" sz="2400" spc="-5">
                <a:latin typeface="Arial"/>
                <a:cs typeface="Arial"/>
              </a:rPr>
              <a:t>What changes did FDA make to the  prescription drug labeling </a:t>
            </a:r>
            <a:r>
              <a:rPr dirty="0" sz="2400">
                <a:latin typeface="Arial"/>
                <a:cs typeface="Arial"/>
              </a:rPr>
              <a:t>to better </a:t>
            </a:r>
            <a:r>
              <a:rPr dirty="0" sz="2400" spc="-5">
                <a:latin typeface="Arial"/>
                <a:cs typeface="Arial"/>
              </a:rPr>
              <a:t>communicate </a:t>
            </a:r>
            <a:r>
              <a:rPr dirty="0" sz="2400">
                <a:latin typeface="Arial"/>
                <a:cs typeface="Arial"/>
              </a:rPr>
              <a:t>to  </a:t>
            </a:r>
            <a:r>
              <a:rPr dirty="0" sz="2400" spc="-5">
                <a:latin typeface="Arial"/>
                <a:cs typeface="Arial"/>
              </a:rPr>
              <a:t>healthcare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professionals?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Arial"/>
              <a:cs typeface="Arial"/>
            </a:endParaRPr>
          </a:p>
          <a:p>
            <a:pPr marL="546100" marR="5080" indent="-533400">
              <a:lnSpc>
                <a:spcPct val="79800"/>
              </a:lnSpc>
              <a:buAutoNum type="alphaUcParenR"/>
              <a:tabLst>
                <a:tab pos="545465" algn="l"/>
                <a:tab pos="546100" algn="l"/>
              </a:tabLst>
            </a:pPr>
            <a:r>
              <a:rPr dirty="0" sz="2400" spc="-5">
                <a:latin typeface="Arial"/>
                <a:cs typeface="Arial"/>
              </a:rPr>
              <a:t>Added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Highlights section which </a:t>
            </a:r>
            <a:r>
              <a:rPr dirty="0" sz="2400">
                <a:latin typeface="Arial"/>
                <a:cs typeface="Arial"/>
              </a:rPr>
              <a:t>effectively </a:t>
            </a:r>
            <a:r>
              <a:rPr dirty="0" sz="2400" spc="-5">
                <a:latin typeface="Arial"/>
                <a:cs typeface="Arial"/>
              </a:rPr>
              <a:t>organizes  and chunks information into logical groups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enhance  accessibility and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retention</a:t>
            </a:r>
            <a:endParaRPr sz="2400">
              <a:latin typeface="Arial"/>
              <a:cs typeface="Arial"/>
            </a:endParaRPr>
          </a:p>
          <a:p>
            <a:pPr marL="546100" marR="6985" indent="-533400">
              <a:lnSpc>
                <a:spcPct val="79800"/>
              </a:lnSpc>
              <a:spcBef>
                <a:spcPts val="580"/>
              </a:spcBef>
              <a:buAutoNum type="alphaUcParenR"/>
              <a:tabLst>
                <a:tab pos="545465" algn="l"/>
                <a:tab pos="546100" algn="l"/>
              </a:tabLst>
            </a:pPr>
            <a:r>
              <a:rPr dirty="0" sz="2400" spc="-5">
                <a:latin typeface="Arial"/>
                <a:cs typeface="Arial"/>
              </a:rPr>
              <a:t>Used graphic emphasis, such as standardized bolding  and white </a:t>
            </a:r>
            <a:r>
              <a:rPr dirty="0" sz="2400">
                <a:latin typeface="Arial"/>
                <a:cs typeface="Arial"/>
              </a:rPr>
              <a:t>space, to </a:t>
            </a:r>
            <a:r>
              <a:rPr dirty="0" sz="2400" spc="-5">
                <a:latin typeface="Arial"/>
                <a:cs typeface="Arial"/>
              </a:rPr>
              <a:t>improve visual and cognitive </a:t>
            </a:r>
            <a:r>
              <a:rPr dirty="0" sz="2400">
                <a:latin typeface="Arial"/>
                <a:cs typeface="Arial"/>
              </a:rPr>
              <a:t>access  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information</a:t>
            </a:r>
            <a:endParaRPr sz="2400">
              <a:latin typeface="Arial"/>
              <a:cs typeface="Arial"/>
            </a:endParaRPr>
          </a:p>
          <a:p>
            <a:pPr marL="545465" indent="-533400">
              <a:lnSpc>
                <a:spcPts val="2870"/>
              </a:lnSpc>
              <a:buAutoNum type="alphaUcParenR"/>
              <a:tabLst>
                <a:tab pos="545465" algn="l"/>
                <a:tab pos="546100" algn="l"/>
              </a:tabLst>
            </a:pPr>
            <a:r>
              <a:rPr dirty="0" sz="2400" spc="-5">
                <a:latin typeface="Arial"/>
                <a:cs typeface="Arial"/>
              </a:rPr>
              <a:t>Limited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amount </a:t>
            </a:r>
            <a:r>
              <a:rPr dirty="0" sz="2400">
                <a:latin typeface="Arial"/>
                <a:cs typeface="Arial"/>
              </a:rPr>
              <a:t>of text </a:t>
            </a:r>
            <a:r>
              <a:rPr dirty="0" sz="2400" spc="-5">
                <a:latin typeface="Arial"/>
                <a:cs typeface="Arial"/>
              </a:rPr>
              <a:t>in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Dosage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section</a:t>
            </a:r>
            <a:endParaRPr sz="2400">
              <a:latin typeface="Arial"/>
              <a:cs typeface="Arial"/>
            </a:endParaRPr>
          </a:p>
          <a:p>
            <a:pPr marL="545465" indent="-533400">
              <a:lnSpc>
                <a:spcPts val="2875"/>
              </a:lnSpc>
              <a:buAutoNum type="alphaUcParenR"/>
              <a:tabLst>
                <a:tab pos="545465" algn="l"/>
                <a:tab pos="546100" algn="l"/>
              </a:tabLst>
            </a:pPr>
            <a:r>
              <a:rPr dirty="0" sz="2400">
                <a:latin typeface="Arial"/>
                <a:cs typeface="Arial"/>
              </a:rPr>
              <a:t>A </a:t>
            </a:r>
            <a:r>
              <a:rPr dirty="0" sz="2400" spc="-5">
                <a:latin typeface="Arial"/>
                <a:cs typeface="Arial"/>
              </a:rPr>
              <a:t>and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  <a:p>
            <a:pPr marL="545465" indent="-533400">
              <a:lnSpc>
                <a:spcPts val="2875"/>
              </a:lnSpc>
              <a:buAutoNum type="alphaUcParenR"/>
              <a:tabLst>
                <a:tab pos="545465" algn="l"/>
                <a:tab pos="546100" algn="l"/>
              </a:tabLst>
            </a:pPr>
            <a:r>
              <a:rPr dirty="0" sz="2400" spc="-5">
                <a:latin typeface="Arial"/>
                <a:cs typeface="Arial"/>
              </a:rPr>
              <a:t>All </a:t>
            </a:r>
            <a:r>
              <a:rPr dirty="0" sz="2400">
                <a:latin typeface="Arial"/>
                <a:cs typeface="Arial"/>
              </a:rPr>
              <a:t>of the </a:t>
            </a:r>
            <a:r>
              <a:rPr dirty="0" sz="2400" spc="-5">
                <a:latin typeface="Arial"/>
                <a:cs typeface="Arial"/>
              </a:rPr>
              <a:t>above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6900" y="1549209"/>
            <a:ext cx="7958455" cy="114935"/>
            <a:chOff x="596900" y="1549209"/>
            <a:chExt cx="7958455" cy="114935"/>
          </a:xfrm>
        </p:grpSpPr>
        <p:sp>
          <p:nvSpPr>
            <p:cNvPr id="3" name="object 3"/>
            <p:cNvSpPr/>
            <p:nvPr/>
          </p:nvSpPr>
          <p:spPr>
            <a:xfrm>
              <a:off x="596900" y="1553972"/>
              <a:ext cx="4655820" cy="109855"/>
            </a:xfrm>
            <a:custGeom>
              <a:avLst/>
              <a:gdLst/>
              <a:ahLst/>
              <a:cxnLst/>
              <a:rect l="l" t="t" r="r" b="b"/>
              <a:pathLst>
                <a:path w="4655820" h="109855">
                  <a:moveTo>
                    <a:pt x="4655820" y="109727"/>
                  </a:moveTo>
                  <a:lnTo>
                    <a:pt x="4655820" y="0"/>
                  </a:lnTo>
                  <a:lnTo>
                    <a:pt x="0" y="0"/>
                  </a:lnTo>
                  <a:lnTo>
                    <a:pt x="0" y="109727"/>
                  </a:lnTo>
                  <a:lnTo>
                    <a:pt x="4655820" y="109727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96900" y="1553972"/>
              <a:ext cx="7958455" cy="0"/>
            </a:xfrm>
            <a:custGeom>
              <a:avLst/>
              <a:gdLst/>
              <a:ahLst/>
              <a:cxnLst/>
              <a:rect l="l" t="t" r="r" b="b"/>
              <a:pathLst>
                <a:path w="7958455" h="0">
                  <a:moveTo>
                    <a:pt x="0" y="0"/>
                  </a:moveTo>
                  <a:lnTo>
                    <a:pt x="7958328" y="0"/>
                  </a:lnTo>
                </a:path>
              </a:pathLst>
            </a:custGeom>
            <a:ln w="9525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596900" y="61595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66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223250" y="6264147"/>
            <a:ext cx="219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9A"/>
                </a:solidFill>
                <a:latin typeface="Verdana"/>
                <a:cs typeface="Verdana"/>
              </a:rPr>
              <a:t>54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70150" y="2272030"/>
            <a:ext cx="4025265" cy="118427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658495" marR="5080" indent="-646430">
              <a:lnSpc>
                <a:spcPct val="100000"/>
              </a:lnSpc>
              <a:spcBef>
                <a:spcPts val="95"/>
              </a:spcBef>
            </a:pPr>
            <a:r>
              <a:rPr dirty="0" sz="3800" spc="-5">
                <a:solidFill>
                  <a:srgbClr val="00339A"/>
                </a:solidFill>
                <a:latin typeface="Verdana"/>
                <a:cs typeface="Verdana"/>
              </a:rPr>
              <a:t>Other</a:t>
            </a:r>
            <a:r>
              <a:rPr dirty="0" sz="3800" spc="-60">
                <a:solidFill>
                  <a:srgbClr val="00339A"/>
                </a:solidFill>
                <a:latin typeface="Verdana"/>
                <a:cs typeface="Verdana"/>
              </a:rPr>
              <a:t> </a:t>
            </a:r>
            <a:r>
              <a:rPr dirty="0" sz="3800" spc="-5">
                <a:solidFill>
                  <a:srgbClr val="00339A"/>
                </a:solidFill>
                <a:latin typeface="Verdana"/>
                <a:cs typeface="Verdana"/>
              </a:rPr>
              <a:t>Labeling  Questions</a:t>
            </a:r>
            <a:endParaRPr sz="3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60880" cy="520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19126" y="0"/>
            <a:ext cx="8863330" cy="534035"/>
            <a:chOff x="119126" y="0"/>
            <a:chExt cx="8863330" cy="534035"/>
          </a:xfrm>
        </p:grpSpPr>
        <p:sp>
          <p:nvSpPr>
            <p:cNvPr id="4" name="object 4"/>
            <p:cNvSpPr/>
            <p:nvPr/>
          </p:nvSpPr>
          <p:spPr>
            <a:xfrm>
              <a:off x="400303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425204" y="555244"/>
            <a:ext cx="4267835" cy="11239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380365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00339A"/>
                </a:solidFill>
              </a:rPr>
              <a:t>Where Do </a:t>
            </a:r>
            <a:r>
              <a:rPr dirty="0" sz="3600">
                <a:solidFill>
                  <a:srgbClr val="00339A"/>
                </a:solidFill>
              </a:rPr>
              <a:t>I </a:t>
            </a:r>
            <a:r>
              <a:rPr dirty="0" sz="3600" spc="-5">
                <a:solidFill>
                  <a:srgbClr val="00339A"/>
                </a:solidFill>
              </a:rPr>
              <a:t>Find  Microbiology</a:t>
            </a:r>
            <a:r>
              <a:rPr dirty="0" sz="3600" spc="-65">
                <a:solidFill>
                  <a:srgbClr val="00339A"/>
                </a:solidFill>
              </a:rPr>
              <a:t> </a:t>
            </a:r>
            <a:r>
              <a:rPr dirty="0" sz="3600" spc="-10">
                <a:solidFill>
                  <a:srgbClr val="00339A"/>
                </a:solidFill>
              </a:rPr>
              <a:t>Data?</a:t>
            </a:r>
            <a:endParaRPr sz="3600"/>
          </a:p>
        </p:txBody>
      </p:sp>
      <p:sp>
        <p:nvSpPr>
          <p:cNvPr id="11" name="object 11"/>
          <p:cNvSpPr/>
          <p:nvPr/>
        </p:nvSpPr>
        <p:spPr>
          <a:xfrm>
            <a:off x="563108" y="1968500"/>
            <a:ext cx="8110991" cy="388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55</a:t>
            </a:fld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2410" y="540765"/>
            <a:ext cx="6514465" cy="167322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765" marR="5080" indent="-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00339A"/>
                </a:solidFill>
              </a:rPr>
              <a:t>Why Is </a:t>
            </a:r>
            <a:r>
              <a:rPr dirty="0" sz="3600" spc="-5">
                <a:solidFill>
                  <a:srgbClr val="00339A"/>
                </a:solidFill>
              </a:rPr>
              <a:t>Some </a:t>
            </a:r>
            <a:r>
              <a:rPr dirty="0" sz="3600">
                <a:solidFill>
                  <a:srgbClr val="00339A"/>
                </a:solidFill>
              </a:rPr>
              <a:t>Information in  </a:t>
            </a:r>
            <a:r>
              <a:rPr dirty="0" sz="3600" spc="-5">
                <a:solidFill>
                  <a:srgbClr val="00339A"/>
                </a:solidFill>
              </a:rPr>
              <a:t>More Than One Section of the  </a:t>
            </a:r>
            <a:r>
              <a:rPr dirty="0" sz="3600">
                <a:solidFill>
                  <a:srgbClr val="00339A"/>
                </a:solidFill>
              </a:rPr>
              <a:t>New</a:t>
            </a:r>
            <a:r>
              <a:rPr dirty="0" sz="3600" spc="-5">
                <a:solidFill>
                  <a:srgbClr val="00339A"/>
                </a:solidFill>
              </a:rPr>
              <a:t> </a:t>
            </a:r>
            <a:r>
              <a:rPr dirty="0" sz="3600">
                <a:solidFill>
                  <a:srgbClr val="00339A"/>
                </a:solidFill>
              </a:rPr>
              <a:t>Labeling?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55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00201" y="2871724"/>
            <a:ext cx="7854950" cy="3143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Important </a:t>
            </a:r>
            <a:r>
              <a:rPr dirty="0" sz="3200" spc="-5">
                <a:latin typeface="Arial"/>
                <a:cs typeface="Arial"/>
              </a:rPr>
              <a:t>and </a:t>
            </a:r>
            <a:r>
              <a:rPr dirty="0" sz="3200" spc="-10">
                <a:latin typeface="Arial"/>
                <a:cs typeface="Arial"/>
              </a:rPr>
              <a:t>appropriate </a:t>
            </a:r>
            <a:r>
              <a:rPr dirty="0" sz="3200" spc="-5">
                <a:latin typeface="Arial"/>
                <a:cs typeface="Arial"/>
              </a:rPr>
              <a:t>to </a:t>
            </a:r>
            <a:r>
              <a:rPr dirty="0" sz="3200" spc="-10">
                <a:latin typeface="Arial"/>
                <a:cs typeface="Arial"/>
              </a:rPr>
              <a:t>repeat some  information </a:t>
            </a:r>
            <a:r>
              <a:rPr dirty="0" sz="3200" spc="-5">
                <a:latin typeface="Arial"/>
                <a:cs typeface="Arial"/>
              </a:rPr>
              <a:t>in </a:t>
            </a:r>
            <a:r>
              <a:rPr dirty="0" sz="3200" spc="-10">
                <a:latin typeface="Arial"/>
                <a:cs typeface="Arial"/>
              </a:rPr>
              <a:t>more </a:t>
            </a:r>
            <a:r>
              <a:rPr dirty="0" sz="3200" spc="-5">
                <a:latin typeface="Arial"/>
                <a:cs typeface="Arial"/>
              </a:rPr>
              <a:t>than one</a:t>
            </a:r>
            <a:r>
              <a:rPr dirty="0" sz="320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section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007C"/>
              </a:buClr>
              <a:buFont typeface="Wingdings"/>
              <a:buChar char=""/>
            </a:pPr>
            <a:endParaRPr sz="4650">
              <a:latin typeface="Arial"/>
              <a:cs typeface="Arial"/>
            </a:endParaRPr>
          </a:p>
          <a:p>
            <a:pPr marL="355600" marR="94615" indent="-342900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5">
                <a:latin typeface="Arial"/>
                <a:cs typeface="Arial"/>
              </a:rPr>
              <a:t>One </a:t>
            </a:r>
            <a:r>
              <a:rPr dirty="0" sz="3200" spc="-10">
                <a:latin typeface="Arial"/>
                <a:cs typeface="Arial"/>
              </a:rPr>
              <a:t>section contains </a:t>
            </a:r>
            <a:r>
              <a:rPr dirty="0" sz="3200" spc="-5">
                <a:latin typeface="Arial"/>
                <a:cs typeface="Arial"/>
              </a:rPr>
              <a:t>the </a:t>
            </a:r>
            <a:r>
              <a:rPr dirty="0" sz="3200" spc="-10">
                <a:latin typeface="Arial"/>
                <a:cs typeface="Arial"/>
              </a:rPr>
              <a:t>detail; other  sections contain </a:t>
            </a:r>
            <a:r>
              <a:rPr dirty="0" sz="3200" spc="-5">
                <a:latin typeface="Arial"/>
                <a:cs typeface="Arial"/>
              </a:rPr>
              <a:t>a brief </a:t>
            </a:r>
            <a:r>
              <a:rPr dirty="0" sz="3200" spc="-10">
                <a:latin typeface="Arial"/>
                <a:cs typeface="Arial"/>
              </a:rPr>
              <a:t>description </a:t>
            </a:r>
            <a:r>
              <a:rPr dirty="0" sz="3200" spc="-5">
                <a:latin typeface="Arial"/>
                <a:cs typeface="Arial"/>
              </a:rPr>
              <a:t>with a  </a:t>
            </a:r>
            <a:r>
              <a:rPr dirty="0" sz="3200" spc="-10">
                <a:latin typeface="Arial"/>
                <a:cs typeface="Arial"/>
              </a:rPr>
              <a:t>cross-reference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6075" y="539242"/>
            <a:ext cx="688530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00339A"/>
                </a:solidFill>
              </a:rPr>
              <a:t>Drug Interaction</a:t>
            </a:r>
            <a:r>
              <a:rPr dirty="0" sz="4000" spc="-90">
                <a:solidFill>
                  <a:srgbClr val="00339A"/>
                </a:solidFill>
              </a:rPr>
              <a:t> </a:t>
            </a:r>
            <a:r>
              <a:rPr dirty="0" sz="4000">
                <a:solidFill>
                  <a:srgbClr val="00339A"/>
                </a:solidFill>
              </a:rPr>
              <a:t>Information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55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738173"/>
            <a:ext cx="7613650" cy="3406775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Details in section 7: </a:t>
            </a:r>
            <a:r>
              <a:rPr dirty="0" sz="2800" i="1">
                <a:latin typeface="Arial"/>
                <a:cs typeface="Arial"/>
              </a:rPr>
              <a:t>Drug</a:t>
            </a:r>
            <a:r>
              <a:rPr dirty="0" sz="2800" spc="-2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Interactions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Other sections briefly discuss interactions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  cross-reference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details</a:t>
            </a:r>
            <a:endParaRPr sz="2800">
              <a:latin typeface="Arial"/>
              <a:cs typeface="Arial"/>
            </a:endParaRPr>
          </a:p>
          <a:p>
            <a:pPr marL="355600" marR="379095" indent="-342900">
              <a:lnSpc>
                <a:spcPct val="100000"/>
              </a:lnSpc>
              <a:spcBef>
                <a:spcPts val="6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Dose adjustments in section 2: </a:t>
            </a:r>
            <a:r>
              <a:rPr dirty="0" sz="2800" i="1">
                <a:latin typeface="Arial"/>
                <a:cs typeface="Arial"/>
              </a:rPr>
              <a:t>Dosage</a:t>
            </a:r>
            <a:r>
              <a:rPr dirty="0" sz="2800" spc="-7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and  </a:t>
            </a:r>
            <a:r>
              <a:rPr dirty="0" sz="2800" i="1">
                <a:latin typeface="Arial"/>
                <a:cs typeface="Arial"/>
              </a:rPr>
              <a:t>Administration</a:t>
            </a:r>
            <a:endParaRPr sz="2800">
              <a:latin typeface="Arial"/>
              <a:cs typeface="Arial"/>
            </a:endParaRPr>
          </a:p>
          <a:p>
            <a:pPr marL="355600" marR="1767839" indent="-342900">
              <a:lnSpc>
                <a:spcPct val="111400"/>
              </a:lnSpc>
              <a:spcBef>
                <a:spcPts val="30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Study details in section 12: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Clinical  </a:t>
            </a:r>
            <a:r>
              <a:rPr dirty="0" sz="2800" i="1">
                <a:latin typeface="Arial"/>
                <a:cs typeface="Arial"/>
              </a:rPr>
              <a:t>Pharmacology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1070" y="572007"/>
            <a:ext cx="5311140" cy="10922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356235">
              <a:lnSpc>
                <a:spcPct val="100000"/>
              </a:lnSpc>
              <a:spcBef>
                <a:spcPts val="95"/>
              </a:spcBef>
            </a:pPr>
            <a:r>
              <a:rPr dirty="0" sz="3500" spc="-5">
                <a:solidFill>
                  <a:srgbClr val="00339A"/>
                </a:solidFill>
              </a:rPr>
              <a:t>Where Do </a:t>
            </a:r>
            <a:r>
              <a:rPr dirty="0" sz="3500">
                <a:solidFill>
                  <a:srgbClr val="00339A"/>
                </a:solidFill>
              </a:rPr>
              <a:t>I </a:t>
            </a:r>
            <a:r>
              <a:rPr dirty="0" sz="3500" spc="-5">
                <a:solidFill>
                  <a:srgbClr val="00339A"/>
                </a:solidFill>
              </a:rPr>
              <a:t>Find Dose  Adjustment</a:t>
            </a:r>
            <a:r>
              <a:rPr dirty="0" sz="3500" spc="-15">
                <a:solidFill>
                  <a:srgbClr val="00339A"/>
                </a:solidFill>
              </a:rPr>
              <a:t> </a:t>
            </a:r>
            <a:r>
              <a:rPr dirty="0" sz="3500" spc="-5">
                <a:solidFill>
                  <a:srgbClr val="00339A"/>
                </a:solidFill>
              </a:rPr>
              <a:t>Information?</a:t>
            </a:r>
            <a:endParaRPr sz="35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55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2422906"/>
            <a:ext cx="7917815" cy="37274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Section </a:t>
            </a:r>
            <a:r>
              <a:rPr dirty="0" sz="3200" spc="-5">
                <a:latin typeface="Arial"/>
                <a:cs typeface="Arial"/>
              </a:rPr>
              <a:t>2 </a:t>
            </a:r>
            <a:r>
              <a:rPr dirty="0" sz="2800" spc="-5">
                <a:latin typeface="Arial"/>
                <a:cs typeface="Arial"/>
              </a:rPr>
              <a:t>(DOSAGE AND ADMINISTRATION)  </a:t>
            </a:r>
            <a:r>
              <a:rPr dirty="0" sz="3200" spc="-10">
                <a:latin typeface="Arial"/>
                <a:cs typeface="Arial"/>
              </a:rPr>
              <a:t>Recommended dose regimen </a:t>
            </a:r>
            <a:r>
              <a:rPr dirty="0" sz="3200" spc="-5">
                <a:latin typeface="Arial"/>
                <a:cs typeface="Arial"/>
              </a:rPr>
              <a:t>and </a:t>
            </a:r>
            <a:r>
              <a:rPr dirty="0" sz="3200" spc="-10">
                <a:latin typeface="Arial"/>
                <a:cs typeface="Arial"/>
              </a:rPr>
              <a:t>dose  adjustments </a:t>
            </a:r>
            <a:r>
              <a:rPr dirty="0" sz="3200" spc="-5">
                <a:latin typeface="Arial"/>
                <a:cs typeface="Arial"/>
              </a:rPr>
              <a:t>for the </a:t>
            </a:r>
            <a:r>
              <a:rPr dirty="0" sz="3200" spc="-10">
                <a:latin typeface="Arial"/>
                <a:cs typeface="Arial"/>
              </a:rPr>
              <a:t>drug.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7C"/>
              </a:buClr>
              <a:buFont typeface="Wingdings"/>
              <a:buChar char=""/>
            </a:pPr>
            <a:endParaRPr sz="4650">
              <a:latin typeface="Arial"/>
              <a:cs typeface="Arial"/>
            </a:endParaRPr>
          </a:p>
          <a:p>
            <a:pPr marL="350520" indent="-33845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Section </a:t>
            </a:r>
            <a:r>
              <a:rPr dirty="0" sz="3200" spc="-5">
                <a:latin typeface="Arial"/>
                <a:cs typeface="Arial"/>
              </a:rPr>
              <a:t>7 </a:t>
            </a:r>
            <a:r>
              <a:rPr dirty="0" sz="2800" spc="-5">
                <a:latin typeface="Arial"/>
                <a:cs typeface="Arial"/>
              </a:rPr>
              <a:t>(DRUG INTERACTIONS)</a:t>
            </a:r>
            <a:endParaRPr sz="2800">
              <a:latin typeface="Arial"/>
              <a:cs typeface="Arial"/>
            </a:endParaRPr>
          </a:p>
          <a:p>
            <a:pPr marL="354965" marR="92075" indent="-5080">
              <a:lnSpc>
                <a:spcPct val="100000"/>
              </a:lnSpc>
              <a:spcBef>
                <a:spcPts val="765"/>
              </a:spcBef>
            </a:pPr>
            <a:r>
              <a:rPr dirty="0" sz="3200" spc="-5">
                <a:latin typeface="Arial"/>
                <a:cs typeface="Arial"/>
              </a:rPr>
              <a:t>May </a:t>
            </a:r>
            <a:r>
              <a:rPr dirty="0" sz="3200" spc="-10">
                <a:latin typeface="Arial"/>
                <a:cs typeface="Arial"/>
              </a:rPr>
              <a:t>include instructions </a:t>
            </a:r>
            <a:r>
              <a:rPr dirty="0" sz="3200" spc="-5">
                <a:latin typeface="Arial"/>
                <a:cs typeface="Arial"/>
              </a:rPr>
              <a:t>for </a:t>
            </a:r>
            <a:r>
              <a:rPr dirty="0" sz="3200" spc="-10">
                <a:latin typeface="Arial"/>
                <a:cs typeface="Arial"/>
              </a:rPr>
              <a:t>dose  adjustments </a:t>
            </a:r>
            <a:r>
              <a:rPr dirty="0" sz="3200" spc="-5">
                <a:latin typeface="Arial"/>
                <a:cs typeface="Arial"/>
              </a:rPr>
              <a:t>for </a:t>
            </a:r>
            <a:r>
              <a:rPr dirty="0" sz="3200" spc="-10">
                <a:latin typeface="Arial"/>
                <a:cs typeface="Arial"/>
              </a:rPr>
              <a:t>concomitant</a:t>
            </a:r>
            <a:r>
              <a:rPr dirty="0" sz="3200" spc="4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medications.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11212" y="1954212"/>
          <a:ext cx="7510780" cy="3916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0"/>
                <a:gridCol w="4038600"/>
              </a:tblGrid>
              <a:tr h="1065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572135">
                        <a:lnSpc>
                          <a:spcPct val="100000"/>
                        </a:lnSpc>
                      </a:pPr>
                      <a:r>
                        <a:rPr dirty="0" sz="2000" spc="-10" b="1">
                          <a:latin typeface="Arial"/>
                          <a:cs typeface="Arial"/>
                        </a:rPr>
                        <a:t>Interaction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Results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EA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3980" marR="863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 spc="-10" b="1">
                          <a:latin typeface="Arial"/>
                          <a:cs typeface="Arial"/>
                        </a:rPr>
                        <a:t>Section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to find dose 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adjustment 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information for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HIVAVIR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in package insert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EA0"/>
                    </a:solidFill>
                  </a:tcPr>
                </a:tc>
              </a:tr>
              <a:tr h="1287018">
                <a:tc>
                  <a:txBody>
                    <a:bodyPr/>
                    <a:lstStyle/>
                    <a:p>
                      <a:pPr marL="92075" marR="4584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HIVAVIR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increases</a:t>
                      </a:r>
                      <a:r>
                        <a:rPr dirty="0"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sinubact  concentrations by</a:t>
                      </a:r>
                      <a:r>
                        <a:rPr dirty="0" sz="1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50%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EA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Section 7: Drug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interactions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 marR="14224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“A sinubact dose reduction up to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75% 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recommended”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EA0"/>
                    </a:solidFill>
                  </a:tcPr>
                </a:tc>
              </a:tr>
              <a:tr h="1535429">
                <a:tc>
                  <a:txBody>
                    <a:bodyPr/>
                    <a:lstStyle/>
                    <a:p>
                      <a:pPr marL="92075" marR="2171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HIVAVIR concentrations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are 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decreased by 60% when given  with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waramine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EA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341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Section 2: DOSAGE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ADMINISTRATION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 marR="20447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When coadministered with waramine  the recommended dose of HIVAVIR  is 500 mg once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daily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EA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55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8791" y="829564"/>
            <a:ext cx="76212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00339A"/>
                </a:solidFill>
              </a:rPr>
              <a:t>Example – Fictitious Drug</a:t>
            </a:r>
            <a:r>
              <a:rPr dirty="0" sz="3600" spc="-65">
                <a:solidFill>
                  <a:srgbClr val="00339A"/>
                </a:solidFill>
              </a:rPr>
              <a:t> </a:t>
            </a:r>
            <a:r>
              <a:rPr dirty="0" sz="3600" spc="-5">
                <a:solidFill>
                  <a:srgbClr val="00339A"/>
                </a:solidFill>
              </a:rPr>
              <a:t>HIVAVIR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8848" y="389127"/>
            <a:ext cx="5236210" cy="142875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3175">
              <a:lnSpc>
                <a:spcPct val="100000"/>
              </a:lnSpc>
              <a:spcBef>
                <a:spcPts val="95"/>
              </a:spcBef>
            </a:pPr>
            <a:r>
              <a:rPr dirty="0" spc="-10">
                <a:solidFill>
                  <a:srgbClr val="65659A"/>
                </a:solidFill>
              </a:rPr>
              <a:t>General Requirements for  Prescription </a:t>
            </a:r>
            <a:r>
              <a:rPr dirty="0" spc="-5">
                <a:solidFill>
                  <a:srgbClr val="65659A"/>
                </a:solidFill>
              </a:rPr>
              <a:t>Drug </a:t>
            </a:r>
            <a:r>
              <a:rPr dirty="0" spc="-10">
                <a:solidFill>
                  <a:srgbClr val="65659A"/>
                </a:solidFill>
              </a:rPr>
              <a:t>Labeling  </a:t>
            </a:r>
            <a:r>
              <a:rPr dirty="0" sz="2800">
                <a:solidFill>
                  <a:srgbClr val="65659A"/>
                </a:solidFill>
                <a:hlinkClick r:id="rId2"/>
              </a:rPr>
              <a:t>(</a:t>
            </a:r>
            <a:r>
              <a:rPr dirty="0" u="heavy" sz="280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hlinkClick r:id="rId2"/>
              </a:rPr>
              <a:t>21 CFR</a:t>
            </a:r>
            <a:r>
              <a:rPr dirty="0" u="heavy" sz="2800" spc="-1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hlinkClick r:id="rId2"/>
              </a:rPr>
              <a:t> </a:t>
            </a:r>
            <a:r>
              <a:rPr dirty="0" u="heavy" sz="280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hlinkClick r:id="rId2"/>
              </a:rPr>
              <a:t>201.56</a:t>
            </a:r>
            <a:r>
              <a:rPr dirty="0" sz="2800">
                <a:solidFill>
                  <a:srgbClr val="65659A"/>
                </a:solidFill>
              </a:rPr>
              <a:t>)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8442452" y="6427126"/>
            <a:ext cx="178435" cy="24066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 sz="1200">
                <a:latin typeface="Arial Black"/>
                <a:cs typeface="Arial Black"/>
              </a:rPr>
              <a:t>6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001" y="1990851"/>
            <a:ext cx="7967980" cy="43116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93980" indent="-342900">
              <a:lnSpc>
                <a:spcPct val="100000"/>
              </a:lnSpc>
              <a:spcBef>
                <a:spcPts val="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Summary </a:t>
            </a:r>
            <a:r>
              <a:rPr dirty="0" sz="3200" spc="-5">
                <a:latin typeface="Arial"/>
                <a:cs typeface="Arial"/>
              </a:rPr>
              <a:t>for the safe and </a:t>
            </a:r>
            <a:r>
              <a:rPr dirty="0" sz="3200" spc="-10">
                <a:latin typeface="Arial"/>
                <a:cs typeface="Arial"/>
              </a:rPr>
              <a:t>effective </a:t>
            </a:r>
            <a:r>
              <a:rPr dirty="0" sz="3200" spc="-5">
                <a:latin typeface="Arial"/>
                <a:cs typeface="Arial"/>
              </a:rPr>
              <a:t>use </a:t>
            </a:r>
            <a:r>
              <a:rPr dirty="0" sz="3200" spc="-10">
                <a:latin typeface="Arial"/>
                <a:cs typeface="Arial"/>
              </a:rPr>
              <a:t>of  </a:t>
            </a:r>
            <a:r>
              <a:rPr dirty="0" sz="3200" spc="-5">
                <a:latin typeface="Arial"/>
                <a:cs typeface="Arial"/>
              </a:rPr>
              <a:t>the</a:t>
            </a:r>
            <a:r>
              <a:rPr dirty="0" sz="3200" spc="-10">
                <a:latin typeface="Arial"/>
                <a:cs typeface="Arial"/>
              </a:rPr>
              <a:t> drug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Informative </a:t>
            </a:r>
            <a:r>
              <a:rPr dirty="0" sz="3200" spc="-5">
                <a:latin typeface="Arial"/>
                <a:cs typeface="Arial"/>
              </a:rPr>
              <a:t>and </a:t>
            </a:r>
            <a:r>
              <a:rPr dirty="0" sz="3200" spc="-10">
                <a:latin typeface="Arial"/>
                <a:cs typeface="Arial"/>
              </a:rPr>
              <a:t>accurate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5">
                <a:latin typeface="Arial"/>
                <a:cs typeface="Arial"/>
              </a:rPr>
              <a:t>Not </a:t>
            </a:r>
            <a:r>
              <a:rPr dirty="0" sz="3200" spc="-10">
                <a:latin typeface="Arial"/>
                <a:cs typeface="Arial"/>
              </a:rPr>
              <a:t>promotional, </a:t>
            </a:r>
            <a:r>
              <a:rPr dirty="0" sz="3200" spc="-5">
                <a:latin typeface="Arial"/>
                <a:cs typeface="Arial"/>
              </a:rPr>
              <a:t>false, or </a:t>
            </a:r>
            <a:r>
              <a:rPr dirty="0" sz="3200" spc="-10">
                <a:latin typeface="Arial"/>
                <a:cs typeface="Arial"/>
              </a:rPr>
              <a:t>misleading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5">
                <a:latin typeface="Arial"/>
                <a:cs typeface="Arial"/>
              </a:rPr>
              <a:t>No </a:t>
            </a:r>
            <a:r>
              <a:rPr dirty="0" sz="3200" spc="-10">
                <a:latin typeface="Arial"/>
                <a:cs typeface="Arial"/>
              </a:rPr>
              <a:t>implied claims </a:t>
            </a:r>
            <a:r>
              <a:rPr dirty="0" sz="3200" spc="-5">
                <a:latin typeface="Arial"/>
                <a:cs typeface="Arial"/>
              </a:rPr>
              <a:t>or </a:t>
            </a:r>
            <a:r>
              <a:rPr dirty="0" sz="3200" spc="-10">
                <a:latin typeface="Arial"/>
                <a:cs typeface="Arial"/>
              </a:rPr>
              <a:t>suggestions </a:t>
            </a:r>
            <a:r>
              <a:rPr dirty="0" sz="3200" spc="-5">
                <a:latin typeface="Arial"/>
                <a:cs typeface="Arial"/>
              </a:rPr>
              <a:t>for use </a:t>
            </a:r>
            <a:r>
              <a:rPr dirty="0" sz="3200" spc="-10">
                <a:latin typeface="Arial"/>
                <a:cs typeface="Arial"/>
              </a:rPr>
              <a:t>if  evidence </a:t>
            </a:r>
            <a:r>
              <a:rPr dirty="0" sz="3200" spc="-5">
                <a:latin typeface="Arial"/>
                <a:cs typeface="Arial"/>
              </a:rPr>
              <a:t>of safety or </a:t>
            </a:r>
            <a:r>
              <a:rPr dirty="0" sz="3200" spc="-10">
                <a:latin typeface="Arial"/>
                <a:cs typeface="Arial"/>
              </a:rPr>
              <a:t>effective </a:t>
            </a:r>
            <a:r>
              <a:rPr dirty="0" sz="3200" spc="-5">
                <a:latin typeface="Arial"/>
                <a:cs typeface="Arial"/>
              </a:rPr>
              <a:t>is</a:t>
            </a:r>
            <a:r>
              <a:rPr dirty="0" sz="3200" spc="1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lacking</a:t>
            </a:r>
            <a:endParaRPr sz="3200">
              <a:latin typeface="Arial"/>
              <a:cs typeface="Arial"/>
            </a:endParaRPr>
          </a:p>
          <a:p>
            <a:pPr marL="355600" marR="71120" indent="-342900">
              <a:lnSpc>
                <a:spcPct val="100000"/>
              </a:lnSpc>
              <a:spcBef>
                <a:spcPts val="7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Based whenever possible </a:t>
            </a:r>
            <a:r>
              <a:rPr dirty="0" sz="3200" spc="-5">
                <a:latin typeface="Arial"/>
                <a:cs typeface="Arial"/>
              </a:rPr>
              <a:t>on data </a:t>
            </a:r>
            <a:r>
              <a:rPr dirty="0" sz="3200" spc="-10">
                <a:latin typeface="Arial"/>
                <a:cs typeface="Arial"/>
              </a:rPr>
              <a:t>derived  </a:t>
            </a:r>
            <a:r>
              <a:rPr dirty="0" sz="3200" spc="-5">
                <a:latin typeface="Arial"/>
                <a:cs typeface="Arial"/>
              </a:rPr>
              <a:t>from </a:t>
            </a:r>
            <a:r>
              <a:rPr dirty="0" sz="3200" spc="-10">
                <a:latin typeface="Arial"/>
                <a:cs typeface="Arial"/>
              </a:rPr>
              <a:t>human experience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3420" y="798322"/>
            <a:ext cx="518985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</a:rPr>
              <a:t>Case</a:t>
            </a:r>
            <a:r>
              <a:rPr dirty="0" sz="4000" spc="-75">
                <a:solidFill>
                  <a:srgbClr val="00339A"/>
                </a:solidFill>
              </a:rPr>
              <a:t> </a:t>
            </a:r>
            <a:r>
              <a:rPr dirty="0" sz="4000" spc="-5">
                <a:solidFill>
                  <a:srgbClr val="00339A"/>
                </a:solidFill>
              </a:rPr>
              <a:t>Study--HIVAVIR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55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933702"/>
            <a:ext cx="8060055" cy="397002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marR="85725" indent="-342900">
              <a:lnSpc>
                <a:spcPct val="79900"/>
              </a:lnSpc>
              <a:spcBef>
                <a:spcPts val="675"/>
              </a:spcBef>
              <a:tabLst>
                <a:tab pos="1880870" algn="l"/>
                <a:tab pos="3999229" algn="l"/>
              </a:tabLst>
            </a:pPr>
            <a:r>
              <a:rPr dirty="0" sz="2400" spc="-5">
                <a:latin typeface="Arial"/>
                <a:cs typeface="Arial"/>
              </a:rPr>
              <a:t>LV is a 68 year old black male making a routine </a:t>
            </a:r>
            <a:r>
              <a:rPr dirty="0" sz="2400">
                <a:latin typeface="Arial"/>
                <a:cs typeface="Arial"/>
              </a:rPr>
              <a:t>visit to </a:t>
            </a:r>
            <a:r>
              <a:rPr dirty="0" sz="2400" spc="-5">
                <a:latin typeface="Arial"/>
                <a:cs typeface="Arial"/>
              </a:rPr>
              <a:t>his  physician.	LV’s medical history includes depression and  </a:t>
            </a:r>
            <a:r>
              <a:rPr dirty="0" sz="2400">
                <a:latin typeface="Arial"/>
                <a:cs typeface="Arial"/>
              </a:rPr>
              <a:t>AIDS </a:t>
            </a:r>
            <a:r>
              <a:rPr dirty="0" sz="2400" spc="-5">
                <a:latin typeface="Arial"/>
                <a:cs typeface="Arial"/>
              </a:rPr>
              <a:t>since</a:t>
            </a:r>
            <a:r>
              <a:rPr dirty="0" sz="2400" spc="5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April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23,1999.	Current medication profile  includes:</a:t>
            </a:r>
            <a:endParaRPr sz="2400">
              <a:latin typeface="Arial"/>
              <a:cs typeface="Arial"/>
            </a:endParaRPr>
          </a:p>
          <a:p>
            <a:pPr marL="755650" indent="-285750">
              <a:lnSpc>
                <a:spcPts val="2870"/>
              </a:lnSpc>
              <a:buClr>
                <a:srgbClr val="9A9ACC"/>
              </a:buClr>
              <a:buSzPct val="79166"/>
              <a:buFont typeface="Wingdings"/>
              <a:buChar char=""/>
              <a:tabLst>
                <a:tab pos="755650" algn="l"/>
              </a:tabLst>
            </a:pPr>
            <a:r>
              <a:rPr dirty="0" sz="2400" spc="-5">
                <a:latin typeface="Arial"/>
                <a:cs typeface="Arial"/>
              </a:rPr>
              <a:t>Hivavir 1000mg po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qd</a:t>
            </a:r>
            <a:endParaRPr sz="2400">
              <a:latin typeface="Arial"/>
              <a:cs typeface="Arial"/>
            </a:endParaRPr>
          </a:p>
          <a:p>
            <a:pPr marL="755650" indent="-285750">
              <a:lnSpc>
                <a:spcPts val="2875"/>
              </a:lnSpc>
              <a:buClr>
                <a:srgbClr val="9A9ACC"/>
              </a:buClr>
              <a:buSzPct val="79166"/>
              <a:buFont typeface="Wingdings"/>
              <a:buChar char=""/>
              <a:tabLst>
                <a:tab pos="755650" algn="l"/>
              </a:tabLst>
            </a:pPr>
            <a:r>
              <a:rPr dirty="0" sz="2400" spc="-5">
                <a:latin typeface="Arial"/>
                <a:cs typeface="Arial"/>
              </a:rPr>
              <a:t>Aidsudine 30mg po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bid</a:t>
            </a:r>
            <a:endParaRPr sz="2400">
              <a:latin typeface="Arial"/>
              <a:cs typeface="Arial"/>
            </a:endParaRPr>
          </a:p>
          <a:p>
            <a:pPr marL="755650" indent="-285750">
              <a:lnSpc>
                <a:spcPts val="2875"/>
              </a:lnSpc>
              <a:buClr>
                <a:srgbClr val="9A9ACC"/>
              </a:buClr>
              <a:buSzPct val="79166"/>
              <a:buFont typeface="Wingdings"/>
              <a:buChar char=""/>
              <a:tabLst>
                <a:tab pos="755650" algn="l"/>
              </a:tabLst>
            </a:pPr>
            <a:r>
              <a:rPr dirty="0" sz="2400" spc="-5">
                <a:latin typeface="Arial"/>
                <a:cs typeface="Arial"/>
              </a:rPr>
              <a:t>Deprexetine 20mg po q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hs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79800"/>
              </a:lnSpc>
              <a:spcBef>
                <a:spcPts val="5"/>
              </a:spcBef>
            </a:pPr>
            <a:r>
              <a:rPr dirty="0" sz="2400" spc="-5">
                <a:latin typeface="Arial"/>
                <a:cs typeface="Arial"/>
              </a:rPr>
              <a:t>LV </a:t>
            </a:r>
            <a:r>
              <a:rPr dirty="0" sz="2400">
                <a:latin typeface="Arial"/>
                <a:cs typeface="Arial"/>
              </a:rPr>
              <a:t>reports </a:t>
            </a:r>
            <a:r>
              <a:rPr dirty="0" sz="2400" spc="-5">
                <a:latin typeface="Arial"/>
                <a:cs typeface="Arial"/>
              </a:rPr>
              <a:t>no recent drug or alcohol use and has </a:t>
            </a:r>
            <a:r>
              <a:rPr dirty="0" sz="2400">
                <a:latin typeface="Arial"/>
                <a:cs typeface="Arial"/>
              </a:rPr>
              <a:t>very </a:t>
            </a:r>
            <a:r>
              <a:rPr dirty="0" sz="2400" spc="-5">
                <a:latin typeface="Arial"/>
                <a:cs typeface="Arial"/>
              </a:rPr>
              <a:t>good  self-reported adherence with antiretroviral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therapy.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010"/>
              </a:lnSpc>
            </a:pPr>
            <a:r>
              <a:rPr dirty="0" sz="2400" spc="-5">
                <a:latin typeface="Arial"/>
                <a:cs typeface="Arial"/>
              </a:rPr>
              <a:t>However, lab results showed LV’s Hivavir</a:t>
            </a:r>
            <a:r>
              <a:rPr dirty="0" sz="2400" spc="9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concentration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590"/>
              </a:lnSpc>
            </a:pPr>
            <a:r>
              <a:rPr dirty="0" sz="2400" spc="-5">
                <a:latin typeface="Arial"/>
                <a:cs typeface="Arial"/>
              </a:rPr>
              <a:t>was suboptimal.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032" y="798322"/>
            <a:ext cx="530352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</a:rPr>
              <a:t>Case Study </a:t>
            </a:r>
            <a:r>
              <a:rPr dirty="0" sz="4000">
                <a:solidFill>
                  <a:srgbClr val="00339A"/>
                </a:solidFill>
              </a:rPr>
              <a:t>-</a:t>
            </a:r>
            <a:r>
              <a:rPr dirty="0" sz="4000" spc="-60">
                <a:solidFill>
                  <a:srgbClr val="00339A"/>
                </a:solidFill>
              </a:rPr>
              <a:t> </a:t>
            </a:r>
            <a:r>
              <a:rPr dirty="0" sz="4000" spc="-5">
                <a:solidFill>
                  <a:srgbClr val="00339A"/>
                </a:solidFill>
              </a:rPr>
              <a:t>HIVAVIR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55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769872"/>
            <a:ext cx="8260080" cy="4552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1">
                <a:latin typeface="Arial"/>
                <a:cs typeface="Arial"/>
              </a:rPr>
              <a:t>Question:</a:t>
            </a:r>
            <a:endParaRPr sz="2800">
              <a:latin typeface="Arial"/>
              <a:cs typeface="Arial"/>
            </a:endParaRPr>
          </a:p>
          <a:p>
            <a:pPr algn="just" marL="355600" marR="240665" indent="-46990">
              <a:lnSpc>
                <a:spcPct val="80000"/>
              </a:lnSpc>
              <a:spcBef>
                <a:spcPts val="680"/>
              </a:spcBef>
            </a:pPr>
            <a:r>
              <a:rPr dirty="0" sz="2800">
                <a:latin typeface="Arial"/>
                <a:cs typeface="Arial"/>
              </a:rPr>
              <a:t>To rule out a drug-food interaction and/or a drug-  drug interaction involving Hivavir, LV’s physician  references which section(s) of the</a:t>
            </a:r>
            <a:r>
              <a:rPr dirty="0" sz="2800" spc="-3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labeling?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latin typeface="Arial"/>
                <a:cs typeface="Arial"/>
              </a:rPr>
              <a:t>Answer:</a:t>
            </a:r>
            <a:endParaRPr sz="2800">
              <a:latin typeface="Arial"/>
              <a:cs typeface="Arial"/>
            </a:endParaRPr>
          </a:p>
          <a:p>
            <a:pPr marL="307975">
              <a:lnSpc>
                <a:spcPct val="100000"/>
              </a:lnSpc>
              <a:spcBef>
                <a:spcPts val="5"/>
              </a:spcBef>
            </a:pPr>
            <a:r>
              <a:rPr dirty="0" sz="2800">
                <a:latin typeface="Arial"/>
                <a:cs typeface="Arial"/>
              </a:rPr>
              <a:t>section 7: Drug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Interactions</a:t>
            </a:r>
            <a:endParaRPr sz="2800">
              <a:latin typeface="Arial"/>
              <a:cs typeface="Arial"/>
            </a:endParaRPr>
          </a:p>
          <a:p>
            <a:pPr marL="307975" marR="5080" indent="1406525">
              <a:lnSpc>
                <a:spcPct val="100000"/>
              </a:lnSpc>
            </a:pPr>
            <a:r>
              <a:rPr dirty="0" sz="2800">
                <a:latin typeface="Arial"/>
                <a:cs typeface="Arial"/>
              </a:rPr>
              <a:t>(7.1 Deprexetine &amp; 7.5 Food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Interactions)  section 5: Warnings and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Precautions</a:t>
            </a:r>
            <a:endParaRPr sz="2800">
              <a:latin typeface="Arial"/>
              <a:cs typeface="Arial"/>
            </a:endParaRPr>
          </a:p>
          <a:p>
            <a:pPr marL="307975" marR="2044064">
              <a:lnSpc>
                <a:spcPct val="100000"/>
              </a:lnSpc>
              <a:spcBef>
                <a:spcPts val="5"/>
              </a:spcBef>
            </a:pPr>
            <a:r>
              <a:rPr dirty="0" sz="2800">
                <a:latin typeface="Arial"/>
                <a:cs typeface="Arial"/>
              </a:rPr>
              <a:t>section 2: Dosage and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Administration  section 12: Clinical</a:t>
            </a:r>
            <a:r>
              <a:rPr dirty="0" sz="2800" spc="-4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Pharmacology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032" y="798322"/>
            <a:ext cx="530352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</a:rPr>
              <a:t>Case Study </a:t>
            </a:r>
            <a:r>
              <a:rPr dirty="0" sz="4000">
                <a:solidFill>
                  <a:srgbClr val="00339A"/>
                </a:solidFill>
              </a:rPr>
              <a:t>-</a:t>
            </a:r>
            <a:r>
              <a:rPr dirty="0" sz="4000" spc="-60">
                <a:solidFill>
                  <a:srgbClr val="00339A"/>
                </a:solidFill>
              </a:rPr>
              <a:t> </a:t>
            </a:r>
            <a:r>
              <a:rPr dirty="0" sz="4000" spc="-5">
                <a:solidFill>
                  <a:srgbClr val="00339A"/>
                </a:solidFill>
              </a:rPr>
              <a:t>HIVAVIR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55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47801" y="1617472"/>
            <a:ext cx="8218170" cy="4039235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12700" marR="293370">
              <a:lnSpc>
                <a:spcPct val="80000"/>
              </a:lnSpc>
              <a:spcBef>
                <a:spcPts val="775"/>
              </a:spcBef>
            </a:pPr>
            <a:r>
              <a:rPr dirty="0" sz="2800">
                <a:latin typeface="Arial"/>
                <a:cs typeface="Arial"/>
              </a:rPr>
              <a:t>After Hivavir </a:t>
            </a:r>
            <a:r>
              <a:rPr dirty="0" sz="2800" spc="-5">
                <a:latin typeface="Arial"/>
                <a:cs typeface="Arial"/>
              </a:rPr>
              <a:t>was </a:t>
            </a:r>
            <a:r>
              <a:rPr dirty="0" sz="2800">
                <a:latin typeface="Arial"/>
                <a:cs typeface="Arial"/>
              </a:rPr>
              <a:t>marketed, FDA began receiving  reports of life-threatening hematological reactions.  As a result the labeling was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revised.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</a:pPr>
            <a:r>
              <a:rPr dirty="0" sz="2800" b="1">
                <a:latin typeface="Arial"/>
                <a:cs typeface="Arial"/>
              </a:rPr>
              <a:t>Question: </a:t>
            </a:r>
            <a:r>
              <a:rPr dirty="0" sz="2800">
                <a:latin typeface="Arial"/>
                <a:cs typeface="Arial"/>
              </a:rPr>
              <a:t>Which section(s) of the Highlights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should  LV’s physician read to learn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more?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latin typeface="Arial"/>
                <a:cs typeface="Arial"/>
              </a:rPr>
              <a:t>Answer: </a:t>
            </a:r>
            <a:r>
              <a:rPr dirty="0" sz="2800">
                <a:latin typeface="Arial"/>
                <a:cs typeface="Arial"/>
              </a:rPr>
              <a:t>Boxed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Warning</a:t>
            </a:r>
            <a:endParaRPr sz="2800">
              <a:latin typeface="Arial"/>
              <a:cs typeface="Arial"/>
            </a:endParaRPr>
          </a:p>
          <a:p>
            <a:pPr marL="1517015" marR="2515235">
              <a:lnSpc>
                <a:spcPct val="100000"/>
              </a:lnSpc>
            </a:pPr>
            <a:r>
              <a:rPr dirty="0" sz="2800">
                <a:latin typeface="Arial"/>
                <a:cs typeface="Arial"/>
              </a:rPr>
              <a:t>Recent Major Changes  Warnings and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Precautions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6900" y="1549209"/>
            <a:ext cx="7958455" cy="114935"/>
            <a:chOff x="596900" y="1549209"/>
            <a:chExt cx="7958455" cy="114935"/>
          </a:xfrm>
        </p:grpSpPr>
        <p:sp>
          <p:nvSpPr>
            <p:cNvPr id="3" name="object 3"/>
            <p:cNvSpPr/>
            <p:nvPr/>
          </p:nvSpPr>
          <p:spPr>
            <a:xfrm>
              <a:off x="596900" y="1553972"/>
              <a:ext cx="4655820" cy="109855"/>
            </a:xfrm>
            <a:custGeom>
              <a:avLst/>
              <a:gdLst/>
              <a:ahLst/>
              <a:cxnLst/>
              <a:rect l="l" t="t" r="r" b="b"/>
              <a:pathLst>
                <a:path w="4655820" h="109855">
                  <a:moveTo>
                    <a:pt x="4655820" y="109727"/>
                  </a:moveTo>
                  <a:lnTo>
                    <a:pt x="4655820" y="0"/>
                  </a:lnTo>
                  <a:lnTo>
                    <a:pt x="0" y="0"/>
                  </a:lnTo>
                  <a:lnTo>
                    <a:pt x="0" y="109727"/>
                  </a:lnTo>
                  <a:lnTo>
                    <a:pt x="4655820" y="109727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96900" y="1553972"/>
              <a:ext cx="7958455" cy="0"/>
            </a:xfrm>
            <a:custGeom>
              <a:avLst/>
              <a:gdLst/>
              <a:ahLst/>
              <a:cxnLst/>
              <a:rect l="l" t="t" r="r" b="b"/>
              <a:pathLst>
                <a:path w="7958455" h="0">
                  <a:moveTo>
                    <a:pt x="0" y="0"/>
                  </a:moveTo>
                  <a:lnTo>
                    <a:pt x="7958328" y="0"/>
                  </a:lnTo>
                </a:path>
              </a:pathLst>
            </a:custGeom>
            <a:ln w="9525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596900" y="61595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66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223250" y="6264147"/>
            <a:ext cx="219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9A"/>
                </a:solidFill>
                <a:latin typeface="Verdana"/>
                <a:cs typeface="Verdana"/>
              </a:rPr>
              <a:t>63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96948" y="2653030"/>
            <a:ext cx="5274945" cy="118427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655955">
              <a:lnSpc>
                <a:spcPct val="100000"/>
              </a:lnSpc>
              <a:spcBef>
                <a:spcPts val="95"/>
              </a:spcBef>
            </a:pPr>
            <a:r>
              <a:rPr dirty="0" sz="3800" spc="-5">
                <a:solidFill>
                  <a:srgbClr val="00339A"/>
                </a:solidFill>
                <a:latin typeface="Verdana"/>
                <a:cs typeface="Verdana"/>
              </a:rPr>
              <a:t>FDA Electronic  Labeling</a:t>
            </a:r>
            <a:r>
              <a:rPr dirty="0" sz="3800" spc="-40">
                <a:solidFill>
                  <a:srgbClr val="00339A"/>
                </a:solidFill>
                <a:latin typeface="Verdana"/>
                <a:cs typeface="Verdana"/>
              </a:rPr>
              <a:t> </a:t>
            </a:r>
            <a:r>
              <a:rPr dirty="0" sz="3800" spc="-5">
                <a:solidFill>
                  <a:srgbClr val="00339A"/>
                </a:solidFill>
                <a:latin typeface="Verdana"/>
                <a:cs typeface="Verdana"/>
              </a:rPr>
              <a:t>Initiatives</a:t>
            </a:r>
            <a:endParaRPr sz="3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7911" y="791464"/>
            <a:ext cx="64795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00339A"/>
                </a:solidFill>
              </a:rPr>
              <a:t>Electronic Labeling</a:t>
            </a:r>
            <a:r>
              <a:rPr dirty="0" sz="3600" spc="-105">
                <a:solidFill>
                  <a:srgbClr val="00339A"/>
                </a:solidFill>
              </a:rPr>
              <a:t> </a:t>
            </a:r>
            <a:r>
              <a:rPr dirty="0" sz="3600">
                <a:solidFill>
                  <a:srgbClr val="00339A"/>
                </a:solidFill>
              </a:rPr>
              <a:t>Initiatives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00201" y="1684191"/>
            <a:ext cx="5948680" cy="3254375"/>
          </a:xfrm>
          <a:prstGeom prst="rect">
            <a:avLst/>
          </a:prstGeom>
        </p:spPr>
        <p:txBody>
          <a:bodyPr wrap="square" lIns="0" tIns="264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85"/>
              </a:spcBef>
            </a:pPr>
            <a:r>
              <a:rPr dirty="0" sz="3200" spc="-10" b="1">
                <a:latin typeface="Arial"/>
                <a:cs typeface="Arial"/>
              </a:rPr>
              <a:t>Structured Product</a:t>
            </a:r>
            <a:r>
              <a:rPr dirty="0" sz="3200" b="1">
                <a:latin typeface="Arial"/>
                <a:cs typeface="Arial"/>
              </a:rPr>
              <a:t> </a:t>
            </a:r>
            <a:r>
              <a:rPr dirty="0" sz="3200" spc="-10" b="1">
                <a:latin typeface="Arial"/>
                <a:cs typeface="Arial"/>
              </a:rPr>
              <a:t>Labeling</a:t>
            </a:r>
            <a:endParaRPr sz="3200">
              <a:latin typeface="Arial"/>
              <a:cs typeface="Arial"/>
            </a:endParaRPr>
          </a:p>
          <a:p>
            <a:pPr marL="609600">
              <a:lnSpc>
                <a:spcPct val="100000"/>
              </a:lnSpc>
              <a:spcBef>
                <a:spcPts val="1745"/>
              </a:spcBef>
            </a:pPr>
            <a:r>
              <a:rPr dirty="0" sz="2800">
                <a:latin typeface="Arial"/>
                <a:cs typeface="Arial"/>
              </a:rPr>
              <a:t>standardized electronic file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format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70"/>
              </a:spcBef>
            </a:pPr>
            <a:r>
              <a:rPr dirty="0" sz="3200" spc="-5" b="1">
                <a:latin typeface="Arial"/>
                <a:cs typeface="Arial"/>
              </a:rPr>
              <a:t>Daily</a:t>
            </a:r>
            <a:r>
              <a:rPr dirty="0" sz="3200" spc="-10" b="1">
                <a:latin typeface="Arial"/>
                <a:cs typeface="Arial"/>
              </a:rPr>
              <a:t> Med</a:t>
            </a:r>
            <a:endParaRPr sz="3200">
              <a:latin typeface="Arial"/>
              <a:cs typeface="Arial"/>
            </a:endParaRPr>
          </a:p>
          <a:p>
            <a:pPr marL="552450">
              <a:lnSpc>
                <a:spcPct val="100000"/>
              </a:lnSpc>
              <a:spcBef>
                <a:spcPts val="1155"/>
              </a:spcBef>
            </a:pPr>
            <a:r>
              <a:rPr dirty="0" sz="2800">
                <a:latin typeface="Arial"/>
                <a:cs typeface="Arial"/>
              </a:rPr>
              <a:t>downloadable labeling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resource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92137" y="2725737"/>
            <a:ext cx="390525" cy="314325"/>
            <a:chOff x="592137" y="2725737"/>
            <a:chExt cx="390525" cy="314325"/>
          </a:xfrm>
        </p:grpSpPr>
        <p:sp>
          <p:nvSpPr>
            <p:cNvPr id="5" name="object 5"/>
            <p:cNvSpPr/>
            <p:nvPr/>
          </p:nvSpPr>
          <p:spPr>
            <a:xfrm>
              <a:off x="596900" y="2730500"/>
              <a:ext cx="381000" cy="304800"/>
            </a:xfrm>
            <a:custGeom>
              <a:avLst/>
              <a:gdLst/>
              <a:ahLst/>
              <a:cxnLst/>
              <a:rect l="l" t="t" r="r" b="b"/>
              <a:pathLst>
                <a:path w="381000" h="304800">
                  <a:moveTo>
                    <a:pt x="381000" y="152400"/>
                  </a:moveTo>
                  <a:lnTo>
                    <a:pt x="285750" y="0"/>
                  </a:lnTo>
                  <a:lnTo>
                    <a:pt x="285750" y="7620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285750" y="228600"/>
                  </a:lnTo>
                  <a:lnTo>
                    <a:pt x="285750" y="304800"/>
                  </a:lnTo>
                  <a:lnTo>
                    <a:pt x="381000" y="15240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96900" y="2730500"/>
              <a:ext cx="381000" cy="304800"/>
            </a:xfrm>
            <a:custGeom>
              <a:avLst/>
              <a:gdLst/>
              <a:ahLst/>
              <a:cxnLst/>
              <a:rect l="l" t="t" r="r" b="b"/>
              <a:pathLst>
                <a:path w="381000" h="304800">
                  <a:moveTo>
                    <a:pt x="285750" y="0"/>
                  </a:moveTo>
                  <a:lnTo>
                    <a:pt x="285750" y="7620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285750" y="228600"/>
                  </a:lnTo>
                  <a:lnTo>
                    <a:pt x="285750" y="304800"/>
                  </a:lnTo>
                  <a:lnTo>
                    <a:pt x="381000" y="152400"/>
                  </a:lnTo>
                  <a:lnTo>
                    <a:pt x="28575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592137" y="4554537"/>
            <a:ext cx="390525" cy="314325"/>
            <a:chOff x="592137" y="4554537"/>
            <a:chExt cx="390525" cy="314325"/>
          </a:xfrm>
        </p:grpSpPr>
        <p:sp>
          <p:nvSpPr>
            <p:cNvPr id="8" name="object 8"/>
            <p:cNvSpPr/>
            <p:nvPr/>
          </p:nvSpPr>
          <p:spPr>
            <a:xfrm>
              <a:off x="596900" y="4559300"/>
              <a:ext cx="381000" cy="304800"/>
            </a:xfrm>
            <a:custGeom>
              <a:avLst/>
              <a:gdLst/>
              <a:ahLst/>
              <a:cxnLst/>
              <a:rect l="l" t="t" r="r" b="b"/>
              <a:pathLst>
                <a:path w="381000" h="304800">
                  <a:moveTo>
                    <a:pt x="381000" y="152400"/>
                  </a:moveTo>
                  <a:lnTo>
                    <a:pt x="285750" y="0"/>
                  </a:lnTo>
                  <a:lnTo>
                    <a:pt x="285750" y="7620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285750" y="228600"/>
                  </a:lnTo>
                  <a:lnTo>
                    <a:pt x="285750" y="304800"/>
                  </a:lnTo>
                  <a:lnTo>
                    <a:pt x="381000" y="15240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96900" y="4559300"/>
              <a:ext cx="381000" cy="304800"/>
            </a:xfrm>
            <a:custGeom>
              <a:avLst/>
              <a:gdLst/>
              <a:ahLst/>
              <a:cxnLst/>
              <a:rect l="l" t="t" r="r" b="b"/>
              <a:pathLst>
                <a:path w="381000" h="304800">
                  <a:moveTo>
                    <a:pt x="285750" y="0"/>
                  </a:moveTo>
                  <a:lnTo>
                    <a:pt x="285750" y="7620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285750" y="228600"/>
                  </a:lnTo>
                  <a:lnTo>
                    <a:pt x="285750" y="304800"/>
                  </a:lnTo>
                  <a:lnTo>
                    <a:pt x="381000" y="152400"/>
                  </a:lnTo>
                  <a:lnTo>
                    <a:pt x="28575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64</a:t>
            </a:fld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0022" y="500380"/>
            <a:ext cx="3178175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>
                <a:solidFill>
                  <a:srgbClr val="00339A"/>
                </a:solidFill>
              </a:rPr>
              <a:t>Facts@FDA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58876" y="1505458"/>
            <a:ext cx="7878445" cy="444500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525145" marR="715645">
              <a:lnSpc>
                <a:spcPts val="2580"/>
              </a:lnSpc>
              <a:spcBef>
                <a:spcPts val="434"/>
              </a:spcBef>
            </a:pPr>
            <a:r>
              <a:rPr dirty="0" sz="2400" spc="-5">
                <a:latin typeface="Arial"/>
                <a:cs typeface="Arial"/>
              </a:rPr>
              <a:t>Health information suppliers can download  available </a:t>
            </a:r>
            <a:r>
              <a:rPr dirty="0" sz="2400">
                <a:latin typeface="Arial"/>
                <a:cs typeface="Arial"/>
              </a:rPr>
              <a:t>content of </a:t>
            </a:r>
            <a:r>
              <a:rPr dirty="0" sz="2400" spc="-5">
                <a:latin typeface="Arial"/>
                <a:cs typeface="Arial"/>
              </a:rPr>
              <a:t>labeling in </a:t>
            </a:r>
            <a:r>
              <a:rPr dirty="0" sz="2400">
                <a:latin typeface="Arial"/>
                <a:cs typeface="Arial"/>
              </a:rPr>
              <a:t>structured </a:t>
            </a:r>
            <a:r>
              <a:rPr dirty="0" sz="2400" spc="-5">
                <a:latin typeface="Arial"/>
                <a:cs typeface="Arial"/>
              </a:rPr>
              <a:t>product  labeling </a:t>
            </a:r>
            <a:r>
              <a:rPr dirty="0" sz="2400">
                <a:latin typeface="Arial"/>
                <a:cs typeface="Arial"/>
              </a:rPr>
              <a:t>format </a:t>
            </a:r>
            <a:r>
              <a:rPr dirty="0" sz="2400" spc="-5">
                <a:latin typeface="Arial"/>
                <a:cs typeface="Arial"/>
              </a:rPr>
              <a:t>here.</a:t>
            </a:r>
            <a:endParaRPr sz="2400">
              <a:latin typeface="Arial"/>
              <a:cs typeface="Arial"/>
            </a:endParaRPr>
          </a:p>
          <a:p>
            <a:pPr marL="525145">
              <a:lnSpc>
                <a:spcPct val="100000"/>
              </a:lnSpc>
              <a:spcBef>
                <a:spcPts val="2270"/>
              </a:spcBef>
            </a:pPr>
            <a:r>
              <a:rPr dirty="0" u="heavy" sz="2400" spc="-5" b="1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</a:rPr>
              <a:t>Link to download zip</a:t>
            </a:r>
            <a:r>
              <a:rPr dirty="0" u="heavy" sz="2400" spc="-15" b="1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5" b="1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</a:rPr>
              <a:t>file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000">
              <a:latin typeface="Arial"/>
              <a:cs typeface="Arial"/>
            </a:endParaRPr>
          </a:p>
          <a:p>
            <a:pPr marL="525145" marR="1191895">
              <a:lnSpc>
                <a:spcPts val="2590"/>
              </a:lnSpc>
            </a:pPr>
            <a:r>
              <a:rPr dirty="0" sz="2400">
                <a:latin typeface="Arial"/>
                <a:cs typeface="Arial"/>
              </a:rPr>
              <a:t>For </a:t>
            </a:r>
            <a:r>
              <a:rPr dirty="0" sz="2400" spc="-5">
                <a:latin typeface="Arial"/>
                <a:cs typeface="Arial"/>
              </a:rPr>
              <a:t>information on </a:t>
            </a:r>
            <a:r>
              <a:rPr dirty="0" sz="2400">
                <a:latin typeface="Arial"/>
                <a:cs typeface="Arial"/>
              </a:rPr>
              <a:t>structured </a:t>
            </a:r>
            <a:r>
              <a:rPr dirty="0" sz="2400" spc="-5">
                <a:latin typeface="Arial"/>
                <a:cs typeface="Arial"/>
              </a:rPr>
              <a:t>product labeling  </a:t>
            </a:r>
            <a:r>
              <a:rPr dirty="0" sz="2400" spc="-5">
                <a:latin typeface="Arial"/>
                <a:cs typeface="Arial"/>
                <a:hlinkClick r:id="rId2"/>
              </a:rPr>
              <a:t>please see </a:t>
            </a:r>
            <a:r>
              <a:rPr dirty="0" sz="2400">
                <a:latin typeface="Arial"/>
                <a:cs typeface="Arial"/>
                <a:hlinkClick r:id="rId2"/>
              </a:rPr>
              <a:t>the </a:t>
            </a:r>
            <a:r>
              <a:rPr dirty="0" u="heavy" sz="240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2"/>
              </a:rPr>
              <a:t>Structured </a:t>
            </a:r>
            <a:r>
              <a:rPr dirty="0" u="heavy" sz="2400" spc="-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2"/>
              </a:rPr>
              <a:t>Product Labeling </a:t>
            </a:r>
            <a:r>
              <a:rPr dirty="0" sz="2400" spc="-5">
                <a:solidFill>
                  <a:srgbClr val="65659A"/>
                </a:solidFill>
                <a:latin typeface="Arial"/>
                <a:cs typeface="Arial"/>
              </a:rPr>
              <a:t> </a:t>
            </a:r>
            <a:r>
              <a:rPr dirty="0" u="heavy" sz="2400" spc="-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2"/>
              </a:rPr>
              <a:t>Resources </a:t>
            </a:r>
            <a:r>
              <a:rPr dirty="0" sz="2400" spc="-5">
                <a:latin typeface="Arial"/>
                <a:cs typeface="Arial"/>
                <a:hlinkClick r:id="rId2"/>
              </a:rPr>
              <a:t>web page.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2800" b="1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3"/>
              </a:rPr>
              <a:t>http://www.fda.gov/cder/news/FactsatFDA.htm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0" y="2501900"/>
            <a:ext cx="1447800" cy="91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672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64</a:t>
            </a:fld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15900"/>
            <a:ext cx="9118345" cy="5404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32583" y="5800852"/>
            <a:ext cx="485203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3200" spc="-10">
                <a:solidFill>
                  <a:srgbClr val="009A9A"/>
                </a:solidFill>
                <a:uFill>
                  <a:solidFill>
                    <a:srgbClr val="009A9A"/>
                  </a:solidFill>
                </a:uFill>
                <a:latin typeface="Arial"/>
                <a:cs typeface="Arial"/>
                <a:hlinkClick r:id="rId3"/>
              </a:rPr>
              <a:t>http://dailymed.nlm.nih.gov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4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5"/>
              </a:spcBef>
            </a:pPr>
            <a:fld id="{81D60167-4931-47E6-BA6A-407CBD079E47}" type="slidenum">
              <a:rPr dirty="0"/>
              <a:t>67</a:t>
            </a:fld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700" y="829564"/>
            <a:ext cx="68065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00339A"/>
                </a:solidFill>
              </a:rPr>
              <a:t>Resources on FDA’s Web</a:t>
            </a:r>
            <a:r>
              <a:rPr dirty="0" sz="3600" spc="-85">
                <a:solidFill>
                  <a:srgbClr val="00339A"/>
                </a:solidFill>
              </a:rPr>
              <a:t> </a:t>
            </a:r>
            <a:r>
              <a:rPr dirty="0" sz="3600" spc="-5">
                <a:solidFill>
                  <a:srgbClr val="00339A"/>
                </a:solidFill>
              </a:rPr>
              <a:t>Page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4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5"/>
              </a:spcBef>
            </a:pPr>
            <a:fld id="{81D60167-4931-47E6-BA6A-407CBD079E47}" type="slidenum">
              <a:rPr dirty="0"/>
              <a:t>67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1962658"/>
            <a:ext cx="7720330" cy="3263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2"/>
              </a:rPr>
              <a:t>http://www.fda.gov/cder/regulatory/physLabel/default.htm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Final Rule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Labeling Guidances</a:t>
            </a:r>
            <a:endParaRPr sz="2800">
              <a:latin typeface="Arial"/>
              <a:cs typeface="Arial"/>
            </a:endParaRPr>
          </a:p>
          <a:p>
            <a:pPr marL="355600" marR="629920" indent="-342900">
              <a:lnSpc>
                <a:spcPct val="100000"/>
              </a:lnSpc>
              <a:spcBef>
                <a:spcPts val="68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Fictitious Examples of Revised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Prescribing  Information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Information for Healthcare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Professionals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0" y="596391"/>
            <a:ext cx="5131435" cy="11239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6765" marR="5080" indent="-774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00339A"/>
                </a:solidFill>
              </a:rPr>
              <a:t>How </a:t>
            </a:r>
            <a:r>
              <a:rPr dirty="0" sz="3600" spc="-5">
                <a:solidFill>
                  <a:srgbClr val="00339A"/>
                </a:solidFill>
              </a:rPr>
              <a:t>Can </a:t>
            </a:r>
            <a:r>
              <a:rPr dirty="0" sz="3600">
                <a:solidFill>
                  <a:srgbClr val="00339A"/>
                </a:solidFill>
              </a:rPr>
              <a:t>I Contact</a:t>
            </a:r>
            <a:r>
              <a:rPr dirty="0" sz="3600" spc="-100">
                <a:solidFill>
                  <a:srgbClr val="00339A"/>
                </a:solidFill>
              </a:rPr>
              <a:t> </a:t>
            </a:r>
            <a:r>
              <a:rPr dirty="0" sz="3600">
                <a:solidFill>
                  <a:srgbClr val="00339A"/>
                </a:solidFill>
              </a:rPr>
              <a:t>FDA  with</a:t>
            </a:r>
            <a:r>
              <a:rPr dirty="0" sz="3600" spc="-15">
                <a:solidFill>
                  <a:srgbClr val="00339A"/>
                </a:solidFill>
              </a:rPr>
              <a:t> </a:t>
            </a:r>
            <a:r>
              <a:rPr dirty="0" sz="3600">
                <a:solidFill>
                  <a:srgbClr val="00339A"/>
                </a:solidFill>
              </a:rPr>
              <a:t>Questions?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84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5"/>
              </a:spcBef>
            </a:pPr>
            <a:fld id="{81D60167-4931-47E6-BA6A-407CBD079E47}" type="slidenum">
              <a:rPr dirty="0"/>
              <a:t>67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4001" y="3489705"/>
            <a:ext cx="4342130" cy="168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(888) INFO-FDA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007C"/>
              </a:buClr>
              <a:buFont typeface="Wingdings"/>
              <a:buChar char=""/>
            </a:pPr>
            <a:endParaRPr sz="46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u="heavy" sz="3200" spc="-10">
                <a:solidFill>
                  <a:srgbClr val="65659A"/>
                </a:solidFill>
                <a:uFill>
                  <a:solidFill>
                    <a:srgbClr val="65659A"/>
                  </a:solidFill>
                </a:uFill>
                <a:latin typeface="Arial"/>
                <a:cs typeface="Arial"/>
                <a:hlinkClick r:id="rId2"/>
              </a:rPr>
              <a:t>druginfo@fda.hhs.gov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1227" y="798322"/>
            <a:ext cx="521716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007C"/>
                </a:solidFill>
              </a:rPr>
              <a:t>Test Your</a:t>
            </a:r>
            <a:r>
              <a:rPr dirty="0" sz="4000" spc="-70">
                <a:solidFill>
                  <a:srgbClr val="00007C"/>
                </a:solidFill>
              </a:rPr>
              <a:t> </a:t>
            </a:r>
            <a:r>
              <a:rPr dirty="0" sz="4000" spc="-5">
                <a:solidFill>
                  <a:srgbClr val="00007C"/>
                </a:solidFill>
              </a:rPr>
              <a:t>Knowledge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8442452" y="6427126"/>
            <a:ext cx="178435" cy="24066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 sz="1200">
                <a:latin typeface="Arial Black"/>
                <a:cs typeface="Arial Black"/>
              </a:rPr>
              <a:t>6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801" y="1646427"/>
            <a:ext cx="8145145" cy="465137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354965" marR="5080" indent="-342900">
              <a:lnSpc>
                <a:spcPts val="3450"/>
              </a:lnSpc>
              <a:spcBef>
                <a:spcPts val="535"/>
              </a:spcBef>
              <a:tabLst>
                <a:tab pos="2921000" algn="l"/>
              </a:tabLst>
            </a:pPr>
            <a:r>
              <a:rPr dirty="0" sz="3200" spc="-5" b="1">
                <a:latin typeface="Arial"/>
                <a:cs typeface="Arial"/>
              </a:rPr>
              <a:t>True</a:t>
            </a:r>
            <a:r>
              <a:rPr dirty="0" sz="3200" spc="5" b="1">
                <a:latin typeface="Arial"/>
                <a:cs typeface="Arial"/>
              </a:rPr>
              <a:t> </a:t>
            </a:r>
            <a:r>
              <a:rPr dirty="0" sz="3200" spc="-5" b="1">
                <a:latin typeface="Arial"/>
                <a:cs typeface="Arial"/>
              </a:rPr>
              <a:t>or</a:t>
            </a:r>
            <a:r>
              <a:rPr dirty="0" sz="3200" spc="10" b="1">
                <a:latin typeface="Arial"/>
                <a:cs typeface="Arial"/>
              </a:rPr>
              <a:t> </a:t>
            </a:r>
            <a:r>
              <a:rPr dirty="0" sz="3200" spc="-10" b="1">
                <a:latin typeface="Arial"/>
                <a:cs typeface="Arial"/>
              </a:rPr>
              <a:t>False:	</a:t>
            </a:r>
            <a:r>
              <a:rPr dirty="0" sz="3200" spc="-5">
                <a:latin typeface="Arial"/>
                <a:cs typeface="Arial"/>
              </a:rPr>
              <a:t>The </a:t>
            </a:r>
            <a:r>
              <a:rPr dirty="0" sz="3200" spc="-10">
                <a:latin typeface="Arial"/>
                <a:cs typeface="Arial"/>
              </a:rPr>
              <a:t>primary purpose of  prescription drug labeling </a:t>
            </a:r>
            <a:r>
              <a:rPr dirty="0" sz="3200" spc="-5">
                <a:latin typeface="Arial"/>
                <a:cs typeface="Arial"/>
              </a:rPr>
              <a:t>is to give </a:t>
            </a:r>
            <a:r>
              <a:rPr dirty="0" sz="3200" spc="-10">
                <a:latin typeface="Arial"/>
                <a:cs typeface="Arial"/>
              </a:rPr>
              <a:t>patients  information </a:t>
            </a:r>
            <a:r>
              <a:rPr dirty="0" sz="3200" spc="-5">
                <a:latin typeface="Arial"/>
                <a:cs typeface="Arial"/>
              </a:rPr>
              <a:t>they </a:t>
            </a:r>
            <a:r>
              <a:rPr dirty="0" sz="3200" spc="-10">
                <a:latin typeface="Arial"/>
                <a:cs typeface="Arial"/>
              </a:rPr>
              <a:t>need </a:t>
            </a:r>
            <a:r>
              <a:rPr dirty="0" sz="3200" spc="-5">
                <a:latin typeface="Arial"/>
                <a:cs typeface="Arial"/>
              </a:rPr>
              <a:t>to take </a:t>
            </a:r>
            <a:r>
              <a:rPr dirty="0" sz="3200" spc="-10">
                <a:latin typeface="Arial"/>
                <a:cs typeface="Arial"/>
              </a:rPr>
              <a:t>medications  properly.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00">
              <a:latin typeface="Arial"/>
              <a:cs typeface="Arial"/>
            </a:endParaRPr>
          </a:p>
          <a:p>
            <a:pPr marL="354965" marR="69850" indent="-342900">
              <a:lnSpc>
                <a:spcPts val="3450"/>
              </a:lnSpc>
              <a:tabLst>
                <a:tab pos="1838960" algn="l"/>
                <a:tab pos="3215005" algn="l"/>
              </a:tabLst>
            </a:pPr>
            <a:r>
              <a:rPr dirty="0" sz="3200" spc="-10" b="1">
                <a:latin typeface="Arial"/>
                <a:cs typeface="Arial"/>
              </a:rPr>
              <a:t>Answer:	False.	</a:t>
            </a:r>
            <a:r>
              <a:rPr dirty="0" sz="3200" spc="-10">
                <a:latin typeface="Arial"/>
                <a:cs typeface="Arial"/>
              </a:rPr>
              <a:t>Although patients may  obtain useful information </a:t>
            </a:r>
            <a:r>
              <a:rPr dirty="0" sz="3200" spc="-5">
                <a:latin typeface="Arial"/>
                <a:cs typeface="Arial"/>
              </a:rPr>
              <a:t>from </a:t>
            </a:r>
            <a:r>
              <a:rPr dirty="0" sz="3200" spc="-10">
                <a:latin typeface="Arial"/>
                <a:cs typeface="Arial"/>
              </a:rPr>
              <a:t>prescription  </a:t>
            </a:r>
            <a:r>
              <a:rPr dirty="0" sz="3200" spc="-5">
                <a:latin typeface="Arial"/>
                <a:cs typeface="Arial"/>
              </a:rPr>
              <a:t>drug </a:t>
            </a:r>
            <a:r>
              <a:rPr dirty="0" sz="3200" spc="-10">
                <a:latin typeface="Arial"/>
                <a:cs typeface="Arial"/>
              </a:rPr>
              <a:t>labeling, </a:t>
            </a:r>
            <a:r>
              <a:rPr dirty="0" sz="3200" spc="-5">
                <a:latin typeface="Arial"/>
                <a:cs typeface="Arial"/>
              </a:rPr>
              <a:t>its </a:t>
            </a:r>
            <a:r>
              <a:rPr dirty="0" sz="3200" spc="-10">
                <a:latin typeface="Arial"/>
                <a:cs typeface="Arial"/>
              </a:rPr>
              <a:t>primary purpose </a:t>
            </a:r>
            <a:r>
              <a:rPr dirty="0" sz="3200" spc="-5">
                <a:latin typeface="Arial"/>
                <a:cs typeface="Arial"/>
              </a:rPr>
              <a:t>is to </a:t>
            </a:r>
            <a:r>
              <a:rPr dirty="0" sz="3200" spc="-10">
                <a:latin typeface="Arial"/>
                <a:cs typeface="Arial"/>
              </a:rPr>
              <a:t>give  healthcare professionals </a:t>
            </a:r>
            <a:r>
              <a:rPr dirty="0" sz="3200" spc="-5">
                <a:latin typeface="Arial"/>
                <a:cs typeface="Arial"/>
              </a:rPr>
              <a:t>the </a:t>
            </a:r>
            <a:r>
              <a:rPr dirty="0" sz="3200" spc="-10">
                <a:latin typeface="Arial"/>
                <a:cs typeface="Arial"/>
              </a:rPr>
              <a:t>information  </a:t>
            </a:r>
            <a:r>
              <a:rPr dirty="0" sz="3200" spc="-5">
                <a:latin typeface="Arial"/>
                <a:cs typeface="Arial"/>
              </a:rPr>
              <a:t>they </a:t>
            </a:r>
            <a:r>
              <a:rPr dirty="0" sz="3200" spc="-10">
                <a:latin typeface="Arial"/>
                <a:cs typeface="Arial"/>
              </a:rPr>
              <a:t>need </a:t>
            </a:r>
            <a:r>
              <a:rPr dirty="0" sz="3200" spc="-5">
                <a:latin typeface="Arial"/>
                <a:cs typeface="Arial"/>
              </a:rPr>
              <a:t>to </a:t>
            </a:r>
            <a:r>
              <a:rPr dirty="0" sz="3200" spc="-10">
                <a:latin typeface="Arial"/>
                <a:cs typeface="Arial"/>
              </a:rPr>
              <a:t>prescribe drugs</a:t>
            </a:r>
            <a:r>
              <a:rPr dirty="0" sz="3200" spc="4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appropriately.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3823" y="6267196"/>
            <a:ext cx="122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9A"/>
                </a:solidFill>
                <a:latin typeface="Verdana"/>
                <a:cs typeface="Verdana"/>
              </a:rPr>
              <a:t>8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73100" y="2376741"/>
            <a:ext cx="7772400" cy="114300"/>
            <a:chOff x="673100" y="2376741"/>
            <a:chExt cx="7772400" cy="114300"/>
          </a:xfrm>
        </p:grpSpPr>
        <p:sp>
          <p:nvSpPr>
            <p:cNvPr id="4" name="object 4"/>
            <p:cNvSpPr/>
            <p:nvPr/>
          </p:nvSpPr>
          <p:spPr>
            <a:xfrm>
              <a:off x="673100" y="2381504"/>
              <a:ext cx="4803775" cy="109220"/>
            </a:xfrm>
            <a:custGeom>
              <a:avLst/>
              <a:gdLst/>
              <a:ahLst/>
              <a:cxnLst/>
              <a:rect l="l" t="t" r="r" b="b"/>
              <a:pathLst>
                <a:path w="4803775" h="109219">
                  <a:moveTo>
                    <a:pt x="4803648" y="108966"/>
                  </a:moveTo>
                  <a:lnTo>
                    <a:pt x="4803648" y="0"/>
                  </a:lnTo>
                  <a:lnTo>
                    <a:pt x="0" y="0"/>
                  </a:lnTo>
                  <a:lnTo>
                    <a:pt x="0" y="108966"/>
                  </a:lnTo>
                  <a:lnTo>
                    <a:pt x="4803648" y="108966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73100" y="23815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 h="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525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76986" y="1068069"/>
            <a:ext cx="7564120" cy="12452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6715" marR="5080" indent="-37465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339A"/>
                </a:solidFill>
                <a:latin typeface="Verdana"/>
                <a:cs typeface="Verdana"/>
              </a:rPr>
              <a:t>History </a:t>
            </a:r>
            <a:r>
              <a:rPr dirty="0" sz="4000">
                <a:solidFill>
                  <a:srgbClr val="00339A"/>
                </a:solidFill>
                <a:latin typeface="Verdana"/>
                <a:cs typeface="Verdana"/>
              </a:rPr>
              <a:t>of the </a:t>
            </a:r>
            <a:r>
              <a:rPr dirty="0" sz="4000" spc="-5">
                <a:solidFill>
                  <a:srgbClr val="00339A"/>
                </a:solidFill>
                <a:latin typeface="Verdana"/>
                <a:cs typeface="Verdana"/>
              </a:rPr>
              <a:t>Prescription  Drug Labeling</a:t>
            </a:r>
            <a:r>
              <a:rPr dirty="0" sz="4000" spc="-30">
                <a:solidFill>
                  <a:srgbClr val="00339A"/>
                </a:solidFill>
                <a:latin typeface="Verdana"/>
                <a:cs typeface="Verdana"/>
              </a:rPr>
              <a:t> </a:t>
            </a:r>
            <a:r>
              <a:rPr dirty="0" sz="4000" spc="-5">
                <a:solidFill>
                  <a:srgbClr val="00339A"/>
                </a:solidFill>
                <a:latin typeface="Verdana"/>
                <a:cs typeface="Verdana"/>
              </a:rPr>
              <a:t>Initiative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7852" y="6442455"/>
            <a:ext cx="127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Black"/>
                <a:cs typeface="Arial Black"/>
              </a:rPr>
              <a:t>9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8982710" cy="534035"/>
            <a:chOff x="0" y="0"/>
            <a:chExt cx="8982710" cy="53403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260880" cy="520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00304" y="122173"/>
              <a:ext cx="8581905" cy="2750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7256" y="0"/>
              <a:ext cx="277495" cy="259079"/>
            </a:xfrm>
            <a:custGeom>
              <a:avLst/>
              <a:gdLst/>
              <a:ahLst/>
              <a:cxnLst/>
              <a:rect l="l" t="t" r="r" b="b"/>
              <a:pathLst>
                <a:path w="277495" h="259079">
                  <a:moveTo>
                    <a:pt x="137922" y="122174"/>
                  </a:moveTo>
                  <a:lnTo>
                    <a:pt x="0" y="122174"/>
                  </a:lnTo>
                  <a:lnTo>
                    <a:pt x="0" y="258572"/>
                  </a:lnTo>
                  <a:lnTo>
                    <a:pt x="137922" y="258572"/>
                  </a:lnTo>
                  <a:lnTo>
                    <a:pt x="137922" y="122174"/>
                  </a:lnTo>
                  <a:close/>
                </a:path>
                <a:path w="277495" h="259079">
                  <a:moveTo>
                    <a:pt x="277368" y="0"/>
                  </a:moveTo>
                  <a:lnTo>
                    <a:pt x="137922" y="0"/>
                  </a:lnTo>
                  <a:lnTo>
                    <a:pt x="137922" y="122174"/>
                  </a:lnTo>
                  <a:lnTo>
                    <a:pt x="277368" y="122174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35177" y="12217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40">
                  <a:moveTo>
                    <a:pt x="139446" y="141731"/>
                  </a:moveTo>
                  <a:lnTo>
                    <a:pt x="139446" y="0"/>
                  </a:lnTo>
                  <a:lnTo>
                    <a:pt x="0" y="0"/>
                  </a:lnTo>
                  <a:lnTo>
                    <a:pt x="0" y="141731"/>
                  </a:lnTo>
                  <a:lnTo>
                    <a:pt x="139446" y="141731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1620" y="261620"/>
              <a:ext cx="137160" cy="135890"/>
            </a:xfrm>
            <a:custGeom>
              <a:avLst/>
              <a:gdLst/>
              <a:ahLst/>
              <a:cxnLst/>
              <a:rect l="l" t="t" r="r" b="b"/>
              <a:pathLst>
                <a:path w="137160" h="135890">
                  <a:moveTo>
                    <a:pt x="0" y="135635"/>
                  </a:moveTo>
                  <a:lnTo>
                    <a:pt x="137160" y="135635"/>
                  </a:lnTo>
                  <a:lnTo>
                    <a:pt x="137160" y="0"/>
                  </a:lnTo>
                  <a:lnTo>
                    <a:pt x="0" y="0"/>
                  </a:lnTo>
                  <a:lnTo>
                    <a:pt x="0" y="13563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19126" y="123697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137921"/>
                  </a:moveTo>
                  <a:lnTo>
                    <a:pt x="140970" y="0"/>
                  </a:lnTo>
                  <a:lnTo>
                    <a:pt x="0" y="0"/>
                  </a:lnTo>
                  <a:lnTo>
                    <a:pt x="0" y="137921"/>
                  </a:lnTo>
                  <a:lnTo>
                    <a:pt x="140970" y="137921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1620" y="258571"/>
              <a:ext cx="273685" cy="275590"/>
            </a:xfrm>
            <a:custGeom>
              <a:avLst/>
              <a:gdLst/>
              <a:ahLst/>
              <a:cxnLst/>
              <a:rect l="l" t="t" r="r" b="b"/>
              <a:pathLst>
                <a:path w="273684" h="275590">
                  <a:moveTo>
                    <a:pt x="273558" y="0"/>
                  </a:moveTo>
                  <a:lnTo>
                    <a:pt x="135636" y="0"/>
                  </a:lnTo>
                  <a:lnTo>
                    <a:pt x="135636" y="138684"/>
                  </a:lnTo>
                  <a:lnTo>
                    <a:pt x="0" y="138684"/>
                  </a:lnTo>
                  <a:lnTo>
                    <a:pt x="0" y="275082"/>
                  </a:lnTo>
                  <a:lnTo>
                    <a:pt x="137160" y="275082"/>
                  </a:lnTo>
                  <a:lnTo>
                    <a:pt x="137160" y="138684"/>
                  </a:lnTo>
                  <a:lnTo>
                    <a:pt x="273558" y="138684"/>
                  </a:lnTo>
                  <a:lnTo>
                    <a:pt x="27355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86891" y="829564"/>
            <a:ext cx="75457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00339A"/>
                </a:solidFill>
              </a:rPr>
              <a:t>Drug Labeling Changed </a:t>
            </a:r>
            <a:r>
              <a:rPr dirty="0" sz="3600" spc="-5">
                <a:solidFill>
                  <a:srgbClr val="00339A"/>
                </a:solidFill>
              </a:rPr>
              <a:t>Over</a:t>
            </a:r>
            <a:r>
              <a:rPr dirty="0" sz="3600" spc="-80">
                <a:solidFill>
                  <a:srgbClr val="00339A"/>
                </a:solidFill>
              </a:rPr>
              <a:t> </a:t>
            </a:r>
            <a:r>
              <a:rPr dirty="0" sz="3600">
                <a:solidFill>
                  <a:srgbClr val="00339A"/>
                </a:solidFill>
              </a:rPr>
              <a:t>Time</a:t>
            </a:r>
            <a:endParaRPr sz="3600"/>
          </a:p>
        </p:txBody>
      </p:sp>
      <p:sp>
        <p:nvSpPr>
          <p:cNvPr id="12" name="object 12"/>
          <p:cNvSpPr txBox="1"/>
          <p:nvPr/>
        </p:nvSpPr>
        <p:spPr>
          <a:xfrm>
            <a:off x="524001" y="1893772"/>
            <a:ext cx="7921625" cy="3825240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Increased </a:t>
            </a:r>
            <a:r>
              <a:rPr dirty="0" sz="3200" spc="-5">
                <a:latin typeface="Arial"/>
                <a:cs typeface="Arial"/>
              </a:rPr>
              <a:t>in </a:t>
            </a:r>
            <a:r>
              <a:rPr dirty="0" sz="3200" spc="-10">
                <a:latin typeface="Arial"/>
                <a:cs typeface="Arial"/>
              </a:rPr>
              <a:t>length, detail, </a:t>
            </a:r>
            <a:r>
              <a:rPr dirty="0" sz="3200" spc="-5">
                <a:latin typeface="Arial"/>
                <a:cs typeface="Arial"/>
              </a:rPr>
              <a:t>and</a:t>
            </a:r>
            <a:r>
              <a:rPr dirty="0" sz="3200" spc="5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complexity</a:t>
            </a:r>
            <a:endParaRPr sz="3200">
              <a:latin typeface="Arial"/>
              <a:cs typeface="Arial"/>
            </a:endParaRPr>
          </a:p>
          <a:p>
            <a:pPr marL="355600" marR="1061720" indent="-342900">
              <a:lnSpc>
                <a:spcPct val="100000"/>
              </a:lnSpc>
              <a:spcBef>
                <a:spcPts val="76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5">
                <a:latin typeface="Arial"/>
                <a:cs typeface="Arial"/>
              </a:rPr>
              <a:t>Did not </a:t>
            </a:r>
            <a:r>
              <a:rPr dirty="0" sz="3200" spc="-10">
                <a:latin typeface="Arial"/>
                <a:cs typeface="Arial"/>
              </a:rPr>
              <a:t>identify approval </a:t>
            </a:r>
            <a:r>
              <a:rPr dirty="0" sz="3200" spc="-5">
                <a:latin typeface="Arial"/>
                <a:cs typeface="Arial"/>
              </a:rPr>
              <a:t>date or </a:t>
            </a:r>
            <a:r>
              <a:rPr dirty="0" sz="3200" spc="-10">
                <a:latin typeface="Arial"/>
                <a:cs typeface="Arial"/>
              </a:rPr>
              <a:t>any  recent change </a:t>
            </a:r>
            <a:r>
              <a:rPr dirty="0" sz="3200" spc="-5">
                <a:latin typeface="Arial"/>
                <a:cs typeface="Arial"/>
              </a:rPr>
              <a:t>to the</a:t>
            </a:r>
            <a:r>
              <a:rPr dirty="0" sz="320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labeling</a:t>
            </a:r>
            <a:endParaRPr sz="3200">
              <a:latin typeface="Arial"/>
              <a:cs typeface="Arial"/>
            </a:endParaRPr>
          </a:p>
          <a:p>
            <a:pPr marL="355600" marR="93345" indent="-342900">
              <a:lnSpc>
                <a:spcPct val="100000"/>
              </a:lnSpc>
              <a:spcBef>
                <a:spcPts val="75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10">
                <a:latin typeface="Arial"/>
                <a:cs typeface="Arial"/>
              </a:rPr>
              <a:t>Made specific information more difficult to  locate</a:t>
            </a:r>
            <a:endParaRPr sz="3200">
              <a:latin typeface="Arial"/>
              <a:cs typeface="Arial"/>
            </a:endParaRPr>
          </a:p>
          <a:p>
            <a:pPr marL="355600" marR="1288415" indent="-342900">
              <a:lnSpc>
                <a:spcPct val="100000"/>
              </a:lnSpc>
              <a:spcBef>
                <a:spcPts val="75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z="3200" spc="-5">
                <a:latin typeface="Arial"/>
                <a:cs typeface="Arial"/>
              </a:rPr>
              <a:t>Did not </a:t>
            </a:r>
            <a:r>
              <a:rPr dirty="0" sz="3200" spc="-10">
                <a:latin typeface="Arial"/>
                <a:cs typeface="Arial"/>
              </a:rPr>
              <a:t>facilitate finding answers to  specific questions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FDA</dc:creator>
  <cp:keywords>FDA Prescription Drug Labeling</cp:keywords>
  <dc:subject>FDA Prescription Drug Labeling</dc:subject>
  <dc:title>FDA Prescription Drug Labeling</dc:title>
  <dcterms:created xsi:type="dcterms:W3CDTF">2021-05-06T16:46:15Z</dcterms:created>
  <dcterms:modified xsi:type="dcterms:W3CDTF">2021-05-06T16:46:15Z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2007-11-28T00:00:00Z</vt:filetime>
  </property>
  <property fmtid="{D5CDD505-2E9C-101B-9397-08002B2CF9AE}" pid="3" name="Creator">
    <vt:lpwstr>Acrobat PDFMaker 7.0.5 for PowerPoint</vt:lpwstr>
  </property>
  <property fmtid="{D5CDD505-2E9C-101B-9397-08002B2CF9AE}" pid="4" name="LastSaved">
    <vt:filetime>2021-05-06T00:00:00Z</vt:filetime>
  </property>
</Properties>
</file>