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BCCE7C6-01F3-4EB3-8F56-921B66D58C2D}" type="datetimeFigureOut">
              <a:rPr lang="en-IN" smtClean="0"/>
              <a:t>28-08-2020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72EE2E6-907F-4EBA-8AC1-B314B7402DA7}" type="slidenum">
              <a:rPr lang="en-IN" smtClean="0"/>
              <a:t>‹#›</a:t>
            </a:fld>
            <a:endParaRPr lang="en-IN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870717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CE7C6-01F3-4EB3-8F56-921B66D58C2D}" type="datetimeFigureOut">
              <a:rPr lang="en-IN" smtClean="0"/>
              <a:t>28-08-2020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EE2E6-907F-4EBA-8AC1-B314B7402D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6187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CE7C6-01F3-4EB3-8F56-921B66D58C2D}" type="datetimeFigureOut">
              <a:rPr lang="en-IN" smtClean="0"/>
              <a:t>28-08-2020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EE2E6-907F-4EBA-8AC1-B314B7402D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70931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CE7C6-01F3-4EB3-8F56-921B66D58C2D}" type="datetimeFigureOut">
              <a:rPr lang="en-IN" smtClean="0"/>
              <a:t>28-08-2020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EE2E6-907F-4EBA-8AC1-B314B7402D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7978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CCE7C6-01F3-4EB3-8F56-921B66D58C2D}" type="datetimeFigureOut">
              <a:rPr lang="en-IN" smtClean="0"/>
              <a:t>28-08-2020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2EE2E6-907F-4EBA-8AC1-B314B7402DA7}" type="slidenum">
              <a:rPr lang="en-IN" smtClean="0"/>
              <a:t>‹#›</a:t>
            </a:fld>
            <a:endParaRPr lang="en-IN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8569904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CE7C6-01F3-4EB3-8F56-921B66D58C2D}" type="datetimeFigureOut">
              <a:rPr lang="en-IN" smtClean="0"/>
              <a:t>28-08-2020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EE2E6-907F-4EBA-8AC1-B314B7402D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9842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CE7C6-01F3-4EB3-8F56-921B66D58C2D}" type="datetimeFigureOut">
              <a:rPr lang="en-IN" smtClean="0"/>
              <a:t>28-08-2020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EE2E6-907F-4EBA-8AC1-B314B7402D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5452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CE7C6-01F3-4EB3-8F56-921B66D58C2D}" type="datetimeFigureOut">
              <a:rPr lang="en-IN" smtClean="0"/>
              <a:t>28-08-2020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EE2E6-907F-4EBA-8AC1-B314B7402D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6340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CE7C6-01F3-4EB3-8F56-921B66D58C2D}" type="datetimeFigureOut">
              <a:rPr lang="en-IN" smtClean="0"/>
              <a:t>28-08-2020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EE2E6-907F-4EBA-8AC1-B314B7402DA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9356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CCE7C6-01F3-4EB3-8F56-921B66D58C2D}" type="datetimeFigureOut">
              <a:rPr lang="en-IN" smtClean="0"/>
              <a:t>28-08-2020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2EE2E6-907F-4EBA-8AC1-B314B7402DA7}" type="slidenum">
              <a:rPr lang="en-IN" smtClean="0"/>
              <a:t>‹#›</a:t>
            </a:fld>
            <a:endParaRPr lang="en-IN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41926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CCE7C6-01F3-4EB3-8F56-921B66D58C2D}" type="datetimeFigureOut">
              <a:rPr lang="en-IN" smtClean="0"/>
              <a:t>28-08-2020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2EE2E6-907F-4EBA-8AC1-B314B7402DA7}" type="slidenum">
              <a:rPr lang="en-IN" smtClean="0"/>
              <a:t>‹#›</a:t>
            </a:fld>
            <a:endParaRPr lang="en-IN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20084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0BCCE7C6-01F3-4EB3-8F56-921B66D58C2D}" type="datetimeFigureOut">
              <a:rPr lang="en-IN" smtClean="0"/>
              <a:t>28-08-2020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E72EE2E6-907F-4EBA-8AC1-B314B7402DA7}" type="slidenum">
              <a:rPr lang="en-IN" smtClean="0"/>
              <a:t>‹#›</a:t>
            </a:fld>
            <a:endParaRPr lang="en-IN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69518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1368">
          <p15:clr>
            <a:srgbClr val="F26B43"/>
          </p15:clr>
        </p15:guide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1D761-F418-42F1-B48F-F04BEBEC0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17759"/>
            <a:ext cx="7202658" cy="943169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</a:t>
            </a:r>
            <a:r>
              <a:rPr lang="en-US" sz="36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oxicity caused by Agrochemicals </a:t>
            </a:r>
            <a:endParaRPr lang="en-IN" sz="3600" dirty="0"/>
          </a:p>
        </p:txBody>
      </p:sp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3B6704DE-D28F-418B-AD19-982C0905A5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477741"/>
            <a:ext cx="7315200" cy="47625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5848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A1194-A82A-4D99-AF19-6BEA24C11D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36098"/>
            <a:ext cx="7886700" cy="574086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600" b="1" dirty="0">
                <a:solidFill>
                  <a:schemeClr val="tx1"/>
                </a:solidFill>
              </a:rPr>
              <a:t>4. Moderately toxic (10-25 gm)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i</a:t>
            </a:r>
            <a:r>
              <a:rPr lang="en-US" sz="2400" dirty="0">
                <a:solidFill>
                  <a:schemeClr val="tx1"/>
                </a:solidFill>
              </a:rPr>
              <a:t>) Diazinon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600" b="1" dirty="0">
                <a:solidFill>
                  <a:schemeClr val="tx1"/>
                </a:solidFill>
              </a:rPr>
              <a:t>5. Highly toxic</a:t>
            </a:r>
            <a:endParaRPr lang="en-US" sz="2600" b="1" dirty="0">
              <a:solidFill>
                <a:schemeClr val="tx1"/>
              </a:solidFill>
            </a:endParaRPr>
          </a:p>
          <a:p>
            <a:pPr marL="571500" indent="-571500" algn="just">
              <a:lnSpc>
                <a:spcPct val="150000"/>
              </a:lnSpc>
              <a:buAutoNum type="romanLcParenBoth"/>
            </a:pPr>
            <a:r>
              <a:rPr lang="en-IN" sz="2400" dirty="0">
                <a:solidFill>
                  <a:schemeClr val="tx1"/>
                </a:solidFill>
              </a:rPr>
              <a:t>Sodium </a:t>
            </a:r>
            <a:r>
              <a:rPr lang="en-IN" sz="2400" dirty="0" err="1">
                <a:solidFill>
                  <a:schemeClr val="tx1"/>
                </a:solidFill>
              </a:rPr>
              <a:t>arsenite</a:t>
            </a:r>
            <a:endParaRPr lang="en-IN" sz="2400" dirty="0">
              <a:solidFill>
                <a:schemeClr val="tx1"/>
              </a:solidFill>
            </a:endParaRPr>
          </a:p>
          <a:p>
            <a:pPr marL="571500" indent="-571500" algn="just">
              <a:lnSpc>
                <a:spcPct val="150000"/>
              </a:lnSpc>
              <a:buAutoNum type="romanLcParenBoth"/>
            </a:pPr>
            <a:r>
              <a:rPr lang="en-IN" sz="2400" dirty="0">
                <a:solidFill>
                  <a:schemeClr val="tx1"/>
                </a:solidFill>
              </a:rPr>
              <a:t>Lead and calcium arsenate</a:t>
            </a:r>
          </a:p>
          <a:p>
            <a:pPr marL="571500" indent="-571500" algn="just">
              <a:lnSpc>
                <a:spcPct val="150000"/>
              </a:lnSpc>
              <a:buAutoNum type="romanLcParenBoth"/>
            </a:pPr>
            <a:r>
              <a:rPr lang="en-IN" sz="2400" dirty="0">
                <a:solidFill>
                  <a:schemeClr val="tx1"/>
                </a:solidFill>
              </a:rPr>
              <a:t>Organic polyphosphates</a:t>
            </a:r>
          </a:p>
          <a:p>
            <a:pPr marL="571500" indent="-571500" algn="just">
              <a:lnSpc>
                <a:spcPct val="150000"/>
              </a:lnSpc>
              <a:buAutoNum type="romanLcParenBoth"/>
            </a:pPr>
            <a:r>
              <a:rPr lang="en-IN" sz="2400" dirty="0">
                <a:solidFill>
                  <a:schemeClr val="tx1"/>
                </a:solidFill>
              </a:rPr>
              <a:t>Organophosphorus compounds which include </a:t>
            </a:r>
          </a:p>
          <a:p>
            <a:pPr marL="514350" indent="-514350" algn="just">
              <a:lnSpc>
                <a:spcPct val="150000"/>
              </a:lnSpc>
              <a:buAutoNum type="alphaLcParenBoth"/>
            </a:pPr>
            <a:r>
              <a:rPr lang="en-IN" sz="2400" dirty="0">
                <a:solidFill>
                  <a:schemeClr val="tx1"/>
                </a:solidFill>
              </a:rPr>
              <a:t>HETP (</a:t>
            </a:r>
            <a:r>
              <a:rPr lang="en-IN" sz="2400" dirty="0" err="1">
                <a:solidFill>
                  <a:schemeClr val="tx1"/>
                </a:solidFill>
              </a:rPr>
              <a:t>Hexa</a:t>
            </a:r>
            <a:r>
              <a:rPr lang="en-IN" sz="2400" dirty="0">
                <a:solidFill>
                  <a:schemeClr val="tx1"/>
                </a:solidFill>
              </a:rPr>
              <a:t> Ethyl tetra phosphate)</a:t>
            </a:r>
          </a:p>
          <a:p>
            <a:pPr marL="514350" indent="-514350" algn="just">
              <a:lnSpc>
                <a:spcPct val="150000"/>
              </a:lnSpc>
              <a:buAutoNum type="alphaLcParenBoth"/>
            </a:pPr>
            <a:r>
              <a:rPr lang="en-IN" sz="2400" dirty="0">
                <a:solidFill>
                  <a:schemeClr val="tx1"/>
                </a:solidFill>
              </a:rPr>
              <a:t>TEPP (Tetra Ethyl pyro phosphate)</a:t>
            </a:r>
          </a:p>
          <a:p>
            <a:pPr marL="514350" indent="-514350" algn="just">
              <a:lnSpc>
                <a:spcPct val="150000"/>
              </a:lnSpc>
              <a:buAutoNum type="alphaLcParenBoth"/>
            </a:pPr>
            <a:r>
              <a:rPr lang="en-IN" sz="2400" dirty="0">
                <a:solidFill>
                  <a:schemeClr val="tx1"/>
                </a:solidFill>
              </a:rPr>
              <a:t>Parathion</a:t>
            </a:r>
          </a:p>
        </p:txBody>
      </p:sp>
    </p:spTree>
    <p:extLst>
      <p:ext uri="{BB962C8B-B14F-4D97-AF65-F5344CB8AC3E}">
        <p14:creationId xmlns:p14="http://schemas.microsoft.com/office/powerpoint/2010/main" val="3934853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7608A-3389-45E0-A04C-B90F542B2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68179"/>
            <a:ext cx="7886700" cy="1252659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/>
              <a:t>Toxicity mechanism of Action of Organophosphates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7FB1D-87FD-4D20-86BD-90FFE6BC7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63042"/>
            <a:ext cx="8314006" cy="526898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chemeClr val="tx1"/>
                </a:solidFill>
              </a:rPr>
              <a:t>Organophosphates inactivate Acetylcholinesterase (</a:t>
            </a:r>
            <a:r>
              <a:rPr lang="en-US" sz="2000" dirty="0" err="1">
                <a:solidFill>
                  <a:schemeClr val="tx1"/>
                </a:solidFill>
              </a:rPr>
              <a:t>AChE</a:t>
            </a:r>
            <a:r>
              <a:rPr lang="en-US" sz="2000" dirty="0">
                <a:solidFill>
                  <a:schemeClr val="tx1"/>
                </a:solidFill>
              </a:rPr>
              <a:t>) by phosphorylating (addition of a phosphate group) the serine hydroxyl group located at the active site of acetylcholinesterase.</a:t>
            </a:r>
          </a:p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chemeClr val="tx1"/>
                </a:solidFill>
              </a:rPr>
              <a:t>Once </a:t>
            </a:r>
            <a:r>
              <a:rPr lang="en-US" sz="2000" dirty="0" err="1">
                <a:solidFill>
                  <a:schemeClr val="tx1"/>
                </a:solidFill>
              </a:rPr>
              <a:t>AChE</a:t>
            </a:r>
            <a:r>
              <a:rPr lang="en-US" sz="2000" dirty="0">
                <a:solidFill>
                  <a:schemeClr val="tx1"/>
                </a:solidFill>
              </a:rPr>
              <a:t> has been inactivated.</a:t>
            </a:r>
          </a:p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chemeClr val="tx1"/>
                </a:solidFill>
              </a:rPr>
              <a:t>Acetylcholine accumulates throughout the nervous system.</a:t>
            </a:r>
          </a:p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chemeClr val="tx1"/>
                </a:solidFill>
              </a:rPr>
              <a:t>Resulting in excessive stimulation of cholinergic receptors (muscarinic and nicotinic receptors) at various organs.</a:t>
            </a:r>
          </a:p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chemeClr val="tx1"/>
                </a:solidFill>
              </a:rPr>
              <a:t>Resulting in acute cholinergic crisis. </a:t>
            </a:r>
            <a:endParaRPr lang="en-IN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240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969F551-3407-4BAF-9375-7F9FF823E5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455" y="815926"/>
            <a:ext cx="8340254" cy="5373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62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3ADE5-B752-43AE-8879-E0C9CB80F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648" y="217415"/>
            <a:ext cx="8796704" cy="1013508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/>
              <a:t>Toxicity Effects of organophosphate (OP)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1F5DB7-48AF-4736-97F0-4AAA00549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80145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</a:rPr>
              <a:t>The effects of organophosphate (OP) toxicity can be divided into 3 categories, including : 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Muscarinic effects 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Nicotinic effects and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CNS effects</a:t>
            </a:r>
            <a:endParaRPr lang="en-IN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9447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DAC633C-DA97-4CCC-9ADF-150DF3A7E5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504" y="145439"/>
            <a:ext cx="8102991" cy="5019675"/>
          </a:xfrm>
          <a:prstGeom prst="rect">
            <a:avLst/>
          </a:prstGeom>
        </p:spPr>
      </p:pic>
      <p:pic>
        <p:nvPicPr>
          <p:cNvPr id="3074" name="Picture 2" descr="Image result for bronchioles.">
            <a:extLst>
              <a:ext uri="{FF2B5EF4-FFF2-40B4-BE49-F238E27FC236}">
                <a16:creationId xmlns:a16="http://schemas.microsoft.com/office/drawing/2014/main" id="{29CBEF12-15A0-4ED0-AF67-641699AF71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3638" y="3625947"/>
            <a:ext cx="2433047" cy="2029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95380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664A793-075B-46D4-99AC-8BF44746A1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218" y="1190483"/>
            <a:ext cx="8553157" cy="44770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492816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4A5E3-9931-421B-B94D-4A9755516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888" y="111907"/>
            <a:ext cx="2944544" cy="704019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/>
              <a:t>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B8BC1-878F-43B2-96BE-430DA33DD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815926"/>
            <a:ext cx="7886700" cy="5930167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chemeClr val="tx1"/>
                </a:solidFill>
              </a:rPr>
              <a:t>In History taking: You have to find out;(Direct Answer Questions) What, When, How much, and Why?</a:t>
            </a:r>
          </a:p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chemeClr val="tx1"/>
                </a:solidFill>
              </a:rPr>
              <a:t>Protect yourself using protective clothes and gloves and decontaminate the patient by removing contaminated clothes and washing the skin thoroughly with soap and water.</a:t>
            </a:r>
          </a:p>
          <a:p>
            <a:pPr algn="just">
              <a:lnSpc>
                <a:spcPct val="150000"/>
              </a:lnSpc>
            </a:pPr>
            <a:r>
              <a:rPr lang="en-IN" sz="2000" dirty="0">
                <a:solidFill>
                  <a:schemeClr val="tx1"/>
                </a:solidFill>
              </a:rPr>
              <a:t>Look for and Recognize signs and symptoms of organophosphate poisoning-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000" dirty="0">
                <a:solidFill>
                  <a:schemeClr val="tx1"/>
                </a:solidFill>
              </a:rPr>
              <a:t>DIAPHORESIS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000" dirty="0">
                <a:solidFill>
                  <a:schemeClr val="tx1"/>
                </a:solidFill>
              </a:rPr>
              <a:t>POOR AIR ENTRY or in severe cases, respiratory failure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000" dirty="0">
                <a:solidFill>
                  <a:schemeClr val="tx1"/>
                </a:solidFill>
              </a:rPr>
              <a:t>BRADYCARDIA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000" dirty="0">
                <a:solidFill>
                  <a:schemeClr val="tx1"/>
                </a:solidFill>
              </a:rPr>
              <a:t>HYPOTENSION</a:t>
            </a:r>
            <a:endParaRPr lang="en-IN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5700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A44E8-CFEA-4B76-A8D3-C72D612601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47114"/>
            <a:ext cx="7886700" cy="5529849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</a:rPr>
              <a:t>Obtain IV access and give atrophine intravenously as soon as possible for a symptomatic patient.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</a:rPr>
              <a:t>Perform gastric decontamination with gastric lavage once the patient is stabilized and within two hours of ingestion.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</a:rPr>
              <a:t>Give activated charcoal while maintaining atrophine infusion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</a:rPr>
              <a:t>Administer pralidoxime.</a:t>
            </a:r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1906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23072-2263-42C2-B7B8-D8D08D9BE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20505"/>
            <a:ext cx="7886700" cy="5656458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IN" sz="2600" b="1" dirty="0">
                <a:solidFill>
                  <a:schemeClr val="tx1"/>
                </a:solidFill>
              </a:rPr>
              <a:t>ATROPINE </a:t>
            </a:r>
            <a:endParaRPr lang="en-US" sz="2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</a:rPr>
              <a:t>Used as an antidote to counter the muscarinic effects of acetylcholine; only life saving antidote.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b="1" dirty="0">
                <a:solidFill>
                  <a:schemeClr val="tx1"/>
                </a:solidFill>
              </a:rPr>
              <a:t>PRALIDOXIME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</a:rPr>
              <a:t>Oximes used as rejuvenators.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</a:rPr>
              <a:t>The beneficial effect of oximes is exerted through the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/>
                </a:solidFill>
              </a:rPr>
              <a:t>Reactivation of enzyme cholinesterase by cleavage of the phosphorylated site.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tx1"/>
                </a:solidFill>
              </a:rPr>
              <a:t>Detoxifying effect on the unbounded organophosphorous compound.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477697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A13A349-C228-4322-9702-B7AC14E818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762" y="731520"/>
            <a:ext cx="8410500" cy="56376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319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26939-4C33-44B7-A2B5-F20C88BE9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4226" y="286824"/>
            <a:ext cx="3366574" cy="788425"/>
          </a:xfrm>
        </p:spPr>
        <p:txBody>
          <a:bodyPr>
            <a:normAutofit/>
          </a:bodyPr>
          <a:lstStyle/>
          <a:p>
            <a:pPr algn="ctr"/>
            <a:r>
              <a:rPr lang="en-IN" sz="3200" b="1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4CF986-53F0-4036-BF6B-6C4027590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37956"/>
            <a:ext cx="7886700" cy="5333219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</a:rPr>
              <a:t>Various pests, fungi, weeds and rodents cause much harm to the production and storage of food grains.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</a:rPr>
              <a:t>A large number of pesticides including insecticides, rodenticides, herbicides and fungicides are available in the market.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</a:rPr>
              <a:t>They enable the farmers to control their crops, from being destroyed by insects, diseases and weeds.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</a:rPr>
              <a:t>As a result, though the yields of food crops have reached new high levels.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</a:rPr>
              <a:t>Extensive use by the agriculturists has resulted in poisoning of human beings, Animal, birds, plant and aquatic living things.</a:t>
            </a:r>
            <a:endParaRPr lang="en-IN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6916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C77A142-9633-4B6A-A188-2EF32EA79F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787791"/>
            <a:ext cx="8229600" cy="5669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018125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C22EAF4-A0A3-4D27-86FC-4D3ADD2032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29" y="1209822"/>
            <a:ext cx="7582485" cy="40233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10199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C185A-BAAB-4733-8DB1-5A90023FB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4903" y="258689"/>
            <a:ext cx="2677257" cy="844696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/>
              <a:t>Fungicidal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B4B96B-A56A-4239-BE1B-EF8DE24E8F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76985"/>
            <a:ext cx="7886700" cy="2394683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Fungicides preserve the seeds for seedling purposes. </a:t>
            </a:r>
          </a:p>
          <a:p>
            <a:r>
              <a:rPr lang="en-US" dirty="0">
                <a:solidFill>
                  <a:schemeClr val="tx1"/>
                </a:solidFill>
              </a:rPr>
              <a:t>These are mainly mercurial compounds</a:t>
            </a:r>
            <a:endParaRPr lang="en-IN" dirty="0">
              <a:solidFill>
                <a:schemeClr val="tx1"/>
              </a:solidFill>
            </a:endParaRPr>
          </a:p>
        </p:txBody>
      </p:sp>
      <p:pic>
        <p:nvPicPr>
          <p:cNvPr id="2050" name="Picture 2" descr="See the source image">
            <a:extLst>
              <a:ext uri="{FF2B5EF4-FFF2-40B4-BE49-F238E27FC236}">
                <a16:creationId xmlns:a16="http://schemas.microsoft.com/office/drawing/2014/main" id="{67364B5C-55F9-4B1C-B30D-A0C25F9732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516" y="2883218"/>
            <a:ext cx="3810000" cy="32861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9643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6C87B-E494-4D5E-9BAC-5B16F502A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484" y="202418"/>
            <a:ext cx="5938764" cy="957237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/>
              <a:t>Herbicidal or Weed Killers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3CCA1-6CB8-4E5D-BB96-A2470F08A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34906"/>
            <a:ext cx="7886700" cy="4742058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chemeClr val="tx1"/>
                </a:solidFill>
              </a:rPr>
              <a:t>Since the growth of undesirable herbs and weeds in the field yields low production, the herbicides or weed killers are used to protect the field.</a:t>
            </a:r>
          </a:p>
          <a:p>
            <a:pPr algn="just">
              <a:lnSpc>
                <a:spcPct val="150000"/>
              </a:lnSpc>
            </a:pPr>
            <a:r>
              <a:rPr lang="en-IN" sz="2400" dirty="0">
                <a:solidFill>
                  <a:schemeClr val="tx1"/>
                </a:solidFill>
              </a:rPr>
              <a:t>These are: </a:t>
            </a:r>
          </a:p>
          <a:p>
            <a:pPr marL="571500" indent="-571500" algn="just">
              <a:lnSpc>
                <a:spcPct val="150000"/>
              </a:lnSpc>
              <a:buAutoNum type="romanLcParenBoth"/>
            </a:pPr>
            <a:r>
              <a:rPr lang="en-IN" sz="2400" dirty="0">
                <a:solidFill>
                  <a:schemeClr val="tx1"/>
                </a:solidFill>
              </a:rPr>
              <a:t>Sulphuric acid (1%); is a corrosive acid.</a:t>
            </a:r>
          </a:p>
          <a:p>
            <a:pPr marL="571500" indent="-571500" algn="just">
              <a:lnSpc>
                <a:spcPct val="150000"/>
              </a:lnSpc>
              <a:buAutoNum type="romanLcParenBoth"/>
            </a:pPr>
            <a:r>
              <a:rPr lang="en-IN" sz="2400" dirty="0">
                <a:solidFill>
                  <a:schemeClr val="tx1"/>
                </a:solidFill>
              </a:rPr>
              <a:t>Sodium chlorate; is irritant.</a:t>
            </a:r>
          </a:p>
          <a:p>
            <a:pPr marL="571500" indent="-571500" algn="just">
              <a:lnSpc>
                <a:spcPct val="150000"/>
              </a:lnSpc>
              <a:buAutoNum type="romanLcParenBoth"/>
            </a:pPr>
            <a:r>
              <a:rPr lang="en-IN" sz="2400" dirty="0">
                <a:solidFill>
                  <a:schemeClr val="tx1"/>
                </a:solidFill>
              </a:rPr>
              <a:t>Potassium cyanide; causes tissue anoxia</a:t>
            </a:r>
          </a:p>
          <a:p>
            <a:pPr marL="571500" indent="-571500" algn="just">
              <a:lnSpc>
                <a:spcPct val="150000"/>
              </a:lnSpc>
              <a:buAutoNum type="romanLcParenBoth"/>
            </a:pPr>
            <a:r>
              <a:rPr lang="en-IN" sz="2400" dirty="0">
                <a:solidFill>
                  <a:schemeClr val="tx1"/>
                </a:solidFill>
              </a:rPr>
              <a:t>Paraquat.</a:t>
            </a:r>
          </a:p>
        </p:txBody>
      </p:sp>
      <p:pic>
        <p:nvPicPr>
          <p:cNvPr id="3074" name="Picture 2" descr="See the source image">
            <a:extLst>
              <a:ext uri="{FF2B5EF4-FFF2-40B4-BE49-F238E27FC236}">
                <a16:creationId xmlns:a16="http://schemas.microsoft.com/office/drawing/2014/main" id="{1F7696CE-3EAC-4500-9E87-D434EE971D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861" y="2489982"/>
            <a:ext cx="2632139" cy="147710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DBC741A-BD59-46AE-83F1-083735FF9A8C}"/>
              </a:ext>
            </a:extLst>
          </p:cNvPr>
          <p:cNvSpPr txBox="1"/>
          <p:nvPr/>
        </p:nvSpPr>
        <p:spPr>
          <a:xfrm>
            <a:off x="7368834" y="3967090"/>
            <a:ext cx="8185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800" b="1" dirty="0"/>
              <a:t>Weed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56524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FCE3D-850E-4E97-9670-B402B6857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6601" y="286824"/>
            <a:ext cx="3057085" cy="788425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/>
              <a:t>Insecticides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28281-86E9-4FCA-B307-C8859C16D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22362"/>
            <a:ext cx="7886700" cy="4951827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2400" dirty="0">
                <a:solidFill>
                  <a:schemeClr val="tx1"/>
                </a:solidFill>
              </a:rPr>
              <a:t>Insecticides are the compounds that are employed for killing insects, are classified as: </a:t>
            </a:r>
          </a:p>
          <a:p>
            <a:pPr marL="514350" indent="-514350" algn="just">
              <a:lnSpc>
                <a:spcPct val="150000"/>
              </a:lnSpc>
              <a:buAutoNum type="arabicParenBoth"/>
            </a:pPr>
            <a:r>
              <a:rPr lang="en-IN" sz="2400" dirty="0">
                <a:solidFill>
                  <a:schemeClr val="tx1"/>
                </a:solidFill>
              </a:rPr>
              <a:t>Organophosphorus compounds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400" dirty="0">
                <a:solidFill>
                  <a:schemeClr val="tx1"/>
                </a:solidFill>
              </a:rPr>
              <a:t> (</a:t>
            </a:r>
            <a:r>
              <a:rPr lang="en-IN" sz="2400" dirty="0" err="1">
                <a:solidFill>
                  <a:schemeClr val="tx1"/>
                </a:solidFill>
              </a:rPr>
              <a:t>i</a:t>
            </a:r>
            <a:r>
              <a:rPr lang="en-IN" sz="2400" dirty="0">
                <a:solidFill>
                  <a:schemeClr val="tx1"/>
                </a:solidFill>
              </a:rPr>
              <a:t>)  Alkyl phosphates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400" dirty="0">
                <a:solidFill>
                  <a:schemeClr val="tx1"/>
                </a:solidFill>
              </a:rPr>
              <a:t>(ii)  Aryl phosphates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400" dirty="0">
                <a:solidFill>
                  <a:schemeClr val="tx1"/>
                </a:solidFill>
              </a:rPr>
              <a:t>2. Halogenated hydrocarbons </a:t>
            </a:r>
          </a:p>
          <a:p>
            <a:pPr marL="571500" indent="-571500" algn="just">
              <a:lnSpc>
                <a:spcPct val="150000"/>
              </a:lnSpc>
              <a:buAutoNum type="romanLcParenBoth"/>
            </a:pPr>
            <a:r>
              <a:rPr lang="en-IN" sz="2400" dirty="0" err="1">
                <a:solidFill>
                  <a:schemeClr val="tx1"/>
                </a:solidFill>
              </a:rPr>
              <a:t>Aldrine</a:t>
            </a:r>
            <a:endParaRPr lang="en-IN" sz="2400" dirty="0">
              <a:solidFill>
                <a:schemeClr val="tx1"/>
              </a:solidFill>
            </a:endParaRPr>
          </a:p>
          <a:p>
            <a:pPr marL="571500" indent="-571500" algn="just">
              <a:lnSpc>
                <a:spcPct val="150000"/>
              </a:lnSpc>
              <a:buAutoNum type="romanLcParenBoth"/>
            </a:pPr>
            <a:r>
              <a:rPr lang="en-IN" sz="2400" dirty="0" err="1">
                <a:solidFill>
                  <a:schemeClr val="tx1"/>
                </a:solidFill>
              </a:rPr>
              <a:t>Endrine</a:t>
            </a:r>
            <a:endParaRPr lang="en-IN" sz="2400" dirty="0">
              <a:solidFill>
                <a:schemeClr val="tx1"/>
              </a:solidFill>
            </a:endParaRPr>
          </a:p>
          <a:p>
            <a:pPr marL="571500" indent="-571500" algn="just">
              <a:lnSpc>
                <a:spcPct val="150000"/>
              </a:lnSpc>
              <a:buAutoNum type="romanLcParenBoth"/>
            </a:pPr>
            <a:r>
              <a:rPr lang="en-IN" sz="2400" dirty="0">
                <a:solidFill>
                  <a:schemeClr val="tx1"/>
                </a:solidFill>
              </a:rPr>
              <a:t>DDT</a:t>
            </a:r>
          </a:p>
        </p:txBody>
      </p:sp>
      <p:pic>
        <p:nvPicPr>
          <p:cNvPr id="4098" name="Picture 2" descr="See the source image">
            <a:extLst>
              <a:ext uri="{FF2B5EF4-FFF2-40B4-BE49-F238E27FC236}">
                <a16:creationId xmlns:a16="http://schemas.microsoft.com/office/drawing/2014/main" id="{DE192DDB-FC89-46E0-966E-EF69D50521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8709" y="2757268"/>
            <a:ext cx="3418682" cy="33249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8659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79792-7B69-4A3C-A2D4-917416F64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4238" y="629871"/>
            <a:ext cx="5336052" cy="205354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N" sz="2400" dirty="0">
                <a:solidFill>
                  <a:schemeClr val="tx1"/>
                </a:solidFill>
              </a:rPr>
              <a:t>3. Miscellaneous compounds:</a:t>
            </a:r>
          </a:p>
          <a:p>
            <a:pPr marL="571500" indent="-571500" algn="just">
              <a:lnSpc>
                <a:spcPct val="150000"/>
              </a:lnSpc>
              <a:buAutoNum type="romanLcParenBoth"/>
            </a:pPr>
            <a:r>
              <a:rPr lang="en-IN" sz="2400" dirty="0">
                <a:solidFill>
                  <a:schemeClr val="tx1"/>
                </a:solidFill>
              </a:rPr>
              <a:t>Mercurial salts</a:t>
            </a:r>
          </a:p>
          <a:p>
            <a:pPr marL="571500" indent="-571500" algn="just">
              <a:lnSpc>
                <a:spcPct val="150000"/>
              </a:lnSpc>
              <a:buAutoNum type="romanLcParenBoth"/>
            </a:pPr>
            <a:r>
              <a:rPr lang="en-IN" sz="2400" dirty="0">
                <a:solidFill>
                  <a:schemeClr val="tx1"/>
                </a:solidFill>
              </a:rPr>
              <a:t> Arsenic salts</a:t>
            </a:r>
          </a:p>
        </p:txBody>
      </p:sp>
      <p:pic>
        <p:nvPicPr>
          <p:cNvPr id="5122" name="Picture 2" descr="See the source image">
            <a:extLst>
              <a:ext uri="{FF2B5EF4-FFF2-40B4-BE49-F238E27FC236}">
                <a16:creationId xmlns:a16="http://schemas.microsoft.com/office/drawing/2014/main" id="{6E956AB4-060F-4006-A7E9-9FE459E982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262" y="629871"/>
            <a:ext cx="1981200" cy="3810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21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CEF4C-6CF5-4F7A-8B7F-90F0449CE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9481" y="307926"/>
            <a:ext cx="2972679" cy="746222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/>
              <a:t>Rodenticidal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9002C-F8F6-4E1B-ACB2-1A0045A30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23890"/>
            <a:ext cx="7886700" cy="5326184"/>
          </a:xfrm>
        </p:spPr>
        <p:txBody>
          <a:bodyPr>
            <a:normAutofit lnSpcReduction="10000"/>
          </a:bodyPr>
          <a:lstStyle/>
          <a:p>
            <a:pPr marL="571500" indent="-571500" algn="just">
              <a:lnSpc>
                <a:spcPct val="150000"/>
              </a:lnSpc>
              <a:buAutoNum type="romanLcParenBoth"/>
            </a:pPr>
            <a:r>
              <a:rPr lang="en-IN" sz="2400" b="1" dirty="0">
                <a:solidFill>
                  <a:schemeClr val="tx1"/>
                </a:solidFill>
              </a:rPr>
              <a:t>Inorganic compounds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solidFill>
                  <a:schemeClr val="tx1"/>
                </a:solidFill>
              </a:rPr>
              <a:t>Aluminium phosphide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solidFill>
                  <a:schemeClr val="tx1"/>
                </a:solidFill>
              </a:rPr>
              <a:t>Zinc phosphide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solidFill>
                  <a:schemeClr val="tx1"/>
                </a:solidFill>
              </a:rPr>
              <a:t>Thallium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>
                <a:solidFill>
                  <a:schemeClr val="tx1"/>
                </a:solidFill>
              </a:rPr>
              <a:t>Phosphorus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400" b="1" dirty="0">
                <a:solidFill>
                  <a:schemeClr val="tx1"/>
                </a:solidFill>
              </a:rPr>
              <a:t>(ii)  Organic compounds- </a:t>
            </a:r>
            <a:r>
              <a:rPr lang="en-IN" sz="2400" dirty="0" err="1">
                <a:solidFill>
                  <a:schemeClr val="tx1"/>
                </a:solidFill>
              </a:rPr>
              <a:t>Fluoro</a:t>
            </a:r>
            <a:r>
              <a:rPr lang="en-IN" sz="2400" dirty="0">
                <a:solidFill>
                  <a:schemeClr val="tx1"/>
                </a:solidFill>
              </a:rPr>
              <a:t>-acetate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400" b="1" dirty="0">
                <a:solidFill>
                  <a:schemeClr val="tx1"/>
                </a:solidFill>
              </a:rPr>
              <a:t>(iii) Convulsants</a:t>
            </a:r>
            <a:r>
              <a:rPr lang="en-IN" sz="2400" dirty="0">
                <a:solidFill>
                  <a:schemeClr val="tx1"/>
                </a:solidFill>
              </a:rPr>
              <a:t>-Strychnine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400" b="1" dirty="0">
                <a:solidFill>
                  <a:schemeClr val="tx1"/>
                </a:solidFill>
              </a:rPr>
              <a:t>(iv) Anticoagulant</a:t>
            </a:r>
            <a:r>
              <a:rPr lang="en-IN" sz="2400" dirty="0">
                <a:solidFill>
                  <a:schemeClr val="tx1"/>
                </a:solidFill>
              </a:rPr>
              <a:t>-Warfarin</a:t>
            </a:r>
          </a:p>
        </p:txBody>
      </p:sp>
      <p:pic>
        <p:nvPicPr>
          <p:cNvPr id="1026" name="Picture 2" descr="Image result for Rodent">
            <a:extLst>
              <a:ext uri="{FF2B5EF4-FFF2-40B4-BE49-F238E27FC236}">
                <a16:creationId xmlns:a16="http://schemas.microsoft.com/office/drawing/2014/main" id="{BEB295F8-F5C7-4DA1-BCE3-403A2FED6A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356" y="1225543"/>
            <a:ext cx="3260994" cy="266143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Image result for anticoagulant">
            <a:extLst>
              <a:ext uri="{FF2B5EF4-FFF2-40B4-BE49-F238E27FC236}">
                <a16:creationId xmlns:a16="http://schemas.microsoft.com/office/drawing/2014/main" id="{4C9C8788-4B3F-4318-8CAA-1F32326490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1215" y="4527159"/>
            <a:ext cx="2171700" cy="17145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4788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1C2A8-61D8-4B03-B97A-5EC67603A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049" y="224449"/>
            <a:ext cx="8707902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Insecticides or herbicides are further classified according to their toxicity as:</a:t>
            </a:r>
            <a:endParaRPr lang="en-IN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ED4C21-FF23-4969-8E95-12770496D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6779" y="1690689"/>
            <a:ext cx="6489602" cy="3857723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IN" sz="2400" b="1" dirty="0">
                <a:solidFill>
                  <a:schemeClr val="tx1"/>
                </a:solidFill>
              </a:rPr>
              <a:t>Virtually Harmless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400" dirty="0">
                <a:solidFill>
                  <a:schemeClr val="tx1"/>
                </a:solidFill>
              </a:rPr>
              <a:t> (</a:t>
            </a:r>
            <a:r>
              <a:rPr lang="en-IN" sz="2400" dirty="0" err="1">
                <a:solidFill>
                  <a:schemeClr val="tx1"/>
                </a:solidFill>
              </a:rPr>
              <a:t>i</a:t>
            </a:r>
            <a:r>
              <a:rPr lang="en-IN" sz="2400" dirty="0">
                <a:solidFill>
                  <a:schemeClr val="tx1"/>
                </a:solidFill>
              </a:rPr>
              <a:t>) </a:t>
            </a:r>
            <a:r>
              <a:rPr lang="en-IN" sz="2400" dirty="0" err="1">
                <a:solidFill>
                  <a:schemeClr val="tx1"/>
                </a:solidFill>
              </a:rPr>
              <a:t>Pheno</a:t>
            </a:r>
            <a:r>
              <a:rPr lang="en-IN" sz="2400" dirty="0">
                <a:solidFill>
                  <a:schemeClr val="tx1"/>
                </a:solidFill>
              </a:rPr>
              <a:t>-oxalic acid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400" dirty="0">
                <a:solidFill>
                  <a:schemeClr val="tx1"/>
                </a:solidFill>
              </a:rPr>
              <a:t>(ii) Copper oxide—fungicide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400" dirty="0">
                <a:solidFill>
                  <a:schemeClr val="tx1"/>
                </a:solidFill>
              </a:rPr>
              <a:t>(iii) Lime sulphur—orchard fungicide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400" dirty="0">
                <a:solidFill>
                  <a:schemeClr val="tx1"/>
                </a:solidFill>
              </a:rPr>
              <a:t>(iv) Petroleum washes— orchard insecticide</a:t>
            </a:r>
          </a:p>
        </p:txBody>
      </p:sp>
    </p:spTree>
    <p:extLst>
      <p:ext uri="{BB962C8B-B14F-4D97-AF65-F5344CB8AC3E}">
        <p14:creationId xmlns:p14="http://schemas.microsoft.com/office/powerpoint/2010/main" val="751486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5AB280-285B-4B91-868C-54B1A3D38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717452"/>
            <a:ext cx="7886700" cy="545951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N" sz="2600" b="1" dirty="0">
                <a:solidFill>
                  <a:schemeClr val="tx1"/>
                </a:solidFill>
              </a:rPr>
              <a:t>2. Comparatively Harmless</a:t>
            </a:r>
            <a:endParaRPr lang="en-IN" sz="2600" dirty="0">
              <a:solidFill>
                <a:schemeClr val="tx1"/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400" dirty="0">
                <a:solidFill>
                  <a:schemeClr val="tx1"/>
                </a:solidFill>
              </a:rPr>
              <a:t>(</a:t>
            </a:r>
            <a:r>
              <a:rPr lang="en-IN" sz="2400" dirty="0" err="1">
                <a:solidFill>
                  <a:schemeClr val="tx1"/>
                </a:solidFill>
              </a:rPr>
              <a:t>i</a:t>
            </a:r>
            <a:r>
              <a:rPr lang="en-IN" sz="2400" dirty="0">
                <a:solidFill>
                  <a:schemeClr val="tx1"/>
                </a:solidFill>
              </a:rPr>
              <a:t>) Sulphuric acid 20%—weed killer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400" dirty="0">
                <a:solidFill>
                  <a:schemeClr val="tx1"/>
                </a:solidFill>
              </a:rPr>
              <a:t>(ii) Sodium chlorate—mass herbicide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600" b="1" dirty="0">
                <a:solidFill>
                  <a:schemeClr val="tx1"/>
                </a:solidFill>
              </a:rPr>
              <a:t>3. Mildly toxic (25-60 gm)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400" dirty="0">
                <a:solidFill>
                  <a:schemeClr val="tx1"/>
                </a:solidFill>
              </a:rPr>
              <a:t> (</a:t>
            </a:r>
            <a:r>
              <a:rPr lang="en-IN" sz="2400" dirty="0" err="1">
                <a:solidFill>
                  <a:schemeClr val="tx1"/>
                </a:solidFill>
              </a:rPr>
              <a:t>i</a:t>
            </a:r>
            <a:r>
              <a:rPr lang="en-IN" sz="2400" dirty="0">
                <a:solidFill>
                  <a:schemeClr val="tx1"/>
                </a:solidFill>
              </a:rPr>
              <a:t>) Chlorinated hydrocarbons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400" dirty="0">
                <a:solidFill>
                  <a:schemeClr val="tx1"/>
                </a:solidFill>
              </a:rPr>
              <a:t>(ii) DDT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400" dirty="0">
                <a:solidFill>
                  <a:schemeClr val="tx1"/>
                </a:solidFill>
              </a:rPr>
              <a:t>(iii) Gammaxene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sz="2400" dirty="0">
                <a:solidFill>
                  <a:schemeClr val="tx1"/>
                </a:solidFill>
              </a:rPr>
              <a:t>(iv) Aldrin, dieldrin: used to control flies, louse, tick and as an agricultural insecticide.</a:t>
            </a:r>
          </a:p>
        </p:txBody>
      </p:sp>
      <p:pic>
        <p:nvPicPr>
          <p:cNvPr id="2050" name="Picture 2" descr="See the source image">
            <a:extLst>
              <a:ext uri="{FF2B5EF4-FFF2-40B4-BE49-F238E27FC236}">
                <a16:creationId xmlns:a16="http://schemas.microsoft.com/office/drawing/2014/main" id="{C9D2EC86-AF89-421F-8346-D40DF8F9ED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295" y="1438178"/>
            <a:ext cx="2965548" cy="276102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9866B05-BA2B-4085-9889-0CB7D225E222}"/>
              </a:ext>
            </a:extLst>
          </p:cNvPr>
          <p:cNvSpPr txBox="1"/>
          <p:nvPr/>
        </p:nvSpPr>
        <p:spPr>
          <a:xfrm>
            <a:off x="7214038" y="4014539"/>
            <a:ext cx="97770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000" b="1" dirty="0">
                <a:solidFill>
                  <a:schemeClr val="tx1"/>
                </a:solidFill>
              </a:rPr>
              <a:t>Tick</a:t>
            </a:r>
            <a:endParaRPr lang="en-IN" sz="2000" b="1" dirty="0"/>
          </a:p>
        </p:txBody>
      </p:sp>
    </p:spTree>
    <p:extLst>
      <p:ext uri="{BB962C8B-B14F-4D97-AF65-F5344CB8AC3E}">
        <p14:creationId xmlns:p14="http://schemas.microsoft.com/office/powerpoint/2010/main" val="61950018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0</TotalTime>
  <Words>665</Words>
  <Application>Microsoft Office PowerPoint</Application>
  <PresentationFormat>On-screen Show (4:3)</PresentationFormat>
  <Paragraphs>94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Franklin Gothic Book</vt:lpstr>
      <vt:lpstr>Wingdings</vt:lpstr>
      <vt:lpstr>Crop</vt:lpstr>
      <vt:lpstr>Toxicity caused by Agrochemicals </vt:lpstr>
      <vt:lpstr>Introduction</vt:lpstr>
      <vt:lpstr>Fungicidal</vt:lpstr>
      <vt:lpstr>Herbicidal or Weed Killers</vt:lpstr>
      <vt:lpstr>Insecticides</vt:lpstr>
      <vt:lpstr>PowerPoint Presentation</vt:lpstr>
      <vt:lpstr>Rodenticidal</vt:lpstr>
      <vt:lpstr>Insecticides or herbicides are further classified according to their toxicity as:</vt:lpstr>
      <vt:lpstr>PowerPoint Presentation</vt:lpstr>
      <vt:lpstr>PowerPoint Presentation</vt:lpstr>
      <vt:lpstr>Toxicity mechanism of Action of Organophosphates </vt:lpstr>
      <vt:lpstr>PowerPoint Presentation</vt:lpstr>
      <vt:lpstr>Toxicity Effects of organophosphate (OP)</vt:lpstr>
      <vt:lpstr>PowerPoint Presentation</vt:lpstr>
      <vt:lpstr>PowerPoint Presentation</vt:lpstr>
      <vt:lpstr>Management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Toxicity caused by Agrochemicals </dc:title>
  <dc:creator>Tasok</dc:creator>
  <cp:lastModifiedBy>Tasok</cp:lastModifiedBy>
  <cp:revision>44</cp:revision>
  <dcterms:created xsi:type="dcterms:W3CDTF">2020-08-27T10:51:46Z</dcterms:created>
  <dcterms:modified xsi:type="dcterms:W3CDTF">2020-08-28T08:31:23Z</dcterms:modified>
</cp:coreProperties>
</file>