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F3C47ABE-3A88-416A-9DFE-0711907FF3D4}" type="datetimeFigureOut">
              <a:rPr lang="en-IN" smtClean="0"/>
              <a:t>31-08-2020</a:t>
            </a:fld>
            <a:endParaRPr lang="en-IN"/>
          </a:p>
        </p:txBody>
      </p:sp>
      <p:sp>
        <p:nvSpPr>
          <p:cNvPr id="5" name="Footer Placeholder 4"/>
          <p:cNvSpPr>
            <a:spLocks noGrp="1"/>
          </p:cNvSpPr>
          <p:nvPr>
            <p:ph type="ftr" sz="quarter" idx="11"/>
          </p:nvPr>
        </p:nvSpPr>
        <p:spPr>
          <a:xfrm>
            <a:off x="3623733" y="6117336"/>
            <a:ext cx="3609438" cy="365125"/>
          </a:xfrm>
        </p:spPr>
        <p:txBody>
          <a:bodyPr/>
          <a:lstStyle/>
          <a:p>
            <a:endParaRPr lang="en-IN"/>
          </a:p>
        </p:txBody>
      </p:sp>
      <p:sp>
        <p:nvSpPr>
          <p:cNvPr id="6" name="Slide Number Placeholder 5"/>
          <p:cNvSpPr>
            <a:spLocks noGrp="1"/>
          </p:cNvSpPr>
          <p:nvPr>
            <p:ph type="sldNum" sz="quarter" idx="12"/>
          </p:nvPr>
        </p:nvSpPr>
        <p:spPr>
          <a:xfrm>
            <a:off x="8275320" y="6117336"/>
            <a:ext cx="411480" cy="365125"/>
          </a:xfrm>
        </p:spPr>
        <p:txBody>
          <a:bodyPr/>
          <a:lstStyle/>
          <a:p>
            <a:fld id="{ED1F81E5-3EBA-4372-8E11-9CFE6D246245}" type="slidenum">
              <a:rPr lang="en-IN" smtClean="0"/>
              <a:t>‹#›</a:t>
            </a:fld>
            <a:endParaRPr lang="en-IN"/>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82497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C47ABE-3A88-416A-9DFE-0711907FF3D4}" type="datetimeFigureOut">
              <a:rPr lang="en-IN" smtClean="0"/>
              <a:t>31-08-2020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D1F81E5-3EBA-4372-8E11-9CFE6D246245}" type="slidenum">
              <a:rPr lang="en-IN" smtClean="0"/>
              <a:t>‹#›</a:t>
            </a:fld>
            <a:endParaRPr lang="en-IN"/>
          </a:p>
        </p:txBody>
      </p:sp>
    </p:spTree>
    <p:extLst>
      <p:ext uri="{BB962C8B-B14F-4D97-AF65-F5344CB8AC3E}">
        <p14:creationId xmlns:p14="http://schemas.microsoft.com/office/powerpoint/2010/main" val="2987564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C47ABE-3A88-416A-9DFE-0711907FF3D4}" type="datetimeFigureOut">
              <a:rPr lang="en-IN" smtClean="0"/>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1F81E5-3EBA-4372-8E11-9CFE6D246245}" type="slidenum">
              <a:rPr lang="en-IN" smtClean="0"/>
              <a:t>‹#›</a:t>
            </a:fld>
            <a:endParaRPr lang="en-IN"/>
          </a:p>
        </p:txBody>
      </p:sp>
    </p:spTree>
    <p:extLst>
      <p:ext uri="{BB962C8B-B14F-4D97-AF65-F5344CB8AC3E}">
        <p14:creationId xmlns:p14="http://schemas.microsoft.com/office/powerpoint/2010/main" val="1951529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C47ABE-3A88-416A-9DFE-0711907FF3D4}" type="datetimeFigureOut">
              <a:rPr lang="en-IN" smtClean="0"/>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1F81E5-3EBA-4372-8E11-9CFE6D246245}" type="slidenum">
              <a:rPr lang="en-IN" smtClean="0"/>
              <a:t>‹#›</a:t>
            </a:fld>
            <a:endParaRPr lang="en-IN"/>
          </a:p>
        </p:txBody>
      </p:sp>
    </p:spTree>
    <p:extLst>
      <p:ext uri="{BB962C8B-B14F-4D97-AF65-F5344CB8AC3E}">
        <p14:creationId xmlns:p14="http://schemas.microsoft.com/office/powerpoint/2010/main" val="1376248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C47ABE-3A88-416A-9DFE-0711907FF3D4}" type="datetimeFigureOut">
              <a:rPr lang="en-IN" smtClean="0"/>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1F81E5-3EBA-4372-8E11-9CFE6D246245}" type="slidenum">
              <a:rPr lang="en-IN" smtClean="0"/>
              <a:t>‹#›</a:t>
            </a:fld>
            <a:endParaRPr lang="en-IN"/>
          </a:p>
        </p:txBody>
      </p:sp>
    </p:spTree>
    <p:extLst>
      <p:ext uri="{BB962C8B-B14F-4D97-AF65-F5344CB8AC3E}">
        <p14:creationId xmlns:p14="http://schemas.microsoft.com/office/powerpoint/2010/main" val="3107975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C47ABE-3A88-416A-9DFE-0711907FF3D4}" type="datetimeFigureOut">
              <a:rPr lang="en-IN" smtClean="0"/>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1F81E5-3EBA-4372-8E11-9CFE6D246245}" type="slidenum">
              <a:rPr lang="en-IN" smtClean="0"/>
              <a:t>‹#›</a:t>
            </a:fld>
            <a:endParaRPr lang="en-IN"/>
          </a:p>
        </p:txBody>
      </p:sp>
    </p:spTree>
    <p:extLst>
      <p:ext uri="{BB962C8B-B14F-4D97-AF65-F5344CB8AC3E}">
        <p14:creationId xmlns:p14="http://schemas.microsoft.com/office/powerpoint/2010/main" val="245738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C47ABE-3A88-416A-9DFE-0711907FF3D4}" type="datetimeFigureOut">
              <a:rPr lang="en-IN" smtClean="0"/>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1F81E5-3EBA-4372-8E11-9CFE6D246245}" type="slidenum">
              <a:rPr lang="en-IN" smtClean="0"/>
              <a:t>‹#›</a:t>
            </a:fld>
            <a:endParaRPr lang="en-IN"/>
          </a:p>
        </p:txBody>
      </p:sp>
    </p:spTree>
    <p:extLst>
      <p:ext uri="{BB962C8B-B14F-4D97-AF65-F5344CB8AC3E}">
        <p14:creationId xmlns:p14="http://schemas.microsoft.com/office/powerpoint/2010/main" val="3275660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C47ABE-3A88-416A-9DFE-0711907FF3D4}" type="datetimeFigureOut">
              <a:rPr lang="en-IN" smtClean="0"/>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1F81E5-3EBA-4372-8E11-9CFE6D246245}" type="slidenum">
              <a:rPr lang="en-IN" smtClean="0"/>
              <a:t>‹#›</a:t>
            </a:fld>
            <a:endParaRPr lang="en-IN"/>
          </a:p>
        </p:txBody>
      </p:sp>
    </p:spTree>
    <p:extLst>
      <p:ext uri="{BB962C8B-B14F-4D97-AF65-F5344CB8AC3E}">
        <p14:creationId xmlns:p14="http://schemas.microsoft.com/office/powerpoint/2010/main" val="1179476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C47ABE-3A88-416A-9DFE-0711907FF3D4}" type="datetimeFigureOut">
              <a:rPr lang="en-IN" smtClean="0"/>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1F81E5-3EBA-4372-8E11-9CFE6D246245}" type="slidenum">
              <a:rPr lang="en-IN" smtClean="0"/>
              <a:t>‹#›</a:t>
            </a:fld>
            <a:endParaRPr lang="en-IN"/>
          </a:p>
        </p:txBody>
      </p:sp>
    </p:spTree>
    <p:extLst>
      <p:ext uri="{BB962C8B-B14F-4D97-AF65-F5344CB8AC3E}">
        <p14:creationId xmlns:p14="http://schemas.microsoft.com/office/powerpoint/2010/main" val="317718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F3C47ABE-3A88-416A-9DFE-0711907FF3D4}" type="datetimeFigureOut">
              <a:rPr lang="en-IN" smtClean="0"/>
              <a:t>31-08-2020</a:t>
            </a:fld>
            <a:endParaRPr lang="en-IN"/>
          </a:p>
        </p:txBody>
      </p:sp>
      <p:sp>
        <p:nvSpPr>
          <p:cNvPr id="5" name="Footer Placeholder 4"/>
          <p:cNvSpPr>
            <a:spLocks noGrp="1"/>
          </p:cNvSpPr>
          <p:nvPr>
            <p:ph type="ftr" sz="quarter" idx="11"/>
          </p:nvPr>
        </p:nvSpPr>
        <p:spPr>
          <a:xfrm>
            <a:off x="1972647" y="6108173"/>
            <a:ext cx="5314517" cy="365125"/>
          </a:xfrm>
        </p:spPr>
        <p:txBody>
          <a:bodyPr/>
          <a:lstStyle/>
          <a:p>
            <a:endParaRPr lang="en-IN"/>
          </a:p>
        </p:txBody>
      </p:sp>
      <p:sp>
        <p:nvSpPr>
          <p:cNvPr id="6" name="Slide Number Placeholder 5"/>
          <p:cNvSpPr>
            <a:spLocks noGrp="1"/>
          </p:cNvSpPr>
          <p:nvPr>
            <p:ph type="sldNum" sz="quarter" idx="12"/>
          </p:nvPr>
        </p:nvSpPr>
        <p:spPr>
          <a:xfrm>
            <a:off x="8258967" y="6108173"/>
            <a:ext cx="427833" cy="365125"/>
          </a:xfrm>
        </p:spPr>
        <p:txBody>
          <a:bodyPr/>
          <a:lstStyle/>
          <a:p>
            <a:fld id="{ED1F81E5-3EBA-4372-8E11-9CFE6D246245}" type="slidenum">
              <a:rPr lang="en-IN" smtClean="0"/>
              <a:t>‹#›</a:t>
            </a:fld>
            <a:endParaRPr lang="en-IN"/>
          </a:p>
        </p:txBody>
      </p:sp>
    </p:spTree>
    <p:extLst>
      <p:ext uri="{BB962C8B-B14F-4D97-AF65-F5344CB8AC3E}">
        <p14:creationId xmlns:p14="http://schemas.microsoft.com/office/powerpoint/2010/main" val="271404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C47ABE-3A88-416A-9DFE-0711907FF3D4}" type="datetimeFigureOut">
              <a:rPr lang="en-IN" smtClean="0"/>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8273317" y="6116070"/>
            <a:ext cx="413483" cy="365125"/>
          </a:xfrm>
        </p:spPr>
        <p:txBody>
          <a:bodyPr/>
          <a:lstStyle/>
          <a:p>
            <a:fld id="{ED1F81E5-3EBA-4372-8E11-9CFE6D246245}" type="slidenum">
              <a:rPr lang="en-IN" smtClean="0"/>
              <a:t>‹#›</a:t>
            </a:fld>
            <a:endParaRPr lang="en-IN"/>
          </a:p>
        </p:txBody>
      </p:sp>
    </p:spTree>
    <p:extLst>
      <p:ext uri="{BB962C8B-B14F-4D97-AF65-F5344CB8AC3E}">
        <p14:creationId xmlns:p14="http://schemas.microsoft.com/office/powerpoint/2010/main" val="1790759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C47ABE-3A88-416A-9DFE-0711907FF3D4}" type="datetimeFigureOut">
              <a:rPr lang="en-IN" smtClean="0"/>
              <a:t>31-08-2020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D1F81E5-3EBA-4372-8E11-9CFE6D246245}" type="slidenum">
              <a:rPr lang="en-IN" smtClean="0"/>
              <a:t>‹#›</a:t>
            </a:fld>
            <a:endParaRPr lang="en-IN"/>
          </a:p>
        </p:txBody>
      </p:sp>
    </p:spTree>
    <p:extLst>
      <p:ext uri="{BB962C8B-B14F-4D97-AF65-F5344CB8AC3E}">
        <p14:creationId xmlns:p14="http://schemas.microsoft.com/office/powerpoint/2010/main" val="16577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C47ABE-3A88-416A-9DFE-0711907FF3D4}" type="datetimeFigureOut">
              <a:rPr lang="en-IN" smtClean="0"/>
              <a:t>31-08-2020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D1F81E5-3EBA-4372-8E11-9CFE6D246245}" type="slidenum">
              <a:rPr lang="en-IN" smtClean="0"/>
              <a:t>‹#›</a:t>
            </a:fld>
            <a:endParaRPr lang="en-IN"/>
          </a:p>
        </p:txBody>
      </p:sp>
    </p:spTree>
    <p:extLst>
      <p:ext uri="{BB962C8B-B14F-4D97-AF65-F5344CB8AC3E}">
        <p14:creationId xmlns:p14="http://schemas.microsoft.com/office/powerpoint/2010/main" val="4190976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C47ABE-3A88-416A-9DFE-0711907FF3D4}" type="datetimeFigureOut">
              <a:rPr lang="en-IN" smtClean="0"/>
              <a:t>31-08-2020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D1F81E5-3EBA-4372-8E11-9CFE6D246245}" type="slidenum">
              <a:rPr lang="en-IN" smtClean="0"/>
              <a:t>‹#›</a:t>
            </a:fld>
            <a:endParaRPr lang="en-IN"/>
          </a:p>
        </p:txBody>
      </p:sp>
    </p:spTree>
    <p:extLst>
      <p:ext uri="{BB962C8B-B14F-4D97-AF65-F5344CB8AC3E}">
        <p14:creationId xmlns:p14="http://schemas.microsoft.com/office/powerpoint/2010/main" val="225694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47ABE-3A88-416A-9DFE-0711907FF3D4}" type="datetimeFigureOut">
              <a:rPr lang="en-IN" smtClean="0"/>
              <a:t>31-08-2020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D1F81E5-3EBA-4372-8E11-9CFE6D246245}" type="slidenum">
              <a:rPr lang="en-IN" smtClean="0"/>
              <a:t>‹#›</a:t>
            </a:fld>
            <a:endParaRPr lang="en-IN"/>
          </a:p>
        </p:txBody>
      </p:sp>
    </p:spTree>
    <p:extLst>
      <p:ext uri="{BB962C8B-B14F-4D97-AF65-F5344CB8AC3E}">
        <p14:creationId xmlns:p14="http://schemas.microsoft.com/office/powerpoint/2010/main" val="101905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C47ABE-3A88-416A-9DFE-0711907FF3D4}" type="datetimeFigureOut">
              <a:rPr lang="en-IN" smtClean="0"/>
              <a:t>31-08-2020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D1F81E5-3EBA-4372-8E11-9CFE6D246245}" type="slidenum">
              <a:rPr lang="en-IN" smtClean="0"/>
              <a:t>‹#›</a:t>
            </a:fld>
            <a:endParaRPr lang="en-IN"/>
          </a:p>
        </p:txBody>
      </p:sp>
    </p:spTree>
    <p:extLst>
      <p:ext uri="{BB962C8B-B14F-4D97-AF65-F5344CB8AC3E}">
        <p14:creationId xmlns:p14="http://schemas.microsoft.com/office/powerpoint/2010/main" val="1318665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C47ABE-3A88-416A-9DFE-0711907FF3D4}" type="datetimeFigureOut">
              <a:rPr lang="en-IN" smtClean="0"/>
              <a:t>31-08-2020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D1F81E5-3EBA-4372-8E11-9CFE6D246245}" type="slidenum">
              <a:rPr lang="en-IN" smtClean="0"/>
              <a:t>‹#›</a:t>
            </a:fld>
            <a:endParaRPr lang="en-IN"/>
          </a:p>
        </p:txBody>
      </p:sp>
    </p:spTree>
    <p:extLst>
      <p:ext uri="{BB962C8B-B14F-4D97-AF65-F5344CB8AC3E}">
        <p14:creationId xmlns:p14="http://schemas.microsoft.com/office/powerpoint/2010/main" val="319734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C47ABE-3A88-416A-9DFE-0711907FF3D4}" type="datetimeFigureOut">
              <a:rPr lang="en-IN" smtClean="0"/>
              <a:t>31-08-2020</a:t>
            </a:fld>
            <a:endParaRPr lang="en-IN"/>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1F81E5-3EBA-4372-8E11-9CFE6D246245}" type="slidenum">
              <a:rPr lang="en-IN" smtClean="0"/>
              <a:t>‹#›</a:t>
            </a:fld>
            <a:endParaRPr lang="en-IN"/>
          </a:p>
        </p:txBody>
      </p:sp>
    </p:spTree>
    <p:extLst>
      <p:ext uri="{BB962C8B-B14F-4D97-AF65-F5344CB8AC3E}">
        <p14:creationId xmlns:p14="http://schemas.microsoft.com/office/powerpoint/2010/main" val="198588605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D6E1-45CF-4EC6-892D-4BC3DD35DFBE}"/>
              </a:ext>
            </a:extLst>
          </p:cNvPr>
          <p:cNvSpPr>
            <a:spLocks noGrp="1"/>
          </p:cNvSpPr>
          <p:nvPr>
            <p:ph type="title"/>
          </p:nvPr>
        </p:nvSpPr>
        <p:spPr>
          <a:xfrm>
            <a:off x="628650" y="2306468"/>
            <a:ext cx="7886700" cy="1325563"/>
          </a:xfrm>
        </p:spPr>
        <p:txBody>
          <a:bodyPr>
            <a:normAutofit/>
          </a:bodyPr>
          <a:lstStyle/>
          <a:p>
            <a:pPr algn="ctr"/>
            <a:r>
              <a:rPr lang="en-US" sz="4000" b="1" dirty="0"/>
              <a:t>Arsenic &amp; Mercury:  Toxicity effects</a:t>
            </a:r>
            <a:endParaRPr lang="en-IN" sz="4000" b="1" dirty="0"/>
          </a:p>
        </p:txBody>
      </p:sp>
    </p:spTree>
    <p:extLst>
      <p:ext uri="{BB962C8B-B14F-4D97-AF65-F5344CB8AC3E}">
        <p14:creationId xmlns:p14="http://schemas.microsoft.com/office/powerpoint/2010/main" val="1916981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3110-BCB1-4BA1-B608-D6E41809B437}"/>
              </a:ext>
            </a:extLst>
          </p:cNvPr>
          <p:cNvSpPr>
            <a:spLocks noGrp="1"/>
          </p:cNvSpPr>
          <p:nvPr>
            <p:ph type="title"/>
          </p:nvPr>
        </p:nvSpPr>
        <p:spPr>
          <a:xfrm>
            <a:off x="2119825" y="286824"/>
            <a:ext cx="4660802" cy="788425"/>
          </a:xfrm>
        </p:spPr>
        <p:txBody>
          <a:bodyPr>
            <a:normAutofit/>
          </a:bodyPr>
          <a:lstStyle/>
          <a:p>
            <a:pPr algn="ctr"/>
            <a:r>
              <a:rPr lang="en-IN" sz="3600" b="1" dirty="0"/>
              <a:t>Toxicity of trivalent As </a:t>
            </a:r>
          </a:p>
        </p:txBody>
      </p:sp>
      <p:sp>
        <p:nvSpPr>
          <p:cNvPr id="3" name="Content Placeholder 2">
            <a:extLst>
              <a:ext uri="{FF2B5EF4-FFF2-40B4-BE49-F238E27FC236}">
                <a16:creationId xmlns:a16="http://schemas.microsoft.com/office/drawing/2014/main" id="{102616A2-FE58-44E0-BE74-3BD342C0770F}"/>
              </a:ext>
            </a:extLst>
          </p:cNvPr>
          <p:cNvSpPr>
            <a:spLocks noGrp="1"/>
          </p:cNvSpPr>
          <p:nvPr>
            <p:ph idx="1"/>
          </p:nvPr>
        </p:nvSpPr>
        <p:spPr>
          <a:xfrm>
            <a:off x="1121019" y="1075249"/>
            <a:ext cx="7886700" cy="5291016"/>
          </a:xfrm>
        </p:spPr>
        <p:txBody>
          <a:bodyPr>
            <a:normAutofit/>
          </a:bodyPr>
          <a:lstStyle/>
          <a:p>
            <a:pPr algn="just">
              <a:lnSpc>
                <a:spcPct val="150000"/>
              </a:lnSpc>
              <a:buFont typeface="Wingdings" panose="05000000000000000000" pitchFamily="2" charset="2"/>
              <a:buChar char="ü"/>
            </a:pPr>
            <a:r>
              <a:rPr lang="en-IN" sz="2000" dirty="0"/>
              <a:t>Inhibits pyruvate dehydrogenase by binding to the sulfhydryl groups of dihydrolipoamide, resulting in a reduced conversion of pyruvate to acetyl coenzyme A (CoA).</a:t>
            </a:r>
          </a:p>
          <a:p>
            <a:pPr algn="just">
              <a:lnSpc>
                <a:spcPct val="150000"/>
              </a:lnSpc>
              <a:buFont typeface="Wingdings" panose="05000000000000000000" pitchFamily="2" charset="2"/>
              <a:buChar char="ü"/>
            </a:pPr>
            <a:r>
              <a:rPr lang="en-US" sz="2000" dirty="0"/>
              <a:t>Citric acid cycle activity and production of cellular ATP are decreased. </a:t>
            </a:r>
          </a:p>
          <a:p>
            <a:pPr algn="just">
              <a:lnSpc>
                <a:spcPct val="150000"/>
              </a:lnSpc>
              <a:buFont typeface="Wingdings" panose="05000000000000000000" pitchFamily="2" charset="2"/>
              <a:buChar char="ü"/>
            </a:pPr>
            <a:r>
              <a:rPr lang="en-US" sz="2000" dirty="0"/>
              <a:t>Inhibits numerous other cellular enzymes through sulfhydryl group binding. </a:t>
            </a:r>
          </a:p>
          <a:p>
            <a:pPr algn="just">
              <a:lnSpc>
                <a:spcPct val="150000"/>
              </a:lnSpc>
              <a:buFont typeface="Wingdings" panose="05000000000000000000" pitchFamily="2" charset="2"/>
              <a:buChar char="ü"/>
            </a:pPr>
            <a:r>
              <a:rPr lang="en-US" sz="2000" dirty="0"/>
              <a:t>Inhibits the uptake of glucose into cells, gluconeogenesis, fatty acid oxidation and further production of acetyl CoA.</a:t>
            </a:r>
          </a:p>
          <a:p>
            <a:pPr algn="just">
              <a:lnSpc>
                <a:spcPct val="150000"/>
              </a:lnSpc>
              <a:buFont typeface="Wingdings" panose="05000000000000000000" pitchFamily="2" charset="2"/>
              <a:buChar char="ü"/>
            </a:pPr>
            <a:r>
              <a:rPr lang="en-US" sz="2000" dirty="0"/>
              <a:t>Inhibits the production of glutathione, which protects cells against oxidative damage.</a:t>
            </a:r>
            <a:endParaRPr lang="en-IN" sz="2000" dirty="0"/>
          </a:p>
        </p:txBody>
      </p:sp>
    </p:spTree>
    <p:extLst>
      <p:ext uri="{BB962C8B-B14F-4D97-AF65-F5344CB8AC3E}">
        <p14:creationId xmlns:p14="http://schemas.microsoft.com/office/powerpoint/2010/main" val="2744201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B0C2-2D48-4B60-BB27-C3F1FE2816E3}"/>
              </a:ext>
            </a:extLst>
          </p:cNvPr>
          <p:cNvSpPr>
            <a:spLocks noGrp="1"/>
          </p:cNvSpPr>
          <p:nvPr>
            <p:ph type="title"/>
          </p:nvPr>
        </p:nvSpPr>
        <p:spPr>
          <a:xfrm>
            <a:off x="1993216" y="265723"/>
            <a:ext cx="4435719" cy="830628"/>
          </a:xfrm>
        </p:spPr>
        <p:txBody>
          <a:bodyPr>
            <a:normAutofit/>
          </a:bodyPr>
          <a:lstStyle/>
          <a:p>
            <a:pPr algn="ctr"/>
            <a:r>
              <a:rPr lang="en-IN" sz="3600" b="1" dirty="0"/>
              <a:t>Disease Caused by As </a:t>
            </a:r>
          </a:p>
        </p:txBody>
      </p:sp>
      <p:sp>
        <p:nvSpPr>
          <p:cNvPr id="3" name="Content Placeholder 2">
            <a:extLst>
              <a:ext uri="{FF2B5EF4-FFF2-40B4-BE49-F238E27FC236}">
                <a16:creationId xmlns:a16="http://schemas.microsoft.com/office/drawing/2014/main" id="{7973075B-F6A4-40D0-8507-BBCD539605A1}"/>
              </a:ext>
            </a:extLst>
          </p:cNvPr>
          <p:cNvSpPr>
            <a:spLocks noGrp="1"/>
          </p:cNvSpPr>
          <p:nvPr>
            <p:ph idx="1"/>
          </p:nvPr>
        </p:nvSpPr>
        <p:spPr>
          <a:xfrm>
            <a:off x="628651" y="1223889"/>
            <a:ext cx="4112602" cy="4953074"/>
          </a:xfrm>
        </p:spPr>
        <p:txBody>
          <a:bodyPr>
            <a:normAutofit fontScale="92500" lnSpcReduction="10000"/>
          </a:bodyPr>
          <a:lstStyle/>
          <a:p>
            <a:pPr>
              <a:buFont typeface="Wingdings" panose="05000000000000000000" pitchFamily="2" charset="2"/>
              <a:buChar char="ü"/>
            </a:pPr>
            <a:r>
              <a:rPr lang="en-IN" sz="2400" dirty="0"/>
              <a:t>Lung cancer</a:t>
            </a:r>
          </a:p>
          <a:p>
            <a:pPr>
              <a:buFont typeface="Wingdings" panose="05000000000000000000" pitchFamily="2" charset="2"/>
              <a:buChar char="ü"/>
            </a:pPr>
            <a:r>
              <a:rPr lang="en-IN" sz="2400" dirty="0"/>
              <a:t>Bladder cancer</a:t>
            </a:r>
          </a:p>
          <a:p>
            <a:pPr>
              <a:buFont typeface="Wingdings" panose="05000000000000000000" pitchFamily="2" charset="2"/>
              <a:buChar char="ü"/>
            </a:pPr>
            <a:r>
              <a:rPr lang="en-IN" sz="2400" dirty="0"/>
              <a:t>Skin cancer</a:t>
            </a:r>
          </a:p>
          <a:p>
            <a:pPr>
              <a:buFont typeface="Wingdings" panose="05000000000000000000" pitchFamily="2" charset="2"/>
              <a:buChar char="ü"/>
            </a:pPr>
            <a:r>
              <a:rPr lang="en-IN" sz="2400" dirty="0"/>
              <a:t>Prostate cancer</a:t>
            </a:r>
          </a:p>
          <a:p>
            <a:pPr>
              <a:buFont typeface="Wingdings" panose="05000000000000000000" pitchFamily="2" charset="2"/>
              <a:buChar char="ü"/>
            </a:pPr>
            <a:r>
              <a:rPr lang="en-IN" sz="2400" dirty="0"/>
              <a:t>Kidney cancer</a:t>
            </a:r>
          </a:p>
          <a:p>
            <a:pPr>
              <a:buFont typeface="Wingdings" panose="05000000000000000000" pitchFamily="2" charset="2"/>
              <a:buChar char="ü"/>
            </a:pPr>
            <a:r>
              <a:rPr lang="en-IN" sz="2400" dirty="0"/>
              <a:t>Nasal cancer</a:t>
            </a:r>
          </a:p>
          <a:p>
            <a:pPr>
              <a:buFont typeface="Wingdings" panose="05000000000000000000" pitchFamily="2" charset="2"/>
              <a:buChar char="ü"/>
            </a:pPr>
            <a:r>
              <a:rPr lang="en-IN" sz="2400" dirty="0"/>
              <a:t>Liver cancer</a:t>
            </a:r>
          </a:p>
          <a:p>
            <a:pPr>
              <a:buFont typeface="Wingdings" panose="05000000000000000000" pitchFamily="2" charset="2"/>
              <a:buChar char="ü"/>
            </a:pPr>
            <a:r>
              <a:rPr lang="en-IN" sz="2400" dirty="0"/>
              <a:t>Stillbirths</a:t>
            </a:r>
          </a:p>
          <a:p>
            <a:pPr>
              <a:buFont typeface="Wingdings" panose="05000000000000000000" pitchFamily="2" charset="2"/>
              <a:buChar char="ü"/>
            </a:pPr>
            <a:r>
              <a:rPr lang="en-IN" sz="2400" dirty="0"/>
              <a:t>Post neonatal mortality</a:t>
            </a:r>
          </a:p>
          <a:p>
            <a:pPr>
              <a:buFont typeface="Wingdings" panose="05000000000000000000" pitchFamily="2" charset="2"/>
              <a:buChar char="ü"/>
            </a:pPr>
            <a:r>
              <a:rPr lang="en-IN" sz="2400" dirty="0"/>
              <a:t>Ischemic heart disease (heart attack)</a:t>
            </a:r>
          </a:p>
          <a:p>
            <a:pPr>
              <a:buFont typeface="Wingdings" panose="05000000000000000000" pitchFamily="2" charset="2"/>
              <a:buChar char="ü"/>
            </a:pPr>
            <a:endParaRPr lang="en-IN" sz="2400" dirty="0"/>
          </a:p>
        </p:txBody>
      </p:sp>
      <p:sp>
        <p:nvSpPr>
          <p:cNvPr id="5" name="TextBox 4">
            <a:extLst>
              <a:ext uri="{FF2B5EF4-FFF2-40B4-BE49-F238E27FC236}">
                <a16:creationId xmlns:a16="http://schemas.microsoft.com/office/drawing/2014/main" id="{5A1A9998-D40D-474B-B36E-09D5A4EC521F}"/>
              </a:ext>
            </a:extLst>
          </p:cNvPr>
          <p:cNvSpPr txBox="1"/>
          <p:nvPr/>
        </p:nvSpPr>
        <p:spPr>
          <a:xfrm>
            <a:off x="4045853" y="1096351"/>
            <a:ext cx="4112601" cy="4154984"/>
          </a:xfrm>
          <a:prstGeom prst="rect">
            <a:avLst/>
          </a:prstGeom>
          <a:noFill/>
        </p:spPr>
        <p:txBody>
          <a:bodyPr wrap="square">
            <a:spAutoFit/>
          </a:bodyPr>
          <a:lstStyle/>
          <a:p>
            <a:pPr marL="285750" indent="-285750">
              <a:buFont typeface="Wingdings" panose="05000000000000000000" pitchFamily="2" charset="2"/>
              <a:buChar char="ü"/>
            </a:pPr>
            <a:r>
              <a:rPr lang="en-IN" sz="2400" dirty="0"/>
              <a:t>Diabetes mellitus</a:t>
            </a:r>
          </a:p>
          <a:p>
            <a:pPr marL="285750" indent="-285750">
              <a:buFont typeface="Wingdings" panose="05000000000000000000" pitchFamily="2" charset="2"/>
              <a:buChar char="ü"/>
            </a:pPr>
            <a:r>
              <a:rPr lang="en-IN" sz="2400" dirty="0"/>
              <a:t>Nephritis (chronic inflammation of the kidneys)</a:t>
            </a:r>
          </a:p>
          <a:p>
            <a:pPr marL="285750" indent="-285750">
              <a:buFont typeface="Wingdings" panose="05000000000000000000" pitchFamily="2" charset="2"/>
              <a:buChar char="ü"/>
            </a:pPr>
            <a:r>
              <a:rPr lang="en-IN" sz="2400" dirty="0"/>
              <a:t>Nephrosis (degenerative kidney diseases)</a:t>
            </a:r>
          </a:p>
          <a:p>
            <a:pPr marL="285750" indent="-285750">
              <a:buFont typeface="Wingdings" panose="05000000000000000000" pitchFamily="2" charset="2"/>
              <a:buChar char="ü"/>
            </a:pPr>
            <a:r>
              <a:rPr lang="en-IN" sz="2400" dirty="0"/>
              <a:t>Hypertension </a:t>
            </a:r>
          </a:p>
          <a:p>
            <a:pPr marL="285750" indent="-285750">
              <a:buFont typeface="Wingdings" panose="05000000000000000000" pitchFamily="2" charset="2"/>
              <a:buChar char="ü"/>
            </a:pPr>
            <a:r>
              <a:rPr lang="en-IN" sz="2400" dirty="0"/>
              <a:t>Hypertensive heart disease</a:t>
            </a:r>
          </a:p>
          <a:p>
            <a:pPr marL="285750" indent="-285750">
              <a:buFont typeface="Wingdings" panose="05000000000000000000" pitchFamily="2" charset="2"/>
              <a:buChar char="ü"/>
            </a:pPr>
            <a:r>
              <a:rPr lang="en-IN" sz="2400" dirty="0"/>
              <a:t>Bronchitis</a:t>
            </a:r>
          </a:p>
          <a:p>
            <a:pPr marL="285750" indent="-285750">
              <a:buFont typeface="Wingdings" panose="05000000000000000000" pitchFamily="2" charset="2"/>
              <a:buChar char="ü"/>
            </a:pPr>
            <a:r>
              <a:rPr lang="en-IN" sz="2400" dirty="0"/>
              <a:t>Lymphoma (</a:t>
            </a:r>
            <a:r>
              <a:rPr lang="en-IN" sz="2400" dirty="0" err="1"/>
              <a:t>tumors</a:t>
            </a:r>
            <a:r>
              <a:rPr lang="en-IN" sz="2400" dirty="0"/>
              <a:t> in the lymph)</a:t>
            </a:r>
          </a:p>
          <a:p>
            <a:pPr marL="285750" indent="-285750">
              <a:buFont typeface="Wingdings" panose="05000000000000000000" pitchFamily="2" charset="2"/>
              <a:buChar char="ü"/>
            </a:pPr>
            <a:r>
              <a:rPr lang="en-IN" sz="2400" dirty="0"/>
              <a:t>Black-foot disease</a:t>
            </a:r>
          </a:p>
        </p:txBody>
      </p:sp>
      <p:pic>
        <p:nvPicPr>
          <p:cNvPr id="3074" name="Picture 2" descr="See the source image">
            <a:extLst>
              <a:ext uri="{FF2B5EF4-FFF2-40B4-BE49-F238E27FC236}">
                <a16:creationId xmlns:a16="http://schemas.microsoft.com/office/drawing/2014/main" id="{37B6CEFB-E33C-492C-BCB8-DE4D6FF6E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890" y="4448192"/>
            <a:ext cx="2024134" cy="2280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48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17C3-96AF-44FE-980A-4207EF489FB0}"/>
              </a:ext>
            </a:extLst>
          </p:cNvPr>
          <p:cNvSpPr>
            <a:spLocks noGrp="1"/>
          </p:cNvSpPr>
          <p:nvPr>
            <p:ph type="title"/>
          </p:nvPr>
        </p:nvSpPr>
        <p:spPr>
          <a:xfrm>
            <a:off x="3287443" y="321994"/>
            <a:ext cx="2269295" cy="718086"/>
          </a:xfrm>
        </p:spPr>
        <p:txBody>
          <a:bodyPr>
            <a:normAutofit/>
          </a:bodyPr>
          <a:lstStyle/>
          <a:p>
            <a:pPr algn="ctr"/>
            <a:r>
              <a:rPr lang="en-IN" sz="3600" b="1" dirty="0"/>
              <a:t>Mercury </a:t>
            </a:r>
          </a:p>
        </p:txBody>
      </p:sp>
      <p:sp>
        <p:nvSpPr>
          <p:cNvPr id="3" name="Content Placeholder 2">
            <a:extLst>
              <a:ext uri="{FF2B5EF4-FFF2-40B4-BE49-F238E27FC236}">
                <a16:creationId xmlns:a16="http://schemas.microsoft.com/office/drawing/2014/main" id="{DC1F3520-3778-4D6C-A49E-EE0DA7564AA7}"/>
              </a:ext>
            </a:extLst>
          </p:cNvPr>
          <p:cNvSpPr>
            <a:spLocks noGrp="1"/>
          </p:cNvSpPr>
          <p:nvPr>
            <p:ph idx="1"/>
          </p:nvPr>
        </p:nvSpPr>
        <p:spPr>
          <a:xfrm>
            <a:off x="628650" y="1733843"/>
            <a:ext cx="7886700" cy="3390314"/>
          </a:xfrm>
        </p:spPr>
        <p:txBody>
          <a:bodyPr>
            <a:normAutofit/>
          </a:bodyPr>
          <a:lstStyle/>
          <a:p>
            <a:pPr algn="just">
              <a:lnSpc>
                <a:spcPct val="150000"/>
              </a:lnSpc>
            </a:pPr>
            <a:r>
              <a:rPr lang="en-IN" sz="2400" dirty="0"/>
              <a:t>Mercury is found in the environment in three basic states: </a:t>
            </a:r>
          </a:p>
          <a:p>
            <a:pPr marL="457200" indent="-457200" algn="just">
              <a:lnSpc>
                <a:spcPct val="150000"/>
              </a:lnSpc>
              <a:buFont typeface="+mj-lt"/>
              <a:buAutoNum type="arabicPeriod"/>
            </a:pPr>
            <a:r>
              <a:rPr lang="en-IN" sz="2400" dirty="0"/>
              <a:t>Elemental mercury or mercury vapor,</a:t>
            </a:r>
          </a:p>
          <a:p>
            <a:pPr marL="457200" indent="-457200" algn="just">
              <a:lnSpc>
                <a:spcPct val="150000"/>
              </a:lnSpc>
              <a:buFont typeface="+mj-lt"/>
              <a:buAutoNum type="arabicPeriod"/>
            </a:pPr>
            <a:r>
              <a:rPr lang="en-IN" sz="2400" dirty="0"/>
              <a:t>Inorganic mercury,</a:t>
            </a:r>
          </a:p>
          <a:p>
            <a:pPr marL="457200" indent="-457200" algn="just">
              <a:lnSpc>
                <a:spcPct val="150000"/>
              </a:lnSpc>
              <a:buFont typeface="+mj-lt"/>
              <a:buAutoNum type="arabicPeriod"/>
            </a:pPr>
            <a:r>
              <a:rPr lang="en-IN" sz="2400" dirty="0"/>
              <a:t>Organic mercury- ethyl-, methyl-, alkyl, -phenyl mercury</a:t>
            </a:r>
          </a:p>
        </p:txBody>
      </p:sp>
    </p:spTree>
    <p:extLst>
      <p:ext uri="{BB962C8B-B14F-4D97-AF65-F5344CB8AC3E}">
        <p14:creationId xmlns:p14="http://schemas.microsoft.com/office/powerpoint/2010/main" val="45997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6ED0F-041D-4574-8888-F5CD9DC5E5C4}"/>
              </a:ext>
            </a:extLst>
          </p:cNvPr>
          <p:cNvSpPr>
            <a:spLocks noGrp="1"/>
          </p:cNvSpPr>
          <p:nvPr>
            <p:ph type="title"/>
          </p:nvPr>
        </p:nvSpPr>
        <p:spPr>
          <a:xfrm>
            <a:off x="1655592" y="365126"/>
            <a:ext cx="6362993" cy="943169"/>
          </a:xfrm>
        </p:spPr>
        <p:txBody>
          <a:bodyPr>
            <a:normAutofit fontScale="90000"/>
          </a:bodyPr>
          <a:lstStyle/>
          <a:p>
            <a:pPr algn="ctr"/>
            <a:r>
              <a:rPr lang="en-IN" sz="3600" b="1" dirty="0"/>
              <a:t>Safety dose/concentration of Hg</a:t>
            </a:r>
          </a:p>
        </p:txBody>
      </p:sp>
      <p:sp>
        <p:nvSpPr>
          <p:cNvPr id="3" name="Content Placeholder 2">
            <a:extLst>
              <a:ext uri="{FF2B5EF4-FFF2-40B4-BE49-F238E27FC236}">
                <a16:creationId xmlns:a16="http://schemas.microsoft.com/office/drawing/2014/main" id="{7A35339A-3826-4FF2-9EB6-A631BF71BA9F}"/>
              </a:ext>
            </a:extLst>
          </p:cNvPr>
          <p:cNvSpPr>
            <a:spLocks noGrp="1"/>
          </p:cNvSpPr>
          <p:nvPr>
            <p:ph idx="1"/>
          </p:nvPr>
        </p:nvSpPr>
        <p:spPr>
          <a:xfrm>
            <a:off x="628650" y="1825625"/>
            <a:ext cx="7886700" cy="2915187"/>
          </a:xfrm>
        </p:spPr>
        <p:txBody>
          <a:bodyPr>
            <a:normAutofit/>
          </a:bodyPr>
          <a:lstStyle/>
          <a:p>
            <a:pPr algn="just">
              <a:lnSpc>
                <a:spcPct val="150000"/>
              </a:lnSpc>
            </a:pPr>
            <a:r>
              <a:rPr lang="en-US" sz="2400" dirty="0"/>
              <a:t>The Bureau of Indian Standards (BIS) has laid down safety limits for drinking water at 0.001 mg of mercury per </a:t>
            </a:r>
            <a:r>
              <a:rPr lang="en-US" sz="2400" dirty="0" err="1"/>
              <a:t>litre</a:t>
            </a:r>
            <a:r>
              <a:rPr lang="en-US" sz="2400" dirty="0"/>
              <a:t> </a:t>
            </a:r>
          </a:p>
          <a:p>
            <a:pPr algn="just">
              <a:lnSpc>
                <a:spcPct val="150000"/>
              </a:lnSpc>
            </a:pPr>
            <a:r>
              <a:rPr lang="en-US" sz="2400" dirty="0"/>
              <a:t>According to EPA maximum containment level was set at 2 parts per million </a:t>
            </a:r>
            <a:endParaRPr lang="en-IN" sz="2400" dirty="0"/>
          </a:p>
        </p:txBody>
      </p:sp>
    </p:spTree>
    <p:extLst>
      <p:ext uri="{BB962C8B-B14F-4D97-AF65-F5344CB8AC3E}">
        <p14:creationId xmlns:p14="http://schemas.microsoft.com/office/powerpoint/2010/main" val="254570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AC92-23AD-4909-9209-37D43FB25835}"/>
              </a:ext>
            </a:extLst>
          </p:cNvPr>
          <p:cNvSpPr>
            <a:spLocks noGrp="1"/>
          </p:cNvSpPr>
          <p:nvPr>
            <p:ph type="title"/>
          </p:nvPr>
        </p:nvSpPr>
        <p:spPr>
          <a:xfrm>
            <a:off x="811530" y="336991"/>
            <a:ext cx="7263325" cy="999440"/>
          </a:xfrm>
        </p:spPr>
        <p:txBody>
          <a:bodyPr>
            <a:normAutofit/>
          </a:bodyPr>
          <a:lstStyle/>
          <a:p>
            <a:pPr algn="ctr"/>
            <a:r>
              <a:rPr lang="en-US" sz="3600" b="1" dirty="0"/>
              <a:t>Sources of Hg into the environment</a:t>
            </a:r>
            <a:endParaRPr lang="en-IN" sz="3600" b="1" dirty="0"/>
          </a:p>
        </p:txBody>
      </p:sp>
      <p:sp>
        <p:nvSpPr>
          <p:cNvPr id="3" name="Content Placeholder 2">
            <a:extLst>
              <a:ext uri="{FF2B5EF4-FFF2-40B4-BE49-F238E27FC236}">
                <a16:creationId xmlns:a16="http://schemas.microsoft.com/office/drawing/2014/main" id="{1643B635-B25A-4AD5-A600-94D7971FA4CD}"/>
              </a:ext>
            </a:extLst>
          </p:cNvPr>
          <p:cNvSpPr>
            <a:spLocks noGrp="1"/>
          </p:cNvSpPr>
          <p:nvPr>
            <p:ph idx="1"/>
          </p:nvPr>
        </p:nvSpPr>
        <p:spPr>
          <a:xfrm>
            <a:off x="910005" y="1336431"/>
            <a:ext cx="5054698" cy="4840532"/>
          </a:xfrm>
        </p:spPr>
        <p:txBody>
          <a:bodyPr>
            <a:normAutofit lnSpcReduction="10000"/>
          </a:bodyPr>
          <a:lstStyle/>
          <a:p>
            <a:pPr marL="0" indent="0">
              <a:buNone/>
            </a:pPr>
            <a:r>
              <a:rPr lang="en-IN" b="1" dirty="0"/>
              <a:t>1. Anthropogenic Sources:</a:t>
            </a:r>
          </a:p>
          <a:p>
            <a:pPr algn="just">
              <a:lnSpc>
                <a:spcPct val="150000"/>
              </a:lnSpc>
              <a:buFont typeface="Wingdings" panose="05000000000000000000" pitchFamily="2" charset="2"/>
              <a:buChar char="v"/>
            </a:pPr>
            <a:r>
              <a:rPr lang="en-US" sz="2000" dirty="0"/>
              <a:t>Burning of fossil fuels – Coal fired power plants contributes 65% of anthropogenic emissions</a:t>
            </a:r>
          </a:p>
          <a:p>
            <a:pPr algn="just">
              <a:lnSpc>
                <a:spcPct val="150000"/>
              </a:lnSpc>
              <a:buFont typeface="Wingdings" panose="05000000000000000000" pitchFamily="2" charset="2"/>
              <a:buChar char="v"/>
            </a:pPr>
            <a:r>
              <a:rPr lang="en-US" sz="2000" dirty="0"/>
              <a:t>Metal mining operations – gold and silver</a:t>
            </a:r>
          </a:p>
          <a:p>
            <a:pPr algn="just">
              <a:lnSpc>
                <a:spcPct val="150000"/>
              </a:lnSpc>
              <a:buFont typeface="Wingdings" panose="05000000000000000000" pitchFamily="2" charset="2"/>
              <a:buChar char="v"/>
            </a:pPr>
            <a:r>
              <a:rPr lang="en-US" sz="2000" dirty="0"/>
              <a:t>Metal smelting and refining</a:t>
            </a:r>
          </a:p>
          <a:p>
            <a:pPr algn="just">
              <a:lnSpc>
                <a:spcPct val="150000"/>
              </a:lnSpc>
              <a:buFont typeface="Wingdings" panose="05000000000000000000" pitchFamily="2" charset="2"/>
              <a:buChar char="v"/>
            </a:pPr>
            <a:r>
              <a:rPr lang="en-US" sz="2000" dirty="0"/>
              <a:t>Cement manufacture</a:t>
            </a:r>
          </a:p>
          <a:p>
            <a:pPr algn="just">
              <a:lnSpc>
                <a:spcPct val="150000"/>
              </a:lnSpc>
              <a:buFont typeface="Wingdings" panose="05000000000000000000" pitchFamily="2" charset="2"/>
              <a:buChar char="v"/>
            </a:pPr>
            <a:r>
              <a:rPr lang="en-US" sz="2000" dirty="0"/>
              <a:t>Chemical manufacture</a:t>
            </a:r>
          </a:p>
          <a:p>
            <a:pPr algn="just">
              <a:lnSpc>
                <a:spcPct val="150000"/>
              </a:lnSpc>
              <a:buFont typeface="Wingdings" panose="05000000000000000000" pitchFamily="2" charset="2"/>
              <a:buChar char="v"/>
            </a:pPr>
            <a:r>
              <a:rPr lang="en-US" sz="2000" dirty="0"/>
              <a:t>Disposal of Hg-waste – Municipal landfill </a:t>
            </a:r>
            <a:r>
              <a:rPr lang="en-IN" sz="2000" dirty="0"/>
              <a:t> </a:t>
            </a:r>
          </a:p>
        </p:txBody>
      </p:sp>
      <p:pic>
        <p:nvPicPr>
          <p:cNvPr id="4098" name="Picture 2" descr="See the source image">
            <a:extLst>
              <a:ext uri="{FF2B5EF4-FFF2-40B4-BE49-F238E27FC236}">
                <a16:creationId xmlns:a16="http://schemas.microsoft.com/office/drawing/2014/main" id="{7DC53F4E-8D56-4BFB-9CC9-652D89E05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552" y="3756697"/>
            <a:ext cx="3426487" cy="19343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74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902D-3984-4107-B128-C9E2B56043C6}"/>
              </a:ext>
            </a:extLst>
          </p:cNvPr>
          <p:cNvSpPr>
            <a:spLocks noGrp="1"/>
          </p:cNvSpPr>
          <p:nvPr>
            <p:ph type="title"/>
          </p:nvPr>
        </p:nvSpPr>
        <p:spPr>
          <a:xfrm>
            <a:off x="628650" y="365127"/>
            <a:ext cx="4055892" cy="802492"/>
          </a:xfrm>
        </p:spPr>
        <p:txBody>
          <a:bodyPr>
            <a:normAutofit/>
          </a:bodyPr>
          <a:lstStyle/>
          <a:p>
            <a:pPr algn="ctr"/>
            <a:r>
              <a:rPr lang="en-IN" sz="3200" b="1" dirty="0"/>
              <a:t>2. Natural Sources: </a:t>
            </a:r>
          </a:p>
        </p:txBody>
      </p:sp>
      <p:sp>
        <p:nvSpPr>
          <p:cNvPr id="3" name="Content Placeholder 2">
            <a:extLst>
              <a:ext uri="{FF2B5EF4-FFF2-40B4-BE49-F238E27FC236}">
                <a16:creationId xmlns:a16="http://schemas.microsoft.com/office/drawing/2014/main" id="{FB8254B4-FE61-4929-BD8C-6011B0BBF225}"/>
              </a:ext>
            </a:extLst>
          </p:cNvPr>
          <p:cNvSpPr>
            <a:spLocks noGrp="1"/>
          </p:cNvSpPr>
          <p:nvPr>
            <p:ph idx="1"/>
          </p:nvPr>
        </p:nvSpPr>
        <p:spPr>
          <a:xfrm>
            <a:off x="1936945" y="1699015"/>
            <a:ext cx="3844876" cy="2324344"/>
          </a:xfrm>
        </p:spPr>
        <p:txBody>
          <a:bodyPr>
            <a:normAutofit/>
          </a:bodyPr>
          <a:lstStyle/>
          <a:p>
            <a:pPr algn="just">
              <a:lnSpc>
                <a:spcPct val="150000"/>
              </a:lnSpc>
              <a:buFont typeface="Wingdings" panose="05000000000000000000" pitchFamily="2" charset="2"/>
              <a:buChar char="v"/>
            </a:pPr>
            <a:r>
              <a:rPr lang="en-US" sz="2400" dirty="0"/>
              <a:t>Volcanoes</a:t>
            </a:r>
          </a:p>
          <a:p>
            <a:pPr algn="just">
              <a:lnSpc>
                <a:spcPct val="150000"/>
              </a:lnSpc>
              <a:buFont typeface="Wingdings" panose="05000000000000000000" pitchFamily="2" charset="2"/>
              <a:buChar char="v"/>
            </a:pPr>
            <a:r>
              <a:rPr lang="en-US" sz="2400" dirty="0"/>
              <a:t>Deep-sea vents</a:t>
            </a:r>
          </a:p>
          <a:p>
            <a:pPr algn="just">
              <a:lnSpc>
                <a:spcPct val="150000"/>
              </a:lnSpc>
              <a:buFont typeface="Wingdings" panose="05000000000000000000" pitchFamily="2" charset="2"/>
              <a:buChar char="v"/>
            </a:pPr>
            <a:r>
              <a:rPr lang="en-US" sz="2400" dirty="0"/>
              <a:t>Terrestrial hot springs </a:t>
            </a:r>
            <a:endParaRPr lang="en-IN" sz="2400" dirty="0"/>
          </a:p>
        </p:txBody>
      </p:sp>
      <p:pic>
        <p:nvPicPr>
          <p:cNvPr id="5122" name="Picture 2" descr="See the source image">
            <a:extLst>
              <a:ext uri="{FF2B5EF4-FFF2-40B4-BE49-F238E27FC236}">
                <a16:creationId xmlns:a16="http://schemas.microsoft.com/office/drawing/2014/main" id="{1C480576-B994-437C-BC7D-757815FFA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899" y="3587360"/>
            <a:ext cx="2838450" cy="3143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See the source image">
            <a:extLst>
              <a:ext uri="{FF2B5EF4-FFF2-40B4-BE49-F238E27FC236}">
                <a16:creationId xmlns:a16="http://schemas.microsoft.com/office/drawing/2014/main" id="{654C150F-8196-430E-874A-7C7CF360D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214" y="715501"/>
            <a:ext cx="3844876" cy="25551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See the source image">
            <a:extLst>
              <a:ext uri="{FF2B5EF4-FFF2-40B4-BE49-F238E27FC236}">
                <a16:creationId xmlns:a16="http://schemas.microsoft.com/office/drawing/2014/main" id="{187D5D55-EACE-428E-996B-CB8D0C9D6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033" y="3917728"/>
            <a:ext cx="3146181" cy="28512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582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2400-548B-4F70-A2B8-914AA4B64224}"/>
              </a:ext>
            </a:extLst>
          </p:cNvPr>
          <p:cNvSpPr>
            <a:spLocks noGrp="1"/>
          </p:cNvSpPr>
          <p:nvPr>
            <p:ph type="title"/>
          </p:nvPr>
        </p:nvSpPr>
        <p:spPr>
          <a:xfrm>
            <a:off x="2316773" y="286824"/>
            <a:ext cx="4154365" cy="788425"/>
          </a:xfrm>
        </p:spPr>
        <p:txBody>
          <a:bodyPr>
            <a:normAutofit fontScale="90000"/>
          </a:bodyPr>
          <a:lstStyle/>
          <a:p>
            <a:pPr algn="ctr"/>
            <a:r>
              <a:rPr lang="en-IN" sz="3600" b="1" dirty="0"/>
              <a:t>Different state of Hg</a:t>
            </a:r>
          </a:p>
        </p:txBody>
      </p:sp>
      <p:sp>
        <p:nvSpPr>
          <p:cNvPr id="3" name="Content Placeholder 2">
            <a:extLst>
              <a:ext uri="{FF2B5EF4-FFF2-40B4-BE49-F238E27FC236}">
                <a16:creationId xmlns:a16="http://schemas.microsoft.com/office/drawing/2014/main" id="{9A2513BA-B358-4BA3-BBF6-CAE103585D1C}"/>
              </a:ext>
            </a:extLst>
          </p:cNvPr>
          <p:cNvSpPr>
            <a:spLocks noGrp="1"/>
          </p:cNvSpPr>
          <p:nvPr>
            <p:ph idx="1"/>
          </p:nvPr>
        </p:nvSpPr>
        <p:spPr>
          <a:xfrm>
            <a:off x="628650" y="1825625"/>
            <a:ext cx="4266907" cy="2999593"/>
          </a:xfrm>
        </p:spPr>
        <p:txBody>
          <a:bodyPr>
            <a:normAutofit fontScale="92500" lnSpcReduction="10000"/>
          </a:bodyPr>
          <a:lstStyle/>
          <a:p>
            <a:pPr>
              <a:buFont typeface="Wingdings" panose="05000000000000000000" pitchFamily="2" charset="2"/>
              <a:buChar char="v"/>
            </a:pPr>
            <a:r>
              <a:rPr lang="en-IN" b="1" dirty="0"/>
              <a:t>Elemental Hg:</a:t>
            </a:r>
          </a:p>
          <a:p>
            <a:pPr marL="514350" indent="-514350">
              <a:buFont typeface="+mj-lt"/>
              <a:buAutoNum type="arabicPeriod"/>
            </a:pPr>
            <a:r>
              <a:rPr lang="en-US" sz="2400" dirty="0"/>
              <a:t>Thermometers</a:t>
            </a:r>
          </a:p>
          <a:p>
            <a:pPr marL="514350" indent="-514350">
              <a:buFont typeface="+mj-lt"/>
              <a:buAutoNum type="arabicPeriod"/>
            </a:pPr>
            <a:r>
              <a:rPr lang="en-US" sz="2400" dirty="0"/>
              <a:t>Thermostats</a:t>
            </a:r>
          </a:p>
          <a:p>
            <a:pPr marL="514350" indent="-514350">
              <a:buFont typeface="+mj-lt"/>
              <a:buAutoNum type="arabicPeriod"/>
            </a:pPr>
            <a:r>
              <a:rPr lang="en-US" sz="2400" dirty="0"/>
              <a:t>Dental amalgams</a:t>
            </a:r>
          </a:p>
          <a:p>
            <a:pPr marL="514350" indent="-514350">
              <a:buFont typeface="+mj-lt"/>
              <a:buAutoNum type="arabicPeriod"/>
            </a:pPr>
            <a:r>
              <a:rPr lang="en-US" sz="2400" dirty="0"/>
              <a:t>Hg added to latex paint, eventually enters a vaporized state </a:t>
            </a:r>
            <a:endParaRPr lang="en-IN" sz="2400" dirty="0"/>
          </a:p>
        </p:txBody>
      </p:sp>
      <p:pic>
        <p:nvPicPr>
          <p:cNvPr id="6146" name="Picture 2" descr="See the source image">
            <a:extLst>
              <a:ext uri="{FF2B5EF4-FFF2-40B4-BE49-F238E27FC236}">
                <a16:creationId xmlns:a16="http://schemas.microsoft.com/office/drawing/2014/main" id="{443DBCED-A977-4505-8470-BD3F1C060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442" y="1075249"/>
            <a:ext cx="1026941" cy="265334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ee the source image">
            <a:extLst>
              <a:ext uri="{FF2B5EF4-FFF2-40B4-BE49-F238E27FC236}">
                <a16:creationId xmlns:a16="http://schemas.microsoft.com/office/drawing/2014/main" id="{3895A8CE-9FCE-4998-9592-7F26DF1D6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244" y="1171135"/>
            <a:ext cx="2778024" cy="265334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ee the source image">
            <a:extLst>
              <a:ext uri="{FF2B5EF4-FFF2-40B4-BE49-F238E27FC236}">
                <a16:creationId xmlns:a16="http://schemas.microsoft.com/office/drawing/2014/main" id="{5157CD6C-1589-4AA2-8553-215FE68E1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711" y="3824476"/>
            <a:ext cx="2996418" cy="21734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descr="See the source image">
            <a:extLst>
              <a:ext uri="{FF2B5EF4-FFF2-40B4-BE49-F238E27FC236}">
                <a16:creationId xmlns:a16="http://schemas.microsoft.com/office/drawing/2014/main" id="{0C11C38B-6A78-4C7C-A661-3354A2450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290" y="4388750"/>
            <a:ext cx="2373687" cy="2373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096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E0DF-F679-409C-B5B6-673AF80C8A1B}"/>
              </a:ext>
            </a:extLst>
          </p:cNvPr>
          <p:cNvSpPr>
            <a:spLocks noGrp="1"/>
          </p:cNvSpPr>
          <p:nvPr>
            <p:ph type="title"/>
          </p:nvPr>
        </p:nvSpPr>
        <p:spPr>
          <a:xfrm>
            <a:off x="628650" y="432289"/>
            <a:ext cx="3366575" cy="774357"/>
          </a:xfrm>
        </p:spPr>
        <p:txBody>
          <a:bodyPr>
            <a:normAutofit/>
          </a:bodyPr>
          <a:lstStyle/>
          <a:p>
            <a:pPr marL="571500" indent="-571500" algn="ctr">
              <a:buFont typeface="Wingdings" panose="05000000000000000000" pitchFamily="2" charset="2"/>
              <a:buChar char="v"/>
            </a:pPr>
            <a:r>
              <a:rPr lang="en-IN" sz="3600" b="1" dirty="0"/>
              <a:t>Inorganic Hg</a:t>
            </a:r>
          </a:p>
        </p:txBody>
      </p:sp>
      <p:sp>
        <p:nvSpPr>
          <p:cNvPr id="3" name="Content Placeholder 2">
            <a:extLst>
              <a:ext uri="{FF2B5EF4-FFF2-40B4-BE49-F238E27FC236}">
                <a16:creationId xmlns:a16="http://schemas.microsoft.com/office/drawing/2014/main" id="{41BF609C-AF8B-4E9D-A7F0-33821EF010A4}"/>
              </a:ext>
            </a:extLst>
          </p:cNvPr>
          <p:cNvSpPr>
            <a:spLocks noGrp="1"/>
          </p:cNvSpPr>
          <p:nvPr>
            <p:ph idx="1"/>
          </p:nvPr>
        </p:nvSpPr>
        <p:spPr>
          <a:xfrm>
            <a:off x="628650" y="1206646"/>
            <a:ext cx="5153172" cy="5531779"/>
          </a:xfrm>
        </p:spPr>
        <p:txBody>
          <a:bodyPr>
            <a:normAutofit/>
          </a:bodyPr>
          <a:lstStyle/>
          <a:p>
            <a:pPr algn="just">
              <a:lnSpc>
                <a:spcPct val="150000"/>
              </a:lnSpc>
              <a:buFont typeface="Wingdings" panose="05000000000000000000" pitchFamily="2" charset="2"/>
              <a:buChar char="ü"/>
            </a:pPr>
            <a:r>
              <a:rPr lang="en-US" sz="2400" dirty="0"/>
              <a:t>Cosmetic products,</a:t>
            </a:r>
          </a:p>
          <a:p>
            <a:pPr algn="just">
              <a:lnSpc>
                <a:spcPct val="150000"/>
              </a:lnSpc>
              <a:buFont typeface="Wingdings" panose="05000000000000000000" pitchFamily="2" charset="2"/>
              <a:buChar char="ü"/>
            </a:pPr>
            <a:r>
              <a:rPr lang="en-US" sz="2400" dirty="0"/>
              <a:t>Laxatives</a:t>
            </a:r>
          </a:p>
          <a:p>
            <a:pPr algn="just">
              <a:lnSpc>
                <a:spcPct val="150000"/>
              </a:lnSpc>
              <a:buFont typeface="Wingdings" panose="05000000000000000000" pitchFamily="2" charset="2"/>
              <a:buChar char="ü"/>
            </a:pPr>
            <a:r>
              <a:rPr lang="en-US" sz="2400" dirty="0"/>
              <a:t>Teething powders</a:t>
            </a:r>
          </a:p>
          <a:p>
            <a:pPr algn="just">
              <a:lnSpc>
                <a:spcPct val="150000"/>
              </a:lnSpc>
              <a:buFont typeface="Wingdings" panose="05000000000000000000" pitchFamily="2" charset="2"/>
              <a:buChar char="ü"/>
            </a:pPr>
            <a:r>
              <a:rPr lang="en-US" sz="2400" dirty="0"/>
              <a:t>Diuretics</a:t>
            </a:r>
          </a:p>
          <a:p>
            <a:pPr algn="just">
              <a:lnSpc>
                <a:spcPct val="150000"/>
              </a:lnSpc>
              <a:buFont typeface="Wingdings" panose="05000000000000000000" pitchFamily="2" charset="2"/>
              <a:buChar char="ü"/>
            </a:pPr>
            <a:r>
              <a:rPr lang="en-US" sz="2400" dirty="0"/>
              <a:t>Antiseptics</a:t>
            </a:r>
          </a:p>
          <a:p>
            <a:pPr algn="just">
              <a:lnSpc>
                <a:spcPct val="150000"/>
              </a:lnSpc>
              <a:buFont typeface="Wingdings" panose="05000000000000000000" pitchFamily="2" charset="2"/>
              <a:buChar char="ü"/>
            </a:pPr>
            <a:r>
              <a:rPr lang="en-US" sz="2400" dirty="0"/>
              <a:t> Inorganic mercury can be formed from the metabolism of elemental mercury vapor or methylmercury </a:t>
            </a:r>
            <a:endParaRPr lang="en-IN" sz="2400" dirty="0"/>
          </a:p>
        </p:txBody>
      </p:sp>
      <p:pic>
        <p:nvPicPr>
          <p:cNvPr id="7170" name="Picture 2" descr="See the source image">
            <a:extLst>
              <a:ext uri="{FF2B5EF4-FFF2-40B4-BE49-F238E27FC236}">
                <a16:creationId xmlns:a16="http://schemas.microsoft.com/office/drawing/2014/main" id="{B84E14DE-4712-4A15-9EB2-A788871FF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002" y="1165469"/>
            <a:ext cx="3385116" cy="2185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7CEB834C-E89A-47D4-9801-C86F48CBF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674" y="954845"/>
            <a:ext cx="20955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6" name="Picture 8" descr="See the source image">
            <a:extLst>
              <a:ext uri="{FF2B5EF4-FFF2-40B4-BE49-F238E27FC236}">
                <a16:creationId xmlns:a16="http://schemas.microsoft.com/office/drawing/2014/main" id="{C9AC9E54-1A1F-4320-99D4-0B17CB6B7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418" y="2785180"/>
            <a:ext cx="2021457" cy="1134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8" name="Picture 10" descr="MHP XPEL MAXIMUM STRENGTH HERBAL DIURETIC RAPID WATER LOSS/ SUPPORTS WEIGHT LOSS">
            <a:extLst>
              <a:ext uri="{FF2B5EF4-FFF2-40B4-BE49-F238E27FC236}">
                <a16:creationId xmlns:a16="http://schemas.microsoft.com/office/drawing/2014/main" id="{2AE4CD00-8223-4235-8AFD-65DCCBC575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6245" y="4329916"/>
            <a:ext cx="1150449" cy="2185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80" name="Picture 12" descr="Image result for Antiseptics">
            <a:extLst>
              <a:ext uri="{FF2B5EF4-FFF2-40B4-BE49-F238E27FC236}">
                <a16:creationId xmlns:a16="http://schemas.microsoft.com/office/drawing/2014/main" id="{29DC54EE-E14C-4785-A910-99E123AE33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4869" y="4684542"/>
            <a:ext cx="2041006" cy="14014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812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5F71-8DEE-497D-8BF1-FB3F57FC0282}"/>
              </a:ext>
            </a:extLst>
          </p:cNvPr>
          <p:cNvSpPr>
            <a:spLocks noGrp="1"/>
          </p:cNvSpPr>
          <p:nvPr>
            <p:ph type="title"/>
          </p:nvPr>
        </p:nvSpPr>
        <p:spPr>
          <a:xfrm>
            <a:off x="2600325" y="181317"/>
            <a:ext cx="3943350" cy="690880"/>
          </a:xfrm>
        </p:spPr>
        <p:txBody>
          <a:bodyPr>
            <a:normAutofit/>
          </a:bodyPr>
          <a:lstStyle/>
          <a:p>
            <a:pPr algn="ctr"/>
            <a:r>
              <a:rPr lang="en-IN" sz="3600" b="1" dirty="0"/>
              <a:t>Elemental Mercury</a:t>
            </a:r>
          </a:p>
        </p:txBody>
      </p:sp>
      <p:sp>
        <p:nvSpPr>
          <p:cNvPr id="3" name="Content Placeholder 2">
            <a:extLst>
              <a:ext uri="{FF2B5EF4-FFF2-40B4-BE49-F238E27FC236}">
                <a16:creationId xmlns:a16="http://schemas.microsoft.com/office/drawing/2014/main" id="{CDB8DD53-E384-4925-B6F2-1EC1F2E13EF8}"/>
              </a:ext>
            </a:extLst>
          </p:cNvPr>
          <p:cNvSpPr>
            <a:spLocks noGrp="1"/>
          </p:cNvSpPr>
          <p:nvPr>
            <p:ph idx="1"/>
          </p:nvPr>
        </p:nvSpPr>
        <p:spPr>
          <a:xfrm>
            <a:off x="628649" y="872198"/>
            <a:ext cx="7924507" cy="5663808"/>
          </a:xfrm>
        </p:spPr>
        <p:txBody>
          <a:bodyPr>
            <a:normAutofit lnSpcReduction="10000"/>
          </a:bodyPr>
          <a:lstStyle/>
          <a:p>
            <a:pPr algn="just">
              <a:lnSpc>
                <a:spcPct val="150000"/>
              </a:lnSpc>
            </a:pPr>
            <a:r>
              <a:rPr lang="en-US" sz="1800" dirty="0"/>
              <a:t>Eighty percent of inhaled elementary mercury vapor is absorbed and can cross the blood-brain barrier or reach the placenta.</a:t>
            </a:r>
          </a:p>
          <a:p>
            <a:pPr algn="just">
              <a:lnSpc>
                <a:spcPct val="150000"/>
              </a:lnSpc>
            </a:pPr>
            <a:r>
              <a:rPr lang="en-US" sz="1800" dirty="0"/>
              <a:t>Mercury vapor in the gastrointestinal tract is converted to mercuric sulfide and excreted in the feces.</a:t>
            </a:r>
          </a:p>
          <a:p>
            <a:pPr algn="just">
              <a:lnSpc>
                <a:spcPct val="150000"/>
              </a:lnSpc>
            </a:pPr>
            <a:r>
              <a:rPr lang="en-US" sz="1800" dirty="0"/>
              <a:t>Mercury vapor in the kidneys is carried to all parts of the central nervous system as a lipid soluble gas. </a:t>
            </a:r>
          </a:p>
          <a:p>
            <a:pPr algn="just">
              <a:lnSpc>
                <a:spcPct val="150000"/>
              </a:lnSpc>
            </a:pPr>
            <a:r>
              <a:rPr lang="en-US" sz="1800" dirty="0"/>
              <a:t>Mercury vapor can also be oxidized to inorganic mercury by catalase and can attach to the thiol groups in most proteins – enzymes, glutathione, or almost any structural protein.</a:t>
            </a:r>
          </a:p>
          <a:p>
            <a:pPr algn="just">
              <a:lnSpc>
                <a:spcPct val="150000"/>
              </a:lnSpc>
            </a:pPr>
            <a:r>
              <a:rPr lang="en-US" sz="1800" dirty="0"/>
              <a:t>Elemental mercury can also be methylated by microorganisms in soil and water and potentially the human gastrointestinal tract, where it can then be transformed into organic methylmercury, the form found in fish, fungicides, and pesticides</a:t>
            </a:r>
            <a:endParaRPr lang="en-IN" sz="1800" dirty="0"/>
          </a:p>
        </p:txBody>
      </p:sp>
    </p:spTree>
    <p:extLst>
      <p:ext uri="{BB962C8B-B14F-4D97-AF65-F5344CB8AC3E}">
        <p14:creationId xmlns:p14="http://schemas.microsoft.com/office/powerpoint/2010/main" val="3734838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14EC-4779-4EE1-8BAF-5361F44F86B5}"/>
              </a:ext>
            </a:extLst>
          </p:cNvPr>
          <p:cNvSpPr>
            <a:spLocks noGrp="1"/>
          </p:cNvSpPr>
          <p:nvPr>
            <p:ph type="title"/>
          </p:nvPr>
        </p:nvSpPr>
        <p:spPr>
          <a:xfrm>
            <a:off x="2302705" y="293858"/>
            <a:ext cx="4252839" cy="774357"/>
          </a:xfrm>
        </p:spPr>
        <p:txBody>
          <a:bodyPr>
            <a:normAutofit/>
          </a:bodyPr>
          <a:lstStyle/>
          <a:p>
            <a:pPr algn="ctr"/>
            <a:r>
              <a:rPr lang="en-IN" sz="3600" b="1" dirty="0"/>
              <a:t>Inorganic Mercury</a:t>
            </a:r>
          </a:p>
        </p:txBody>
      </p:sp>
      <p:sp>
        <p:nvSpPr>
          <p:cNvPr id="3" name="Content Placeholder 2">
            <a:extLst>
              <a:ext uri="{FF2B5EF4-FFF2-40B4-BE49-F238E27FC236}">
                <a16:creationId xmlns:a16="http://schemas.microsoft.com/office/drawing/2014/main" id="{606F6069-A6F8-4F4B-A236-FEF9C22553CF}"/>
              </a:ext>
            </a:extLst>
          </p:cNvPr>
          <p:cNvSpPr>
            <a:spLocks noGrp="1"/>
          </p:cNvSpPr>
          <p:nvPr>
            <p:ph idx="1"/>
          </p:nvPr>
        </p:nvSpPr>
        <p:spPr>
          <a:xfrm>
            <a:off x="628650" y="1769354"/>
            <a:ext cx="7886700" cy="3055864"/>
          </a:xfrm>
        </p:spPr>
        <p:txBody>
          <a:bodyPr>
            <a:normAutofit/>
          </a:bodyPr>
          <a:lstStyle/>
          <a:p>
            <a:pPr algn="just">
              <a:lnSpc>
                <a:spcPct val="150000"/>
              </a:lnSpc>
            </a:pPr>
            <a:r>
              <a:rPr lang="en-US" sz="2000" dirty="0"/>
              <a:t>Although inorganic mercury does not normally reach the placenta or cross the blood-brain barrier, it has been found in the neonatal brain due to the absence of a fully formed blood brain barrier.</a:t>
            </a:r>
          </a:p>
          <a:p>
            <a:pPr algn="just">
              <a:lnSpc>
                <a:spcPct val="150000"/>
              </a:lnSpc>
            </a:pPr>
            <a:r>
              <a:rPr lang="en-US" sz="2000" dirty="0"/>
              <a:t>Inorganic mercury is complexed with glutathione in the liver and secreted in the bile as a cysteine mercury or glutathione-mercury complex. </a:t>
            </a:r>
            <a:endParaRPr lang="en-IN" sz="2000" dirty="0"/>
          </a:p>
        </p:txBody>
      </p:sp>
    </p:spTree>
    <p:extLst>
      <p:ext uri="{BB962C8B-B14F-4D97-AF65-F5344CB8AC3E}">
        <p14:creationId xmlns:p14="http://schemas.microsoft.com/office/powerpoint/2010/main" val="164805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0DCF-12BF-4816-B8DA-D74673C802B2}"/>
              </a:ext>
            </a:extLst>
          </p:cNvPr>
          <p:cNvSpPr>
            <a:spLocks noGrp="1"/>
          </p:cNvSpPr>
          <p:nvPr>
            <p:ph type="title"/>
          </p:nvPr>
        </p:nvSpPr>
        <p:spPr>
          <a:xfrm>
            <a:off x="2757268" y="286824"/>
            <a:ext cx="2954215" cy="788425"/>
          </a:xfrm>
        </p:spPr>
        <p:txBody>
          <a:bodyPr>
            <a:normAutofit/>
          </a:bodyPr>
          <a:lstStyle/>
          <a:p>
            <a:pPr algn="ctr"/>
            <a:r>
              <a:rPr lang="en-IN" sz="3600" b="1" dirty="0"/>
              <a:t>Introduction</a:t>
            </a:r>
          </a:p>
        </p:txBody>
      </p:sp>
      <p:sp>
        <p:nvSpPr>
          <p:cNvPr id="3" name="Content Placeholder 2">
            <a:extLst>
              <a:ext uri="{FF2B5EF4-FFF2-40B4-BE49-F238E27FC236}">
                <a16:creationId xmlns:a16="http://schemas.microsoft.com/office/drawing/2014/main" id="{5002FB06-439D-4EEF-A458-0DF670EA96C5}"/>
              </a:ext>
            </a:extLst>
          </p:cNvPr>
          <p:cNvSpPr>
            <a:spLocks noGrp="1"/>
          </p:cNvSpPr>
          <p:nvPr>
            <p:ph idx="1"/>
          </p:nvPr>
        </p:nvSpPr>
        <p:spPr>
          <a:xfrm>
            <a:off x="628650" y="1516135"/>
            <a:ext cx="7886700" cy="4351338"/>
          </a:xfrm>
        </p:spPr>
        <p:txBody>
          <a:bodyPr>
            <a:normAutofit fontScale="92500"/>
          </a:bodyPr>
          <a:lstStyle/>
          <a:p>
            <a:pPr algn="just">
              <a:lnSpc>
                <a:spcPct val="150000"/>
              </a:lnSpc>
              <a:buFont typeface="Wingdings" panose="05000000000000000000" pitchFamily="2" charset="2"/>
              <a:buChar char="v"/>
            </a:pPr>
            <a:r>
              <a:rPr lang="en-US" sz="2400" dirty="0"/>
              <a:t>A “heavy metal” refers to its atomic weight, not its toxicity</a:t>
            </a:r>
          </a:p>
          <a:p>
            <a:pPr algn="just">
              <a:lnSpc>
                <a:spcPct val="150000"/>
              </a:lnSpc>
              <a:buFont typeface="Wingdings" panose="05000000000000000000" pitchFamily="2" charset="2"/>
              <a:buChar char="v"/>
            </a:pPr>
            <a:r>
              <a:rPr lang="en-US" sz="2400" dirty="0"/>
              <a:t>Heavy metals are those whose specific gravity is more than water (</a:t>
            </a:r>
            <a:r>
              <a:rPr lang="en-US" sz="2400" dirty="0" err="1"/>
              <a:t>atleast</a:t>
            </a:r>
            <a:r>
              <a:rPr lang="en-US" sz="2400" dirty="0"/>
              <a:t> five times)</a:t>
            </a:r>
          </a:p>
          <a:p>
            <a:pPr algn="just">
              <a:lnSpc>
                <a:spcPct val="150000"/>
              </a:lnSpc>
              <a:buFont typeface="Wingdings" panose="05000000000000000000" pitchFamily="2" charset="2"/>
              <a:buChar char="v"/>
            </a:pPr>
            <a:r>
              <a:rPr lang="en-US" sz="2400" dirty="0"/>
              <a:t>Many metals are essential or play a normal role in biology</a:t>
            </a:r>
          </a:p>
          <a:p>
            <a:pPr algn="just">
              <a:lnSpc>
                <a:spcPct val="150000"/>
              </a:lnSpc>
              <a:buFont typeface="Wingdings" panose="05000000000000000000" pitchFamily="2" charset="2"/>
              <a:buChar char="v"/>
            </a:pPr>
            <a:r>
              <a:rPr lang="en-US" sz="2400" dirty="0"/>
              <a:t>Like all chemicals, all metals are toxic at high enough doses</a:t>
            </a:r>
          </a:p>
          <a:p>
            <a:pPr algn="just">
              <a:lnSpc>
                <a:spcPct val="150000"/>
              </a:lnSpc>
              <a:buFont typeface="Wingdings" panose="05000000000000000000" pitchFamily="2" charset="2"/>
              <a:buChar char="v"/>
            </a:pPr>
            <a:r>
              <a:rPr lang="en-US" sz="2400" dirty="0"/>
              <a:t>Like all chemicals, all metals are non-toxic at very low doses</a:t>
            </a:r>
            <a:endParaRPr lang="en-IN" sz="2400" dirty="0"/>
          </a:p>
        </p:txBody>
      </p:sp>
    </p:spTree>
    <p:extLst>
      <p:ext uri="{BB962C8B-B14F-4D97-AF65-F5344CB8AC3E}">
        <p14:creationId xmlns:p14="http://schemas.microsoft.com/office/powerpoint/2010/main" val="3769160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1317-6ED9-45AB-A4FB-79CE5CE1C2A8}"/>
              </a:ext>
            </a:extLst>
          </p:cNvPr>
          <p:cNvSpPr>
            <a:spLocks noGrp="1"/>
          </p:cNvSpPr>
          <p:nvPr>
            <p:ph type="title"/>
          </p:nvPr>
        </p:nvSpPr>
        <p:spPr>
          <a:xfrm>
            <a:off x="2499653" y="244621"/>
            <a:ext cx="3943350" cy="872831"/>
          </a:xfrm>
        </p:spPr>
        <p:txBody>
          <a:bodyPr>
            <a:normAutofit/>
          </a:bodyPr>
          <a:lstStyle/>
          <a:p>
            <a:pPr algn="ctr"/>
            <a:r>
              <a:rPr lang="en-IN" sz="3600" b="1" dirty="0"/>
              <a:t>Organic Mercury</a:t>
            </a:r>
          </a:p>
        </p:txBody>
      </p:sp>
      <p:sp>
        <p:nvSpPr>
          <p:cNvPr id="3" name="Content Placeholder 2">
            <a:extLst>
              <a:ext uri="{FF2B5EF4-FFF2-40B4-BE49-F238E27FC236}">
                <a16:creationId xmlns:a16="http://schemas.microsoft.com/office/drawing/2014/main" id="{17EB14A1-DB38-4C77-AFA5-C1A882DA0FC8}"/>
              </a:ext>
            </a:extLst>
          </p:cNvPr>
          <p:cNvSpPr>
            <a:spLocks noGrp="1"/>
          </p:cNvSpPr>
          <p:nvPr>
            <p:ph idx="1"/>
          </p:nvPr>
        </p:nvSpPr>
        <p:spPr>
          <a:xfrm>
            <a:off x="628650" y="1825625"/>
            <a:ext cx="7886700" cy="3576369"/>
          </a:xfrm>
        </p:spPr>
        <p:txBody>
          <a:bodyPr>
            <a:normAutofit/>
          </a:bodyPr>
          <a:lstStyle/>
          <a:p>
            <a:pPr algn="just">
              <a:lnSpc>
                <a:spcPct val="150000"/>
              </a:lnSpc>
            </a:pPr>
            <a:r>
              <a:rPr lang="en-US" sz="2000" dirty="0"/>
              <a:t>Methylmercury is almost completely absorbed (95-100 percent) in the human gastrointestinal tract, 90% of which is eventually eliminated through the feces.</a:t>
            </a:r>
          </a:p>
          <a:p>
            <a:pPr algn="just">
              <a:lnSpc>
                <a:spcPct val="150000"/>
              </a:lnSpc>
            </a:pPr>
            <a:r>
              <a:rPr lang="en-US" sz="2000" dirty="0"/>
              <a:t>Methylmercury is present in the body as a water-soluble complex, mainly with the sulfur atom of thiol ligands, and crosses the blood-brain barrier complexed with L-cysteine in a molecule resembling methionine.</a:t>
            </a:r>
            <a:endParaRPr lang="en-IN" sz="2000" dirty="0"/>
          </a:p>
        </p:txBody>
      </p:sp>
    </p:spTree>
    <p:extLst>
      <p:ext uri="{BB962C8B-B14F-4D97-AF65-F5344CB8AC3E}">
        <p14:creationId xmlns:p14="http://schemas.microsoft.com/office/powerpoint/2010/main" val="4057612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EB29-3F8D-4B29-863E-28CC1C89B3CA}"/>
              </a:ext>
            </a:extLst>
          </p:cNvPr>
          <p:cNvSpPr>
            <a:spLocks noGrp="1"/>
          </p:cNvSpPr>
          <p:nvPr>
            <p:ph type="title"/>
          </p:nvPr>
        </p:nvSpPr>
        <p:spPr>
          <a:xfrm>
            <a:off x="1613389" y="351059"/>
            <a:ext cx="6166045" cy="929102"/>
          </a:xfrm>
        </p:spPr>
        <p:txBody>
          <a:bodyPr>
            <a:normAutofit fontScale="90000"/>
          </a:bodyPr>
          <a:lstStyle/>
          <a:p>
            <a:pPr algn="ctr"/>
            <a:r>
              <a:rPr lang="en-IN" sz="3600" b="1" dirty="0"/>
              <a:t>Bioaccumulation of methyl-Hg</a:t>
            </a:r>
          </a:p>
        </p:txBody>
      </p:sp>
      <p:sp>
        <p:nvSpPr>
          <p:cNvPr id="3" name="Content Placeholder 2">
            <a:extLst>
              <a:ext uri="{FF2B5EF4-FFF2-40B4-BE49-F238E27FC236}">
                <a16:creationId xmlns:a16="http://schemas.microsoft.com/office/drawing/2014/main" id="{C0FDA0BC-D3D6-494E-923F-23CC5070C853}"/>
              </a:ext>
            </a:extLst>
          </p:cNvPr>
          <p:cNvSpPr>
            <a:spLocks noGrp="1"/>
          </p:cNvSpPr>
          <p:nvPr>
            <p:ph idx="1"/>
          </p:nvPr>
        </p:nvSpPr>
        <p:spPr>
          <a:xfrm>
            <a:off x="769327" y="1642745"/>
            <a:ext cx="7886700" cy="3210609"/>
          </a:xfrm>
        </p:spPr>
        <p:txBody>
          <a:bodyPr>
            <a:normAutofit/>
          </a:bodyPr>
          <a:lstStyle/>
          <a:p>
            <a:pPr algn="just">
              <a:lnSpc>
                <a:spcPct val="150000"/>
              </a:lnSpc>
            </a:pPr>
            <a:r>
              <a:rPr lang="en-US" sz="2000" dirty="0"/>
              <a:t>Accumulates in tissues over time</a:t>
            </a:r>
          </a:p>
          <a:p>
            <a:pPr algn="just">
              <a:lnSpc>
                <a:spcPct val="150000"/>
              </a:lnSpc>
            </a:pPr>
            <a:r>
              <a:rPr lang="en-US" sz="2000" dirty="0"/>
              <a:t>Concentrates in the muscle tissue of fish</a:t>
            </a:r>
          </a:p>
          <a:p>
            <a:pPr algn="just">
              <a:lnSpc>
                <a:spcPct val="150000"/>
              </a:lnSpc>
            </a:pPr>
            <a:r>
              <a:rPr lang="en-US" sz="2000" dirty="0"/>
              <a:t>Accumulates in the envelopes of nerve cells</a:t>
            </a:r>
          </a:p>
          <a:p>
            <a:pPr algn="just">
              <a:lnSpc>
                <a:spcPct val="150000"/>
              </a:lnSpc>
            </a:pPr>
            <a:r>
              <a:rPr lang="en-US" sz="2000" dirty="0"/>
              <a:t>100x more toxic than Hg0 and Hg2+</a:t>
            </a:r>
          </a:p>
          <a:p>
            <a:pPr algn="just">
              <a:lnSpc>
                <a:spcPct val="150000"/>
              </a:lnSpc>
            </a:pPr>
            <a:r>
              <a:rPr lang="en-US" sz="2000" dirty="0"/>
              <a:t>Destroys muscle proteins and enzymes essential to cell function</a:t>
            </a:r>
            <a:endParaRPr lang="en-IN" sz="2000" dirty="0"/>
          </a:p>
        </p:txBody>
      </p:sp>
    </p:spTree>
    <p:extLst>
      <p:ext uri="{BB962C8B-B14F-4D97-AF65-F5344CB8AC3E}">
        <p14:creationId xmlns:p14="http://schemas.microsoft.com/office/powerpoint/2010/main" val="3737062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373A9-5FE3-4642-B275-E0684C8D77AC}"/>
              </a:ext>
            </a:extLst>
          </p:cNvPr>
          <p:cNvSpPr>
            <a:spLocks noGrp="1"/>
          </p:cNvSpPr>
          <p:nvPr>
            <p:ph type="title"/>
          </p:nvPr>
        </p:nvSpPr>
        <p:spPr>
          <a:xfrm>
            <a:off x="3048293" y="314960"/>
            <a:ext cx="2775732" cy="732154"/>
          </a:xfrm>
        </p:spPr>
        <p:txBody>
          <a:bodyPr>
            <a:normAutofit fontScale="90000"/>
          </a:bodyPr>
          <a:lstStyle/>
          <a:p>
            <a:pPr algn="ctr"/>
            <a:r>
              <a:rPr lang="en-IN" sz="3600" b="1" dirty="0"/>
              <a:t>Hg poisoning </a:t>
            </a:r>
          </a:p>
        </p:txBody>
      </p:sp>
      <p:sp>
        <p:nvSpPr>
          <p:cNvPr id="3" name="Content Placeholder 2">
            <a:extLst>
              <a:ext uri="{FF2B5EF4-FFF2-40B4-BE49-F238E27FC236}">
                <a16:creationId xmlns:a16="http://schemas.microsoft.com/office/drawing/2014/main" id="{54E52384-C33B-4994-B1C0-1FB1A120D190}"/>
              </a:ext>
            </a:extLst>
          </p:cNvPr>
          <p:cNvSpPr>
            <a:spLocks noGrp="1"/>
          </p:cNvSpPr>
          <p:nvPr>
            <p:ph idx="1"/>
          </p:nvPr>
        </p:nvSpPr>
        <p:spPr>
          <a:xfrm>
            <a:off x="1121019" y="1336432"/>
            <a:ext cx="7886700" cy="4881488"/>
          </a:xfrm>
        </p:spPr>
        <p:txBody>
          <a:bodyPr>
            <a:normAutofit/>
          </a:bodyPr>
          <a:lstStyle/>
          <a:p>
            <a:pPr marL="457200" indent="-457200" algn="just">
              <a:lnSpc>
                <a:spcPct val="150000"/>
              </a:lnSpc>
              <a:buFont typeface="+mj-lt"/>
              <a:buAutoNum type="arabicPeriod"/>
            </a:pPr>
            <a:r>
              <a:rPr lang="en-IN" sz="2400" b="1" dirty="0"/>
              <a:t>Enzyme inhibition</a:t>
            </a:r>
            <a:r>
              <a:rPr lang="en-IN" sz="2400" dirty="0"/>
              <a:t>:- </a:t>
            </a:r>
            <a:r>
              <a:rPr lang="en-IN" sz="2000" dirty="0"/>
              <a:t>inhibits catalysis of general metabolic reactions.</a:t>
            </a:r>
            <a:endParaRPr lang="en-IN" sz="2400" dirty="0"/>
          </a:p>
          <a:p>
            <a:pPr marL="457200" indent="-457200" algn="just">
              <a:lnSpc>
                <a:spcPct val="150000"/>
              </a:lnSpc>
              <a:buFont typeface="+mj-lt"/>
              <a:buAutoNum type="arabicPeriod"/>
            </a:pPr>
            <a:r>
              <a:rPr lang="en-IN" sz="2400" b="1" dirty="0"/>
              <a:t>Cellular disfunctions </a:t>
            </a:r>
            <a:r>
              <a:rPr lang="en-IN" sz="2400" dirty="0"/>
              <a:t>:- </a:t>
            </a:r>
            <a:r>
              <a:rPr lang="en-IN" sz="2000" dirty="0"/>
              <a:t>bound to protein of cell membrane resulting in alteration of distribution of ions, change electrode potential &amp; interfere in movements of fluids.</a:t>
            </a:r>
          </a:p>
          <a:p>
            <a:pPr marL="457200" indent="-457200" algn="just">
              <a:lnSpc>
                <a:spcPct val="150000"/>
              </a:lnSpc>
              <a:buFont typeface="+mj-lt"/>
              <a:buAutoNum type="arabicPeriod"/>
            </a:pPr>
            <a:r>
              <a:rPr lang="en-US" sz="2400" b="1" dirty="0"/>
              <a:t>Neurological disorder</a:t>
            </a:r>
            <a:r>
              <a:rPr lang="en-US" sz="2000" dirty="0"/>
              <a:t>:- brain is target organ of </a:t>
            </a:r>
            <a:r>
              <a:rPr lang="en-US" sz="2000" dirty="0" err="1"/>
              <a:t>methylHg</a:t>
            </a:r>
            <a:r>
              <a:rPr lang="en-US" sz="2000" dirty="0"/>
              <a:t> damaging nervous cells. </a:t>
            </a:r>
          </a:p>
          <a:p>
            <a:pPr algn="just">
              <a:lnSpc>
                <a:spcPct val="150000"/>
              </a:lnSpc>
            </a:pPr>
            <a:r>
              <a:rPr lang="en-US" sz="2000" dirty="0"/>
              <a:t>Symptoms are loss of sensation at extremities of hands &amp; feet &amp; areas around mouth. </a:t>
            </a:r>
            <a:r>
              <a:rPr lang="en-IN" sz="2000" dirty="0"/>
              <a:t> </a:t>
            </a:r>
            <a:endParaRPr lang="en-IN" sz="2400" dirty="0"/>
          </a:p>
        </p:txBody>
      </p:sp>
    </p:spTree>
    <p:extLst>
      <p:ext uri="{BB962C8B-B14F-4D97-AF65-F5344CB8AC3E}">
        <p14:creationId xmlns:p14="http://schemas.microsoft.com/office/powerpoint/2010/main" val="3054775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35A66-FFF6-4E8A-91B5-27F66DFDBBEF}"/>
              </a:ext>
            </a:extLst>
          </p:cNvPr>
          <p:cNvSpPr>
            <a:spLocks noGrp="1"/>
          </p:cNvSpPr>
          <p:nvPr>
            <p:ph idx="1"/>
          </p:nvPr>
        </p:nvSpPr>
        <p:spPr>
          <a:xfrm>
            <a:off x="966274" y="621872"/>
            <a:ext cx="7886700" cy="5614255"/>
          </a:xfrm>
        </p:spPr>
        <p:txBody>
          <a:bodyPr>
            <a:normAutofit/>
          </a:bodyPr>
          <a:lstStyle/>
          <a:p>
            <a:pPr marL="0" indent="0" algn="just">
              <a:lnSpc>
                <a:spcPct val="150000"/>
              </a:lnSpc>
              <a:buNone/>
            </a:pPr>
            <a:r>
              <a:rPr lang="en-US" sz="2400" b="1" dirty="0"/>
              <a:t>4. Erethism </a:t>
            </a:r>
            <a:r>
              <a:rPr lang="en-US" sz="2400" dirty="0"/>
              <a:t>:-</a:t>
            </a:r>
          </a:p>
          <a:p>
            <a:pPr algn="just">
              <a:lnSpc>
                <a:spcPct val="150000"/>
              </a:lnSpc>
              <a:buFont typeface="Wingdings" panose="05000000000000000000" pitchFamily="2" charset="2"/>
              <a:buChar char="v"/>
            </a:pPr>
            <a:r>
              <a:rPr lang="en-US" sz="2400" dirty="0"/>
              <a:t> </a:t>
            </a:r>
            <a:r>
              <a:rPr lang="en-US" sz="2000" dirty="0"/>
              <a:t>Psychic disorder result from Hg poisoning. </a:t>
            </a:r>
          </a:p>
          <a:p>
            <a:pPr algn="just">
              <a:lnSpc>
                <a:spcPct val="150000"/>
              </a:lnSpc>
              <a:buFont typeface="Wingdings" panose="05000000000000000000" pitchFamily="2" charset="2"/>
              <a:buChar char="v"/>
            </a:pPr>
            <a:r>
              <a:rPr lang="en-US" sz="2000" dirty="0"/>
              <a:t>Characterized by self consciousness, lack of concentration, depression. Severe poisoning causes blindness, coma &amp; death. </a:t>
            </a:r>
          </a:p>
          <a:p>
            <a:pPr marL="0" indent="0" algn="just">
              <a:lnSpc>
                <a:spcPct val="150000"/>
              </a:lnSpc>
              <a:buNone/>
            </a:pPr>
            <a:r>
              <a:rPr lang="en-US" sz="2400" b="1" dirty="0"/>
              <a:t>5. Teratogenic effects:- </a:t>
            </a:r>
          </a:p>
          <a:p>
            <a:pPr algn="just">
              <a:lnSpc>
                <a:spcPct val="150000"/>
              </a:lnSpc>
              <a:buFont typeface="Wingdings" panose="05000000000000000000" pitchFamily="2" charset="2"/>
              <a:buChar char="v"/>
            </a:pPr>
            <a:r>
              <a:rPr lang="en-US" sz="2000" dirty="0"/>
              <a:t>Ch3hgcl readily penetrates through placenta and effects foetus. </a:t>
            </a:r>
          </a:p>
          <a:p>
            <a:pPr algn="just">
              <a:lnSpc>
                <a:spcPct val="150000"/>
              </a:lnSpc>
              <a:buFont typeface="Wingdings" panose="05000000000000000000" pitchFamily="2" charset="2"/>
              <a:buChar char="v"/>
            </a:pPr>
            <a:r>
              <a:rPr lang="en-US" sz="2000" dirty="0"/>
              <a:t>The conc. of Hg in foetus brain &amp; blood is about 20% higher than mother. </a:t>
            </a:r>
            <a:endParaRPr lang="en-IN" sz="2400" dirty="0"/>
          </a:p>
        </p:txBody>
      </p:sp>
    </p:spTree>
    <p:extLst>
      <p:ext uri="{BB962C8B-B14F-4D97-AF65-F5344CB8AC3E}">
        <p14:creationId xmlns:p14="http://schemas.microsoft.com/office/powerpoint/2010/main" val="2902600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EE52-211B-4BA2-B1DF-6D055B9BA395}"/>
              </a:ext>
            </a:extLst>
          </p:cNvPr>
          <p:cNvSpPr>
            <a:spLocks noGrp="1"/>
          </p:cNvSpPr>
          <p:nvPr>
            <p:ph type="title"/>
          </p:nvPr>
        </p:nvSpPr>
        <p:spPr>
          <a:xfrm>
            <a:off x="3315581" y="133642"/>
            <a:ext cx="1931670" cy="632935"/>
          </a:xfrm>
        </p:spPr>
        <p:txBody>
          <a:bodyPr>
            <a:normAutofit fontScale="90000"/>
          </a:bodyPr>
          <a:lstStyle/>
          <a:p>
            <a:pPr algn="ctr"/>
            <a:r>
              <a:rPr lang="en-IN" sz="3600" b="1" dirty="0"/>
              <a:t>Arsenic </a:t>
            </a:r>
          </a:p>
        </p:txBody>
      </p:sp>
      <p:sp>
        <p:nvSpPr>
          <p:cNvPr id="3" name="Content Placeholder 2">
            <a:extLst>
              <a:ext uri="{FF2B5EF4-FFF2-40B4-BE49-F238E27FC236}">
                <a16:creationId xmlns:a16="http://schemas.microsoft.com/office/drawing/2014/main" id="{B72B2714-0015-4C4B-BB0C-991C888C5175}"/>
              </a:ext>
            </a:extLst>
          </p:cNvPr>
          <p:cNvSpPr>
            <a:spLocks noGrp="1"/>
          </p:cNvSpPr>
          <p:nvPr>
            <p:ph idx="1"/>
          </p:nvPr>
        </p:nvSpPr>
        <p:spPr>
          <a:xfrm>
            <a:off x="840411" y="522091"/>
            <a:ext cx="8196190" cy="3529404"/>
          </a:xfrm>
        </p:spPr>
        <p:txBody>
          <a:bodyPr>
            <a:normAutofit/>
          </a:bodyPr>
          <a:lstStyle/>
          <a:p>
            <a:pPr algn="just">
              <a:lnSpc>
                <a:spcPct val="150000"/>
              </a:lnSpc>
              <a:buFont typeface="Wingdings" panose="05000000000000000000" pitchFamily="2" charset="2"/>
              <a:buChar char="v"/>
            </a:pPr>
            <a:r>
              <a:rPr lang="en-US" sz="2000" dirty="0"/>
              <a:t>Arsenic is a semi-metal with an atomic number of 33. </a:t>
            </a:r>
          </a:p>
          <a:p>
            <a:pPr algn="just">
              <a:lnSpc>
                <a:spcPct val="150000"/>
              </a:lnSpc>
              <a:buFont typeface="Wingdings" panose="05000000000000000000" pitchFamily="2" charset="2"/>
              <a:buChar char="v"/>
            </a:pPr>
            <a:r>
              <a:rPr lang="en-US" sz="2000" dirty="0"/>
              <a:t>Twentieth most abundant element in earth’s crust.</a:t>
            </a:r>
          </a:p>
          <a:p>
            <a:pPr algn="just">
              <a:lnSpc>
                <a:spcPct val="150000"/>
              </a:lnSpc>
              <a:buFont typeface="Wingdings" panose="05000000000000000000" pitchFamily="2" charset="2"/>
              <a:buChar char="v"/>
            </a:pPr>
            <a:r>
              <a:rPr lang="en-US" sz="2000" dirty="0"/>
              <a:t>It is odorless and tasteless, and is naturally occurring in rocks and soil. </a:t>
            </a:r>
          </a:p>
          <a:p>
            <a:pPr algn="just">
              <a:lnSpc>
                <a:spcPct val="150000"/>
              </a:lnSpc>
              <a:buFont typeface="Wingdings" panose="05000000000000000000" pitchFamily="2" charset="2"/>
              <a:buChar char="v"/>
            </a:pPr>
            <a:r>
              <a:rPr lang="en-US" sz="2000" dirty="0"/>
              <a:t>Most common oxidation numbers of arsenic are +5, +3 and −3, in which the element is able to form both inorganic and organic compounds both in the environment and within the human body. </a:t>
            </a:r>
            <a:endParaRPr lang="en-IN" sz="2000" dirty="0"/>
          </a:p>
        </p:txBody>
      </p:sp>
      <p:pic>
        <p:nvPicPr>
          <p:cNvPr id="1026" name="Picture 2" descr="See the source image">
            <a:extLst>
              <a:ext uri="{FF2B5EF4-FFF2-40B4-BE49-F238E27FC236}">
                <a16:creationId xmlns:a16="http://schemas.microsoft.com/office/drawing/2014/main" id="{F51252B7-E97D-4217-BEA3-42CE47FE6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85186"/>
            <a:ext cx="4464601" cy="313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36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DD0E-4315-495A-B9AF-EA8CB587D67E}"/>
              </a:ext>
            </a:extLst>
          </p:cNvPr>
          <p:cNvSpPr>
            <a:spLocks noGrp="1"/>
          </p:cNvSpPr>
          <p:nvPr>
            <p:ph type="title"/>
          </p:nvPr>
        </p:nvSpPr>
        <p:spPr>
          <a:xfrm>
            <a:off x="492369" y="300892"/>
            <a:ext cx="8022981" cy="760289"/>
          </a:xfrm>
        </p:spPr>
        <p:txBody>
          <a:bodyPr>
            <a:normAutofit/>
          </a:bodyPr>
          <a:lstStyle/>
          <a:p>
            <a:pPr algn="ctr"/>
            <a:r>
              <a:rPr lang="en-IN" sz="3600" b="1" dirty="0"/>
              <a:t>General Chemical Forms (</a:t>
            </a:r>
            <a:r>
              <a:rPr lang="en-US" sz="3600" b="1" dirty="0"/>
              <a:t>As+3 or As+5)</a:t>
            </a:r>
            <a:r>
              <a:rPr lang="en-IN" sz="3600" b="1" dirty="0"/>
              <a:t> </a:t>
            </a:r>
          </a:p>
        </p:txBody>
      </p:sp>
      <p:sp>
        <p:nvSpPr>
          <p:cNvPr id="3" name="Content Placeholder 2">
            <a:extLst>
              <a:ext uri="{FF2B5EF4-FFF2-40B4-BE49-F238E27FC236}">
                <a16:creationId xmlns:a16="http://schemas.microsoft.com/office/drawing/2014/main" id="{3AB2C62A-872B-42F6-8D13-450C07AECE26}"/>
              </a:ext>
            </a:extLst>
          </p:cNvPr>
          <p:cNvSpPr>
            <a:spLocks noGrp="1"/>
          </p:cNvSpPr>
          <p:nvPr>
            <p:ph idx="1"/>
          </p:nvPr>
        </p:nvSpPr>
        <p:spPr>
          <a:xfrm>
            <a:off x="1965081" y="1473933"/>
            <a:ext cx="5518932" cy="4351338"/>
          </a:xfrm>
        </p:spPr>
        <p:txBody>
          <a:bodyPr>
            <a:normAutofit fontScale="92500" lnSpcReduction="10000"/>
          </a:bodyPr>
          <a:lstStyle/>
          <a:p>
            <a:pPr algn="just">
              <a:lnSpc>
                <a:spcPct val="150000"/>
              </a:lnSpc>
              <a:buFont typeface="Wingdings" panose="05000000000000000000" pitchFamily="2" charset="2"/>
              <a:buChar char="v"/>
            </a:pPr>
            <a:r>
              <a:rPr lang="en-IN" sz="2400" b="1" dirty="0"/>
              <a:t>Inorganic forms: </a:t>
            </a:r>
          </a:p>
          <a:p>
            <a:pPr marL="514350" indent="-514350" algn="just">
              <a:lnSpc>
                <a:spcPct val="150000"/>
              </a:lnSpc>
              <a:buFont typeface="+mj-lt"/>
              <a:buAutoNum type="arabicPeriod"/>
            </a:pPr>
            <a:r>
              <a:rPr lang="en-IN" sz="2400" dirty="0"/>
              <a:t>Arsenic trioxide </a:t>
            </a:r>
            <a:r>
              <a:rPr lang="en-IN" sz="2400" dirty="0" err="1"/>
              <a:t>AsIII</a:t>
            </a:r>
            <a:r>
              <a:rPr lang="en-IN" sz="2400" dirty="0"/>
              <a:t> 2O3 , </a:t>
            </a:r>
          </a:p>
          <a:p>
            <a:pPr marL="514350" indent="-514350" algn="just">
              <a:lnSpc>
                <a:spcPct val="150000"/>
              </a:lnSpc>
              <a:buFont typeface="+mj-lt"/>
              <a:buAutoNum type="arabicPeriod"/>
            </a:pPr>
            <a:r>
              <a:rPr lang="en-IN" sz="2400" dirty="0"/>
              <a:t>Arsenic pentoxide </a:t>
            </a:r>
            <a:r>
              <a:rPr lang="en-IN" sz="2400" dirty="0" err="1"/>
              <a:t>AsV</a:t>
            </a:r>
            <a:r>
              <a:rPr lang="en-IN" sz="2400" dirty="0"/>
              <a:t> 2O5 ,</a:t>
            </a:r>
          </a:p>
          <a:p>
            <a:pPr marL="514350" indent="-514350" algn="just">
              <a:lnSpc>
                <a:spcPct val="150000"/>
              </a:lnSpc>
              <a:buFont typeface="+mj-lt"/>
              <a:buAutoNum type="arabicPeriod"/>
            </a:pPr>
            <a:r>
              <a:rPr lang="en-IN" sz="2400" dirty="0"/>
              <a:t>Sodium </a:t>
            </a:r>
            <a:r>
              <a:rPr lang="en-IN" sz="2400" dirty="0" err="1"/>
              <a:t>arsenite</a:t>
            </a:r>
            <a:r>
              <a:rPr lang="en-IN" sz="2400" dirty="0"/>
              <a:t> NaAsIIIO2 , </a:t>
            </a:r>
          </a:p>
          <a:p>
            <a:pPr marL="514350" indent="-514350" algn="just">
              <a:lnSpc>
                <a:spcPct val="150000"/>
              </a:lnSpc>
              <a:buFont typeface="+mj-lt"/>
              <a:buAutoNum type="arabicPeriod"/>
            </a:pPr>
            <a:r>
              <a:rPr lang="en-IN" sz="2400" dirty="0"/>
              <a:t>Sodium arsenate Na2HAsVO4 , </a:t>
            </a:r>
          </a:p>
          <a:p>
            <a:pPr marL="514350" indent="-514350" algn="just">
              <a:lnSpc>
                <a:spcPct val="150000"/>
              </a:lnSpc>
              <a:buFont typeface="+mj-lt"/>
              <a:buAutoNum type="arabicPeriod"/>
            </a:pPr>
            <a:r>
              <a:rPr lang="en-IN" sz="2400" dirty="0" err="1"/>
              <a:t>AsIII</a:t>
            </a:r>
            <a:r>
              <a:rPr lang="en-IN" sz="2400" dirty="0"/>
              <a:t>(OH)3 ,</a:t>
            </a:r>
          </a:p>
          <a:p>
            <a:pPr marL="514350" indent="-514350" algn="just">
              <a:lnSpc>
                <a:spcPct val="150000"/>
              </a:lnSpc>
              <a:buFont typeface="+mj-lt"/>
              <a:buAutoNum type="arabicPeriod"/>
            </a:pPr>
            <a:r>
              <a:rPr lang="en-IN" sz="2400" dirty="0"/>
              <a:t> </a:t>
            </a:r>
            <a:r>
              <a:rPr lang="en-IN" sz="2400" dirty="0" err="1"/>
              <a:t>AsVO</a:t>
            </a:r>
            <a:r>
              <a:rPr lang="en-IN" sz="2400" dirty="0"/>
              <a:t>(OH)3</a:t>
            </a:r>
          </a:p>
        </p:txBody>
      </p:sp>
    </p:spTree>
    <p:extLst>
      <p:ext uri="{BB962C8B-B14F-4D97-AF65-F5344CB8AC3E}">
        <p14:creationId xmlns:p14="http://schemas.microsoft.com/office/powerpoint/2010/main" val="280294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D16E9-DCEA-4D06-AC3F-0AB61BD23B54}"/>
              </a:ext>
            </a:extLst>
          </p:cNvPr>
          <p:cNvSpPr>
            <a:spLocks noGrp="1"/>
          </p:cNvSpPr>
          <p:nvPr>
            <p:ph idx="1"/>
          </p:nvPr>
        </p:nvSpPr>
        <p:spPr>
          <a:xfrm>
            <a:off x="839666" y="1041009"/>
            <a:ext cx="7886700" cy="3432517"/>
          </a:xfrm>
        </p:spPr>
        <p:txBody>
          <a:bodyPr>
            <a:normAutofit/>
          </a:bodyPr>
          <a:lstStyle/>
          <a:p>
            <a:pPr algn="just">
              <a:lnSpc>
                <a:spcPct val="150000"/>
              </a:lnSpc>
              <a:buFont typeface="Wingdings" panose="05000000000000000000" pitchFamily="2" charset="2"/>
              <a:buChar char="v"/>
            </a:pPr>
            <a:r>
              <a:rPr lang="en-IN" sz="2400" b="1" dirty="0"/>
              <a:t>Organic forms: </a:t>
            </a:r>
          </a:p>
          <a:p>
            <a:pPr marL="457200" indent="-457200" algn="just">
              <a:lnSpc>
                <a:spcPct val="150000"/>
              </a:lnSpc>
              <a:buFont typeface="+mj-lt"/>
              <a:buAutoNum type="arabicPeriod"/>
            </a:pPr>
            <a:r>
              <a:rPr lang="en-IN" sz="2400" dirty="0" err="1"/>
              <a:t>Monomethylarsonic</a:t>
            </a:r>
            <a:r>
              <a:rPr lang="en-IN" sz="2400" dirty="0"/>
              <a:t> acid (MMAV) CH3H2AsO3</a:t>
            </a:r>
          </a:p>
          <a:p>
            <a:pPr marL="457200" indent="-457200" algn="just">
              <a:lnSpc>
                <a:spcPct val="150000"/>
              </a:lnSpc>
              <a:buFont typeface="+mj-lt"/>
              <a:buAutoNum type="arabicPeriod"/>
            </a:pPr>
            <a:r>
              <a:rPr lang="en-IN" sz="2400" dirty="0" err="1"/>
              <a:t>Dimethylarsonic</a:t>
            </a:r>
            <a:r>
              <a:rPr lang="en-IN" sz="2400" dirty="0"/>
              <a:t> acid (DMAV , cacodylic acid) (CH3) 2As(O)OH,</a:t>
            </a:r>
          </a:p>
          <a:p>
            <a:pPr marL="457200" indent="-457200" algn="just">
              <a:lnSpc>
                <a:spcPct val="150000"/>
              </a:lnSpc>
              <a:buFont typeface="+mj-lt"/>
              <a:buAutoNum type="arabicPeriod"/>
            </a:pPr>
            <a:r>
              <a:rPr lang="en-IN" sz="2400" dirty="0" err="1"/>
              <a:t>Arsenobetaine</a:t>
            </a:r>
            <a:r>
              <a:rPr lang="en-IN" sz="2400" dirty="0"/>
              <a:t> (fish) (CH3 )3AsVCH2CO2</a:t>
            </a:r>
          </a:p>
        </p:txBody>
      </p:sp>
    </p:spTree>
    <p:extLst>
      <p:ext uri="{BB962C8B-B14F-4D97-AF65-F5344CB8AC3E}">
        <p14:creationId xmlns:p14="http://schemas.microsoft.com/office/powerpoint/2010/main" val="2187972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6A45-2D5A-41F0-9443-E59BF6C0755A}"/>
              </a:ext>
            </a:extLst>
          </p:cNvPr>
          <p:cNvSpPr>
            <a:spLocks noGrp="1"/>
          </p:cNvSpPr>
          <p:nvPr>
            <p:ph type="title"/>
          </p:nvPr>
        </p:nvSpPr>
        <p:spPr>
          <a:xfrm>
            <a:off x="2499653" y="258689"/>
            <a:ext cx="3760470" cy="844696"/>
          </a:xfrm>
        </p:spPr>
        <p:txBody>
          <a:bodyPr>
            <a:normAutofit/>
          </a:bodyPr>
          <a:lstStyle/>
          <a:p>
            <a:pPr algn="ctr"/>
            <a:r>
              <a:rPr lang="en-IN" sz="3600" b="1" dirty="0"/>
              <a:t>Arsenic Pollution</a:t>
            </a:r>
          </a:p>
        </p:txBody>
      </p:sp>
      <p:sp>
        <p:nvSpPr>
          <p:cNvPr id="3" name="Content Placeholder 2">
            <a:extLst>
              <a:ext uri="{FF2B5EF4-FFF2-40B4-BE49-F238E27FC236}">
                <a16:creationId xmlns:a16="http://schemas.microsoft.com/office/drawing/2014/main" id="{CD822134-9027-44CD-946E-9C0F24218F35}"/>
              </a:ext>
            </a:extLst>
          </p:cNvPr>
          <p:cNvSpPr>
            <a:spLocks noGrp="1"/>
          </p:cNvSpPr>
          <p:nvPr>
            <p:ph idx="1"/>
          </p:nvPr>
        </p:nvSpPr>
        <p:spPr>
          <a:xfrm>
            <a:off x="741191" y="1103384"/>
            <a:ext cx="4548261" cy="5030129"/>
          </a:xfrm>
        </p:spPr>
        <p:txBody>
          <a:bodyPr>
            <a:normAutofit/>
          </a:bodyPr>
          <a:lstStyle/>
          <a:p>
            <a:pPr algn="just">
              <a:lnSpc>
                <a:spcPct val="150000"/>
              </a:lnSpc>
            </a:pPr>
            <a:r>
              <a:rPr lang="en-US" sz="2000" b="1" dirty="0"/>
              <a:t>Introduction in soil and groundwater:</a:t>
            </a:r>
          </a:p>
          <a:p>
            <a:pPr algn="just">
              <a:lnSpc>
                <a:spcPct val="150000"/>
              </a:lnSpc>
              <a:buFont typeface="Wingdings" panose="05000000000000000000" pitchFamily="2" charset="2"/>
              <a:buChar char="Ø"/>
            </a:pPr>
            <a:r>
              <a:rPr lang="en-US" sz="2000" dirty="0"/>
              <a:t>Weathering of rocks and minerals followed by subsequent leaching and runoff</a:t>
            </a:r>
          </a:p>
          <a:p>
            <a:pPr algn="just">
              <a:lnSpc>
                <a:spcPct val="150000"/>
              </a:lnSpc>
              <a:buFont typeface="Wingdings" panose="05000000000000000000" pitchFamily="2" charset="2"/>
              <a:buChar char="Ø"/>
            </a:pPr>
            <a:r>
              <a:rPr lang="en-US" sz="2000" dirty="0"/>
              <a:t>Anthropogenic sources</a:t>
            </a:r>
          </a:p>
          <a:p>
            <a:pPr algn="just">
              <a:lnSpc>
                <a:spcPct val="150000"/>
              </a:lnSpc>
              <a:buFont typeface="Wingdings" panose="05000000000000000000" pitchFamily="2" charset="2"/>
              <a:buChar char="Ø"/>
            </a:pPr>
            <a:r>
              <a:rPr lang="en-US" sz="2000" dirty="0"/>
              <a:t>Combustion of fossil fuels also pollutes the environment with arsenic through atmospheric deposition when water from rains brings the arsenic to the ground. </a:t>
            </a:r>
            <a:endParaRPr lang="en-IN" sz="2000" dirty="0"/>
          </a:p>
        </p:txBody>
      </p:sp>
      <p:pic>
        <p:nvPicPr>
          <p:cNvPr id="2050" name="Picture 2" descr="See the source image">
            <a:extLst>
              <a:ext uri="{FF2B5EF4-FFF2-40B4-BE49-F238E27FC236}">
                <a16:creationId xmlns:a16="http://schemas.microsoft.com/office/drawing/2014/main" id="{7E793B8D-E1E6-45C6-8DBD-57D3C561C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656" y="1103384"/>
            <a:ext cx="3432516" cy="25743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F0442A2A-8B99-4D64-95C2-792A0D8E3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657" y="3846583"/>
            <a:ext cx="3361298" cy="2467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55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E2291-AE2C-402D-AF93-DDEF51E70F63}"/>
              </a:ext>
            </a:extLst>
          </p:cNvPr>
          <p:cNvSpPr>
            <a:spLocks noGrp="1"/>
          </p:cNvSpPr>
          <p:nvPr>
            <p:ph idx="1"/>
          </p:nvPr>
        </p:nvSpPr>
        <p:spPr>
          <a:xfrm>
            <a:off x="628650" y="1389185"/>
            <a:ext cx="7886700" cy="4079630"/>
          </a:xfrm>
        </p:spPr>
        <p:txBody>
          <a:bodyPr>
            <a:normAutofit/>
          </a:bodyPr>
          <a:lstStyle/>
          <a:p>
            <a:pPr algn="just">
              <a:lnSpc>
                <a:spcPct val="150000"/>
              </a:lnSpc>
            </a:pPr>
            <a:r>
              <a:rPr lang="en-US" sz="2400" dirty="0"/>
              <a:t>Several nations in the world such as Argentina, Australia, Bangladesh, China, Hungary, India, Mexico, Peru, Thailand, and the U.S. have shown concentrations higher than the guideline value of </a:t>
            </a:r>
            <a:r>
              <a:rPr lang="en-US" sz="2400" b="1" dirty="0"/>
              <a:t>10 ug/L </a:t>
            </a:r>
            <a:r>
              <a:rPr lang="en-US" sz="2400" dirty="0"/>
              <a:t>of the WHO.</a:t>
            </a:r>
          </a:p>
          <a:p>
            <a:pPr algn="just">
              <a:lnSpc>
                <a:spcPct val="150000"/>
              </a:lnSpc>
            </a:pPr>
            <a:r>
              <a:rPr lang="en-US" sz="2400" dirty="0"/>
              <a:t>Highly contaminated areas (India, South America) can contain as much as 1800 ppb (180 times the WHO standard). </a:t>
            </a:r>
          </a:p>
        </p:txBody>
      </p:sp>
    </p:spTree>
    <p:extLst>
      <p:ext uri="{BB962C8B-B14F-4D97-AF65-F5344CB8AC3E}">
        <p14:creationId xmlns:p14="http://schemas.microsoft.com/office/powerpoint/2010/main" val="3470158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A3FA-948D-47BA-A04B-B701E157F3D3}"/>
              </a:ext>
            </a:extLst>
          </p:cNvPr>
          <p:cNvSpPr>
            <a:spLocks noGrp="1"/>
          </p:cNvSpPr>
          <p:nvPr>
            <p:ph type="title"/>
          </p:nvPr>
        </p:nvSpPr>
        <p:spPr>
          <a:xfrm>
            <a:off x="1777365" y="244621"/>
            <a:ext cx="5589270" cy="872831"/>
          </a:xfrm>
        </p:spPr>
        <p:txBody>
          <a:bodyPr>
            <a:normAutofit/>
          </a:bodyPr>
          <a:lstStyle/>
          <a:p>
            <a:pPr algn="ctr"/>
            <a:r>
              <a:rPr lang="en-US" sz="3600" b="1" dirty="0"/>
              <a:t>Routes of Exposure to As</a:t>
            </a:r>
            <a:endParaRPr lang="en-IN" sz="3600" b="1" dirty="0"/>
          </a:p>
        </p:txBody>
      </p:sp>
      <p:sp>
        <p:nvSpPr>
          <p:cNvPr id="3" name="Content Placeholder 2">
            <a:extLst>
              <a:ext uri="{FF2B5EF4-FFF2-40B4-BE49-F238E27FC236}">
                <a16:creationId xmlns:a16="http://schemas.microsoft.com/office/drawing/2014/main" id="{CB4D6218-AE53-4D17-875A-0ABB7AC07D53}"/>
              </a:ext>
            </a:extLst>
          </p:cNvPr>
          <p:cNvSpPr>
            <a:spLocks noGrp="1"/>
          </p:cNvSpPr>
          <p:nvPr>
            <p:ph idx="1"/>
          </p:nvPr>
        </p:nvSpPr>
        <p:spPr>
          <a:xfrm>
            <a:off x="1106951" y="1117452"/>
            <a:ext cx="7886700" cy="5495927"/>
          </a:xfrm>
        </p:spPr>
        <p:txBody>
          <a:bodyPr>
            <a:normAutofit/>
          </a:bodyPr>
          <a:lstStyle/>
          <a:p>
            <a:pPr algn="just">
              <a:lnSpc>
                <a:spcPct val="150000"/>
              </a:lnSpc>
            </a:pPr>
            <a:r>
              <a:rPr lang="en-US" sz="2000" dirty="0"/>
              <a:t>When air containing arsenic dusts is breathed in, the majority of the dust particles settle onto the lining of the lungs/gills.</a:t>
            </a:r>
          </a:p>
          <a:p>
            <a:pPr algn="just">
              <a:lnSpc>
                <a:spcPct val="150000"/>
              </a:lnSpc>
            </a:pPr>
            <a:r>
              <a:rPr lang="en-US" sz="2000" dirty="0"/>
              <a:t>Very little internal exposure to arsenic occurs via the material passing through the skin into the body, and so there is little risk posed by this route.</a:t>
            </a:r>
          </a:p>
          <a:p>
            <a:pPr algn="just">
              <a:lnSpc>
                <a:spcPct val="150000"/>
              </a:lnSpc>
            </a:pPr>
            <a:r>
              <a:rPr lang="en-US" sz="2000" dirty="0"/>
              <a:t>Majority of arsenic enters the body in the trivalent inorganic form As(III) via a simple diffusion mechanism.</a:t>
            </a:r>
          </a:p>
          <a:p>
            <a:pPr algn="just">
              <a:lnSpc>
                <a:spcPct val="150000"/>
              </a:lnSpc>
            </a:pPr>
            <a:r>
              <a:rPr lang="en-US" sz="2000" dirty="0"/>
              <a:t>Small amount of pentavalent inorganic arsenic can cross cell membranes via an energy‐dependent transport system, after which it is immediately reduced to trivalent arsenic.</a:t>
            </a:r>
            <a:endParaRPr lang="en-IN" sz="2000" dirty="0"/>
          </a:p>
        </p:txBody>
      </p:sp>
    </p:spTree>
    <p:extLst>
      <p:ext uri="{BB962C8B-B14F-4D97-AF65-F5344CB8AC3E}">
        <p14:creationId xmlns:p14="http://schemas.microsoft.com/office/powerpoint/2010/main" val="113879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C639F1-5804-40A1-BD40-193520809CBF}"/>
              </a:ext>
            </a:extLst>
          </p:cNvPr>
          <p:cNvSpPr>
            <a:spLocks noGrp="1"/>
          </p:cNvSpPr>
          <p:nvPr>
            <p:ph idx="1"/>
          </p:nvPr>
        </p:nvSpPr>
        <p:spPr>
          <a:xfrm>
            <a:off x="1092884" y="600771"/>
            <a:ext cx="7886700" cy="5656458"/>
          </a:xfrm>
        </p:spPr>
        <p:txBody>
          <a:bodyPr>
            <a:normAutofit/>
          </a:bodyPr>
          <a:lstStyle/>
          <a:p>
            <a:pPr algn="just">
              <a:lnSpc>
                <a:spcPct val="150000"/>
              </a:lnSpc>
            </a:pPr>
            <a:r>
              <a:rPr lang="en-US" dirty="0"/>
              <a:t>Arsenic is most sensitive to kidney</a:t>
            </a:r>
          </a:p>
          <a:p>
            <a:pPr algn="just">
              <a:lnSpc>
                <a:spcPct val="150000"/>
              </a:lnSpc>
            </a:pPr>
            <a:r>
              <a:rPr lang="en-US" dirty="0"/>
              <a:t>Chronic arsenic exposure affects the vascular system and causes hypertension and cardiovascular disease.</a:t>
            </a:r>
          </a:p>
          <a:p>
            <a:pPr algn="just">
              <a:lnSpc>
                <a:spcPct val="150000"/>
              </a:lnSpc>
            </a:pPr>
            <a:r>
              <a:rPr lang="en-US" dirty="0"/>
              <a:t>Acute arsenic toxicity may cause cardiomyopathy and hypotension.</a:t>
            </a:r>
          </a:p>
          <a:p>
            <a:pPr algn="just">
              <a:lnSpc>
                <a:spcPct val="150000"/>
              </a:lnSpc>
            </a:pPr>
            <a:r>
              <a:rPr lang="en-US" dirty="0"/>
              <a:t>The most common neurological effect of long‐term arsenic toxicity is peripheral neuropathy and the gastrointestinal effects are manifested by toxic hepatitis accompanied by increased levels of liver enzymes.</a:t>
            </a:r>
            <a:endParaRPr lang="en-IN" dirty="0"/>
          </a:p>
        </p:txBody>
      </p:sp>
    </p:spTree>
    <p:extLst>
      <p:ext uri="{BB962C8B-B14F-4D97-AF65-F5344CB8AC3E}">
        <p14:creationId xmlns:p14="http://schemas.microsoft.com/office/powerpoint/2010/main" val="1251858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Parallax</Template>
  <TotalTime>0</TotalTime>
  <Words>1255</Words>
  <Application>Microsoft Office PowerPoint</Application>
  <PresentationFormat>On-screen Show (4:3)</PresentationFormat>
  <Paragraphs>127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Corbel</vt:lpstr>
      <vt:lpstr>Wingdings</vt:lpstr>
      <vt:lpstr>Parallax</vt:lpstr>
      <vt:lpstr>Arsenic &amp; Mercury:  Toxicity effects</vt:lpstr>
      <vt:lpstr>Introduction</vt:lpstr>
      <vt:lpstr>Arsenic </vt:lpstr>
      <vt:lpstr>General Chemical Forms (As+3 or As+5) </vt:lpstr>
      <vt:lpstr>PowerPoint Presentation</vt:lpstr>
      <vt:lpstr>Arsenic Pollution</vt:lpstr>
      <vt:lpstr>PowerPoint Presentation</vt:lpstr>
      <vt:lpstr>Routes of Exposure to As</vt:lpstr>
      <vt:lpstr>PowerPoint Presentation</vt:lpstr>
      <vt:lpstr>Toxicity of trivalent As </vt:lpstr>
      <vt:lpstr>Disease Caused by As </vt:lpstr>
      <vt:lpstr>Mercury </vt:lpstr>
      <vt:lpstr>Safety dose/concentration of Hg</vt:lpstr>
      <vt:lpstr>Sources of Hg into the environment</vt:lpstr>
      <vt:lpstr>2. Natural Sources: </vt:lpstr>
      <vt:lpstr>Different state of Hg</vt:lpstr>
      <vt:lpstr>Inorganic Hg</vt:lpstr>
      <vt:lpstr>Elemental Mercury</vt:lpstr>
      <vt:lpstr>Inorganic Mercury</vt:lpstr>
      <vt:lpstr>Organic Mercury</vt:lpstr>
      <vt:lpstr>Bioaccumulation of methyl-Hg</vt:lpstr>
      <vt:lpstr>Hg poisoning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Arsenic &amp; Mercury: Pollution and Toxicity</dc:title>
  <dc:creator>Tasok</dc:creator>
  <cp:lastModifiedBy>Tasok</cp:lastModifiedBy>
  <cp:revision>35</cp:revision>
  <dcterms:created xsi:type="dcterms:W3CDTF">2020-08-30T11:37:06Z</dcterms:created>
  <dcterms:modified xsi:type="dcterms:W3CDTF">2020-08-31T03:15:08Z</dcterms:modified>
</cp:coreProperties>
</file>