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1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79DC-80B6-4629-A94B-16D3B6BF4105}" type="datetimeFigureOut">
              <a:rPr lang="en-IN" smtClean="0"/>
              <a:t>04-09-2020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D8E0-7974-4D7A-A776-63B09CEFCB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4590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79DC-80B6-4629-A94B-16D3B6BF4105}" type="datetimeFigureOut">
              <a:rPr lang="en-IN" smtClean="0"/>
              <a:t>04-09-2020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D8E0-7974-4D7A-A776-63B09CEFCB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3773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79DC-80B6-4629-A94B-16D3B6BF4105}" type="datetimeFigureOut">
              <a:rPr lang="en-IN" smtClean="0"/>
              <a:t>04-09-2020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D8E0-7974-4D7A-A776-63B09CEFCB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77175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79DC-80B6-4629-A94B-16D3B6BF4105}" type="datetimeFigureOut">
              <a:rPr lang="en-IN" smtClean="0"/>
              <a:t>04-09-2020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D8E0-7974-4D7A-A776-63B09CEFCB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7143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79DC-80B6-4629-A94B-16D3B6BF4105}" type="datetimeFigureOut">
              <a:rPr lang="en-IN" smtClean="0"/>
              <a:t>04-09-2020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D8E0-7974-4D7A-A776-63B09CEFCB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670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79DC-80B6-4629-A94B-16D3B6BF4105}" type="datetimeFigureOut">
              <a:rPr lang="en-IN" smtClean="0"/>
              <a:t>04-09-2020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D8E0-7974-4D7A-A776-63B09CEFCB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9215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79DC-80B6-4629-A94B-16D3B6BF4105}" type="datetimeFigureOut">
              <a:rPr lang="en-IN" smtClean="0"/>
              <a:t>04-09-2020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D8E0-7974-4D7A-A776-63B09CEFCB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8804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79DC-80B6-4629-A94B-16D3B6BF4105}" type="datetimeFigureOut">
              <a:rPr lang="en-IN" smtClean="0"/>
              <a:t>04-09-2020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D8E0-7974-4D7A-A776-63B09CEFCB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6706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79DC-80B6-4629-A94B-16D3B6BF4105}" type="datetimeFigureOut">
              <a:rPr lang="en-IN" smtClean="0"/>
              <a:t>04-09-2020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D8E0-7974-4D7A-A776-63B09CEFCB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0162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79DC-80B6-4629-A94B-16D3B6BF4105}" type="datetimeFigureOut">
              <a:rPr lang="en-IN" smtClean="0"/>
              <a:t>04-09-2020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D8E0-7974-4D7A-A776-63B09CEFCB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2980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79DC-80B6-4629-A94B-16D3B6BF4105}" type="datetimeFigureOut">
              <a:rPr lang="en-IN" smtClean="0"/>
              <a:t>04-09-2020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D8E0-7974-4D7A-A776-63B09CEFCB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6622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179DC-80B6-4629-A94B-16D3B6BF4105}" type="datetimeFigureOut">
              <a:rPr lang="en-IN" smtClean="0"/>
              <a:t>04-09-2020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4D8E0-7974-4D7A-A776-63B09CEFCB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0701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C80E6-C398-49D2-B0C4-B5995028D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4479" y="469982"/>
            <a:ext cx="3329739" cy="89819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IN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Bacterial toxins </a:t>
            </a:r>
          </a:p>
        </p:txBody>
      </p:sp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B04CB180-840D-4B03-B33E-87A1B3AEF0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924" y="1592814"/>
            <a:ext cx="5084847" cy="47952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0758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956881B-653C-4E82-AE5F-2C6A70900C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758" y="1275347"/>
            <a:ext cx="8630807" cy="457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88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C7C4D-7108-4A80-8205-F6C1FB43D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34717"/>
            <a:ext cx="7886700" cy="3826042"/>
          </a:xfrm>
        </p:spPr>
        <p:txBody>
          <a:bodyPr/>
          <a:lstStyle/>
          <a:p>
            <a:r>
              <a:rPr lang="en-US" dirty="0"/>
              <a:t>Organisms that produce endotoxins include:</a:t>
            </a:r>
          </a:p>
          <a:p>
            <a:r>
              <a:rPr lang="en-IN" dirty="0"/>
              <a:t>Salmonella typhi</a:t>
            </a:r>
          </a:p>
          <a:p>
            <a:r>
              <a:rPr lang="en-IN" dirty="0"/>
              <a:t>Proteus spp. </a:t>
            </a:r>
          </a:p>
          <a:p>
            <a:r>
              <a:rPr lang="en-IN" dirty="0"/>
              <a:t>Pseudomonas spp. </a:t>
            </a:r>
          </a:p>
          <a:p>
            <a:r>
              <a:rPr lang="en-IN" dirty="0"/>
              <a:t>Neisseria spp.</a:t>
            </a:r>
          </a:p>
        </p:txBody>
      </p:sp>
    </p:spTree>
    <p:extLst>
      <p:ext uri="{BB962C8B-B14F-4D97-AF65-F5344CB8AC3E}">
        <p14:creationId xmlns:p14="http://schemas.microsoft.com/office/powerpoint/2010/main" val="1084035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60FAD-B893-4801-A56E-4DC23E694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8671" y="401222"/>
            <a:ext cx="5699961" cy="838032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Complications of endotoxins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1F10B-EE05-4404-8A4D-32E02EF93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9254"/>
            <a:ext cx="7886700" cy="537811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IN" sz="2000" dirty="0"/>
              <a:t>Fever. The endotoxin acts on mononuclear phagocytes (monocytes /macrophages), with liberation of interleukin-1.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000" dirty="0"/>
              <a:t>Interleukin-1 acts on thermoregulatory </a:t>
            </a:r>
            <a:r>
              <a:rPr lang="en-IN" sz="2000" dirty="0" err="1"/>
              <a:t>center</a:t>
            </a:r>
            <a:r>
              <a:rPr lang="en-IN" sz="2000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/>
              <a:t>2. Leucopenia occurs early with onset of fever. It may be followed by leukocytosis.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/>
              <a:t>3. Hypoglycemia. LPS enhances glycolysis in many cell types and can lead to </a:t>
            </a:r>
            <a:r>
              <a:rPr lang="en-IN" sz="2000" dirty="0" err="1"/>
              <a:t>hypoglycemia</a:t>
            </a:r>
            <a:r>
              <a:rPr lang="en-IN" sz="2000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/>
              <a:t>4. Hypotension occurs early in Gram-negative bacteremia.</a:t>
            </a:r>
          </a:p>
        </p:txBody>
      </p:sp>
    </p:spTree>
    <p:extLst>
      <p:ext uri="{BB962C8B-B14F-4D97-AF65-F5344CB8AC3E}">
        <p14:creationId xmlns:p14="http://schemas.microsoft.com/office/powerpoint/2010/main" val="1651550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E7836-350A-4AB2-9379-206ED1EAD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41421"/>
            <a:ext cx="7886700" cy="4126832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dirty="0"/>
              <a:t>5. Activation of complement.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Endotoxin activates complement system by alternative pathway.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/>
              <a:t>6.  Disseminated Intravascular Coagulation (DIC).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DIC may occur in Gram negative bacteremia.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It is initiated on activation of factor XII (Hageman factor)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/>
              <a:t>7.  Death may occur due to  DIC.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933151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A7554-3412-4036-B7C3-045A26FFF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818" y="304131"/>
            <a:ext cx="2595813" cy="753811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11726-5FEC-472C-B306-1BF414694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15979"/>
            <a:ext cx="7886700" cy="4319337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Usually virulent strains of the bacterium produce the toxin while non virulent stains do not.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err="1"/>
              <a:t>Toxigenesis</a:t>
            </a:r>
            <a:r>
              <a:rPr lang="en-US" sz="2000" b="1" dirty="0"/>
              <a:t>: </a:t>
            </a:r>
            <a:r>
              <a:rPr lang="en-US" sz="2000" dirty="0"/>
              <a:t>The ability to produce toxins, is an underlying mechanism by which many bacterial pathogens produce disease.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Bacterial toxins are the soluble antigens, secreted by a number of pathogenic bacteria.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Toxins can modulate the cellular functions by selectively targeting a number of signaling pathways within the host cell in order to tilt the balance in bacteria favor.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4061730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7AFC0-1EBB-4E1F-AD86-7B6D601DC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0702" y="280068"/>
            <a:ext cx="5988718" cy="801937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Classification of bacterial toxin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679AF-C1CF-4AA6-9E00-93A0E95A9E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99411"/>
            <a:ext cx="7886700" cy="4114800"/>
          </a:xfrm>
        </p:spPr>
        <p:txBody>
          <a:bodyPr/>
          <a:lstStyle/>
          <a:p>
            <a:r>
              <a:rPr lang="en-US" dirty="0"/>
              <a:t>There are two types of bacterial toxins.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ENDOTOXINS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EXOTOXINS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ENDOTOXINS: LIPOPOLYSACCHARIDES - Are associated with the cell walls of gram –</a:t>
            </a:r>
            <a:r>
              <a:rPr lang="en-US" sz="2000" dirty="0" err="1"/>
              <a:t>ve</a:t>
            </a:r>
            <a:r>
              <a:rPr lang="en-US" sz="2000" dirty="0"/>
              <a:t> bacteria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EXOTOXINS : PROTEINS - Released into the extracellular environment of pathogenic bacteria.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864520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5C994-F444-48D2-92B1-9923B860F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4808" y="274052"/>
            <a:ext cx="2583782" cy="813969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Endotoxins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2E0D9-2B7E-4855-993F-2BED3DF7B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55821"/>
            <a:ext cx="7886700" cy="472114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Endotoxins are the integral part of the cell walls of Gram-negative bacteria, and are liberated when bacteria are disintegrated (lysed). 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Cell wall of Gram negative bacteria contain lipopolysaccharides (LPS, endotoxin) which consists of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/>
              <a:t>(1) Lipid A. This is the endotoxin and is the core, and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/>
              <a:t>(2) Polysaccharide form coat. This is the O antigen which can induce specific immunity. 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264253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4F5C70D-21F0-4E52-A269-B064BB61FA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08" y="261477"/>
            <a:ext cx="8566088" cy="25675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9F1A507-406C-4273-B2C8-5D7659F9A3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870" y="3078378"/>
            <a:ext cx="8010025" cy="3451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824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B8ED5-E768-4762-91CC-B24BC2BEB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7745" y="292100"/>
            <a:ext cx="5062287" cy="777873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Features of Endotoxins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B3567-57B3-4DEC-AA28-246EAF37B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75347"/>
            <a:ext cx="7886700" cy="4901616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Endotoxin is an integral part of the cell wall of Gram-negative bacteria. 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Released on bacterial death and in part during growth.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Formed only by Gram-negative bacteria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Lipopolysaccharides. Lipid A portion is responsible for toxicity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No specific receptor.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Moderately toxic. Fatal to animals in large doses.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Relatively heat stable.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 Toxicity is not destroyed above 60°C for hours.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Weakly antigenic. </a:t>
            </a:r>
          </a:p>
        </p:txBody>
      </p:sp>
    </p:spTree>
    <p:extLst>
      <p:ext uri="{BB962C8B-B14F-4D97-AF65-F5344CB8AC3E}">
        <p14:creationId xmlns:p14="http://schemas.microsoft.com/office/powerpoint/2010/main" val="1727136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AEE73-59DD-46E2-89FD-400079F2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36884"/>
            <a:ext cx="7886700" cy="584007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Not converted to toxoid.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Synthesis directed by chromosomal genes.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Usually produce fever in the host by release of interleukin-1 and other mediators.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The biological activity is associated with the lipopolysaccharide(LPS).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The toxicity is associated with the lipid component (lipid A) and the immunogenicity is associated with the polysaccharide components.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Endotoxins are heat stable. 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Certain powerful oxidizing agents such as super oxides, peroxide and hypochlorite are neutralize them.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658225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A2B53-B9A7-4ABA-A3B4-2FB8152FE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1492" y="274052"/>
            <a:ext cx="5302918" cy="813969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Mechanism of endotoxins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B44E8-F9DE-4AF5-A78F-51B0F0FC7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31758"/>
            <a:ext cx="7886700" cy="4745205"/>
          </a:xfrm>
        </p:spPr>
        <p:txBody>
          <a:bodyPr>
            <a:normAutofit/>
          </a:bodyPr>
          <a:lstStyle/>
          <a:p>
            <a:r>
              <a:rPr lang="en-US" sz="2400" dirty="0"/>
              <a:t>Begins with CD14 binding of receptors on Macrophages that:</a:t>
            </a:r>
          </a:p>
          <a:p>
            <a:pPr marL="514350" indent="-514350">
              <a:buAutoNum type="arabicPeriod"/>
            </a:pPr>
            <a:r>
              <a:rPr lang="en-US" sz="2400" dirty="0"/>
              <a:t>Induces cytokine production: IL-1, IL-6, IL-8, TNF, PAF</a:t>
            </a:r>
          </a:p>
          <a:p>
            <a:pPr marL="514350" indent="-514350">
              <a:buAutoNum type="arabicPeriod"/>
            </a:pPr>
            <a:r>
              <a:rPr lang="en-US" sz="2400" dirty="0"/>
              <a:t> Activation of complement cascade (C3a, C5a or alternate pathway).</a:t>
            </a:r>
          </a:p>
          <a:p>
            <a:pPr marL="514350" indent="-514350">
              <a:buAutoNum type="arabicPeriod"/>
            </a:pPr>
            <a:r>
              <a:rPr lang="en-US" sz="2400" dirty="0"/>
              <a:t>Activation of coagulation cascade.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73163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85869F5-E02E-4AD1-BFF7-E21F37E213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758" y="1179094"/>
            <a:ext cx="8707854" cy="473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476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532</Words>
  <Application>Microsoft Office PowerPoint</Application>
  <PresentationFormat>On-screen Show (4:3)</PresentationFormat>
  <Paragraphs>56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Theme</vt:lpstr>
      <vt:lpstr>Bacterial toxins </vt:lpstr>
      <vt:lpstr>Introduction</vt:lpstr>
      <vt:lpstr>Classification of bacterial toxin</vt:lpstr>
      <vt:lpstr>Endotoxins </vt:lpstr>
      <vt:lpstr>PowerPoint Presentation</vt:lpstr>
      <vt:lpstr>Features of Endotoxins</vt:lpstr>
      <vt:lpstr>PowerPoint Presentation</vt:lpstr>
      <vt:lpstr>Mechanism of endotoxins</vt:lpstr>
      <vt:lpstr>PowerPoint Presentation</vt:lpstr>
      <vt:lpstr>PowerPoint Presentation</vt:lpstr>
      <vt:lpstr>PowerPoint Presentation</vt:lpstr>
      <vt:lpstr>Complications of endotoxins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Bacterial toxins </dc:title>
  <dc:creator>Tasok</dc:creator>
  <cp:lastModifiedBy>Tasok</cp:lastModifiedBy>
  <cp:revision>17</cp:revision>
  <dcterms:created xsi:type="dcterms:W3CDTF">2020-09-03T10:49:44Z</dcterms:created>
  <dcterms:modified xsi:type="dcterms:W3CDTF">2020-09-04T08:35:04Z</dcterms:modified>
</cp:coreProperties>
</file>