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1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6502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472068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55074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9131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996103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75791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27908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79423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270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5366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25300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E62984-54CE-43A0-86EC-AF687E06F8BC}" type="datetimeFigureOut">
              <a:rPr lang="en-IN" smtClean="0"/>
              <a:t>14-09-2020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DCD001-4150-4C99-93BB-E70F13B73F17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0758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E3E83-AA87-4046-B599-C16E3A3F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0903" y="219911"/>
            <a:ext cx="2619876" cy="754648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EXOTOXINS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1F5D7-BA8B-4199-AA19-73BFFD48A1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03158"/>
            <a:ext cx="7886700" cy="497380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000" dirty="0"/>
              <a:t>Bacterial protein toxins are the most potent poisons may show activity at very high dilutions. </a:t>
            </a:r>
          </a:p>
          <a:p>
            <a:pPr algn="just">
              <a:lnSpc>
                <a:spcPct val="150000"/>
              </a:lnSpc>
            </a:pPr>
            <a:r>
              <a:rPr lang="en-IN" sz="2000" dirty="0"/>
              <a:t>Protein toxins are resemble enzymes.  </a:t>
            </a:r>
          </a:p>
          <a:p>
            <a:pPr algn="just">
              <a:lnSpc>
                <a:spcPct val="150000"/>
              </a:lnSpc>
            </a:pPr>
            <a:r>
              <a:rPr lang="en-IN" sz="2000" dirty="0"/>
              <a:t>bacterial exotoxins are: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/>
              <a:t>Proteins.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/>
              <a:t>Denatured by heat, acid, proteolytic enzymes.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/>
              <a:t>Have a high biological activity (most act catalytically).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/>
              <a:t>Exhibit specificity of action.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IN" sz="2000" dirty="0"/>
              <a:t>Bacterial exotoxins have </a:t>
            </a:r>
            <a:r>
              <a:rPr lang="en-IN" sz="2000" dirty="0" err="1"/>
              <a:t>enterotoxic</a:t>
            </a:r>
            <a:r>
              <a:rPr lang="en-IN" sz="2000" dirty="0"/>
              <a:t>, cytotoxic, </a:t>
            </a:r>
            <a:r>
              <a:rPr lang="en-IN" sz="2000" dirty="0" err="1"/>
              <a:t>hemolytic</a:t>
            </a:r>
            <a:r>
              <a:rPr lang="en-IN" sz="2000" dirty="0"/>
              <a:t> and neurotoxic effect.</a:t>
            </a:r>
          </a:p>
        </p:txBody>
      </p:sp>
    </p:spTree>
    <p:extLst>
      <p:ext uri="{BB962C8B-B14F-4D97-AF65-F5344CB8AC3E}">
        <p14:creationId xmlns:p14="http://schemas.microsoft.com/office/powerpoint/2010/main" val="2638182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27BF8-6E79-4F3C-81B5-A7A9B317BD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41646" y="183816"/>
            <a:ext cx="4460708" cy="753811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Toxic shock syndrome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7FF2C-650B-42AE-9F83-54CE6300D2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49" y="937627"/>
            <a:ext cx="8250655" cy="582411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1800" dirty="0"/>
              <a:t>It is potentially fatal multisystem disease presenting with fever, hypotension, myalgia, vomiting, </a:t>
            </a:r>
            <a:r>
              <a:rPr lang="en-IN" sz="1800" dirty="0" err="1"/>
              <a:t>diarrhea</a:t>
            </a:r>
            <a:r>
              <a:rPr lang="en-IN" sz="1800" dirty="0"/>
              <a:t>, mucosal hyperaemia and an </a:t>
            </a:r>
            <a:r>
              <a:rPr lang="en-IN" sz="1800" dirty="0" err="1"/>
              <a:t>erythromatous</a:t>
            </a:r>
            <a:r>
              <a:rPr lang="en-IN" sz="1800" dirty="0"/>
              <a:t> rash. </a:t>
            </a:r>
          </a:p>
          <a:p>
            <a:pPr algn="just">
              <a:lnSpc>
                <a:spcPct val="150000"/>
              </a:lnSpc>
            </a:pPr>
            <a:r>
              <a:rPr lang="en-IN" sz="1800" dirty="0"/>
              <a:t>TSST type 1 is often more responsible, through enterotoxin B or C may also cause the syndrome.</a:t>
            </a:r>
          </a:p>
          <a:p>
            <a:pPr algn="just">
              <a:lnSpc>
                <a:spcPct val="150000"/>
              </a:lnSpc>
            </a:pPr>
            <a:r>
              <a:rPr lang="en-IN" sz="1800" dirty="0"/>
              <a:t>TSST 1 antibody seen in convalescents.</a:t>
            </a:r>
          </a:p>
          <a:p>
            <a:pPr algn="just">
              <a:lnSpc>
                <a:spcPct val="150000"/>
              </a:lnSpc>
            </a:pPr>
            <a:r>
              <a:rPr lang="en-IN" sz="1800" dirty="0"/>
              <a:t>Staphylococcal enterotoxins and TSST-1 are super antigens which are potent activators of T lymphocytes.</a:t>
            </a:r>
          </a:p>
          <a:p>
            <a:pPr algn="just">
              <a:lnSpc>
                <a:spcPct val="150000"/>
              </a:lnSpc>
            </a:pPr>
            <a:r>
              <a:rPr lang="en-IN" sz="1800" dirty="0"/>
              <a:t>This leads to an excessive and dysregulated immune response, with release of cytokines interlukin1-2,TNF and interferon gamma.</a:t>
            </a:r>
          </a:p>
          <a:p>
            <a:pPr algn="just">
              <a:lnSpc>
                <a:spcPct val="150000"/>
              </a:lnSpc>
            </a:pPr>
            <a:r>
              <a:rPr lang="en-IN" sz="1800" dirty="0"/>
              <a:t>This explain the multisystem involvement and florid manifestations in staphylococcal food poisoning and TSS.</a:t>
            </a:r>
          </a:p>
        </p:txBody>
      </p:sp>
    </p:spTree>
    <p:extLst>
      <p:ext uri="{BB962C8B-B14F-4D97-AF65-F5344CB8AC3E}">
        <p14:creationId xmlns:p14="http://schemas.microsoft.com/office/powerpoint/2010/main" val="1834526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3E9A01-6958-48C0-8999-849B098209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4924" y="341063"/>
            <a:ext cx="5904497" cy="729747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Clostridium perfringens Toxin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62E3AB-667E-4BD2-A3B4-4C925C249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9253"/>
            <a:ext cx="7886700" cy="5450305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Perfringolysin</a:t>
            </a:r>
            <a:r>
              <a:rPr lang="en-US" sz="2000" b="1" dirty="0"/>
              <a:t> O: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Cholesterol-dependent cytolysins (CDCs) constitute a family of pore forming toxins secreted by Gram positive bacteria.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These toxins form transmembrane pores by inserting a large β-barrel into cholesterol-containing membrane bilayers.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Binding of water-soluble CDCs to the membrane triggers, formation of oligomers containing 35-50 monomers.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coordinated insertion of more than seventy β-hairpins into the membrane requires multiple structural conformational changes and leads to pore formation.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Perfringolysin</a:t>
            </a:r>
            <a:r>
              <a:rPr lang="en-US" sz="2000" dirty="0"/>
              <a:t> O(PFO), secreted by Clostridium perfringens, has become the prototype for the CDCs.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41231457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ee the source image">
            <a:extLst>
              <a:ext uri="{FF2B5EF4-FFF2-40B4-BE49-F238E27FC236}">
                <a16:creationId xmlns:a16="http://schemas.microsoft.com/office/drawing/2014/main" id="{E4DB724F-1905-44A5-B211-A50881612A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00" y="0"/>
            <a:ext cx="9094788" cy="459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E3D3CF5-342C-4180-BE8F-867E1787E0AB}"/>
              </a:ext>
            </a:extLst>
          </p:cNvPr>
          <p:cNvSpPr txBox="1"/>
          <p:nvPr/>
        </p:nvSpPr>
        <p:spPr>
          <a:xfrm>
            <a:off x="348916" y="4596063"/>
            <a:ext cx="8181474" cy="2126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/>
              <a:t>Clostridium perfringens iota-toxin is composed of the enzyme component (</a:t>
            </a:r>
            <a:r>
              <a:rPr lang="en-US" dirty="0" err="1"/>
              <a:t>Ia</a:t>
            </a:r>
            <a:r>
              <a:rPr lang="en-US" dirty="0"/>
              <a:t>) and the binding component (</a:t>
            </a:r>
            <a:r>
              <a:rPr lang="en-US" dirty="0" err="1"/>
              <a:t>Ib</a:t>
            </a:r>
            <a:r>
              <a:rPr lang="en-US" dirty="0"/>
              <a:t>).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err="1"/>
              <a:t>Ib</a:t>
            </a:r>
            <a:r>
              <a:rPr lang="en-US" dirty="0"/>
              <a:t> binds to receptor on targeted cells and </a:t>
            </a:r>
            <a:r>
              <a:rPr lang="en-US" dirty="0" err="1"/>
              <a:t>translocates</a:t>
            </a:r>
            <a:r>
              <a:rPr lang="en-US" dirty="0"/>
              <a:t> </a:t>
            </a:r>
            <a:r>
              <a:rPr lang="en-US" dirty="0" err="1"/>
              <a:t>Ia</a:t>
            </a:r>
            <a:r>
              <a:rPr lang="en-US" dirty="0"/>
              <a:t> into the cytosol of the cells. </a:t>
            </a: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dirty="0" err="1"/>
              <a:t>Ia</a:t>
            </a:r>
            <a:r>
              <a:rPr lang="en-US" dirty="0"/>
              <a:t> ADP-</a:t>
            </a:r>
            <a:r>
              <a:rPr lang="en-US" dirty="0" err="1"/>
              <a:t>ribosylates</a:t>
            </a:r>
            <a:r>
              <a:rPr lang="en-US" dirty="0"/>
              <a:t> actin, resulting in cell rounding and death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8712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E60B7-F51E-4F45-BFBF-8C025F8C05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7583" y="292100"/>
            <a:ext cx="4508834" cy="777874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Features of Exotoxins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2EAF9-4834-4519-9B83-3B1CA23388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79095"/>
            <a:ext cx="7886700" cy="472841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400" dirty="0"/>
              <a:t>Exotoxins: 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/>
              <a:t>Excreted by living cells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/>
              <a:t>Produced by Gram-positive and Gram-negative bacteria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/>
              <a:t>Polypeptides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/>
              <a:t>Usually bind to specific receptors on cells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400" dirty="0"/>
              <a:t>Highly toxic. Fatal to animals in very small doses</a:t>
            </a:r>
          </a:p>
        </p:txBody>
      </p:sp>
    </p:spTree>
    <p:extLst>
      <p:ext uri="{BB962C8B-B14F-4D97-AF65-F5344CB8AC3E}">
        <p14:creationId xmlns:p14="http://schemas.microsoft.com/office/powerpoint/2010/main" val="29152672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3B6CD8-416B-4216-9AE7-93E60A7630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2871" y="1067636"/>
            <a:ext cx="7886700" cy="4351338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/>
              <a:t>Relatively heat labile. Toxicity destroyed over 60°C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/>
              <a:t>Highly antigenic. Stimulate formation of antitoxin. Antitoxin neutralizes the toxin Converted to toxoid by formalin. Toxoid is nontoxic but antigenic used to immunize, e.g. tetanus toxoid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/>
              <a:t>Usually controlled by extra-chromosomal genes, e.g. plasmids, phage gene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IN" sz="2800" dirty="0"/>
              <a:t>do not produce fever in the host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898445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C7F6A-A0D7-46A8-9492-AB3FC2727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27271" y="274052"/>
            <a:ext cx="5639803" cy="813969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A+B subunit arrangement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74B1B-92B8-4143-981C-CD45111DF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39252"/>
            <a:ext cx="7886700" cy="5344695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Many protein toxins, notably those act intracellularly (with regard to host cells), consist of two components: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One component (subunit A) is responsible for the enzymatic activity of the toxin;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other component (subunit B) is concerned with binding to a specific receptor on the host cell membrane and transferring the enzyme across the membrane. 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The enzymatic component is not active until it is released from the native (</a:t>
            </a:r>
            <a:r>
              <a:rPr lang="en-US" sz="2400" dirty="0" err="1"/>
              <a:t>a+b</a:t>
            </a:r>
            <a:r>
              <a:rPr lang="en-US" sz="2400" dirty="0"/>
              <a:t>) toxin.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017093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818688-B350-4888-BF73-8DE74682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69356" y="317000"/>
            <a:ext cx="6205287" cy="1006474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Attachment and Entry of Toxins</a:t>
            </a:r>
            <a:endParaRPr lang="en-IN" sz="36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8F4A60-9701-479A-8D41-85FC6812E8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19726"/>
            <a:ext cx="7886700" cy="475723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400" dirty="0"/>
              <a:t>There are at least two mechanisms of toxin entry into target cells.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Direct entry, the b subunit of the native (</a:t>
            </a:r>
            <a:r>
              <a:rPr lang="en-US" sz="2400" dirty="0" err="1"/>
              <a:t>a+b</a:t>
            </a:r>
            <a:r>
              <a:rPr lang="en-US" sz="2400" dirty="0"/>
              <a:t>) toxin binds to a specific receptor on the target cell and induces the formation of a pore in the membrane through which the a subunit is transferred into the cell cytoplasm.</a:t>
            </a:r>
          </a:p>
          <a:p>
            <a:pPr algn="just">
              <a:lnSpc>
                <a:spcPct val="150000"/>
              </a:lnSpc>
            </a:pPr>
            <a:r>
              <a:rPr lang="en-US" sz="2400" dirty="0"/>
              <a:t>Alternative mechanism : receptor-mediated endocytosis (</a:t>
            </a:r>
            <a:r>
              <a:rPr lang="en-US" sz="2400" dirty="0" err="1"/>
              <a:t>rme</a:t>
            </a:r>
            <a:r>
              <a:rPr lang="en-US" sz="2400" dirty="0"/>
              <a:t>).</a:t>
            </a: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4220629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F2FE2A7-B3C6-421C-A811-CAF75DB344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490" y="998620"/>
            <a:ext cx="8830540" cy="50396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885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F9D04BD-6D77-4BDA-9D9D-F7CF5B6018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684" y="1455821"/>
            <a:ext cx="8624632" cy="4901057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0677B75-0076-4B9B-BD50-7BE41422F8CC}"/>
              </a:ext>
            </a:extLst>
          </p:cNvPr>
          <p:cNvSpPr txBox="1">
            <a:spLocks/>
          </p:cNvSpPr>
          <p:nvPr/>
        </p:nvSpPr>
        <p:spPr>
          <a:xfrm>
            <a:off x="1469356" y="317000"/>
            <a:ext cx="5701465" cy="693653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3600" b="1" dirty="0"/>
              <a:t>Bacteria  produced exotoxin</a:t>
            </a:r>
            <a:endParaRPr lang="en-IN" sz="3600" b="1" dirty="0"/>
          </a:p>
        </p:txBody>
      </p:sp>
    </p:spTree>
    <p:extLst>
      <p:ext uri="{BB962C8B-B14F-4D97-AF65-F5344CB8AC3E}">
        <p14:creationId xmlns:p14="http://schemas.microsoft.com/office/powerpoint/2010/main" val="3214968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3CB720-F4F4-4D48-A92F-38AE95EFC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3524" y="353095"/>
            <a:ext cx="5194634" cy="850063"/>
          </a:xfrm>
        </p:spPr>
        <p:txBody>
          <a:bodyPr>
            <a:normAutofit/>
          </a:bodyPr>
          <a:lstStyle/>
          <a:p>
            <a:pPr algn="ctr"/>
            <a:r>
              <a:rPr lang="en-IN" sz="3600" b="1" dirty="0"/>
              <a:t>Staphylococcal enterotoxin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620C92-5FA4-45D3-84FE-D1CFE13F9E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287379"/>
            <a:ext cx="7886700" cy="5217526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It is responsible for the manifestations of staphylococcal food </a:t>
            </a:r>
            <a:r>
              <a:rPr lang="en-US" sz="2000" dirty="0" err="1"/>
              <a:t>poisoningnausea</a:t>
            </a:r>
            <a:r>
              <a:rPr lang="en-US" sz="2000" dirty="0"/>
              <a:t>, vomiting and </a:t>
            </a:r>
            <a:r>
              <a:rPr lang="en-US" sz="2000" dirty="0" err="1"/>
              <a:t>diarrhoea</a:t>
            </a:r>
            <a:r>
              <a:rPr lang="en-US" sz="2000" dirty="0"/>
              <a:t> 2-6 </a:t>
            </a:r>
            <a:r>
              <a:rPr lang="en-US" sz="2000" dirty="0" err="1"/>
              <a:t>hrs</a:t>
            </a:r>
            <a:r>
              <a:rPr lang="en-US" sz="2000" dirty="0"/>
              <a:t> after consuming food contaminated by toxin.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Toxin is relatively heat stable, resisting 100°c for 10-40 mins depending on the concentration of the toxin and the nature of the medium.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About 2/3rd of </a:t>
            </a:r>
            <a:r>
              <a:rPr lang="en-US" sz="2000" i="1" dirty="0"/>
              <a:t>S. aureus </a:t>
            </a:r>
            <a:r>
              <a:rPr lang="en-US" sz="2000" dirty="0"/>
              <a:t>strains, growing in carbohydrate and protein foods, secret the toxin.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Milk and milk products is also contaminated.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source of infection is usually a food handler, become a carriers.</a:t>
            </a:r>
            <a:endParaRPr lang="en-IN" sz="2000" dirty="0"/>
          </a:p>
        </p:txBody>
      </p:sp>
    </p:spTree>
    <p:extLst>
      <p:ext uri="{BB962C8B-B14F-4D97-AF65-F5344CB8AC3E}">
        <p14:creationId xmlns:p14="http://schemas.microsoft.com/office/powerpoint/2010/main" val="1154023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8D178-176B-4231-AC4F-46C3F3EE2F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37675"/>
            <a:ext cx="7886700" cy="5426242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/>
              <a:t>8 antigenic types of enterotoxins are currently known, named A,B,C1- 3, D,E and H. they are formed by toxigenic strains either by singly or in combination. 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toxin acts directly on autonomic nervous system to cause illness.</a:t>
            </a:r>
          </a:p>
          <a:p>
            <a:pPr algn="just">
              <a:lnSpc>
                <a:spcPct val="150000"/>
              </a:lnSpc>
            </a:pPr>
            <a:r>
              <a:rPr lang="en-US" sz="2000" dirty="0"/>
              <a:t>The toxin is very potent.</a:t>
            </a:r>
          </a:p>
          <a:p>
            <a:pPr algn="just">
              <a:lnSpc>
                <a:spcPct val="150000"/>
              </a:lnSpc>
            </a:pPr>
            <a:r>
              <a:rPr lang="en-IN" sz="2000" dirty="0"/>
              <a:t>The toxin also exhibit pyrogenic, mitogenic, hypotensive, thrombocytopenic and cytotoxic effect.</a:t>
            </a:r>
          </a:p>
          <a:p>
            <a:pPr algn="just">
              <a:lnSpc>
                <a:spcPct val="150000"/>
              </a:lnSpc>
            </a:pPr>
            <a:r>
              <a:rPr lang="en-IN" sz="2000" dirty="0"/>
              <a:t>Sensitive serological tests such as latex agglutination and ELISA are available for detection of toxin.</a:t>
            </a:r>
          </a:p>
        </p:txBody>
      </p:sp>
    </p:spTree>
    <p:extLst>
      <p:ext uri="{BB962C8B-B14F-4D97-AF65-F5344CB8AC3E}">
        <p14:creationId xmlns:p14="http://schemas.microsoft.com/office/powerpoint/2010/main" val="34003939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750</Words>
  <Application>Microsoft Office PowerPoint</Application>
  <PresentationFormat>On-screen Show (4:3)</PresentationFormat>
  <Paragraphs>58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EXOTOXINS</vt:lpstr>
      <vt:lpstr>Features of Exotoxins</vt:lpstr>
      <vt:lpstr>PowerPoint Presentation</vt:lpstr>
      <vt:lpstr>A+B subunit arrangement </vt:lpstr>
      <vt:lpstr>Attachment and Entry of Toxins</vt:lpstr>
      <vt:lpstr>PowerPoint Presentation</vt:lpstr>
      <vt:lpstr>PowerPoint Presentation</vt:lpstr>
      <vt:lpstr>Staphylococcal enterotoxin</vt:lpstr>
      <vt:lpstr>PowerPoint Presentation</vt:lpstr>
      <vt:lpstr>Toxic shock syndrome</vt:lpstr>
      <vt:lpstr>Clostridium perfringens Toxin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EXOTOXINS</dc:title>
  <dc:creator>Tasok</dc:creator>
  <cp:lastModifiedBy>Tasok</cp:lastModifiedBy>
  <cp:revision>12</cp:revision>
  <dcterms:created xsi:type="dcterms:W3CDTF">2020-09-06T05:10:33Z</dcterms:created>
  <dcterms:modified xsi:type="dcterms:W3CDTF">2020-09-14T03:13:01Z</dcterms:modified>
</cp:coreProperties>
</file>