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8" r:id="rId2"/>
    <p:sldId id="333" r:id="rId3"/>
    <p:sldId id="329" r:id="rId4"/>
    <p:sldId id="330" r:id="rId5"/>
    <p:sldId id="331" r:id="rId6"/>
    <p:sldId id="332" r:id="rId7"/>
    <p:sldId id="334" r:id="rId8"/>
    <p:sldId id="335" r:id="rId9"/>
    <p:sldId id="336" r:id="rId10"/>
    <p:sldId id="337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29" autoAdjust="0"/>
  </p:normalViewPr>
  <p:slideViewPr>
    <p:cSldViewPr showGuides="1">
      <p:cViewPr>
        <p:scale>
          <a:sx n="98" d="100"/>
          <a:sy n="98" d="100"/>
        </p:scale>
        <p:origin x="804" y="57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1684784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Foreign Exchange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Madhumita</a:t>
            </a:r>
            <a:r>
              <a:rPr lang="en-US" dirty="0"/>
              <a:t> Das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851C-4BE3-4640-8D02-81F41849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364AF-5876-430A-A690-D688E7E3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92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9D6B-82DB-4466-AAEA-875E4B83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Exchange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C674B-E720-451D-9944-48C9ACD9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844824"/>
            <a:ext cx="9829799" cy="4752528"/>
          </a:xfrm>
        </p:spPr>
        <p:txBody>
          <a:bodyPr>
            <a:normAutofit/>
          </a:bodyPr>
          <a:lstStyle/>
          <a:p>
            <a:pPr algn="just"/>
            <a:r>
              <a:rPr lang="en-IN" sz="320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(foreign) exchange rate is the rate at which one currency is exchanged for another. </a:t>
            </a:r>
          </a:p>
          <a:p>
            <a:pPr algn="just"/>
            <a:r>
              <a:rPr lang="en-IN" sz="320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exchange rate is a ratio between two currencies.</a:t>
            </a:r>
          </a:p>
          <a:p>
            <a:pPr algn="just"/>
            <a:r>
              <a:rPr lang="en-IN" sz="320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5 UK pounds or 5 US dollars buy Indian goods worth Rs. 400 and Rs. 250 then pound- rupee or dollar-rupee exchange rate becomes Rs. 80 = £1 or Rs. 50 = $1, respectively</a:t>
            </a:r>
            <a:r>
              <a:rPr lang="en-IN" sz="1800" dirty="0">
                <a:solidFill>
                  <a:srgbClr val="42414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67310-5390-4516-88EC-70C46F09B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5013176"/>
            <a:ext cx="377150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Exchange Market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setup under which foreign currencies are bought and sold by the buyers and sellers</a:t>
            </a:r>
          </a:p>
          <a:p>
            <a:r>
              <a:rPr lang="en-US" dirty="0"/>
              <a:t>Foreign exchange market is a system</a:t>
            </a:r>
          </a:p>
          <a:p>
            <a:r>
              <a:rPr lang="en-US" dirty="0"/>
              <a:t>The key players are: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33BC3-1B43-4C37-BEB7-01BA8C91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6" y="2636912"/>
            <a:ext cx="4978524" cy="384008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FD6B2C-B856-4367-87BE-7295A35F8BB0}"/>
              </a:ext>
            </a:extLst>
          </p:cNvPr>
          <p:cNvCxnSpPr/>
          <p:nvPr/>
        </p:nvCxnSpPr>
        <p:spPr>
          <a:xfrm>
            <a:off x="4798268" y="3717032"/>
            <a:ext cx="280831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618-5BE3-41B9-9C67-6E7F0CB7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Kinds of Foreign Exchange 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E96C-ACAE-480E-B3E3-5B60937B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772816"/>
            <a:ext cx="9829799" cy="5041486"/>
          </a:xfrm>
        </p:spPr>
        <p:txBody>
          <a:bodyPr/>
          <a:lstStyle/>
          <a:p>
            <a:r>
              <a:rPr lang="en-IN" dirty="0"/>
              <a:t>Spot Market: Spot sale and purchase of foreign exchange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Forward Market: Deals for sale and purchase of a foreign currency at some future date at a </a:t>
            </a:r>
            <a:r>
              <a:rPr lang="en-IN" dirty="0" err="1"/>
              <a:t>presettled</a:t>
            </a:r>
            <a:r>
              <a:rPr lang="en-IN" dirty="0"/>
              <a:t> exchange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8D505-A6C9-4CF3-AF62-B8A99E33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3861048"/>
            <a:ext cx="5651105" cy="2953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98706-3E97-43D1-B1FC-EDBB98685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3861047"/>
            <a:ext cx="5400600" cy="2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D0C5-BA3C-4224-9945-0D6D1C9B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Nature of foreign exchange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BE3B-7BDB-4A2A-93EC-DB9F634F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608512"/>
          </a:xfrm>
        </p:spPr>
        <p:txBody>
          <a:bodyPr/>
          <a:lstStyle/>
          <a:p>
            <a:r>
              <a:rPr lang="en-IN" dirty="0"/>
              <a:t>Hedging</a:t>
            </a:r>
          </a:p>
          <a:p>
            <a:r>
              <a:rPr lang="en-IN" dirty="0"/>
              <a:t>Arbitrage</a:t>
            </a:r>
          </a:p>
          <a:p>
            <a:r>
              <a:rPr lang="en-IN" dirty="0"/>
              <a:t>Speculation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95EC3-C7D0-4006-90C5-29CEB975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24" y="1772816"/>
            <a:ext cx="6491288" cy="4608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CFB0B-19C4-409B-9F03-C4ACFF8C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44" y="3645024"/>
            <a:ext cx="3067050" cy="2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773-C62E-4CF8-9A82-6180F8D0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Determination of Exchange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F153-8063-4552-8B67-49143ACBC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market theory of exchange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6B146-D57B-4093-9A75-540D3D7B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700808"/>
            <a:ext cx="5590357" cy="50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61B4-250B-4874-8E39-37B0DEE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Change in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71B1-E724-42A9-AC7C-2924E05C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Change in domestic prices</a:t>
            </a:r>
          </a:p>
          <a:p>
            <a:r>
              <a:rPr lang="en-IN" dirty="0"/>
              <a:t>Change in real income</a:t>
            </a:r>
          </a:p>
          <a:p>
            <a:r>
              <a:rPr lang="en-IN" dirty="0"/>
              <a:t>Change in rate of interest</a:t>
            </a:r>
          </a:p>
          <a:p>
            <a:r>
              <a:rPr lang="en-IN" dirty="0"/>
              <a:t>Structural change</a:t>
            </a:r>
          </a:p>
          <a:p>
            <a:r>
              <a:rPr lang="en-IN" dirty="0"/>
              <a:t>Speculative demand and supply</a:t>
            </a:r>
          </a:p>
        </p:txBody>
      </p:sp>
    </p:spTree>
    <p:extLst>
      <p:ext uri="{BB962C8B-B14F-4D97-AF65-F5344CB8AC3E}">
        <p14:creationId xmlns:p14="http://schemas.microsoft.com/office/powerpoint/2010/main" val="19157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737E-23FD-4527-9905-ABFC6204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Purchasing Power Parity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1BB59-7006-44D5-B4CB-C68D7E24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16832"/>
            <a:ext cx="9829799" cy="4252193"/>
          </a:xfrm>
        </p:spPr>
        <p:txBody>
          <a:bodyPr/>
          <a:lstStyle/>
          <a:p>
            <a:pPr algn="just"/>
            <a:r>
              <a:rPr lang="en-IN" dirty="0"/>
              <a:t>The relative value of different currencies correspond to the relation between the real purchasing power of each currency in its own country</a:t>
            </a:r>
          </a:p>
        </p:txBody>
      </p:sp>
    </p:spTree>
    <p:extLst>
      <p:ext uri="{BB962C8B-B14F-4D97-AF65-F5344CB8AC3E}">
        <p14:creationId xmlns:p14="http://schemas.microsoft.com/office/powerpoint/2010/main" val="16169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CEF8-6B8B-4BEC-AEEE-B6B68207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0999"/>
            <a:ext cx="9829799" cy="959769"/>
          </a:xfrm>
        </p:spPr>
        <p:txBody>
          <a:bodyPr/>
          <a:lstStyle/>
          <a:p>
            <a:r>
              <a:rPr lang="en-IN" dirty="0"/>
              <a:t>Fixed vs Flexible Exchange Rate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918BB1-8601-41B8-90B1-0FBDE5158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628800"/>
            <a:ext cx="10297144" cy="4848201"/>
          </a:xfrm>
        </p:spPr>
      </p:pic>
    </p:spTree>
    <p:extLst>
      <p:ext uri="{BB962C8B-B14F-4D97-AF65-F5344CB8AC3E}">
        <p14:creationId xmlns:p14="http://schemas.microsoft.com/office/powerpoint/2010/main" val="35898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79</TotalTime>
  <Words>219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Georgia</vt:lpstr>
      <vt:lpstr>Times New Roman</vt:lpstr>
      <vt:lpstr>Currency Symbols 16x9</vt:lpstr>
      <vt:lpstr>Foreign Exchange Market</vt:lpstr>
      <vt:lpstr>Exchange Rate</vt:lpstr>
      <vt:lpstr>Foreign Exchange Market</vt:lpstr>
      <vt:lpstr>Kinds of Foreign Exchange  Market</vt:lpstr>
      <vt:lpstr>Nature of foreign exchange transactions</vt:lpstr>
      <vt:lpstr>Determination of Exchange rate</vt:lpstr>
      <vt:lpstr>Change in Equilibrium</vt:lpstr>
      <vt:lpstr>Purchasing Power Parity Theory</vt:lpstr>
      <vt:lpstr>Fixed vs Flexible Exchange Rate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Exchange Market</dc:title>
  <dc:creator>BISWAJIT</dc:creator>
  <cp:lastModifiedBy>BISWAJIT</cp:lastModifiedBy>
  <cp:revision>20</cp:revision>
  <dcterms:created xsi:type="dcterms:W3CDTF">2021-07-09T17:48:02Z</dcterms:created>
  <dcterms:modified xsi:type="dcterms:W3CDTF">2021-07-09T19:07:11Z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