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064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5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4182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15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634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2765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499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11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260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838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27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57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71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368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17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627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46DDB-EAF9-4B6E-87BD-8B21B56EB661}" type="datetimeFigureOut">
              <a:rPr lang="en-IN" smtClean="0"/>
              <a:t>23-04-2021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36953F-297C-4643-83D4-066ED4BFC1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571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09411-7365-4492-9702-D91EAC9504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5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5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5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5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5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5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5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5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5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5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5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5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5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5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5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5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29A62-BF6D-4FB5-BD18-DD5F7B0A5D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Soma Maji</a:t>
            </a:r>
          </a:p>
        </p:txBody>
      </p:sp>
    </p:spTree>
    <p:extLst>
      <p:ext uri="{BB962C8B-B14F-4D97-AF65-F5344CB8AC3E}">
        <p14:creationId xmlns:p14="http://schemas.microsoft.com/office/powerpoint/2010/main" val="366857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C5AC-01E6-47E2-A1CB-4386007F4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3253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97D6-6C42-49B3-923D-F43B79A49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02E1C-F787-4530-8E6F-49CA45C02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8215"/>
          </a:xfrm>
        </p:spPr>
        <p:txBody>
          <a:bodyPr>
            <a:normAutofit/>
          </a:bodyPr>
          <a:lstStyle/>
          <a:p>
            <a:pPr marL="0" algn="l" fontAlgn="t">
              <a:spcBef>
                <a:spcPts val="0"/>
              </a:spcBef>
              <a:spcAft>
                <a:spcPts val="0"/>
              </a:spcAft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56032" marR="301752" indent="-256032" algn="just" fontAlgn="t">
              <a:lnSpc>
                <a:spcPct val="150000"/>
              </a:lnSpc>
              <a:spcBef>
                <a:spcPts val="380"/>
              </a:spcBef>
              <a:spcAft>
                <a:spcPts val="0"/>
              </a:spcAft>
              <a:tabLst>
                <a:tab pos="255905" algn="l"/>
                <a:tab pos="256540" algn="l"/>
              </a:tabLst>
            </a:pPr>
            <a:r>
              <a:rPr lang="en-IN" sz="1800" b="1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en-IN" sz="1800" b="1" i="0" u="none" strike="noStrike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-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IN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en-IN" sz="1800" b="1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en-IN" sz="1800" b="1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IN" sz="1800" b="1" i="0" u="none" strike="noStrike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sensory</a:t>
            </a:r>
            <a:r>
              <a:rPr lang="en-IN" sz="1800" b="1" i="0" u="none" strike="noStrike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1" i="0" u="none" strike="noStrike" spc="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128016" marR="320040" indent="-128016" algn="just" fontAlgn="t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tabLst>
                <a:tab pos="131445" algn="l"/>
              </a:tabLst>
            </a:pP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IN" sz="1800" b="0" i="0" u="none" strike="noStrike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evaluator</a:t>
            </a:r>
            <a:r>
              <a:rPr lang="en-IN" sz="1800" b="0" i="0" u="none" strike="noStrike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physically</a:t>
            </a:r>
            <a:r>
              <a:rPr lang="en-IN" sz="1800" b="0" i="0" u="none" strike="noStrike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-1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mentally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condition.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marR="91440" indent="-128016" algn="just" fontAlgn="t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Sensitivity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IN" sz="1800" b="0" i="0" u="none" strike="noStrike" spc="-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evaluator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en-IN" sz="1800" b="0" i="0" u="none" strike="noStrike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sense</a:t>
            </a:r>
            <a:r>
              <a:rPr lang="en-IN" sz="1800" b="0" i="0" u="none" strike="noStrike" spc="-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smell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-1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taste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normal.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indent="-128016" algn="just" fontAlgn="t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He/she</a:t>
            </a:r>
            <a:r>
              <a:rPr lang="en-IN" sz="1800" b="0" i="0" u="none" strike="noStrike" spc="-1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suffering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anosmia</a:t>
            </a:r>
            <a:r>
              <a:rPr lang="en-IN" sz="1800" b="0" i="0" u="none" strike="noStrike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ageusia.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indent="-128016" algn="just" fontAlgn="t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Evaluator</a:t>
            </a:r>
            <a:r>
              <a:rPr lang="en-IN" sz="1800" b="0" i="0" u="none" strike="noStrike" spc="-1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preferably</a:t>
            </a:r>
            <a:r>
              <a:rPr lang="en-IN" sz="1800" b="0" i="0" u="none" strike="noStrike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IN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18-50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years.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marR="466344" indent="-128016" algn="just" fontAlgn="t">
              <a:lnSpc>
                <a:spcPct val="150000"/>
              </a:lnSpc>
              <a:spcBef>
                <a:spcPts val="260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IN" sz="1800" b="0" i="0" u="none" strike="noStrike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helpful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rinse</a:t>
            </a:r>
            <a:r>
              <a:rPr lang="en-IN" sz="1800" b="0" i="0" u="none" strike="noStrike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mouth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plain</a:t>
            </a:r>
            <a:r>
              <a:rPr lang="en-IN" sz="1800" b="0" i="0" u="none" strike="noStrike" spc="-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en-IN" sz="1800" b="0" i="0" u="none" strike="noStrike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sensory 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evaluation.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marR="292608" indent="-128016" algn="just" fontAlgn="t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Stimulation</a:t>
            </a:r>
            <a:r>
              <a:rPr lang="en-IN" sz="1800" b="0" i="0" u="none" strike="noStrike" spc="-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saliva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en-IN" sz="1800" b="0" i="0" u="none" strike="noStrike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IN" sz="1800" b="0" i="0" u="none" strike="noStrike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chewing</a:t>
            </a: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mild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flavoured 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chewing</a:t>
            </a:r>
            <a:r>
              <a:rPr lang="en-IN" sz="1800" b="0" i="0" u="none" strike="noStrike" spc="-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gum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marR="201168" indent="-128016" algn="just" fontAlgn="t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  <a:tabLst>
                <a:tab pos="353695" algn="l"/>
              </a:tabLst>
            </a:pP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 smoking, chewing </a:t>
            </a:r>
            <a:r>
              <a:rPr lang="en-IN" sz="1800" b="0" i="0" u="none" strike="noStrike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 </a:t>
            </a:r>
            <a:r>
              <a:rPr lang="en-IN" sz="1800" b="0" i="0" u="none" strike="noStrike" spc="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taking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intoxicants </a:t>
            </a:r>
            <a:r>
              <a:rPr lang="en-IN" sz="1800" b="0" i="0" u="none" strike="noStrike" spc="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 </a:t>
            </a:r>
            <a:r>
              <a:rPr lang="en-IN" sz="1800" b="0" i="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avoided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  <a:r>
              <a:rPr lang="en-IN" sz="1800" b="0" i="0" u="none" strike="noStrike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test.</a:t>
            </a:r>
            <a:r>
              <a:rPr lang="en-IN" sz="1800" b="0" i="0" u="none" strike="noStrike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IN" sz="1800" b="0" i="0" u="none" strike="noStrike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en-IN" sz="1800" b="0" i="0" u="none" strike="noStrike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800" b="0" i="0" u="none" strike="noStrike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odoriferous  substances.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518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8FDFE6A-85F7-4984-B5C5-F7A36D1C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05"/>
            <a:ext cx="10515600" cy="437515"/>
          </a:xfrm>
        </p:spPr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</a:t>
            </a:r>
            <a:br>
              <a:rPr lang="en-IN" sz="4400" b="0" i="0" u="none" strike="noStrike" dirty="0">
                <a:effectLst/>
                <a:latin typeface="Arial" panose="020B0604020202020204" pitchFamily="34" charset="0"/>
              </a:rPr>
            </a:b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4CD3F-1334-4C2F-BFD7-6A87273D3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155"/>
            <a:ext cx="10515600" cy="5374323"/>
          </a:xfrm>
        </p:spPr>
        <p:txBody>
          <a:bodyPr>
            <a:normAutofit fontScale="92500" lnSpcReduction="20000"/>
          </a:bodyPr>
          <a:lstStyle/>
          <a:p>
            <a:pPr marL="295275" marR="1269365" indent="-256540" algn="just">
              <a:lnSpc>
                <a:spcPct val="150000"/>
              </a:lnSpc>
              <a:spcBef>
                <a:spcPts val="375"/>
              </a:spcBef>
              <a:buClr>
                <a:srgbClr val="0AD0D9"/>
              </a:buClr>
              <a:buSzPct val="92857"/>
              <a:buAutoNum type="arabicPeriod" startAt="2"/>
              <a:tabLst>
                <a:tab pos="295910" algn="l"/>
              </a:tabLst>
            </a:pPr>
            <a:r>
              <a:rPr lang="en-US" sz="1800" b="1" spc="45" dirty="0">
                <a:latin typeface="Times New Roman"/>
                <a:cs typeface="Times New Roman"/>
              </a:rPr>
              <a:t>Know</a:t>
            </a:r>
            <a:r>
              <a:rPr lang="en-US" sz="1800" b="1" spc="-55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100" dirty="0">
                <a:latin typeface="Times New Roman"/>
                <a:cs typeface="Times New Roman"/>
              </a:rPr>
              <a:t> </a:t>
            </a:r>
            <a:r>
              <a:rPr lang="en-US" sz="1800" b="1" spc="60" dirty="0">
                <a:latin typeface="Times New Roman"/>
                <a:cs typeface="Times New Roman"/>
              </a:rPr>
              <a:t>score</a:t>
            </a:r>
            <a:r>
              <a:rPr lang="en-US" sz="1800" b="1" spc="-50" dirty="0">
                <a:latin typeface="Times New Roman"/>
                <a:cs typeface="Times New Roman"/>
              </a:rPr>
              <a:t> </a:t>
            </a:r>
            <a:r>
              <a:rPr lang="en-US" sz="1800" b="1" spc="30" dirty="0">
                <a:latin typeface="Times New Roman"/>
                <a:cs typeface="Times New Roman"/>
              </a:rPr>
              <a:t>card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spc="-160" dirty="0">
                <a:latin typeface="Times New Roman"/>
                <a:cs typeface="Times New Roman"/>
              </a:rPr>
              <a:t>&amp;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ideal</a:t>
            </a:r>
            <a:r>
              <a:rPr lang="en-US" sz="1800" b="1" spc="-30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sensory  </a:t>
            </a:r>
            <a:r>
              <a:rPr lang="en-US" sz="1800" b="1" spc="55" dirty="0">
                <a:latin typeface="Times New Roman"/>
                <a:cs typeface="Times New Roman"/>
              </a:rPr>
              <a:t>characteristics </a:t>
            </a:r>
            <a:r>
              <a:rPr lang="en-US" sz="1800" b="1" spc="50" dirty="0">
                <a:latin typeface="Times New Roman"/>
                <a:cs typeface="Times New Roman"/>
              </a:rPr>
              <a:t>for </a:t>
            </a:r>
            <a:r>
              <a:rPr lang="en-US" sz="1800" b="1" spc="75" dirty="0">
                <a:latin typeface="Times New Roman"/>
                <a:cs typeface="Times New Roman"/>
              </a:rPr>
              <a:t>each</a:t>
            </a:r>
            <a:r>
              <a:rPr lang="en-US" sz="1800" b="1" spc="-254" dirty="0">
                <a:latin typeface="Times New Roman"/>
                <a:cs typeface="Times New Roman"/>
              </a:rPr>
              <a:t> </a:t>
            </a:r>
            <a:r>
              <a:rPr lang="en-US" sz="1800" b="1" spc="60" dirty="0">
                <a:latin typeface="Times New Roman"/>
                <a:cs typeface="Times New Roman"/>
              </a:rPr>
              <a:t>product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136525" lvl="1" indent="-131445" algn="just">
              <a:lnSpc>
                <a:spcPct val="150000"/>
              </a:lnSpc>
              <a:spcBef>
                <a:spcPts val="295"/>
              </a:spcBef>
              <a:buClr>
                <a:srgbClr val="0AD0D9"/>
              </a:buClr>
              <a:buSzPct val="83333"/>
              <a:buFont typeface="Arial"/>
              <a:buChar char="●"/>
              <a:tabLst>
                <a:tab pos="35369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evaluation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card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simple,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brief,</a:t>
            </a:r>
            <a:r>
              <a:rPr lang="en-US" sz="1800" spc="-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easy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follow  </a:t>
            </a:r>
            <a:r>
              <a:rPr lang="en-US" sz="1800" spc="-125" dirty="0">
                <a:latin typeface="Times New Roman"/>
                <a:cs typeface="Times New Roman"/>
              </a:rPr>
              <a:t>&amp; </a:t>
            </a:r>
            <a:r>
              <a:rPr lang="en-US" sz="1800" spc="15" dirty="0">
                <a:latin typeface="Times New Roman"/>
                <a:cs typeface="Times New Roman"/>
              </a:rPr>
              <a:t>all </a:t>
            </a:r>
            <a:r>
              <a:rPr lang="en-US" sz="1800" spc="65" dirty="0">
                <a:latin typeface="Times New Roman"/>
                <a:cs typeface="Times New Roman"/>
              </a:rPr>
              <a:t>important</a:t>
            </a:r>
            <a:r>
              <a:rPr lang="en-US" sz="1800" spc="-22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sensory </a:t>
            </a:r>
            <a:r>
              <a:rPr lang="en-US" sz="1800" spc="50" dirty="0">
                <a:latin typeface="Times New Roman"/>
                <a:cs typeface="Times New Roman"/>
              </a:rPr>
              <a:t>attributes </a:t>
            </a:r>
            <a:r>
              <a:rPr lang="en-US" sz="1800" spc="45" dirty="0">
                <a:latin typeface="Times New Roman"/>
                <a:cs typeface="Times New Roman"/>
              </a:rPr>
              <a:t>included in </a:t>
            </a:r>
            <a:r>
              <a:rPr lang="en-US" sz="1800" spc="30" dirty="0">
                <a:latin typeface="Times New Roman"/>
                <a:cs typeface="Times New Roman"/>
              </a:rPr>
              <a:t>it.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116839" lvl="1" indent="-131445" algn="just">
              <a:lnSpc>
                <a:spcPct val="150000"/>
              </a:lnSpc>
              <a:spcBef>
                <a:spcPts val="290"/>
              </a:spcBef>
              <a:buClr>
                <a:srgbClr val="0AD0D9"/>
              </a:buClr>
              <a:buSzPct val="83333"/>
              <a:buFont typeface="Arial"/>
              <a:buChar char="●"/>
              <a:tabLst>
                <a:tab pos="353695" algn="l"/>
              </a:tabLst>
            </a:pPr>
            <a:r>
              <a:rPr lang="en-US" sz="1800" spc="35" dirty="0">
                <a:latin typeface="Times New Roman"/>
                <a:cs typeface="Times New Roman"/>
              </a:rPr>
              <a:t>It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1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clearly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printed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-125" dirty="0">
                <a:latin typeface="Times New Roman"/>
                <a:cs typeface="Times New Roman"/>
              </a:rPr>
              <a:t>&amp;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matter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arranged</a:t>
            </a:r>
            <a:r>
              <a:rPr lang="en-US" sz="1800" spc="3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in  </a:t>
            </a:r>
            <a:r>
              <a:rPr lang="en-US" sz="1800" spc="15" dirty="0">
                <a:latin typeface="Times New Roman"/>
                <a:cs typeface="Times New Roman"/>
              </a:rPr>
              <a:t>logical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sequence.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lvl="1" indent="-131445" algn="just">
              <a:lnSpc>
                <a:spcPct val="150000"/>
              </a:lnSpc>
              <a:spcBef>
                <a:spcPts val="285"/>
              </a:spcBef>
              <a:buClr>
                <a:srgbClr val="0AD0D9"/>
              </a:buClr>
              <a:buSzPct val="83333"/>
              <a:buFont typeface="Arial"/>
              <a:buChar char="●"/>
              <a:tabLst>
                <a:tab pos="353695" algn="l"/>
              </a:tabLst>
            </a:pPr>
            <a:r>
              <a:rPr lang="en-US" sz="1800" spc="25" dirty="0">
                <a:latin typeface="Times New Roman"/>
                <a:cs typeface="Times New Roman"/>
              </a:rPr>
              <a:t>Terminology </a:t>
            </a:r>
            <a:r>
              <a:rPr lang="en-US" sz="1800" spc="50" dirty="0">
                <a:latin typeface="Times New Roman"/>
                <a:cs typeface="Times New Roman"/>
              </a:rPr>
              <a:t>used </a:t>
            </a:r>
            <a:r>
              <a:rPr lang="en-US" sz="1800" spc="45" dirty="0">
                <a:latin typeface="Times New Roman"/>
                <a:cs typeface="Times New Roman"/>
              </a:rPr>
              <a:t>should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204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clear </a:t>
            </a:r>
            <a:r>
              <a:rPr lang="en-US" sz="1800" spc="-125" dirty="0">
                <a:latin typeface="Times New Roman"/>
                <a:cs typeface="Times New Roman"/>
              </a:rPr>
              <a:t>&amp; </a:t>
            </a:r>
            <a:r>
              <a:rPr lang="en-US" sz="1800" spc="50" dirty="0">
                <a:latin typeface="Times New Roman"/>
                <a:cs typeface="Times New Roman"/>
              </a:rPr>
              <a:t>understandable.</a:t>
            </a:r>
            <a:endParaRPr lang="en-US" sz="1800" dirty="0">
              <a:latin typeface="Times New Roman"/>
              <a:cs typeface="Times New Roman"/>
            </a:endParaRPr>
          </a:p>
          <a:p>
            <a:pPr marL="295275" marR="292735" indent="-256540" algn="just">
              <a:lnSpc>
                <a:spcPct val="150000"/>
              </a:lnSpc>
              <a:spcBef>
                <a:spcPts val="375"/>
              </a:spcBef>
              <a:buClr>
                <a:srgbClr val="0AD0D9"/>
              </a:buClr>
              <a:buSzPct val="92857"/>
              <a:buAutoNum type="arabicPeriod" startAt="3"/>
              <a:tabLst>
                <a:tab pos="295275" algn="l"/>
                <a:tab pos="295910" algn="l"/>
              </a:tabLst>
            </a:pPr>
            <a:r>
              <a:rPr lang="en-US" sz="1800" b="1" spc="25" dirty="0">
                <a:latin typeface="Times New Roman"/>
                <a:cs typeface="Times New Roman"/>
              </a:rPr>
              <a:t>Learn</a:t>
            </a:r>
            <a:r>
              <a:rPr lang="en-US" sz="1800" b="1" spc="-55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important</a:t>
            </a:r>
            <a:r>
              <a:rPr lang="en-US" sz="1800" b="1" spc="-15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sensory</a:t>
            </a:r>
            <a:r>
              <a:rPr lang="en-US" sz="1800" b="1" spc="-65" dirty="0">
                <a:latin typeface="Times New Roman"/>
                <a:cs typeface="Times New Roman"/>
              </a:rPr>
              <a:t> </a:t>
            </a:r>
            <a:r>
              <a:rPr lang="en-US" sz="1800" b="1" spc="55" dirty="0">
                <a:latin typeface="Times New Roman"/>
                <a:cs typeface="Times New Roman"/>
              </a:rPr>
              <a:t>characteristics</a:t>
            </a:r>
            <a:r>
              <a:rPr lang="en-US" sz="1800" b="1" spc="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of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each  </a:t>
            </a:r>
            <a:r>
              <a:rPr lang="en-US" sz="1800" b="1" spc="60" dirty="0">
                <a:latin typeface="Times New Roman"/>
                <a:cs typeface="Times New Roman"/>
              </a:rPr>
              <a:t>product </a:t>
            </a:r>
            <a:r>
              <a:rPr lang="en-US" sz="1800" b="1" spc="-160" dirty="0">
                <a:latin typeface="Times New Roman"/>
                <a:cs typeface="Times New Roman"/>
              </a:rPr>
              <a:t>&amp; </a:t>
            </a:r>
            <a:r>
              <a:rPr lang="en-US" sz="1800" b="1" spc="50" dirty="0">
                <a:latin typeface="Times New Roman"/>
                <a:cs typeface="Times New Roman"/>
              </a:rPr>
              <a:t>range </a:t>
            </a:r>
            <a:r>
              <a:rPr lang="en-US" sz="1800" b="1" spc="80" dirty="0">
                <a:latin typeface="Times New Roman"/>
                <a:cs typeface="Times New Roman"/>
              </a:rPr>
              <a:t>of defect</a:t>
            </a:r>
            <a:r>
              <a:rPr lang="en-US" sz="1800" b="1" spc="265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intensities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120014" lvl="1" indent="-121920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Through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study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25" dirty="0">
                <a:latin typeface="Times New Roman"/>
                <a:cs typeface="Times New Roman"/>
              </a:rPr>
              <a:t> </a:t>
            </a:r>
            <a:r>
              <a:rPr lang="en-US" sz="1800" b="1" spc="55" dirty="0" err="1">
                <a:latin typeface="Times New Roman"/>
                <a:cs typeface="Times New Roman"/>
              </a:rPr>
              <a:t>flavours</a:t>
            </a:r>
            <a:r>
              <a:rPr lang="en-US" sz="1800" b="1" spc="-55" dirty="0">
                <a:latin typeface="Times New Roman"/>
                <a:cs typeface="Times New Roman"/>
              </a:rPr>
              <a:t> </a:t>
            </a:r>
            <a:r>
              <a:rPr lang="en-US" sz="1800" b="1" spc="-130" dirty="0">
                <a:latin typeface="Times New Roman"/>
                <a:cs typeface="Times New Roman"/>
              </a:rPr>
              <a:t>&amp;</a:t>
            </a:r>
            <a:r>
              <a:rPr lang="en-US" sz="1800" b="1" spc="-45" dirty="0">
                <a:latin typeface="Times New Roman"/>
                <a:cs typeface="Times New Roman"/>
              </a:rPr>
              <a:t> </a:t>
            </a:r>
            <a:r>
              <a:rPr lang="en-US" sz="1800" b="1" spc="70" dirty="0">
                <a:latin typeface="Times New Roman"/>
                <a:cs typeface="Times New Roman"/>
              </a:rPr>
              <a:t>defects</a:t>
            </a:r>
            <a:r>
              <a:rPr lang="en-US" sz="1800" b="1" spc="-5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relative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desirability/  undesirability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each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items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3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assigned</a:t>
            </a:r>
            <a:r>
              <a:rPr lang="en-US" sz="1800" spc="2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numerical</a:t>
            </a:r>
            <a:r>
              <a:rPr lang="en-US" sz="1800" spc="15" dirty="0">
                <a:latin typeface="Times New Roman"/>
                <a:cs typeface="Times New Roman"/>
              </a:rPr>
              <a:t> values.</a:t>
            </a:r>
            <a:endParaRPr lang="en-US" sz="1800" dirty="0">
              <a:latin typeface="Times New Roman"/>
              <a:cs typeface="Times New Roman"/>
            </a:endParaRPr>
          </a:p>
          <a:p>
            <a:pPr marL="295275" indent="-256540" algn="just">
              <a:lnSpc>
                <a:spcPct val="150000"/>
              </a:lnSpc>
              <a:spcBef>
                <a:spcPts val="330"/>
              </a:spcBef>
              <a:buClr>
                <a:srgbClr val="0AD0D9"/>
              </a:buClr>
              <a:buSzPct val="92857"/>
              <a:buAutoNum type="arabicPeriod" startAt="3"/>
              <a:tabLst>
                <a:tab pos="295910" algn="l"/>
              </a:tabLst>
            </a:pPr>
            <a:r>
              <a:rPr lang="en-US" sz="1800" b="1" spc="50" dirty="0">
                <a:latin typeface="Times New Roman"/>
                <a:cs typeface="Times New Roman"/>
              </a:rPr>
              <a:t>Have</a:t>
            </a:r>
            <a:r>
              <a:rPr lang="en-US" sz="1800" b="1" spc="-100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9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sample</a:t>
            </a:r>
            <a:r>
              <a:rPr lang="en-US" sz="1800" b="1" spc="5" dirty="0">
                <a:latin typeface="Times New Roman"/>
                <a:cs typeface="Times New Roman"/>
              </a:rPr>
              <a:t> </a:t>
            </a:r>
            <a:r>
              <a:rPr lang="en-US" sz="1800" b="1" spc="40" dirty="0">
                <a:latin typeface="Times New Roman"/>
                <a:cs typeface="Times New Roman"/>
              </a:rPr>
              <a:t>properly</a:t>
            </a:r>
            <a:r>
              <a:rPr lang="en-US" sz="1800" b="1" spc="10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tempered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137160" lvl="1" indent="-131445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53695" algn="l"/>
              </a:tabLst>
            </a:pPr>
            <a:r>
              <a:rPr lang="en-US" sz="1800" dirty="0" err="1">
                <a:latin typeface="Times New Roman"/>
                <a:cs typeface="Times New Roman"/>
              </a:rPr>
              <a:t>Flavour</a:t>
            </a:r>
            <a:r>
              <a:rPr lang="en-US" sz="1800" dirty="0">
                <a:latin typeface="Times New Roman"/>
                <a:cs typeface="Times New Roman"/>
              </a:rPr>
              <a:t>,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body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-125" dirty="0">
                <a:latin typeface="Times New Roman"/>
                <a:cs typeface="Times New Roman"/>
              </a:rPr>
              <a:t>&amp;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texture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characteristics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can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best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determined  </a:t>
            </a:r>
            <a:r>
              <a:rPr lang="en-US" sz="1800" spc="60" dirty="0">
                <a:latin typeface="Times New Roman"/>
                <a:cs typeface="Times New Roman"/>
              </a:rPr>
              <a:t>when </a:t>
            </a:r>
            <a:r>
              <a:rPr lang="en-US" sz="1800" spc="75" dirty="0">
                <a:latin typeface="Times New Roman"/>
                <a:cs typeface="Times New Roman"/>
              </a:rPr>
              <a:t>the </a:t>
            </a:r>
            <a:r>
              <a:rPr lang="en-US" sz="1800" spc="55" dirty="0">
                <a:latin typeface="Times New Roman"/>
                <a:cs typeface="Times New Roman"/>
              </a:rPr>
              <a:t>product </a:t>
            </a:r>
            <a:r>
              <a:rPr lang="en-US" sz="1800" spc="35" dirty="0">
                <a:latin typeface="Times New Roman"/>
                <a:cs typeface="Times New Roman"/>
              </a:rPr>
              <a:t>are </a:t>
            </a:r>
            <a:r>
              <a:rPr lang="en-US" sz="1800" spc="60" dirty="0">
                <a:latin typeface="Times New Roman"/>
                <a:cs typeface="Times New Roman"/>
              </a:rPr>
              <a:t>neither </a:t>
            </a:r>
            <a:r>
              <a:rPr lang="en-US" sz="1800" spc="50" dirty="0">
                <a:latin typeface="Times New Roman"/>
                <a:cs typeface="Times New Roman"/>
              </a:rPr>
              <a:t>too </a:t>
            </a:r>
            <a:r>
              <a:rPr lang="en-US" sz="1800" spc="25" dirty="0">
                <a:latin typeface="Times New Roman"/>
                <a:cs typeface="Times New Roman"/>
              </a:rPr>
              <a:t>cold </a:t>
            </a:r>
            <a:r>
              <a:rPr lang="en-US" sz="1800" spc="65" dirty="0">
                <a:latin typeface="Times New Roman"/>
                <a:cs typeface="Times New Roman"/>
              </a:rPr>
              <a:t>nor </a:t>
            </a:r>
            <a:r>
              <a:rPr lang="en-US" sz="1800" spc="50" dirty="0">
                <a:latin typeface="Times New Roman"/>
                <a:cs typeface="Times New Roman"/>
              </a:rPr>
              <a:t>too </a:t>
            </a:r>
            <a:r>
              <a:rPr lang="en-US" sz="1800" spc="40" dirty="0">
                <a:latin typeface="Times New Roman"/>
                <a:cs typeface="Times New Roman"/>
              </a:rPr>
              <a:t>warm, </a:t>
            </a:r>
            <a:r>
              <a:rPr lang="en-US" sz="1800" spc="45" dirty="0">
                <a:latin typeface="Times New Roman"/>
                <a:cs typeface="Times New Roman"/>
              </a:rPr>
              <a:t>each 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tempered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optimum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for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that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product.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223520" lvl="1" indent="-131445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87350" algn="l"/>
              </a:tabLst>
            </a:pPr>
            <a:r>
              <a:rPr lang="en-US" sz="1800" dirty="0"/>
              <a:t>	</a:t>
            </a:r>
            <a:r>
              <a:rPr lang="en-US" sz="1800" spc="5" dirty="0">
                <a:latin typeface="Times New Roman"/>
                <a:cs typeface="Times New Roman"/>
              </a:rPr>
              <a:t>Ice </a:t>
            </a:r>
            <a:r>
              <a:rPr lang="en-US" sz="1800" spc="45" dirty="0">
                <a:latin typeface="Times New Roman"/>
                <a:cs typeface="Times New Roman"/>
              </a:rPr>
              <a:t>cream </a:t>
            </a:r>
            <a:r>
              <a:rPr lang="en-US" sz="1800" spc="10" dirty="0">
                <a:latin typeface="Times New Roman"/>
                <a:cs typeface="Times New Roman"/>
              </a:rPr>
              <a:t>is </a:t>
            </a:r>
            <a:r>
              <a:rPr lang="en-US" sz="1800" spc="55" dirty="0">
                <a:latin typeface="Times New Roman"/>
                <a:cs typeface="Times New Roman"/>
              </a:rPr>
              <a:t>tempered </a:t>
            </a:r>
            <a:r>
              <a:rPr lang="en-US" sz="1800" spc="60" dirty="0">
                <a:latin typeface="Times New Roman"/>
                <a:cs typeface="Times New Roman"/>
              </a:rPr>
              <a:t>around </a:t>
            </a:r>
            <a:r>
              <a:rPr lang="en-US" sz="1800" dirty="0">
                <a:latin typeface="Times New Roman"/>
                <a:cs typeface="Times New Roman"/>
              </a:rPr>
              <a:t>– </a:t>
            </a:r>
            <a:r>
              <a:rPr lang="en-US" sz="1800" spc="-140" dirty="0">
                <a:latin typeface="Times New Roman"/>
                <a:cs typeface="Times New Roman"/>
              </a:rPr>
              <a:t>15 </a:t>
            </a:r>
            <a:r>
              <a:rPr lang="en-US" sz="1800" spc="55" dirty="0">
                <a:latin typeface="Times New Roman"/>
                <a:cs typeface="Times New Roman"/>
              </a:rPr>
              <a:t>to </a:t>
            </a:r>
            <a:r>
              <a:rPr lang="en-US" sz="1800" spc="-50" dirty="0">
                <a:latin typeface="Times New Roman"/>
                <a:cs typeface="Times New Roman"/>
              </a:rPr>
              <a:t>-12.2°C </a:t>
            </a:r>
            <a:r>
              <a:rPr lang="en-US" sz="1800" spc="-125" dirty="0">
                <a:latin typeface="Times New Roman"/>
                <a:cs typeface="Times New Roman"/>
              </a:rPr>
              <a:t>&amp; </a:t>
            </a:r>
            <a:r>
              <a:rPr lang="en-US" sz="1800" spc="40" dirty="0">
                <a:latin typeface="Times New Roman"/>
                <a:cs typeface="Times New Roman"/>
              </a:rPr>
              <a:t>butter, cheese  </a:t>
            </a:r>
            <a:r>
              <a:rPr lang="en-US" sz="1800" spc="-125" dirty="0">
                <a:latin typeface="Times New Roman"/>
                <a:cs typeface="Times New Roman"/>
              </a:rPr>
              <a:t>&amp; </a:t>
            </a:r>
            <a:r>
              <a:rPr lang="en-US" sz="1800" spc="30" dirty="0">
                <a:latin typeface="Times New Roman"/>
                <a:cs typeface="Times New Roman"/>
              </a:rPr>
              <a:t>milk </a:t>
            </a:r>
            <a:r>
              <a:rPr lang="en-US" sz="1800" spc="65" dirty="0">
                <a:latin typeface="Times New Roman"/>
                <a:cs typeface="Times New Roman"/>
              </a:rPr>
              <a:t>at</a:t>
            </a:r>
            <a:r>
              <a:rPr lang="en-US" sz="1800" spc="-180" dirty="0">
                <a:latin typeface="Times New Roman"/>
                <a:cs typeface="Times New Roman"/>
              </a:rPr>
              <a:t> </a:t>
            </a:r>
            <a:r>
              <a:rPr lang="en-US" sz="1800" spc="-55" dirty="0">
                <a:latin typeface="Times New Roman"/>
                <a:cs typeface="Times New Roman"/>
              </a:rPr>
              <a:t>15.5°C.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163195" lvl="1" indent="-131445" algn="just">
              <a:lnSpc>
                <a:spcPct val="150000"/>
              </a:lnSpc>
              <a:spcBef>
                <a:spcPts val="28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53695" algn="l"/>
              </a:tabLst>
            </a:pPr>
            <a:r>
              <a:rPr lang="en-US" sz="1800" spc="-10" dirty="0">
                <a:latin typeface="Times New Roman"/>
                <a:cs typeface="Times New Roman"/>
              </a:rPr>
              <a:t>If </a:t>
            </a:r>
            <a:r>
              <a:rPr lang="en-US" sz="1800" spc="75" dirty="0">
                <a:latin typeface="Times New Roman"/>
                <a:cs typeface="Times New Roman"/>
              </a:rPr>
              <a:t>the </a:t>
            </a:r>
            <a:r>
              <a:rPr lang="en-US" sz="1800" spc="55" dirty="0">
                <a:latin typeface="Times New Roman"/>
                <a:cs typeface="Times New Roman"/>
              </a:rPr>
              <a:t>product </a:t>
            </a:r>
            <a:r>
              <a:rPr lang="en-US" sz="1800" spc="40" dirty="0">
                <a:latin typeface="Times New Roman"/>
                <a:cs typeface="Times New Roman"/>
              </a:rPr>
              <a:t>sample </a:t>
            </a:r>
            <a:r>
              <a:rPr lang="en-US" sz="1800" spc="10" dirty="0">
                <a:latin typeface="Times New Roman"/>
                <a:cs typeface="Times New Roman"/>
              </a:rPr>
              <a:t>is </a:t>
            </a:r>
            <a:r>
              <a:rPr lang="en-US" sz="1800" spc="50" dirty="0">
                <a:latin typeface="Times New Roman"/>
                <a:cs typeface="Times New Roman"/>
              </a:rPr>
              <a:t>too </a:t>
            </a:r>
            <a:r>
              <a:rPr lang="en-US" sz="1800" spc="20" dirty="0">
                <a:latin typeface="Times New Roman"/>
                <a:cs typeface="Times New Roman"/>
              </a:rPr>
              <a:t>cold, </a:t>
            </a:r>
            <a:r>
              <a:rPr lang="en-US" sz="1800" spc="75" dirty="0">
                <a:latin typeface="Times New Roman"/>
                <a:cs typeface="Times New Roman"/>
              </a:rPr>
              <a:t>the </a:t>
            </a:r>
            <a:r>
              <a:rPr lang="en-US" sz="1800" spc="50" dirty="0">
                <a:latin typeface="Times New Roman"/>
                <a:cs typeface="Times New Roman"/>
              </a:rPr>
              <a:t>taste </a:t>
            </a:r>
            <a:r>
              <a:rPr lang="en-US" sz="1800" spc="55" dirty="0">
                <a:latin typeface="Times New Roman"/>
                <a:cs typeface="Times New Roman"/>
              </a:rPr>
              <a:t>buds </a:t>
            </a:r>
            <a:r>
              <a:rPr lang="en-US" sz="1800" spc="30" dirty="0">
                <a:latin typeface="Times New Roman"/>
                <a:cs typeface="Times New Roman"/>
              </a:rPr>
              <a:t>may </a:t>
            </a:r>
            <a:r>
              <a:rPr lang="en-US" sz="1800" spc="55" dirty="0">
                <a:latin typeface="Times New Roman"/>
                <a:cs typeface="Times New Roman"/>
              </a:rPr>
              <a:t>be  </a:t>
            </a:r>
            <a:r>
              <a:rPr lang="en-US" sz="1800" spc="35" dirty="0">
                <a:latin typeface="Times New Roman"/>
                <a:cs typeface="Times New Roman"/>
              </a:rPr>
              <a:t>temporarily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anaesthetized,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consequently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some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4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delicate,  </a:t>
            </a:r>
            <a:r>
              <a:rPr lang="en-US" sz="1800" spc="50" dirty="0">
                <a:latin typeface="Times New Roman"/>
                <a:cs typeface="Times New Roman"/>
              </a:rPr>
              <a:t>more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elusive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flavours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may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go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undetected</a:t>
            </a:r>
            <a:endParaRPr lang="en-US" sz="18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045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8555B50-5F98-4765-ADFE-8515A52C3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41343-7EB3-4081-BE00-2353536FB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95275" indent="-256540" algn="just">
              <a:lnSpc>
                <a:spcPct val="150000"/>
              </a:lnSpc>
              <a:spcBef>
                <a:spcPts val="204"/>
              </a:spcBef>
              <a:buClr>
                <a:srgbClr val="0AD0D9"/>
              </a:buClr>
              <a:buSzPct val="92857"/>
              <a:buAutoNum type="arabicPeriod" startAt="5"/>
              <a:tabLst>
                <a:tab pos="295275" algn="l"/>
                <a:tab pos="295910" algn="l"/>
              </a:tabLst>
            </a:pPr>
            <a:r>
              <a:rPr lang="en-US" sz="1800" b="1" spc="60" dirty="0">
                <a:latin typeface="Times New Roman"/>
                <a:cs typeface="Times New Roman"/>
              </a:rPr>
              <a:t>Sample </a:t>
            </a:r>
            <a:r>
              <a:rPr lang="en-US" sz="1800" b="1" spc="65" dirty="0">
                <a:latin typeface="Times New Roman"/>
                <a:cs typeface="Times New Roman"/>
              </a:rPr>
              <a:t>Number </a:t>
            </a:r>
            <a:r>
              <a:rPr lang="en-US" sz="1800" b="1" spc="-160" dirty="0">
                <a:latin typeface="Times New Roman"/>
                <a:cs typeface="Times New Roman"/>
              </a:rPr>
              <a:t>&amp;</a:t>
            </a:r>
            <a:r>
              <a:rPr lang="en-US" sz="1800" b="1" spc="-215" dirty="0">
                <a:latin typeface="Times New Roman"/>
                <a:cs typeface="Times New Roman"/>
              </a:rPr>
              <a:t> </a:t>
            </a:r>
            <a:r>
              <a:rPr lang="en-US" sz="1800" b="1" spc="65" dirty="0">
                <a:latin typeface="Times New Roman"/>
                <a:cs typeface="Times New Roman"/>
              </a:rPr>
              <a:t>quantity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409575" lvl="1" indent="-121920" algn="just">
              <a:lnSpc>
                <a:spcPct val="150000"/>
              </a:lnSpc>
              <a:spcBef>
                <a:spcPts val="31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25" dirty="0">
                <a:latin typeface="Times New Roman"/>
                <a:cs typeface="Times New Roman"/>
              </a:rPr>
              <a:t>Normally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5-8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samples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with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average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intensity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35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are  </a:t>
            </a:r>
            <a:r>
              <a:rPr lang="en-US" sz="1800" spc="40" dirty="0">
                <a:latin typeface="Times New Roman"/>
                <a:cs typeface="Times New Roman"/>
              </a:rPr>
              <a:t>considered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optimum.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358140" lvl="1" indent="-121920" algn="just">
              <a:lnSpc>
                <a:spcPct val="150000"/>
              </a:lnSpc>
              <a:spcBef>
                <a:spcPts val="28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amount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 </a:t>
            </a:r>
            <a:r>
              <a:rPr lang="en-US" sz="1800" spc="45" dirty="0">
                <a:latin typeface="Times New Roman"/>
                <a:cs typeface="Times New Roman"/>
              </a:rPr>
              <a:t>each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about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-15" dirty="0">
                <a:latin typeface="Times New Roman"/>
                <a:cs typeface="Times New Roman"/>
              </a:rPr>
              <a:t>25-</a:t>
            </a:r>
            <a:r>
              <a:rPr lang="en-US" sz="1800" spc="1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50</a:t>
            </a:r>
            <a:r>
              <a:rPr lang="en-US" sz="1800" spc="-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ml/gm,  </a:t>
            </a:r>
            <a:r>
              <a:rPr lang="en-US" sz="1800" spc="45" dirty="0">
                <a:latin typeface="Times New Roman"/>
                <a:cs typeface="Times New Roman"/>
              </a:rPr>
              <a:t>which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is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sufficient</a:t>
            </a:r>
            <a:r>
              <a:rPr lang="en-US" sz="1800" spc="20" dirty="0">
                <a:latin typeface="Times New Roman"/>
                <a:cs typeface="Times New Roman"/>
              </a:rPr>
              <a:t> for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one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full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sip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bite.</a:t>
            </a:r>
            <a:endParaRPr lang="en-US" sz="1800" dirty="0">
              <a:latin typeface="Times New Roman"/>
              <a:cs typeface="Times New Roman"/>
            </a:endParaRPr>
          </a:p>
          <a:p>
            <a:pPr marL="295275" marR="462280" indent="-256540" algn="just">
              <a:lnSpc>
                <a:spcPct val="150000"/>
              </a:lnSpc>
              <a:spcBef>
                <a:spcPts val="325"/>
              </a:spcBef>
              <a:buClr>
                <a:srgbClr val="0AD0D9"/>
              </a:buClr>
              <a:buSzPct val="92857"/>
              <a:buAutoNum type="arabicPeriod" startAt="5"/>
              <a:tabLst>
                <a:tab pos="295910" algn="l"/>
              </a:tabLst>
            </a:pPr>
            <a:r>
              <a:rPr lang="en-US" sz="1800" b="1" spc="45" dirty="0">
                <a:latin typeface="Times New Roman"/>
                <a:cs typeface="Times New Roman"/>
              </a:rPr>
              <a:t>Secure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45" dirty="0">
                <a:latin typeface="Times New Roman"/>
                <a:cs typeface="Times New Roman"/>
              </a:rPr>
              <a:t>a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60" dirty="0">
                <a:latin typeface="Times New Roman"/>
                <a:cs typeface="Times New Roman"/>
              </a:rPr>
              <a:t>representative</a:t>
            </a:r>
            <a:r>
              <a:rPr lang="en-US" sz="1800" b="1" spc="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sample</a:t>
            </a:r>
            <a:r>
              <a:rPr lang="en-US" sz="1800" b="1" spc="-1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of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60" dirty="0">
                <a:latin typeface="Times New Roman"/>
                <a:cs typeface="Times New Roman"/>
              </a:rPr>
              <a:t>product  </a:t>
            </a:r>
            <a:r>
              <a:rPr lang="en-US" sz="1800" b="1" spc="80" dirty="0">
                <a:latin typeface="Times New Roman"/>
                <a:cs typeface="Times New Roman"/>
              </a:rPr>
              <a:t>being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65" dirty="0">
                <a:latin typeface="Times New Roman"/>
                <a:cs typeface="Times New Roman"/>
              </a:rPr>
              <a:t>evaluated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866775" lvl="1" indent="-121920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taken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accurately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provide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a  representative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portion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product.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374650" lvl="1" indent="-121920" algn="just">
              <a:lnSpc>
                <a:spcPct val="150000"/>
              </a:lnSpc>
              <a:spcBef>
                <a:spcPts val="28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-10" dirty="0">
                <a:latin typeface="Times New Roman"/>
                <a:cs typeface="Times New Roman"/>
              </a:rPr>
              <a:t>If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Trier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is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used</a:t>
            </a:r>
            <a:r>
              <a:rPr lang="en-US" sz="1800" spc="25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for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butter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-125" dirty="0">
                <a:latin typeface="Times New Roman"/>
                <a:cs typeface="Times New Roman"/>
              </a:rPr>
              <a:t>&amp;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cheese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twisted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half  </a:t>
            </a:r>
            <a:r>
              <a:rPr lang="en-US" sz="1800" spc="75" dirty="0">
                <a:latin typeface="Times New Roman"/>
                <a:cs typeface="Times New Roman"/>
              </a:rPr>
              <a:t>turn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only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withdrawn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quickly.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401320" lvl="1" indent="-121920" algn="just">
              <a:lnSpc>
                <a:spcPct val="150000"/>
              </a:lnSpc>
              <a:spcBef>
                <a:spcPts val="28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samples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always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cut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out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rather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than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scraped,  </a:t>
            </a:r>
            <a:r>
              <a:rPr lang="en-US" sz="1800" spc="40" dirty="0">
                <a:latin typeface="Times New Roman"/>
                <a:cs typeface="Times New Roman"/>
              </a:rPr>
              <a:t>compressed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114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twisted.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307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1FE051E-FCFD-4EEF-95AF-DBDB758B5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41E7F-2411-42E2-9492-CD65588FC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275" marR="831850" indent="-256540" algn="just">
              <a:lnSpc>
                <a:spcPct val="150000"/>
              </a:lnSpc>
              <a:spcBef>
                <a:spcPts val="375"/>
              </a:spcBef>
              <a:buClr>
                <a:srgbClr val="0AD0D9"/>
              </a:buClr>
              <a:buSzPct val="92857"/>
              <a:buAutoNum type="arabicPeriod" startAt="7"/>
              <a:tabLst>
                <a:tab pos="295275" algn="l"/>
                <a:tab pos="295910" algn="l"/>
              </a:tabLst>
            </a:pPr>
            <a:r>
              <a:rPr lang="en-US" sz="1800" b="1" spc="60" dirty="0">
                <a:latin typeface="Times New Roman"/>
                <a:cs typeface="Times New Roman"/>
              </a:rPr>
              <a:t>Observe</a:t>
            </a:r>
            <a:r>
              <a:rPr lang="en-US" sz="1800" b="1" spc="-50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60" dirty="0">
                <a:latin typeface="Times New Roman"/>
                <a:cs typeface="Times New Roman"/>
              </a:rPr>
              <a:t>aroma</a:t>
            </a:r>
            <a:r>
              <a:rPr lang="en-US" sz="1800" b="1" spc="-20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immediately</a:t>
            </a:r>
            <a:r>
              <a:rPr lang="en-US" sz="1800" b="1" spc="-10" dirty="0">
                <a:latin typeface="Times New Roman"/>
                <a:cs typeface="Times New Roman"/>
              </a:rPr>
              <a:t> </a:t>
            </a:r>
            <a:r>
              <a:rPr lang="en-US" sz="1800" b="1" spc="45" dirty="0">
                <a:latin typeface="Times New Roman"/>
                <a:cs typeface="Times New Roman"/>
              </a:rPr>
              <a:t>after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  </a:t>
            </a:r>
            <a:r>
              <a:rPr lang="en-US" sz="1800" b="1" spc="80" dirty="0">
                <a:latin typeface="Times New Roman"/>
                <a:cs typeface="Times New Roman"/>
              </a:rPr>
              <a:t>obtaining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190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sample</a:t>
            </a:r>
            <a:endParaRPr lang="en-US" sz="1800" dirty="0">
              <a:latin typeface="Times New Roman"/>
              <a:cs typeface="Times New Roman"/>
            </a:endParaRPr>
          </a:p>
          <a:p>
            <a:pPr marL="398780" marR="157480" lvl="1" indent="-177165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99415" algn="l"/>
              </a:tabLst>
            </a:pPr>
            <a:r>
              <a:rPr lang="en-US" sz="1800" spc="25" dirty="0">
                <a:latin typeface="Times New Roman"/>
                <a:cs typeface="Times New Roman"/>
              </a:rPr>
              <a:t>Some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aroma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becomes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less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intense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-125" dirty="0">
                <a:latin typeface="Times New Roman"/>
                <a:cs typeface="Times New Roman"/>
              </a:rPr>
              <a:t>&amp;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disappear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at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least</a:t>
            </a:r>
            <a:r>
              <a:rPr lang="en-US" sz="1800" spc="-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impart  </a:t>
            </a:r>
            <a:r>
              <a:rPr lang="en-US" sz="1800" spc="60" dirty="0">
                <a:latin typeface="Times New Roman"/>
                <a:cs typeface="Times New Roman"/>
              </a:rPr>
              <a:t>when</a:t>
            </a:r>
            <a:r>
              <a:rPr lang="en-US" sz="1800" spc="-9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exposed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atmosphere.</a:t>
            </a:r>
            <a:endParaRPr lang="en-US" sz="1800" dirty="0">
              <a:latin typeface="Times New Roman"/>
              <a:cs typeface="Times New Roman"/>
            </a:endParaRPr>
          </a:p>
          <a:p>
            <a:pPr marL="398780" marR="481965" lvl="1" indent="-177165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9941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best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time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test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aroma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is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when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freshly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cut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surface</a:t>
            </a:r>
            <a:r>
              <a:rPr lang="en-US" sz="1800" spc="10" dirty="0">
                <a:latin typeface="Times New Roman"/>
                <a:cs typeface="Times New Roman"/>
              </a:rPr>
              <a:t> is  </a:t>
            </a:r>
            <a:r>
              <a:rPr lang="en-US" sz="1800" spc="30" dirty="0">
                <a:latin typeface="Times New Roman"/>
                <a:cs typeface="Times New Roman"/>
              </a:rPr>
              <a:t>exposed.</a:t>
            </a:r>
            <a:endParaRPr lang="en-US" sz="1800" dirty="0">
              <a:latin typeface="Times New Roman"/>
              <a:cs typeface="Times New Roman"/>
            </a:endParaRPr>
          </a:p>
          <a:p>
            <a:pPr lvl="1" algn="just">
              <a:lnSpc>
                <a:spcPct val="150000"/>
              </a:lnSpc>
              <a:buClr>
                <a:srgbClr val="0F6EC6"/>
              </a:buClr>
              <a:buFont typeface="Arial"/>
              <a:buChar char="●"/>
            </a:pPr>
            <a:endParaRPr lang="en-US" sz="1800" dirty="0">
              <a:latin typeface="Times New Roman"/>
              <a:cs typeface="Times New Roman"/>
            </a:endParaRPr>
          </a:p>
          <a:p>
            <a:pPr marL="295275" indent="-256540" algn="just">
              <a:lnSpc>
                <a:spcPct val="150000"/>
              </a:lnSpc>
              <a:spcBef>
                <a:spcPts val="965"/>
              </a:spcBef>
              <a:buClr>
                <a:srgbClr val="0AD0D9"/>
              </a:buClr>
              <a:buSzPct val="92857"/>
              <a:buAutoNum type="arabicPeriod" startAt="7"/>
              <a:tabLst>
                <a:tab pos="295910" algn="l"/>
              </a:tabLst>
            </a:pPr>
            <a:r>
              <a:rPr lang="en-US" sz="1800" b="1" spc="5" dirty="0">
                <a:latin typeface="Times New Roman"/>
                <a:cs typeface="Times New Roman"/>
              </a:rPr>
              <a:t>Take</a:t>
            </a:r>
            <a:r>
              <a:rPr lang="en-US" sz="1800" b="1" spc="-100" dirty="0">
                <a:latin typeface="Times New Roman"/>
                <a:cs typeface="Times New Roman"/>
              </a:rPr>
              <a:t> </a:t>
            </a:r>
            <a:r>
              <a:rPr lang="en-US" sz="1800" b="1" spc="45" dirty="0">
                <a:latin typeface="Times New Roman"/>
                <a:cs typeface="Times New Roman"/>
              </a:rPr>
              <a:t>a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40" dirty="0">
                <a:latin typeface="Times New Roman"/>
                <a:cs typeface="Times New Roman"/>
              </a:rPr>
              <a:t>large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volume</a:t>
            </a:r>
            <a:r>
              <a:rPr lang="en-US" sz="1800" b="1" spc="-20" dirty="0">
                <a:latin typeface="Times New Roman"/>
                <a:cs typeface="Times New Roman"/>
              </a:rPr>
              <a:t> </a:t>
            </a:r>
            <a:r>
              <a:rPr lang="en-US" sz="1800" b="1" spc="50" dirty="0">
                <a:latin typeface="Times New Roman"/>
                <a:cs typeface="Times New Roman"/>
              </a:rPr>
              <a:t>for</a:t>
            </a:r>
            <a:r>
              <a:rPr lang="en-US" sz="1800" b="1" spc="-114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testing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274955" lvl="1" indent="-121920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30" dirty="0">
                <a:latin typeface="Times New Roman"/>
                <a:cs typeface="Times New Roman"/>
              </a:rPr>
              <a:t>Sample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2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sufficiently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large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so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that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delicate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flavours</a:t>
            </a:r>
            <a:r>
              <a:rPr lang="en-US" sz="1800" spc="25" dirty="0">
                <a:latin typeface="Times New Roman"/>
                <a:cs typeface="Times New Roman"/>
              </a:rPr>
              <a:t>  </a:t>
            </a:r>
            <a:r>
              <a:rPr lang="en-US" sz="1800" spc="30" dirty="0">
                <a:latin typeface="Times New Roman"/>
                <a:cs typeface="Times New Roman"/>
              </a:rPr>
              <a:t>may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detected</a:t>
            </a:r>
            <a:r>
              <a:rPr lang="en-US" sz="1800" spc="35" dirty="0">
                <a:latin typeface="Times New Roman"/>
                <a:cs typeface="Times New Roman"/>
              </a:rPr>
              <a:t> </a:t>
            </a:r>
            <a:r>
              <a:rPr lang="en-US" sz="1800" spc="-125" dirty="0">
                <a:latin typeface="Times New Roman"/>
                <a:cs typeface="Times New Roman"/>
              </a:rPr>
              <a:t>&amp;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yet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small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enough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permit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manipulation 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-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warmed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mouth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122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892B16-4B76-417E-B4AC-7D95B7A6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B9BB5-82B0-4606-9045-B966B5313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95275" indent="-256540" algn="just">
              <a:lnSpc>
                <a:spcPct val="150000"/>
              </a:lnSpc>
              <a:spcBef>
                <a:spcPts val="375"/>
              </a:spcBef>
              <a:buClr>
                <a:srgbClr val="0AD0D9"/>
              </a:buClr>
              <a:buSzPct val="92857"/>
              <a:buAutoNum type="arabicPeriod" startAt="9"/>
              <a:tabLst>
                <a:tab pos="295910" algn="l"/>
              </a:tabLst>
            </a:pPr>
            <a:r>
              <a:rPr lang="en-US" sz="1800" b="1" spc="5" dirty="0">
                <a:latin typeface="Times New Roman"/>
                <a:cs typeface="Times New Roman"/>
              </a:rPr>
              <a:t>Fix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50" dirty="0">
                <a:latin typeface="Times New Roman"/>
                <a:cs typeface="Times New Roman"/>
              </a:rPr>
              <a:t>proper</a:t>
            </a:r>
            <a:r>
              <a:rPr lang="en-US" sz="1800" b="1" spc="-45" dirty="0">
                <a:latin typeface="Times New Roman"/>
                <a:cs typeface="Times New Roman"/>
              </a:rPr>
              <a:t> </a:t>
            </a:r>
            <a:r>
              <a:rPr lang="en-US" sz="1800" b="1" spc="55" dirty="0">
                <a:latin typeface="Times New Roman"/>
                <a:cs typeface="Times New Roman"/>
              </a:rPr>
              <a:t>quality</a:t>
            </a:r>
            <a:r>
              <a:rPr lang="en-US" sz="1800" b="1" spc="-10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idea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in</a:t>
            </a:r>
            <a:r>
              <a:rPr lang="en-US" sz="1800" b="1" spc="-20" dirty="0">
                <a:latin typeface="Times New Roman"/>
                <a:cs typeface="Times New Roman"/>
              </a:rPr>
              <a:t> </a:t>
            </a:r>
            <a:r>
              <a:rPr lang="en-US" sz="1800" b="1" spc="95" dirty="0">
                <a:latin typeface="Times New Roman"/>
                <a:cs typeface="Times New Roman"/>
              </a:rPr>
              <a:t>mind</a:t>
            </a:r>
            <a:endParaRPr lang="en-US" sz="1800" dirty="0">
              <a:latin typeface="Times New Roman"/>
              <a:cs typeface="Times New Roman"/>
            </a:endParaRPr>
          </a:p>
          <a:p>
            <a:pPr marL="398780" lvl="1" indent="-177165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99415" algn="l"/>
              </a:tabLst>
            </a:pPr>
            <a:r>
              <a:rPr lang="en-US" sz="1800" spc="30" dirty="0">
                <a:latin typeface="Times New Roman"/>
                <a:cs typeface="Times New Roman"/>
              </a:rPr>
              <a:t>Recognition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 </a:t>
            </a:r>
            <a:r>
              <a:rPr lang="en-US" sz="1800" spc="35" dirty="0">
                <a:latin typeface="Times New Roman"/>
                <a:cs typeface="Times New Roman"/>
              </a:rPr>
              <a:t>quality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by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working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samples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 </a:t>
            </a:r>
            <a:r>
              <a:rPr lang="en-US" sz="1800" spc="40" dirty="0">
                <a:latin typeface="Times New Roman"/>
                <a:cs typeface="Times New Roman"/>
              </a:rPr>
              <a:t>superior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quality.</a:t>
            </a:r>
            <a:endParaRPr lang="en-US" sz="1800" dirty="0">
              <a:latin typeface="Times New Roman"/>
              <a:cs typeface="Times New Roman"/>
            </a:endParaRPr>
          </a:p>
          <a:p>
            <a:pPr lvl="1" algn="just">
              <a:lnSpc>
                <a:spcPct val="150000"/>
              </a:lnSpc>
              <a:buClr>
                <a:srgbClr val="0F6EC6"/>
              </a:buClr>
              <a:buFont typeface="Arial"/>
              <a:buChar char="●"/>
            </a:pPr>
            <a:endParaRPr lang="en-US" sz="1800" dirty="0">
              <a:latin typeface="Times New Roman"/>
              <a:cs typeface="Times New Roman"/>
            </a:endParaRPr>
          </a:p>
          <a:p>
            <a:pPr marL="295275" indent="-256540" algn="just">
              <a:lnSpc>
                <a:spcPct val="150000"/>
              </a:lnSpc>
              <a:spcBef>
                <a:spcPts val="965"/>
              </a:spcBef>
              <a:buClr>
                <a:srgbClr val="0AD0D9"/>
              </a:buClr>
              <a:buSzPct val="92857"/>
              <a:buAutoNum type="arabicPeriod" startAt="9"/>
              <a:tabLst>
                <a:tab pos="295910" algn="l"/>
              </a:tabLst>
            </a:pPr>
            <a:r>
              <a:rPr lang="en-US" sz="1800" b="1" spc="60" dirty="0">
                <a:latin typeface="Times New Roman"/>
                <a:cs typeface="Times New Roman"/>
              </a:rPr>
              <a:t>Observe</a:t>
            </a:r>
            <a:r>
              <a:rPr lang="en-US" sz="1800" b="1" spc="-45" dirty="0">
                <a:latin typeface="Times New Roman"/>
                <a:cs typeface="Times New Roman"/>
              </a:rPr>
              <a:t> </a:t>
            </a:r>
            <a:r>
              <a:rPr lang="en-US" sz="1800" b="1" spc="105" dirty="0">
                <a:latin typeface="Times New Roman"/>
                <a:cs typeface="Times New Roman"/>
              </a:rPr>
              <a:t>the</a:t>
            </a:r>
            <a:r>
              <a:rPr lang="en-US" sz="1800" b="1" spc="-70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sequence</a:t>
            </a:r>
            <a:r>
              <a:rPr lang="en-US" sz="1800" b="1" spc="-20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of</a:t>
            </a:r>
            <a:r>
              <a:rPr lang="en-US" sz="1800" b="1" spc="-5" dirty="0">
                <a:latin typeface="Times New Roman"/>
                <a:cs typeface="Times New Roman"/>
              </a:rPr>
              <a:t> </a:t>
            </a:r>
            <a:r>
              <a:rPr lang="en-US" sz="1800" b="1" spc="55" dirty="0" err="1">
                <a:latin typeface="Times New Roman"/>
                <a:cs typeface="Times New Roman"/>
              </a:rPr>
              <a:t>flavours</a:t>
            </a:r>
            <a:r>
              <a:rPr lang="en-US" sz="1800" b="1" spc="55" dirty="0">
                <a:latin typeface="Times New Roman"/>
                <a:cs typeface="Times New Roman"/>
              </a:rPr>
              <a:t>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511175" lvl="1" indent="-121920" algn="just">
              <a:lnSpc>
                <a:spcPct val="150000"/>
              </a:lnSpc>
              <a:spcBef>
                <a:spcPts val="29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first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taste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0" dirty="0" err="1">
                <a:latin typeface="Times New Roman"/>
                <a:cs typeface="Times New Roman"/>
              </a:rPr>
              <a:t>odours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which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are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sensed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spc="2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first  </a:t>
            </a:r>
            <a:r>
              <a:rPr lang="en-US" sz="1800" spc="35" dirty="0">
                <a:latin typeface="Times New Roman"/>
                <a:cs typeface="Times New Roman"/>
              </a:rPr>
              <a:t>observed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note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whether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they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change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are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constant.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134620" lvl="1" indent="-121920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-10" dirty="0">
                <a:latin typeface="Times New Roman"/>
                <a:cs typeface="Times New Roman"/>
              </a:rPr>
              <a:t>If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gradually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disappear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one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should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note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what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other  </a:t>
            </a:r>
            <a:r>
              <a:rPr lang="en-US" sz="1800" spc="5" dirty="0">
                <a:latin typeface="Times New Roman"/>
                <a:cs typeface="Times New Roman"/>
              </a:rPr>
              <a:t>is,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-15" dirty="0">
                <a:latin typeface="Times New Roman"/>
                <a:cs typeface="Times New Roman"/>
              </a:rPr>
              <a:t>if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any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take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their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place(s).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318135" lvl="1" indent="-121920" algn="just">
              <a:lnSpc>
                <a:spcPct val="150000"/>
              </a:lnSpc>
              <a:spcBef>
                <a:spcPts val="28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15" dirty="0">
                <a:latin typeface="Times New Roman"/>
                <a:cs typeface="Times New Roman"/>
              </a:rPr>
              <a:t>After</a:t>
            </a:r>
            <a:r>
              <a:rPr lang="en-US" sz="1800" spc="-9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expectoration,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note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relative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time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elapse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before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  </a:t>
            </a:r>
            <a:r>
              <a:rPr lang="en-US" sz="1800" spc="50" dirty="0">
                <a:latin typeface="Times New Roman"/>
                <a:cs typeface="Times New Roman"/>
              </a:rPr>
              <a:t>taste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sensation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disappears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/or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persists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972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8FDD58-E8D6-48C4-B5A4-33C7B8184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BB01C-7D4F-4758-87AF-CDBF6551E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3544"/>
            <a:ext cx="10515600" cy="5032375"/>
          </a:xfrm>
        </p:spPr>
        <p:txBody>
          <a:bodyPr>
            <a:normAutofit fontScale="85000" lnSpcReduction="10000"/>
          </a:bodyPr>
          <a:lstStyle/>
          <a:p>
            <a:pPr marL="295275" indent="-256540" algn="just">
              <a:lnSpc>
                <a:spcPct val="150000"/>
              </a:lnSpc>
              <a:spcBef>
                <a:spcPts val="90"/>
              </a:spcBef>
              <a:buClr>
                <a:srgbClr val="0AD0D9"/>
              </a:buClr>
              <a:buSzPct val="92307"/>
              <a:buAutoNum type="arabicPeriod" startAt="11"/>
              <a:tabLst>
                <a:tab pos="295910" algn="l"/>
              </a:tabLst>
            </a:pPr>
            <a:r>
              <a:rPr lang="en-US" sz="1800" spc="15" dirty="0">
                <a:latin typeface="Times New Roman"/>
                <a:cs typeface="Times New Roman"/>
              </a:rPr>
              <a:t>Rinse </a:t>
            </a:r>
            <a:r>
              <a:rPr lang="en-US" sz="1800" spc="75" dirty="0">
                <a:latin typeface="Times New Roman"/>
                <a:cs typeface="Times New Roman"/>
              </a:rPr>
              <a:t>the </a:t>
            </a:r>
            <a:r>
              <a:rPr lang="en-US" sz="1800" spc="85" dirty="0">
                <a:latin typeface="Times New Roman"/>
                <a:cs typeface="Times New Roman"/>
              </a:rPr>
              <a:t>mouth</a:t>
            </a:r>
            <a:r>
              <a:rPr lang="en-US" sz="1800" spc="-21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occasionally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520065" lvl="1" indent="-131445" algn="just">
              <a:lnSpc>
                <a:spcPct val="150000"/>
              </a:lnSpc>
              <a:spcBef>
                <a:spcPts val="275"/>
              </a:spcBef>
              <a:buClr>
                <a:srgbClr val="0F6EC6"/>
              </a:buClr>
              <a:buSzPct val="81818"/>
              <a:buFont typeface="Arial"/>
              <a:buChar char="●"/>
              <a:tabLst>
                <a:tab pos="353695" algn="l"/>
              </a:tabLst>
            </a:pPr>
            <a:r>
              <a:rPr lang="en-US" sz="1800" spc="40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mouth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should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reconditioned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cleansed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occasionally  especially</a:t>
            </a:r>
            <a:r>
              <a:rPr lang="en-US" sz="1800" spc="-14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after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having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evaluated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a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particularly</a:t>
            </a:r>
            <a:r>
              <a:rPr lang="en-US" sz="1800" spc="-114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intense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30" dirty="0" err="1">
                <a:latin typeface="Times New Roman"/>
                <a:cs typeface="Times New Roman"/>
              </a:rPr>
              <a:t>flavour</a:t>
            </a:r>
            <a:r>
              <a:rPr lang="en-US" sz="1800" spc="30" dirty="0">
                <a:latin typeface="Times New Roman"/>
                <a:cs typeface="Times New Roman"/>
              </a:rPr>
              <a:t>  </a:t>
            </a:r>
            <a:r>
              <a:rPr lang="en-US" sz="1800" spc="40" dirty="0">
                <a:latin typeface="Times New Roman"/>
                <a:cs typeface="Times New Roman"/>
              </a:rPr>
              <a:t>sample.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marR="224790" lvl="1" indent="-131445">
              <a:lnSpc>
                <a:spcPct val="150000"/>
              </a:lnSpc>
              <a:spcBef>
                <a:spcPts val="250"/>
              </a:spcBef>
              <a:buClr>
                <a:srgbClr val="0F6EC6"/>
              </a:buClr>
              <a:buSzPct val="81818"/>
              <a:buFont typeface="Arial"/>
              <a:buChar char="●"/>
              <a:tabLst>
                <a:tab pos="353695" algn="l"/>
              </a:tabLst>
            </a:pPr>
            <a:r>
              <a:rPr lang="en-US" sz="1800" spc="40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can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done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using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clean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warm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water</a:t>
            </a:r>
            <a:r>
              <a:rPr lang="en-US" sz="1800" spc="-10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warm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saline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solution.  </a:t>
            </a:r>
            <a:r>
              <a:rPr lang="en-US" sz="1800" spc="30" dirty="0">
                <a:latin typeface="Times New Roman"/>
                <a:cs typeface="Times New Roman"/>
              </a:rPr>
              <a:t>Some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prefer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to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eat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portions</a:t>
            </a:r>
            <a:r>
              <a:rPr lang="en-US" sz="1800" spc="-100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of </a:t>
            </a:r>
            <a:r>
              <a:rPr lang="en-US" sz="1800" spc="60" dirty="0">
                <a:latin typeface="Times New Roman"/>
                <a:cs typeface="Times New Roman"/>
              </a:rPr>
              <a:t>sound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firm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fruits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such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an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apple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  pear</a:t>
            </a:r>
            <a:r>
              <a:rPr lang="en-US" sz="1800" spc="-13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grapes.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lvl="1" indent="-131445">
              <a:lnSpc>
                <a:spcPct val="150000"/>
              </a:lnSpc>
              <a:buClr>
                <a:srgbClr val="0F6EC6"/>
              </a:buClr>
              <a:buSzPct val="81818"/>
              <a:buFont typeface="Arial"/>
              <a:buChar char="●"/>
              <a:tabLst>
                <a:tab pos="353695" algn="l"/>
              </a:tabLst>
            </a:pPr>
            <a:r>
              <a:rPr lang="en-US" sz="1800" spc="50" dirty="0">
                <a:latin typeface="Times New Roman"/>
                <a:cs typeface="Times New Roman"/>
              </a:rPr>
              <a:t>Warm</a:t>
            </a:r>
            <a:r>
              <a:rPr lang="en-US" sz="1800" spc="-10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water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saline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is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adequate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for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tasting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milk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ice-cream.</a:t>
            </a:r>
            <a:endParaRPr lang="en-US" sz="1800" dirty="0">
              <a:latin typeface="Times New Roman"/>
              <a:cs typeface="Times New Roman"/>
            </a:endParaRPr>
          </a:p>
          <a:p>
            <a:pPr marL="353060" lvl="1" indent="-131445">
              <a:lnSpc>
                <a:spcPct val="150000"/>
              </a:lnSpc>
              <a:buClr>
                <a:srgbClr val="0F6EC6"/>
              </a:buClr>
              <a:buSzPct val="81818"/>
              <a:buFont typeface="Arial"/>
              <a:buChar char="●"/>
              <a:tabLst>
                <a:tab pos="353695" algn="l"/>
              </a:tabLst>
            </a:pPr>
            <a:r>
              <a:rPr lang="en-US" sz="1800" spc="10" dirty="0">
                <a:latin typeface="Times New Roman"/>
                <a:cs typeface="Times New Roman"/>
              </a:rPr>
              <a:t>For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butter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cheese,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warm</a:t>
            </a:r>
            <a:r>
              <a:rPr lang="en-US" sz="1800" spc="-10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saline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fruit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are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quite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effective.</a:t>
            </a:r>
            <a:endParaRPr lang="en-US" sz="1800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spcBef>
                <a:spcPts val="5"/>
              </a:spcBef>
              <a:buClr>
                <a:srgbClr val="0F6EC6"/>
              </a:buClr>
              <a:buFont typeface="Arial"/>
              <a:buChar char="●"/>
            </a:pPr>
            <a:endParaRPr lang="en-US" sz="1800" dirty="0">
              <a:latin typeface="Times New Roman"/>
              <a:cs typeface="Times New Roman"/>
            </a:endParaRPr>
          </a:p>
          <a:p>
            <a:pPr marL="295275" indent="-256540">
              <a:lnSpc>
                <a:spcPct val="150000"/>
              </a:lnSpc>
              <a:buClr>
                <a:srgbClr val="0AD0D9"/>
              </a:buClr>
              <a:buSzPct val="95454"/>
              <a:buAutoNum type="arabicPeriod" startAt="11"/>
              <a:tabLst>
                <a:tab pos="295910" algn="l"/>
              </a:tabLst>
            </a:pPr>
            <a:r>
              <a:rPr lang="en-US" sz="1800" b="1" spc="40" dirty="0">
                <a:latin typeface="Times New Roman"/>
                <a:cs typeface="Times New Roman"/>
              </a:rPr>
              <a:t>Practice</a:t>
            </a:r>
            <a:r>
              <a:rPr lang="en-US" sz="1800" b="1" spc="-85" dirty="0">
                <a:latin typeface="Times New Roman"/>
                <a:cs typeface="Times New Roman"/>
              </a:rPr>
              <a:t> </a:t>
            </a:r>
            <a:r>
              <a:rPr lang="en-US" sz="1800" b="1" spc="65" dirty="0">
                <a:latin typeface="Times New Roman"/>
                <a:cs typeface="Times New Roman"/>
              </a:rPr>
              <a:t>introspection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379095" lvl="1" indent="-121920">
              <a:lnSpc>
                <a:spcPct val="150000"/>
              </a:lnSpc>
              <a:spcBef>
                <a:spcPts val="254"/>
              </a:spcBef>
              <a:buClr>
                <a:srgbClr val="0F6EC6"/>
              </a:buClr>
              <a:buSzPct val="81818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Introspection</a:t>
            </a:r>
            <a:r>
              <a:rPr lang="en-US" sz="1800" spc="-10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is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accomplished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by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closing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the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mind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eyes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  </a:t>
            </a:r>
            <a:r>
              <a:rPr lang="en-US" sz="1800" spc="35" dirty="0" err="1">
                <a:latin typeface="Times New Roman"/>
                <a:cs typeface="Times New Roman"/>
              </a:rPr>
              <a:t>practising</a:t>
            </a:r>
            <a:r>
              <a:rPr lang="en-US" sz="1800" spc="-9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concentration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of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thought</a:t>
            </a:r>
            <a:r>
              <a:rPr lang="en-US" sz="1800" spc="-9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solely</a:t>
            </a:r>
            <a:r>
              <a:rPr lang="en-US" sz="1800" spc="-9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about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tasting.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662940" lvl="1" indent="-121920">
              <a:lnSpc>
                <a:spcPct val="150000"/>
              </a:lnSpc>
              <a:spcBef>
                <a:spcPts val="254"/>
              </a:spcBef>
              <a:buClr>
                <a:srgbClr val="0F6EC6"/>
              </a:buClr>
              <a:buSzPct val="81818"/>
              <a:buFont typeface="Arial"/>
              <a:buChar char="●"/>
              <a:tabLst>
                <a:tab pos="360045" algn="l"/>
              </a:tabLst>
            </a:pPr>
            <a:r>
              <a:rPr lang="en-US" sz="1800" spc="25" dirty="0">
                <a:latin typeface="Times New Roman"/>
                <a:cs typeface="Times New Roman"/>
              </a:rPr>
              <a:t>Look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back</a:t>
            </a:r>
            <a:r>
              <a:rPr lang="en-US" sz="1800" spc="-50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take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mental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note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10" dirty="0">
                <a:latin typeface="Times New Roman"/>
                <a:cs typeface="Times New Roman"/>
              </a:rPr>
              <a:t>of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various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tastes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and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smell  </a:t>
            </a:r>
            <a:r>
              <a:rPr lang="en-US" sz="1800" spc="45" dirty="0">
                <a:latin typeface="Times New Roman"/>
                <a:cs typeface="Times New Roman"/>
              </a:rPr>
              <a:t>sensation</a:t>
            </a:r>
            <a:r>
              <a:rPr lang="en-US" sz="1800" spc="-105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perceived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for</a:t>
            </a:r>
            <a:r>
              <a:rPr lang="en-US" sz="1800" spc="-7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each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product.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553085" lvl="1" indent="-121920">
              <a:lnSpc>
                <a:spcPct val="150000"/>
              </a:lnSpc>
              <a:spcBef>
                <a:spcPts val="254"/>
              </a:spcBef>
              <a:buClr>
                <a:srgbClr val="0F6EC6"/>
              </a:buClr>
              <a:buSzPct val="81818"/>
              <a:buFont typeface="Arial"/>
              <a:buChar char="●"/>
              <a:tabLst>
                <a:tab pos="360045" algn="l"/>
              </a:tabLst>
            </a:pPr>
            <a:r>
              <a:rPr lang="en-US" sz="1800" spc="5" dirty="0">
                <a:latin typeface="Times New Roman"/>
                <a:cs typeface="Times New Roman"/>
              </a:rPr>
              <a:t>Judges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should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relax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briefly</a:t>
            </a:r>
            <a:r>
              <a:rPr lang="en-US" sz="1800" spc="-11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after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evaluating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each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sample</a:t>
            </a:r>
            <a:r>
              <a:rPr lang="en-US" sz="1800" spc="-10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since  </a:t>
            </a:r>
            <a:r>
              <a:rPr lang="en-US" sz="1800" spc="45" dirty="0">
                <a:latin typeface="Times New Roman"/>
                <a:cs typeface="Times New Roman"/>
              </a:rPr>
              <a:t>sustained</a:t>
            </a:r>
            <a:r>
              <a:rPr lang="en-US" sz="1800" spc="-9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concentration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can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tiring.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146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91A6F35-3BC6-405D-A89B-B3016FE1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51DC4-A9D5-4788-B54A-72E96532D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5280" indent="-295910" algn="just">
              <a:lnSpc>
                <a:spcPct val="150000"/>
              </a:lnSpc>
              <a:spcBef>
                <a:spcPts val="475"/>
              </a:spcBef>
              <a:buClr>
                <a:srgbClr val="0AD0D9"/>
              </a:buClr>
              <a:buSzPct val="108333"/>
              <a:buAutoNum type="arabicPeriod" startAt="13"/>
              <a:tabLst>
                <a:tab pos="335280" algn="l"/>
              </a:tabLst>
            </a:pPr>
            <a:r>
              <a:rPr lang="en-US" sz="1800" b="1" spc="90" dirty="0">
                <a:latin typeface="Times New Roman"/>
                <a:cs typeface="Times New Roman"/>
              </a:rPr>
              <a:t>Do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95" dirty="0">
                <a:latin typeface="Times New Roman"/>
                <a:cs typeface="Times New Roman"/>
              </a:rPr>
              <a:t>not</a:t>
            </a:r>
            <a:r>
              <a:rPr lang="en-US" sz="1800" b="1" spc="-2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be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too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45" dirty="0">
                <a:latin typeface="Times New Roman"/>
                <a:cs typeface="Times New Roman"/>
              </a:rPr>
              <a:t>critical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294640" lvl="1" indent="-121920" algn="just">
              <a:lnSpc>
                <a:spcPct val="150000"/>
              </a:lnSpc>
              <a:spcBef>
                <a:spcPts val="31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dirty="0">
                <a:latin typeface="Times New Roman"/>
                <a:cs typeface="Times New Roman"/>
              </a:rPr>
              <a:t>Don’t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try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find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objectionable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that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are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not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present.  </a:t>
            </a:r>
            <a:r>
              <a:rPr lang="en-US" sz="1800" spc="-10" dirty="0">
                <a:latin typeface="Times New Roman"/>
                <a:cs typeface="Times New Roman"/>
              </a:rPr>
              <a:t>Give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sample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benefit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doubt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keep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open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mind.</a:t>
            </a:r>
            <a:endParaRPr lang="en-US" sz="1800" dirty="0">
              <a:latin typeface="Times New Roman"/>
              <a:cs typeface="Times New Roman"/>
            </a:endParaRPr>
          </a:p>
          <a:p>
            <a:pPr lvl="1" algn="just">
              <a:lnSpc>
                <a:spcPct val="150000"/>
              </a:lnSpc>
              <a:buClr>
                <a:srgbClr val="0F6EC6"/>
              </a:buClr>
              <a:buFont typeface="Arial"/>
              <a:buChar char="●"/>
            </a:pPr>
            <a:endParaRPr lang="en-US" sz="1800" dirty="0">
              <a:latin typeface="Times New Roman"/>
              <a:cs typeface="Times New Roman"/>
            </a:endParaRPr>
          </a:p>
          <a:p>
            <a:pPr marL="301625" indent="-262890" algn="just">
              <a:lnSpc>
                <a:spcPct val="150000"/>
              </a:lnSpc>
              <a:spcBef>
                <a:spcPts val="925"/>
              </a:spcBef>
              <a:buClr>
                <a:srgbClr val="0AD0D9"/>
              </a:buClr>
              <a:buSzPct val="95833"/>
              <a:buFont typeface="Times New Roman"/>
              <a:buAutoNum type="arabicPeriod" startAt="13"/>
              <a:tabLst>
                <a:tab pos="302260" algn="l"/>
              </a:tabLst>
            </a:pPr>
            <a:r>
              <a:rPr lang="en-US" sz="1800" b="1" spc="70" dirty="0">
                <a:latin typeface="Times New Roman"/>
                <a:cs typeface="Times New Roman"/>
              </a:rPr>
              <a:t>Once</a:t>
            </a:r>
            <a:r>
              <a:rPr lang="en-US" sz="1800" b="1" spc="-35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the</a:t>
            </a:r>
            <a:r>
              <a:rPr lang="en-US" sz="1800" b="1" spc="-35" dirty="0">
                <a:latin typeface="Times New Roman"/>
                <a:cs typeface="Times New Roman"/>
              </a:rPr>
              <a:t> </a:t>
            </a:r>
            <a:r>
              <a:rPr lang="en-US" sz="1800" b="1" spc="90" dirty="0">
                <a:latin typeface="Times New Roman"/>
                <a:cs typeface="Times New Roman"/>
              </a:rPr>
              <a:t>mind</a:t>
            </a:r>
            <a:r>
              <a:rPr lang="en-US" sz="1800" b="1" spc="-15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is</a:t>
            </a:r>
            <a:r>
              <a:rPr lang="en-US" sz="1800" b="1" spc="-65" dirty="0">
                <a:latin typeface="Times New Roman"/>
                <a:cs typeface="Times New Roman"/>
              </a:rPr>
              <a:t> </a:t>
            </a:r>
            <a:r>
              <a:rPr lang="en-US" sz="1800" b="1" spc="85" dirty="0">
                <a:latin typeface="Times New Roman"/>
                <a:cs typeface="Times New Roman"/>
              </a:rPr>
              <a:t>made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70" dirty="0">
                <a:latin typeface="Times New Roman"/>
                <a:cs typeface="Times New Roman"/>
              </a:rPr>
              <a:t>up</a:t>
            </a:r>
            <a:r>
              <a:rPr lang="en-US" sz="1800" b="1" spc="-75" dirty="0">
                <a:latin typeface="Times New Roman"/>
                <a:cs typeface="Times New Roman"/>
              </a:rPr>
              <a:t> </a:t>
            </a:r>
            <a:r>
              <a:rPr lang="en-US" sz="1800" b="1" spc="20" dirty="0">
                <a:latin typeface="Times New Roman"/>
                <a:cs typeface="Times New Roman"/>
              </a:rPr>
              <a:t>don’t</a:t>
            </a:r>
            <a:r>
              <a:rPr lang="en-US" sz="1800" b="1" spc="-50" dirty="0">
                <a:latin typeface="Times New Roman"/>
                <a:cs typeface="Times New Roman"/>
              </a:rPr>
              <a:t> </a:t>
            </a:r>
            <a:r>
              <a:rPr lang="en-US" sz="1800" b="1" spc="65" dirty="0">
                <a:latin typeface="Times New Roman"/>
                <a:cs typeface="Times New Roman"/>
              </a:rPr>
              <a:t>change</a:t>
            </a:r>
            <a:r>
              <a:rPr lang="en-US" sz="1800" b="1" spc="-35" dirty="0">
                <a:latin typeface="Times New Roman"/>
                <a:cs typeface="Times New Roman"/>
              </a:rPr>
              <a:t> </a:t>
            </a:r>
            <a:r>
              <a:rPr lang="en-US" sz="1800" b="1" spc="70" dirty="0">
                <a:latin typeface="Times New Roman"/>
                <a:cs typeface="Times New Roman"/>
              </a:rPr>
              <a:t>it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lvl="1" indent="-122555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15" dirty="0">
                <a:latin typeface="Times New Roman"/>
                <a:cs typeface="Times New Roman"/>
              </a:rPr>
              <a:t>Vacillating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judgement</a:t>
            </a:r>
            <a:r>
              <a:rPr lang="en-US" sz="1800" spc="20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leads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guess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work.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628650" lvl="1" indent="-121920" algn="just">
              <a:lnSpc>
                <a:spcPct val="150000"/>
              </a:lnSpc>
              <a:spcBef>
                <a:spcPts val="28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first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guess</a:t>
            </a:r>
            <a:r>
              <a:rPr lang="en-US" sz="1800" spc="10" dirty="0">
                <a:latin typeface="Times New Roman"/>
                <a:cs typeface="Times New Roman"/>
              </a:rPr>
              <a:t> is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more</a:t>
            </a:r>
            <a:r>
              <a:rPr lang="en-US" sz="1800" spc="-1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likely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be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correct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one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80" dirty="0">
                <a:latin typeface="Times New Roman"/>
                <a:cs typeface="Times New Roman"/>
              </a:rPr>
              <a:t>than  </a:t>
            </a:r>
            <a:r>
              <a:rPr lang="en-US" sz="1800" spc="55" dirty="0">
                <a:latin typeface="Times New Roman"/>
                <a:cs typeface="Times New Roman"/>
              </a:rPr>
              <a:t>subsequent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guesses.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440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265764-1EBD-4C63-B5D0-3EB689442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10312" fontAlgn="t">
              <a:spcBef>
                <a:spcPts val="455"/>
              </a:spcBef>
              <a:spcAft>
                <a:spcPts val="0"/>
              </a:spcAft>
            </a:pP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Fundamental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rules 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for 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sco</a:t>
            </a:r>
            <a:r>
              <a:rPr lang="en-US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ri</a:t>
            </a:r>
            <a:r>
              <a:rPr lang="en-US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ng </a:t>
            </a:r>
            <a:r>
              <a:rPr lang="en-US" sz="4400" b="0" i="0" u="none" strike="noStrike" spc="-12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</a:t>
            </a:r>
            <a:r>
              <a:rPr lang="en-US" sz="4400" b="0" i="0" strike="noStrike" spc="-12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 </a:t>
            </a:r>
            <a:r>
              <a:rPr lang="en-US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g</a:t>
            </a:r>
            <a:r>
              <a:rPr lang="en-US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rading</a:t>
            </a:r>
            <a:r>
              <a:rPr lang="en-US" sz="4400" b="0" i="0" u="none" strike="noStrike" spc="5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US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 </a:t>
            </a:r>
            <a:r>
              <a:rPr lang="en-IN" sz="4400" b="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milk</a:t>
            </a: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8D737-0B4E-4278-B8FF-B9E989B2C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35280" indent="-295910" algn="just">
              <a:lnSpc>
                <a:spcPct val="150000"/>
              </a:lnSpc>
              <a:spcBef>
                <a:spcPts val="475"/>
              </a:spcBef>
              <a:buClr>
                <a:srgbClr val="0AD0D9"/>
              </a:buClr>
              <a:buSzPct val="108333"/>
              <a:buAutoNum type="arabicPeriod" startAt="15"/>
              <a:tabLst>
                <a:tab pos="335280" algn="l"/>
              </a:tabLst>
            </a:pPr>
            <a:r>
              <a:rPr lang="en-US" sz="1800" b="1" spc="50" dirty="0">
                <a:latin typeface="Times New Roman"/>
                <a:cs typeface="Times New Roman"/>
              </a:rPr>
              <a:t>Be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95" dirty="0">
                <a:latin typeface="Times New Roman"/>
                <a:cs typeface="Times New Roman"/>
              </a:rPr>
              <a:t>honest</a:t>
            </a:r>
            <a:r>
              <a:rPr lang="en-US" sz="1800" b="1" spc="-100" dirty="0">
                <a:latin typeface="Times New Roman"/>
                <a:cs typeface="Times New Roman"/>
              </a:rPr>
              <a:t> </a:t>
            </a:r>
            <a:r>
              <a:rPr lang="en-US" sz="1800" b="1" spc="65" dirty="0">
                <a:latin typeface="Times New Roman"/>
                <a:cs typeface="Times New Roman"/>
              </a:rPr>
              <a:t>with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55" dirty="0">
                <a:latin typeface="Times New Roman"/>
                <a:cs typeface="Times New Roman"/>
              </a:rPr>
              <a:t>yourself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558800" lvl="1" indent="-121920" algn="just">
              <a:lnSpc>
                <a:spcPct val="150000"/>
              </a:lnSpc>
              <a:spcBef>
                <a:spcPts val="31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5" dirty="0">
                <a:latin typeface="Times New Roman"/>
                <a:cs typeface="Times New Roman"/>
              </a:rPr>
              <a:t>Judge </a:t>
            </a:r>
            <a:r>
              <a:rPr lang="en-US" sz="1800" spc="75" dirty="0">
                <a:latin typeface="Times New Roman"/>
                <a:cs typeface="Times New Roman"/>
              </a:rPr>
              <a:t>the </a:t>
            </a:r>
            <a:r>
              <a:rPr lang="en-US" sz="1800" spc="40" dirty="0">
                <a:latin typeface="Times New Roman"/>
                <a:cs typeface="Times New Roman"/>
              </a:rPr>
              <a:t>sample </a:t>
            </a:r>
            <a:r>
              <a:rPr lang="en-US" sz="1800" spc="10" dirty="0">
                <a:latin typeface="Times New Roman"/>
                <a:cs typeface="Times New Roman"/>
              </a:rPr>
              <a:t>itself. </a:t>
            </a:r>
            <a:r>
              <a:rPr lang="en-US" sz="1800" dirty="0">
                <a:latin typeface="Times New Roman"/>
                <a:cs typeface="Times New Roman"/>
              </a:rPr>
              <a:t>Don’t </a:t>
            </a:r>
            <a:r>
              <a:rPr lang="en-US" sz="1800" spc="55" dirty="0">
                <a:latin typeface="Times New Roman"/>
                <a:cs typeface="Times New Roman"/>
              </a:rPr>
              <a:t>be </a:t>
            </a:r>
            <a:r>
              <a:rPr lang="en-US" sz="1800" spc="40" dirty="0">
                <a:latin typeface="Times New Roman"/>
                <a:cs typeface="Times New Roman"/>
              </a:rPr>
              <a:t>carried </a:t>
            </a:r>
            <a:r>
              <a:rPr lang="en-US" sz="1800" spc="5" dirty="0">
                <a:latin typeface="Times New Roman"/>
                <a:cs typeface="Times New Roman"/>
              </a:rPr>
              <a:t>away </a:t>
            </a:r>
            <a:r>
              <a:rPr lang="en-US" sz="1800" spc="20" dirty="0">
                <a:latin typeface="Times New Roman"/>
                <a:cs typeface="Times New Roman"/>
              </a:rPr>
              <a:t>by </a:t>
            </a:r>
            <a:r>
              <a:rPr lang="en-US" sz="1800" spc="55" dirty="0">
                <a:latin typeface="Times New Roman"/>
                <a:cs typeface="Times New Roman"/>
              </a:rPr>
              <a:t>name,  </a:t>
            </a:r>
            <a:r>
              <a:rPr lang="en-US" sz="1800" spc="50" dirty="0">
                <a:latin typeface="Times New Roman"/>
                <a:cs typeface="Times New Roman"/>
              </a:rPr>
              <a:t>trademarks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50" dirty="0">
                <a:latin typeface="Times New Roman"/>
                <a:cs typeface="Times New Roman"/>
              </a:rPr>
              <a:t>or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score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assigned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similar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product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</a:t>
            </a:r>
            <a:r>
              <a:rPr lang="en-US" sz="1800" spc="3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same  manufacture.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140335" lvl="1" indent="-121920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45" dirty="0">
                <a:latin typeface="Times New Roman"/>
                <a:cs typeface="Times New Roman"/>
              </a:rPr>
              <a:t>The </a:t>
            </a:r>
            <a:r>
              <a:rPr lang="en-US" sz="1800" spc="35" dirty="0">
                <a:latin typeface="Times New Roman"/>
                <a:cs typeface="Times New Roman"/>
              </a:rPr>
              <a:t>evaluator </a:t>
            </a:r>
            <a:r>
              <a:rPr lang="en-US" sz="1800" spc="45" dirty="0">
                <a:latin typeface="Times New Roman"/>
                <a:cs typeface="Times New Roman"/>
              </a:rPr>
              <a:t>should </a:t>
            </a:r>
            <a:r>
              <a:rPr lang="en-US" sz="1800" spc="40" dirty="0">
                <a:latin typeface="Times New Roman"/>
                <a:cs typeface="Times New Roman"/>
              </a:rPr>
              <a:t>keep a </a:t>
            </a:r>
            <a:r>
              <a:rPr lang="en-US" sz="1800" spc="45" dirty="0">
                <a:latin typeface="Times New Roman"/>
                <a:cs typeface="Times New Roman"/>
              </a:rPr>
              <a:t>straight </a:t>
            </a:r>
            <a:r>
              <a:rPr lang="en-US" sz="1800" spc="5" dirty="0">
                <a:latin typeface="Times New Roman"/>
                <a:cs typeface="Times New Roman"/>
              </a:rPr>
              <a:t>face </a:t>
            </a:r>
            <a:r>
              <a:rPr lang="en-US" sz="1800" spc="70" dirty="0">
                <a:latin typeface="Times New Roman"/>
                <a:cs typeface="Times New Roman"/>
              </a:rPr>
              <a:t>and </a:t>
            </a:r>
            <a:r>
              <a:rPr lang="en-US" sz="1800" spc="75" dirty="0">
                <a:latin typeface="Times New Roman"/>
                <a:cs typeface="Times New Roman"/>
              </a:rPr>
              <a:t>not </a:t>
            </a:r>
            <a:r>
              <a:rPr lang="en-US" sz="1800" spc="45" dirty="0">
                <a:latin typeface="Times New Roman"/>
                <a:cs typeface="Times New Roman"/>
              </a:rPr>
              <a:t>try </a:t>
            </a:r>
            <a:r>
              <a:rPr lang="en-US" sz="1800" spc="55" dirty="0">
                <a:latin typeface="Times New Roman"/>
                <a:cs typeface="Times New Roman"/>
              </a:rPr>
              <a:t>to  </a:t>
            </a:r>
            <a:r>
              <a:rPr lang="en-US" sz="1800" spc="50" dirty="0">
                <a:latin typeface="Times New Roman"/>
                <a:cs typeface="Times New Roman"/>
              </a:rPr>
              <a:t>communicate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others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their</a:t>
            </a:r>
            <a:r>
              <a:rPr lang="en-US" sz="1800" spc="-6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feelings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60" dirty="0">
                <a:latin typeface="Times New Roman"/>
                <a:cs typeface="Times New Roman"/>
              </a:rPr>
              <a:t>about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particular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samples  </a:t>
            </a:r>
            <a:r>
              <a:rPr lang="en-US" sz="1800" spc="20" dirty="0">
                <a:latin typeface="Times New Roman"/>
                <a:cs typeface="Times New Roman"/>
              </a:rPr>
              <a:t>by </a:t>
            </a:r>
            <a:r>
              <a:rPr lang="en-US" sz="1800" spc="10" dirty="0">
                <a:latin typeface="Times New Roman"/>
                <a:cs typeface="Times New Roman"/>
              </a:rPr>
              <a:t>facial</a:t>
            </a:r>
            <a:r>
              <a:rPr lang="en-US" sz="1800" spc="-13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expressions.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lvl="1" indent="-122555" algn="just">
              <a:lnSpc>
                <a:spcPct val="150000"/>
              </a:lnSpc>
              <a:spcBef>
                <a:spcPts val="285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70" dirty="0">
                <a:latin typeface="Times New Roman"/>
                <a:cs typeface="Times New Roman"/>
              </a:rPr>
              <a:t>One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must</a:t>
            </a:r>
            <a:r>
              <a:rPr lang="en-US" sz="1800" spc="-30" dirty="0">
                <a:latin typeface="Times New Roman"/>
                <a:cs typeface="Times New Roman"/>
              </a:rPr>
              <a:t> </a:t>
            </a:r>
            <a:r>
              <a:rPr lang="en-US" sz="1800" spc="20" dirty="0">
                <a:latin typeface="Times New Roman"/>
                <a:cs typeface="Times New Roman"/>
              </a:rPr>
              <a:t>believe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in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his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own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judgment.</a:t>
            </a:r>
            <a:endParaRPr lang="en-US" sz="1800" dirty="0">
              <a:latin typeface="Times New Roman"/>
              <a:cs typeface="Times New Roman"/>
            </a:endParaRPr>
          </a:p>
          <a:p>
            <a:pPr marL="340995" indent="-302260" algn="just">
              <a:lnSpc>
                <a:spcPct val="150000"/>
              </a:lnSpc>
              <a:spcBef>
                <a:spcPts val="290"/>
              </a:spcBef>
              <a:buClr>
                <a:srgbClr val="0AD0D9"/>
              </a:buClr>
              <a:buSzPct val="95833"/>
              <a:buFont typeface="Times New Roman"/>
              <a:buAutoNum type="arabicPeriod" startAt="15"/>
              <a:tabLst>
                <a:tab pos="340995" algn="l"/>
                <a:tab pos="341630" algn="l"/>
              </a:tabLst>
            </a:pPr>
            <a:r>
              <a:rPr lang="en-US" sz="1800" b="1" spc="40" dirty="0">
                <a:latin typeface="Times New Roman"/>
                <a:cs typeface="Times New Roman"/>
              </a:rPr>
              <a:t>Practice</a:t>
            </a:r>
            <a:r>
              <a:rPr lang="en-US" sz="1800" b="1" spc="-40" dirty="0">
                <a:latin typeface="Times New Roman"/>
                <a:cs typeface="Times New Roman"/>
              </a:rPr>
              <a:t> </a:t>
            </a:r>
            <a:r>
              <a:rPr lang="en-US" sz="1800" b="1" spc="-130" dirty="0">
                <a:latin typeface="Times New Roman"/>
                <a:cs typeface="Times New Roman"/>
              </a:rPr>
              <a:t>&amp;</a:t>
            </a:r>
            <a:r>
              <a:rPr lang="en-US" sz="1800" b="1" spc="-45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experience</a:t>
            </a:r>
            <a:r>
              <a:rPr lang="en-US" sz="1800" b="1" spc="-130" dirty="0">
                <a:latin typeface="Times New Roman"/>
                <a:cs typeface="Times New Roman"/>
              </a:rPr>
              <a:t> </a:t>
            </a:r>
            <a:r>
              <a:rPr lang="en-US" sz="1800" b="1" spc="40" dirty="0">
                <a:latin typeface="Times New Roman"/>
                <a:cs typeface="Times New Roman"/>
              </a:rPr>
              <a:t>are</a:t>
            </a:r>
            <a:r>
              <a:rPr lang="en-US" sz="1800" b="1" spc="-85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essential</a:t>
            </a:r>
            <a:r>
              <a:rPr lang="en-US" sz="1800" b="1" spc="-50" dirty="0">
                <a:latin typeface="Times New Roman"/>
                <a:cs typeface="Times New Roman"/>
              </a:rPr>
              <a:t> </a:t>
            </a:r>
            <a:r>
              <a:rPr lang="en-US" sz="1800" b="1" spc="70" dirty="0">
                <a:latin typeface="Times New Roman"/>
                <a:cs typeface="Times New Roman"/>
              </a:rPr>
              <a:t>to</a:t>
            </a:r>
            <a:r>
              <a:rPr lang="en-US" sz="1800" b="1" spc="-15" dirty="0">
                <a:latin typeface="Times New Roman"/>
                <a:cs typeface="Times New Roman"/>
              </a:rPr>
              <a:t> </a:t>
            </a:r>
            <a:r>
              <a:rPr lang="en-US" sz="1800" b="1" spc="75" dirty="0">
                <a:latin typeface="Times New Roman"/>
                <a:cs typeface="Times New Roman"/>
              </a:rPr>
              <a:t>make</a:t>
            </a:r>
            <a:r>
              <a:rPr lang="en-US" sz="1800" b="1" spc="-85" dirty="0">
                <a:latin typeface="Times New Roman"/>
                <a:cs typeface="Times New Roman"/>
              </a:rPr>
              <a:t> </a:t>
            </a:r>
            <a:r>
              <a:rPr lang="en-US" sz="1800" b="1" spc="40" dirty="0">
                <a:latin typeface="Times New Roman"/>
                <a:cs typeface="Times New Roman"/>
              </a:rPr>
              <a:t>a</a:t>
            </a:r>
            <a:r>
              <a:rPr lang="en-US" sz="1800" b="1" spc="-60" dirty="0">
                <a:latin typeface="Times New Roman"/>
                <a:cs typeface="Times New Roman"/>
              </a:rPr>
              <a:t> </a:t>
            </a:r>
            <a:r>
              <a:rPr lang="en-US" sz="1800" b="1" spc="80" dirty="0">
                <a:latin typeface="Times New Roman"/>
                <a:cs typeface="Times New Roman"/>
              </a:rPr>
              <a:t>good</a:t>
            </a:r>
            <a:r>
              <a:rPr lang="en-US" sz="1800" b="1" spc="-25" dirty="0">
                <a:latin typeface="Times New Roman"/>
                <a:cs typeface="Times New Roman"/>
              </a:rPr>
              <a:t> </a:t>
            </a:r>
            <a:r>
              <a:rPr lang="en-US" sz="1800" b="1" spc="50" dirty="0">
                <a:latin typeface="Times New Roman"/>
                <a:cs typeface="Times New Roman"/>
              </a:rPr>
              <a:t>judge</a:t>
            </a:r>
            <a:endParaRPr lang="en-US" sz="1800" dirty="0">
              <a:latin typeface="Times New Roman"/>
              <a:cs typeface="Times New Roman"/>
            </a:endParaRPr>
          </a:p>
          <a:p>
            <a:pPr marL="359410" marR="417195" lvl="1" indent="-121920" algn="just">
              <a:lnSpc>
                <a:spcPct val="150000"/>
              </a:lnSpc>
              <a:spcBef>
                <a:spcPts val="290"/>
              </a:spcBef>
              <a:buClr>
                <a:srgbClr val="0F6EC6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70" dirty="0">
                <a:latin typeface="Times New Roman"/>
                <a:cs typeface="Times New Roman"/>
              </a:rPr>
              <a:t>One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65" dirty="0">
                <a:latin typeface="Times New Roman"/>
                <a:cs typeface="Times New Roman"/>
              </a:rPr>
              <a:t>must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practice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in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5" dirty="0">
                <a:latin typeface="Times New Roman"/>
                <a:cs typeface="Times New Roman"/>
              </a:rPr>
              <a:t>order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55" dirty="0">
                <a:latin typeface="Times New Roman"/>
                <a:cs typeface="Times New Roman"/>
              </a:rPr>
              <a:t> </a:t>
            </a:r>
            <a:r>
              <a:rPr lang="en-US" sz="1800" spc="30" dirty="0">
                <a:latin typeface="Times New Roman"/>
                <a:cs typeface="Times New Roman"/>
              </a:rPr>
              <a:t>develop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0" dirty="0">
                <a:latin typeface="Times New Roman"/>
                <a:cs typeface="Times New Roman"/>
              </a:rPr>
              <a:t> </a:t>
            </a:r>
            <a:r>
              <a:rPr lang="en-US" sz="1800" spc="25" dirty="0">
                <a:latin typeface="Times New Roman"/>
                <a:cs typeface="Times New Roman"/>
              </a:rPr>
              <a:t>ability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55" dirty="0">
                <a:latin typeface="Times New Roman"/>
                <a:cs typeface="Times New Roman"/>
              </a:rPr>
              <a:t>to</a:t>
            </a:r>
            <a:r>
              <a:rPr lang="en-US" sz="1800" spc="-3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taste,  </a:t>
            </a:r>
            <a:r>
              <a:rPr lang="en-US" sz="1800" spc="25" dirty="0">
                <a:latin typeface="Times New Roman"/>
                <a:cs typeface="Times New Roman"/>
              </a:rPr>
              <a:t>smell</a:t>
            </a:r>
            <a:r>
              <a:rPr lang="en-US" sz="1800" spc="-45" dirty="0">
                <a:latin typeface="Times New Roman"/>
                <a:cs typeface="Times New Roman"/>
              </a:rPr>
              <a:t> </a:t>
            </a:r>
            <a:r>
              <a:rPr lang="en-US" sz="1800" spc="70" dirty="0">
                <a:latin typeface="Times New Roman"/>
                <a:cs typeface="Times New Roman"/>
              </a:rPr>
              <a:t>and</a:t>
            </a:r>
            <a:r>
              <a:rPr lang="en-US" sz="1800" spc="-25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distinguish</a:t>
            </a:r>
            <a:r>
              <a:rPr lang="en-US" sz="1800" spc="5" dirty="0">
                <a:latin typeface="Times New Roman"/>
                <a:cs typeface="Times New Roman"/>
              </a:rPr>
              <a:t> </a:t>
            </a:r>
            <a:r>
              <a:rPr lang="en-US" sz="1800" spc="75" dirty="0">
                <a:latin typeface="Times New Roman"/>
                <a:cs typeface="Times New Roman"/>
              </a:rPr>
              <a:t>the</a:t>
            </a:r>
            <a:r>
              <a:rPr lang="en-US" sz="1800" spc="-85" dirty="0">
                <a:latin typeface="Times New Roman"/>
                <a:cs typeface="Times New Roman"/>
              </a:rPr>
              <a:t> </a:t>
            </a:r>
            <a:r>
              <a:rPr lang="en-US" sz="1800" spc="35" dirty="0">
                <a:latin typeface="Times New Roman"/>
                <a:cs typeface="Times New Roman"/>
              </a:rPr>
              <a:t>delicate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often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15" dirty="0">
                <a:latin typeface="Times New Roman"/>
                <a:cs typeface="Times New Roman"/>
              </a:rPr>
              <a:t>elusive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spc="25" dirty="0" err="1">
                <a:latin typeface="Times New Roman"/>
                <a:cs typeface="Times New Roman"/>
              </a:rPr>
              <a:t>flavours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z="1800" spc="5" dirty="0">
                <a:latin typeface="Times New Roman"/>
                <a:cs typeface="Times New Roman"/>
              </a:rPr>
              <a:t>of  </a:t>
            </a:r>
            <a:r>
              <a:rPr lang="en-US" sz="1800" spc="30" dirty="0">
                <a:latin typeface="Times New Roman"/>
                <a:cs typeface="Times New Roman"/>
              </a:rPr>
              <a:t>dairy</a:t>
            </a:r>
            <a:r>
              <a:rPr lang="en-US" sz="1800" spc="-70" dirty="0">
                <a:latin typeface="Times New Roman"/>
                <a:cs typeface="Times New Roman"/>
              </a:rPr>
              <a:t> </a:t>
            </a:r>
            <a:r>
              <a:rPr lang="en-US" sz="1800" spc="40" dirty="0">
                <a:latin typeface="Times New Roman"/>
                <a:cs typeface="Times New Roman"/>
              </a:rPr>
              <a:t>products.</a:t>
            </a:r>
            <a:endParaRPr lang="en-US" sz="18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95993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923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Carlito</vt:lpstr>
      <vt:lpstr>Times New Roman</vt:lpstr>
      <vt:lpstr>Trebuchet MS</vt:lpstr>
      <vt:lpstr>Wingdings 3</vt:lpstr>
      <vt:lpstr>Facet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Fundamental rules for scoring &amp; grading of milk &amp; milk products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SOMA MAJI</dc:creator>
  <cp:lastModifiedBy>SOMA MAJI</cp:lastModifiedBy>
  <cp:revision>5</cp:revision>
  <dcterms:created xsi:type="dcterms:W3CDTF">2021-04-22T20:00:08Z</dcterms:created>
  <dcterms:modified xsi:type="dcterms:W3CDTF">2021-04-22T20:17:00Z</dcterms:modified>
</cp:coreProperties>
</file>