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31-Jan-22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31-Jan-22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51254"/>
            <a:ext cx="8689976" cy="2509213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HACCP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997926"/>
            <a:ext cx="8689976" cy="13715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Hazard analysis critical control point system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129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The HACCP is a science based and systematic system that identifies specific hazards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It is a tool to assess hazards and establish control systems that focuses on prevention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HACCP can be applied throughout the food chain from primary production to final consumption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Implementation should be guided by scientific evidence of risks to human health</a:t>
            </a:r>
            <a:endParaRPr lang="en-US" sz="18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724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Is an internationally recognized method of identifying and managing food safety related risk 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Is a management system in which food safety is addressed  through the analysis and control of biological, chemical, and physical hazards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Analysis goes from raw material production, procurement, and handling to manufacturing, distribution and consumption of the finished product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HACCP acts as the foundation for every food safety </a:t>
            </a:r>
            <a:r>
              <a:rPr lang="en-US" sz="1800" dirty="0" err="1" smtClean="0">
                <a:latin typeface="Bahnschrift Light" panose="020B0502040204020203" pitchFamily="34" charset="0"/>
              </a:rPr>
              <a:t>programme</a:t>
            </a:r>
            <a:endParaRPr lang="en-US" sz="18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Implementation of </a:t>
            </a:r>
            <a:r>
              <a:rPr lang="en-US" sz="1800" dirty="0" err="1" smtClean="0">
                <a:latin typeface="Bahnschrift Light" panose="020B0502040204020203" pitchFamily="34" charset="0"/>
              </a:rPr>
              <a:t>Haccp</a:t>
            </a:r>
            <a:r>
              <a:rPr lang="en-US" sz="1800" dirty="0" smtClean="0">
                <a:latin typeface="Bahnschrift Light" panose="020B0502040204020203" pitchFamily="34" charset="0"/>
              </a:rPr>
              <a:t> will help in achieving the following</a:t>
            </a:r>
          </a:p>
          <a:p>
            <a:pPr lvl="1"/>
            <a:r>
              <a:rPr lang="en-US" sz="1600" dirty="0" smtClean="0">
                <a:latin typeface="Bahnschrift Light" panose="020B0502040204020203" pitchFamily="34" charset="0"/>
              </a:rPr>
              <a:t>Decreased likelihood of illnesses associated with food</a:t>
            </a:r>
          </a:p>
          <a:p>
            <a:pPr lvl="1"/>
            <a:r>
              <a:rPr lang="en-US" sz="1600" dirty="0" smtClean="0">
                <a:latin typeface="Bahnschrift Light" panose="020B0502040204020203" pitchFamily="34" charset="0"/>
              </a:rPr>
              <a:t>Reduce likelihood of customer complaints</a:t>
            </a:r>
          </a:p>
          <a:p>
            <a:pPr lvl="1"/>
            <a:r>
              <a:rPr lang="en-US" sz="1600" dirty="0" smtClean="0">
                <a:latin typeface="Bahnschrift Light" panose="020B0502040204020203" pitchFamily="34" charset="0"/>
              </a:rPr>
              <a:t>Few recalls</a:t>
            </a:r>
          </a:p>
          <a:p>
            <a:pPr lvl="1"/>
            <a:r>
              <a:rPr lang="en-US" sz="1600" dirty="0" smtClean="0">
                <a:latin typeface="Bahnschrift Light" panose="020B0502040204020203" pitchFamily="34" charset="0"/>
              </a:rPr>
              <a:t>Increased customer satisfaction</a:t>
            </a:r>
          </a:p>
          <a:p>
            <a:pPr lvl="1"/>
            <a:endParaRPr lang="en-US" sz="1600" dirty="0">
              <a:latin typeface="Bahnschrift Light" panose="020B0502040204020203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HACCP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450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HACCP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Requirement of food astronauts of </a:t>
            </a:r>
            <a:r>
              <a:rPr lang="en-US" sz="1800" dirty="0" err="1" smtClean="0">
                <a:latin typeface="Bahnschrift Light" panose="020B0502040204020203" pitchFamily="34" charset="0"/>
              </a:rPr>
              <a:t>nasa</a:t>
            </a:r>
            <a:r>
              <a:rPr lang="en-US" sz="1800" dirty="0" smtClean="0">
                <a:latin typeface="Bahnschrift Light" panose="020B0502040204020203" pitchFamily="34" charset="0"/>
              </a:rPr>
              <a:t> eating safe food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Food safety in industrial production relied heavily on product testing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Samples extracted from the processed foods and tested for contamination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Low level of certainty that the entire batch of food was safe by testing a portion </a:t>
            </a:r>
          </a:p>
          <a:p>
            <a:r>
              <a:rPr lang="en-US" sz="1800" dirty="0" err="1" smtClean="0">
                <a:latin typeface="Bahnschrift Light" panose="020B0502040204020203" pitchFamily="34" charset="0"/>
              </a:rPr>
              <a:t>Nasa</a:t>
            </a:r>
            <a:r>
              <a:rPr lang="en-US" sz="1800" dirty="0" smtClean="0">
                <a:latin typeface="Bahnschrift Light" panose="020B0502040204020203" pitchFamily="34" charset="0"/>
              </a:rPr>
              <a:t> partnered with the us army laboratories and Pillsbury to develop a more reliable approach to food safety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The new approach was to prevent the introduction of hazards in the process of manufacturing products</a:t>
            </a:r>
          </a:p>
          <a:p>
            <a:endParaRPr lang="en-US" sz="18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68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Bahnschrift Light" panose="020B0502040204020203" pitchFamily="34" charset="0"/>
              </a:rPr>
              <a:t>By using CCP (critical control points), NASA and PILLSBURY were able to identify and eliminate the critical failure areas in the food processing procedures</a:t>
            </a:r>
          </a:p>
          <a:p>
            <a:r>
              <a:rPr lang="en-US" dirty="0" smtClean="0">
                <a:latin typeface="Bahnschrift Light" panose="020B0502040204020203" pitchFamily="34" charset="0"/>
              </a:rPr>
              <a:t>By 1990, the HACCP approach was internationally recognized for food safety</a:t>
            </a:r>
          </a:p>
          <a:p>
            <a:r>
              <a:rPr lang="en-US" dirty="0" smtClean="0">
                <a:latin typeface="Bahnschrift Light" panose="020B0502040204020203" pitchFamily="34" charset="0"/>
              </a:rPr>
              <a:t>HACCP is now included in the codex </a:t>
            </a:r>
            <a:r>
              <a:rPr lang="en-US" dirty="0" err="1" smtClean="0">
                <a:latin typeface="Bahnschrift Light" panose="020B0502040204020203" pitchFamily="34" charset="0"/>
              </a:rPr>
              <a:t>alimentarius</a:t>
            </a:r>
            <a:r>
              <a:rPr lang="en-US" dirty="0" smtClean="0">
                <a:latin typeface="Bahnschrift Light" panose="020B0502040204020203" pitchFamily="34" charset="0"/>
              </a:rPr>
              <a:t> that is recognized by both the who and </a:t>
            </a:r>
            <a:r>
              <a:rPr lang="en-US" dirty="0" err="1" smtClean="0">
                <a:latin typeface="Bahnschrift Light" panose="020B0502040204020203" pitchFamily="34" charset="0"/>
              </a:rPr>
              <a:t>fao</a:t>
            </a:r>
            <a:endParaRPr lang="en-US" dirty="0" smtClean="0">
              <a:latin typeface="Bahnschrift Light" panose="020B0502040204020203" pitchFamily="34" charset="0"/>
            </a:endParaRPr>
          </a:p>
          <a:p>
            <a:endParaRPr lang="en-US" dirty="0">
              <a:latin typeface="Bahnschrift Light" panose="020B0502040204020203" pitchFamily="34" charset="0"/>
            </a:endParaRPr>
          </a:p>
          <a:p>
            <a:endParaRPr lang="en-US" dirty="0" smtClean="0">
              <a:latin typeface="Bahnschrift Light" panose="020B0502040204020203" pitchFamily="34" charset="0"/>
            </a:endParaRPr>
          </a:p>
          <a:p>
            <a:endParaRPr lang="en-US" dirty="0">
              <a:latin typeface="Bahnschrift Light" panose="020B0502040204020203" pitchFamily="34" charset="0"/>
            </a:endParaRPr>
          </a:p>
          <a:p>
            <a:endParaRPr lang="en-US" dirty="0" smtClean="0">
              <a:latin typeface="Bahnschrift Light" panose="020B0502040204020203" pitchFamily="34" charset="0"/>
            </a:endParaRPr>
          </a:p>
          <a:p>
            <a:endParaRPr lang="en-US" dirty="0">
              <a:latin typeface="Bahnschrift Light" panose="020B0502040204020203" pitchFamily="34" charset="0"/>
            </a:endParaRPr>
          </a:p>
          <a:p>
            <a:endParaRPr lang="en-US" dirty="0" smtClean="0">
              <a:latin typeface="Bahnschrift Light" panose="020B0502040204020203" pitchFamily="34" charset="0"/>
            </a:endParaRPr>
          </a:p>
          <a:p>
            <a:endParaRPr lang="en-US" dirty="0">
              <a:latin typeface="Bahnschrift Light" panose="020B0502040204020203" pitchFamily="34" charset="0"/>
            </a:endParaRPr>
          </a:p>
          <a:p>
            <a:endParaRPr lang="en-US" dirty="0">
              <a:latin typeface="Bahnschrift Light" panose="020B0502040204020203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HACCP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Bahnschrift Light" panose="020B0502040204020203" pitchFamily="34" charset="0"/>
              </a:rPr>
              <a:t>Shortly after, Pillsbury had a recall on Farina, a cereal used in infant food – pieces of glass were being found in the food causing contamination</a:t>
            </a:r>
          </a:p>
          <a:p>
            <a:r>
              <a:rPr lang="en-US" dirty="0" smtClean="0">
                <a:latin typeface="Bahnschrift Light" panose="020B0502040204020203" pitchFamily="34" charset="0"/>
              </a:rPr>
              <a:t>Microbiologist Howard Baumann ADVOCATED TO ADOPT HACCP SYSTEM </a:t>
            </a:r>
          </a:p>
          <a:p>
            <a:r>
              <a:rPr lang="en-US" dirty="0" smtClean="0">
                <a:latin typeface="Bahnschrift Light" panose="020B0502040204020203" pitchFamily="34" charset="0"/>
              </a:rPr>
              <a:t>A discussion held in 1971 at the national conference on food protection examined the critical control points and good manufacturing practices (</a:t>
            </a:r>
            <a:r>
              <a:rPr lang="en-US" dirty="0" err="1" smtClean="0">
                <a:latin typeface="Bahnschrift Light" panose="020B0502040204020203" pitchFamily="34" charset="0"/>
              </a:rPr>
              <a:t>gmp</a:t>
            </a:r>
            <a:r>
              <a:rPr lang="en-US" dirty="0" smtClean="0">
                <a:latin typeface="Bahnschrift Light" panose="020B0502040204020203" pitchFamily="34" charset="0"/>
              </a:rPr>
              <a:t>) in producing safe food</a:t>
            </a:r>
            <a:endParaRPr lang="en-US" dirty="0">
              <a:latin typeface="Bahnschrift Light" panose="020B0502040204020203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HACCP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6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PILLSBURY ESTABLISHED AND MANAGED A TRAINING PROGRAMME FOR THE INSPECTION OF CANNED FOODS FOR FDA INSPECTORS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TRAINING PROGRAM WAS TITLED AS “FOOD SAFETY THROUGH THE HAZARD ANALYSIS AND CRITICAL CONTROL POINT SYSTEM – FIRST TIME HACCP was used to educate other food facilities in the industry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The globalization of the food supply chain and emerging new food safety risks requires to prevent </a:t>
            </a:r>
            <a:r>
              <a:rPr lang="en-US" sz="1800" smtClean="0">
                <a:latin typeface="Bahnschrift Light" panose="020B0502040204020203" pitchFamily="34" charset="0"/>
              </a:rPr>
              <a:t>potential cont</a:t>
            </a:r>
            <a:endParaRPr lang="en-US" sz="1800" dirty="0">
              <a:latin typeface="Bahnschrift Light" panose="020B0502040204020203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HACCP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72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HACCP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Bahnschrift Light" panose="020B0502040204020203" pitchFamily="34" charset="0"/>
              </a:rPr>
              <a:t>The first element is a document where all the names of the </a:t>
            </a:r>
            <a:r>
              <a:rPr lang="en-US" sz="1800" dirty="0" err="1" smtClean="0">
                <a:latin typeface="Bahnschrift Light" panose="020B0502040204020203" pitchFamily="34" charset="0"/>
              </a:rPr>
              <a:t>haccp</a:t>
            </a:r>
            <a:r>
              <a:rPr lang="en-US" sz="1800" dirty="0" smtClean="0">
                <a:latin typeface="Bahnschrift Light" panose="020B0502040204020203" pitchFamily="34" charset="0"/>
              </a:rPr>
              <a:t> team members are written and signed and the team leader is appointed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A brief description of each member’s current position, expertise, and experience are included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A full description of the product or family of products within the scope of the plan is provided in the second item</a:t>
            </a:r>
          </a:p>
          <a:p>
            <a:r>
              <a:rPr lang="en-US" sz="1800" dirty="0" smtClean="0">
                <a:latin typeface="Bahnschrift Light" panose="020B0502040204020203" pitchFamily="34" charset="0"/>
              </a:rPr>
              <a:t>The description should include the recipe, packing materials, conditions in which the product is stored (temperature, light, humidity), the length or shelf life, methods of distribution</a:t>
            </a:r>
          </a:p>
          <a:p>
            <a:endParaRPr lang="en-US" sz="18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81601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60</TotalTime>
  <Words>533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Bahnschrift Light</vt:lpstr>
      <vt:lpstr>Comic Sans MS</vt:lpstr>
      <vt:lpstr>Tw Cen MT</vt:lpstr>
      <vt:lpstr>Droplet</vt:lpstr>
      <vt:lpstr>HACCP</vt:lpstr>
      <vt:lpstr>Background</vt:lpstr>
      <vt:lpstr>BACKGROUND</vt:lpstr>
      <vt:lpstr>IMPORTANCE OF HACCP</vt:lpstr>
      <vt:lpstr>HISTORY OF HACCP</vt:lpstr>
      <vt:lpstr>HISTORY OF HACCP</vt:lpstr>
      <vt:lpstr>HISTORY OF HACCP</vt:lpstr>
      <vt:lpstr>HISTORY OF HACCP</vt:lpstr>
      <vt:lpstr>ELEMENTS OF HACCP PLAN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HACCP</dc:title>
  <dc:creator>Windows User</dc:creator>
  <cp:lastModifiedBy>Windows User</cp:lastModifiedBy>
  <cp:revision>14</cp:revision>
  <dcterms:created xsi:type="dcterms:W3CDTF">2022-01-31T08:31:17Z</dcterms:created>
  <dcterms:modified xsi:type="dcterms:W3CDTF">2022-01-31T09:31:54Z</dcterms:modified>
</cp:coreProperties>
</file>