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4" r:id="rId2"/>
    <p:sldId id="257" r:id="rId3"/>
    <p:sldId id="275" r:id="rId4"/>
    <p:sldId id="259" r:id="rId5"/>
    <p:sldId id="258" r:id="rId6"/>
    <p:sldId id="261" r:id="rId7"/>
    <p:sldId id="262" r:id="rId8"/>
    <p:sldId id="272" r:id="rId9"/>
    <p:sldId id="263" r:id="rId10"/>
    <p:sldId id="264" r:id="rId11"/>
    <p:sldId id="266" r:id="rId12"/>
    <p:sldId id="268" r:id="rId13"/>
    <p:sldId id="270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1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5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>RESPONSIBILITY OF HOSPITAL</a:t>
            </a:r>
            <a:br>
              <a:rPr lang="en-US" b="1" i="1" dirty="0" smtClean="0">
                <a:latin typeface="Algerian" pitchFamily="82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Algerian" pitchFamily="82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> PHARMACIST</a:t>
            </a:r>
            <a:br>
              <a:rPr lang="en-US" b="1" i="1" dirty="0" smtClean="0">
                <a:latin typeface="Algerian" pitchFamily="82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Algerian" pitchFamily="82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Algerian" pitchFamily="82" charset="0"/>
                <a:cs typeface="Times New Roman" pitchFamily="18" charset="0"/>
              </a:rPr>
            </a:br>
            <a:r>
              <a:rPr lang="en-US" b="1" i="1" dirty="0" smtClean="0">
                <a:latin typeface="Algerian" pitchFamily="82" charset="0"/>
                <a:cs typeface="Times New Roman" pitchFamily="18" charset="0"/>
              </a:rPr>
              <a:t>                   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By Piyush Srivastav</a:t>
            </a:r>
            <a:endParaRPr lang="en-IN" b="1" i="1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OUTDOOR PHARMACIST RESPONSIBILITIES: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CENTRAL DISPENSING AREA.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PATIENT CARE AREAS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GENERAL RESPONSIBILITIES.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DISPENSING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Proper technique are used in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extemporaneous compounding.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Provide for adequate record keeping &amp; billing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in respect of patient medication, record of investigational drugs, record of outpatient bills for charge of services &amp; materials.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Correctly maintaining prescription files.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Keeps the outdoor pharmacy in a neat &amp; tidy manner.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CARE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periodically inspect the medication areas on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the nursing unit &amp; to make sure that they are  always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kept supplied with drugs &amp; other articles required.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identify drugs brought in to the clinic by the patient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and record the patient medication history and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communicating the same to physicians concerned.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Monitoring of drugs as explained earlier.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counsel the patient on the proper use of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medication &amp; prepare the medication for intravenous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administration.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coordinate over all pharmaceutical needs, of the outdoor services area &amp; exercise adequate control over such drugs.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ensure that all drugs are handled properly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such as storage of investigational drugs.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participate in cardio pulmonary emergencies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in the manner described.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provide for in services education 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and training for pharmacist, pharmacy items (the pharmacy student sent for practical training as a part of diploma or degree courses &amp; nurses.)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886325"/>
            <a:ext cx="7772400" cy="1362075"/>
          </a:xfrm>
        </p:spPr>
        <p:txBody>
          <a:bodyPr>
            <a:normAutofit/>
          </a:bodyPr>
          <a:lstStyle/>
          <a:p>
            <a:r>
              <a:rPr lang="en-IN" dirty="0" smtClean="0"/>
              <a:t>                              </a:t>
            </a:r>
            <a:r>
              <a:rPr lang="en-IN" sz="5400" i="1" dirty="0" smtClean="0">
                <a:latin typeface="Algerian" pitchFamily="82" charset="0"/>
              </a:rPr>
              <a:t>THANK YOU..</a:t>
            </a:r>
            <a:endParaRPr lang="en-IN" sz="54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Responsibility of hospital pharmacist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INPATIENT PHARMACIST RESPONSIBILITY: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CENTRAL DISPENSING AREA.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PATIENT CARE AREAS.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DIRECT PATIENT CARE AREAS.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GENERAL RESPONSIBILITY.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28675" y="228600"/>
            <a:ext cx="7477125" cy="762000"/>
          </a:xfrm>
        </p:spPr>
        <p:txBody>
          <a:bodyPr/>
          <a:lstStyle/>
          <a:p>
            <a:pPr eaLnBrk="1" hangingPunct="1"/>
            <a:r>
              <a:rPr lang="en-US" sz="3000" smtClean="0"/>
              <a:t>SET UP OF HOSPITAL PHARMACY:-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0" y="914400"/>
            <a:ext cx="7386638" cy="5638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     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		 </a:t>
            </a:r>
            <a:r>
              <a:rPr lang="en-US" sz="2000" dirty="0" smtClean="0">
                <a:solidFill>
                  <a:srgbClr val="FF0000"/>
                </a:solidFill>
              </a:rPr>
              <a:t>PATIENTS </a:t>
            </a:r>
            <a:r>
              <a:rPr lang="en-US" dirty="0" smtClean="0">
                <a:solidFill>
                  <a:srgbClr val="FF0000"/>
                </a:solidFill>
              </a:rPr>
              <a:t>          		     </a:t>
            </a:r>
            <a:r>
              <a:rPr lang="en-US" sz="2000" dirty="0" smtClean="0">
                <a:solidFill>
                  <a:srgbClr val="FF0000"/>
                </a:solidFill>
              </a:rPr>
              <a:t>CLINICAL STAFF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0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HOSPITAL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ADMINISTRATION			          </a:t>
            </a:r>
            <a:r>
              <a:rPr lang="en-US" sz="1800" dirty="0" smtClean="0">
                <a:solidFill>
                  <a:srgbClr val="FF0000"/>
                </a:solidFill>
              </a:rPr>
              <a:t>NURSING STAFF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solidFill>
                  <a:srgbClr val="FF0000"/>
                </a:solidFill>
              </a:rPr>
              <a:t>                    HOSPITAL			OTHER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solidFill>
                  <a:srgbClr val="FF0000"/>
                </a:solidFill>
              </a:rPr>
              <a:t>		COMMITTEES			DEPARTMENTS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18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1800" dirty="0" smtClean="0">
                <a:solidFill>
                  <a:srgbClr val="FF0000"/>
                </a:solidFill>
              </a:rPr>
              <a:t>		</a:t>
            </a:r>
            <a:r>
              <a:rPr lang="en-US" sz="1800" dirty="0" smtClean="0"/>
              <a:t>The Hospital pharmacy department have the interaction and provides services to the above mentioned other all departments of a hospital.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190875" y="2209800"/>
            <a:ext cx="2590800" cy="2514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 smtClean="0"/>
          </a:p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DEPARTMENT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OF 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PHARMACY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6149" name="Straight Arrow Connector 5"/>
          <p:cNvCxnSpPr>
            <a:cxnSpLocks noChangeShapeType="1"/>
          </p:cNvCxnSpPr>
          <p:nvPr/>
        </p:nvCxnSpPr>
        <p:spPr bwMode="auto">
          <a:xfrm flipV="1">
            <a:off x="5248275" y="2286000"/>
            <a:ext cx="5334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0" name="Straight Arrow Connector 7"/>
          <p:cNvCxnSpPr>
            <a:cxnSpLocks noChangeShapeType="1"/>
          </p:cNvCxnSpPr>
          <p:nvPr/>
        </p:nvCxnSpPr>
        <p:spPr bwMode="auto">
          <a:xfrm>
            <a:off x="5400675" y="3505200"/>
            <a:ext cx="762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1" name="Straight Arrow Connector 9"/>
          <p:cNvCxnSpPr>
            <a:cxnSpLocks noChangeShapeType="1"/>
          </p:cNvCxnSpPr>
          <p:nvPr/>
        </p:nvCxnSpPr>
        <p:spPr bwMode="auto">
          <a:xfrm>
            <a:off x="5019675" y="4267200"/>
            <a:ext cx="5334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2" name="Straight Arrow Connector 12"/>
          <p:cNvCxnSpPr>
            <a:cxnSpLocks noChangeShapeType="1"/>
          </p:cNvCxnSpPr>
          <p:nvPr/>
        </p:nvCxnSpPr>
        <p:spPr bwMode="auto">
          <a:xfrm rot="10800000">
            <a:off x="3190875" y="2286000"/>
            <a:ext cx="6858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3" name="Straight Arrow Connector 14"/>
          <p:cNvCxnSpPr>
            <a:cxnSpLocks noChangeShapeType="1"/>
          </p:cNvCxnSpPr>
          <p:nvPr/>
        </p:nvCxnSpPr>
        <p:spPr bwMode="auto">
          <a:xfrm rot="10800000">
            <a:off x="2733675" y="3429000"/>
            <a:ext cx="990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4" name="Straight Arrow Connector 17"/>
          <p:cNvCxnSpPr>
            <a:cxnSpLocks noChangeShapeType="1"/>
          </p:cNvCxnSpPr>
          <p:nvPr/>
        </p:nvCxnSpPr>
        <p:spPr bwMode="auto">
          <a:xfrm rot="10800000" flipV="1">
            <a:off x="3190875" y="4191000"/>
            <a:ext cx="6096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5" name="Straight Arrow Connector 21"/>
          <p:cNvCxnSpPr>
            <a:cxnSpLocks noChangeShapeType="1"/>
          </p:cNvCxnSpPr>
          <p:nvPr/>
        </p:nvCxnSpPr>
        <p:spPr bwMode="auto">
          <a:xfrm>
            <a:off x="3343275" y="2209800"/>
            <a:ext cx="6096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6" name="Straight Arrow Connector 26"/>
          <p:cNvCxnSpPr>
            <a:cxnSpLocks noChangeShapeType="1"/>
          </p:cNvCxnSpPr>
          <p:nvPr/>
        </p:nvCxnSpPr>
        <p:spPr bwMode="auto">
          <a:xfrm rot="10800000" flipV="1">
            <a:off x="5324475" y="2362200"/>
            <a:ext cx="5334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7" name="Straight Arrow Connector 29"/>
          <p:cNvCxnSpPr>
            <a:cxnSpLocks noChangeShapeType="1"/>
          </p:cNvCxnSpPr>
          <p:nvPr/>
        </p:nvCxnSpPr>
        <p:spPr bwMode="auto">
          <a:xfrm rot="10800000">
            <a:off x="5400675" y="3657600"/>
            <a:ext cx="685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8" name="Straight Arrow Connector 35"/>
          <p:cNvCxnSpPr>
            <a:cxnSpLocks noChangeShapeType="1"/>
          </p:cNvCxnSpPr>
          <p:nvPr/>
        </p:nvCxnSpPr>
        <p:spPr bwMode="auto">
          <a:xfrm rot="10800000">
            <a:off x="4943475" y="4343400"/>
            <a:ext cx="4572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59" name="Straight Arrow Connector 37"/>
          <p:cNvCxnSpPr>
            <a:cxnSpLocks noChangeShapeType="1"/>
          </p:cNvCxnSpPr>
          <p:nvPr/>
        </p:nvCxnSpPr>
        <p:spPr bwMode="auto">
          <a:xfrm flipV="1">
            <a:off x="3114675" y="4038600"/>
            <a:ext cx="5334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6160" name="Straight Arrow Connector 40"/>
          <p:cNvCxnSpPr>
            <a:cxnSpLocks noChangeShapeType="1"/>
          </p:cNvCxnSpPr>
          <p:nvPr/>
        </p:nvCxnSpPr>
        <p:spPr bwMode="auto">
          <a:xfrm>
            <a:off x="2886075" y="3276600"/>
            <a:ext cx="762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DISPENSING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To ensure that all drugs are stored dispensed correctly.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check the accuracy of the dosage form prepared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especially of: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*Intravenous  admixture.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*Unit doses.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keep proper records &amp; preparation of bill.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coordinate the over all pharmaceutical needs of the “patient care”.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ensure that the established policies &amp; procedures laid  down are followed.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maintain professional competence.  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communicate with all pharmacy staff regarding new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development in areas.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ensure that new personnel in his section  properly 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trained in the policies &amp; procedure of the central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dispensing area.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coordinate the activities of area with available staff to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make best possible use of personnel &amp; resources.</a:t>
            </a:r>
          </a:p>
          <a:p>
            <a:pPr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CARE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maintain a liaison with nurses who r involved in the drug administration to the patient in their charge.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Reviewing of drug administration in each patient periodically to ensure that all doses r being administered 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provide instruction &amp; assistance to the junior pharmacist as needed in dealing with patient &amp; new procedure.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coordinate over all pharmaceutical services on the running unit level. 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 PATIENT CARE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Identification of drug brought into hospital by patient.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Obtaining patient medication history &amp; communicating al the information to attending physicians.</a:t>
            </a:r>
          </a:p>
          <a:p>
            <a:pPr>
              <a:buFont typeface="Wingdings"/>
              <a:buChar char="à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assist in the selection of the drugs product &amp; their identities.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monitor patient total drug therapy for: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*Effectiveness.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*Side effect 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*Toxicities.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*ADR.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*Drug interaction.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Counseling patient on: 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*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Medication which r to b self administered in the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hospital.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*Regarding the use of discharge medication.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Participating in cardio pulmonary emergencies</a:t>
            </a:r>
          </a:p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by: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*preparation of drug needed </a:t>
            </a:r>
          </a:p>
          <a:p>
            <a:pPr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*charting all medication given</a:t>
            </a:r>
          </a:p>
          <a:p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provide in service training &amp; education for: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*The Pharmacist.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*Pharmacy student.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*Nurses &amp; nursing student.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*Physicians &amp; medical student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*To provide information regarding drugs to physicians,     </a:t>
            </a: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nurses &amp;other health care professionals.</a:t>
            </a:r>
          </a:p>
          <a:p>
            <a:pPr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679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       RESPONSIBILITY OF HOSPITAL   PHARMACIST                          By Piyush Srivastav</vt:lpstr>
      <vt:lpstr>Responsibility of hospital pharmacist </vt:lpstr>
      <vt:lpstr>SET UP OF HOSPITAL PHARMACY:-</vt:lpstr>
      <vt:lpstr>CENTRAL DISPENSING AREA</vt:lpstr>
      <vt:lpstr>Slide 5</vt:lpstr>
      <vt:lpstr>PATIENT CARE AREAS</vt:lpstr>
      <vt:lpstr>DIRECT PATIENT CARE AREAS</vt:lpstr>
      <vt:lpstr>Slide 8</vt:lpstr>
      <vt:lpstr>GENERAL RESPONSIBILITY</vt:lpstr>
      <vt:lpstr>Slide 10</vt:lpstr>
      <vt:lpstr>CENTRAL DISPENSING AREA</vt:lpstr>
      <vt:lpstr>PATIENT CARE AREA</vt:lpstr>
      <vt:lpstr>GENERAL RESPONSIBILITIES</vt:lpstr>
      <vt:lpstr>                              THANK YOU..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Aniruddha</dc:creator>
  <cp:lastModifiedBy>admin</cp:lastModifiedBy>
  <cp:revision>90</cp:revision>
  <dcterms:created xsi:type="dcterms:W3CDTF">2006-08-16T00:00:00Z</dcterms:created>
  <dcterms:modified xsi:type="dcterms:W3CDTF">2009-09-06T13:20:28Z</dcterms:modified>
</cp:coreProperties>
</file>