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092" y="-9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16610" y="3020060"/>
            <a:ext cx="7510779" cy="179323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9600" b="1" i="0">
                <a:solidFill>
                  <a:srgbClr val="000099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rlito"/>
                <a:cs typeface="Carlito"/>
              </a:defRPr>
            </a:lvl1pPr>
          </a:lstStyle>
          <a:p>
            <a:pPr algn="ctr">
              <a:lnSpc>
                <a:spcPts val="1240"/>
              </a:lnSpc>
            </a:pPr>
            <a:r>
              <a:rPr spc="-5" dirty="0"/>
              <a:t>Faculty </a:t>
            </a:r>
            <a:r>
              <a:rPr dirty="0"/>
              <a:t>of </a:t>
            </a:r>
            <a:r>
              <a:rPr spc="-5" dirty="0"/>
              <a:t>Pharmacy, Omer Ali-Mukhtar</a:t>
            </a:r>
            <a:r>
              <a:rPr spc="70" dirty="0"/>
              <a:t> </a:t>
            </a:r>
            <a:r>
              <a:rPr spc="-5" dirty="0"/>
              <a:t>University,</a:t>
            </a:r>
          </a:p>
          <a:p>
            <a:pPr marL="5080" algn="ctr">
              <a:lnSpc>
                <a:spcPct val="100000"/>
              </a:lnSpc>
            </a:pPr>
            <a:r>
              <a:rPr spc="-5" dirty="0"/>
              <a:t>Tobruk,</a:t>
            </a:r>
            <a:r>
              <a:rPr dirty="0"/>
              <a:t> </a:t>
            </a:r>
            <a:r>
              <a:rPr spc="-5" dirty="0"/>
              <a:t>Libya.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rlito"/>
                <a:cs typeface="Carlito"/>
              </a:defRPr>
            </a:lvl1pPr>
          </a:lstStyle>
          <a:p>
            <a:pPr marL="12700">
              <a:lnSpc>
                <a:spcPts val="1240"/>
              </a:lnSpc>
            </a:pPr>
            <a:r>
              <a:rPr dirty="0"/>
              <a:t>2014</a:t>
            </a:r>
            <a:r>
              <a:rPr spc="5" dirty="0"/>
              <a:t>/</a:t>
            </a:r>
            <a:r>
              <a:rPr dirty="0"/>
              <a:t>0</a:t>
            </a:r>
            <a:r>
              <a:rPr spc="10" dirty="0"/>
              <a:t>6</a:t>
            </a:r>
            <a:r>
              <a:rPr spc="-5" dirty="0"/>
              <a:t>/</a:t>
            </a:r>
            <a:r>
              <a:rPr spc="10" dirty="0"/>
              <a:t>0</a:t>
            </a:r>
            <a:r>
              <a:rPr dirty="0"/>
              <a:t>3</a:t>
            </a: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rlito"/>
                <a:cs typeface="Carlito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pPr marL="38100">
                <a:lnSpc>
                  <a:spcPts val="1240"/>
                </a:lnSpc>
              </a:pPr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1" i="0">
                <a:solidFill>
                  <a:srgbClr val="000099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7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rlito"/>
                <a:cs typeface="Carlito"/>
              </a:defRPr>
            </a:lvl1pPr>
          </a:lstStyle>
          <a:p>
            <a:pPr algn="ctr">
              <a:lnSpc>
                <a:spcPts val="1240"/>
              </a:lnSpc>
            </a:pPr>
            <a:r>
              <a:rPr spc="-5" dirty="0"/>
              <a:t>Faculty </a:t>
            </a:r>
            <a:r>
              <a:rPr dirty="0"/>
              <a:t>of </a:t>
            </a:r>
            <a:r>
              <a:rPr spc="-5" dirty="0"/>
              <a:t>Pharmacy, Omer Ali-Mukhtar</a:t>
            </a:r>
            <a:r>
              <a:rPr spc="70" dirty="0"/>
              <a:t> </a:t>
            </a:r>
            <a:r>
              <a:rPr spc="-5" dirty="0"/>
              <a:t>University,</a:t>
            </a:r>
          </a:p>
          <a:p>
            <a:pPr marL="5080" algn="ctr">
              <a:lnSpc>
                <a:spcPct val="100000"/>
              </a:lnSpc>
            </a:pPr>
            <a:r>
              <a:rPr spc="-5" dirty="0"/>
              <a:t>Tobruk,</a:t>
            </a:r>
            <a:r>
              <a:rPr dirty="0"/>
              <a:t> </a:t>
            </a:r>
            <a:r>
              <a:rPr spc="-5" dirty="0"/>
              <a:t>Libya.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rlito"/>
                <a:cs typeface="Carlito"/>
              </a:defRPr>
            </a:lvl1pPr>
          </a:lstStyle>
          <a:p>
            <a:pPr marL="12700">
              <a:lnSpc>
                <a:spcPts val="1240"/>
              </a:lnSpc>
            </a:pPr>
            <a:r>
              <a:rPr dirty="0"/>
              <a:t>2014</a:t>
            </a:r>
            <a:r>
              <a:rPr spc="5" dirty="0"/>
              <a:t>/</a:t>
            </a:r>
            <a:r>
              <a:rPr dirty="0"/>
              <a:t>0</a:t>
            </a:r>
            <a:r>
              <a:rPr spc="10" dirty="0"/>
              <a:t>6</a:t>
            </a:r>
            <a:r>
              <a:rPr spc="-5" dirty="0"/>
              <a:t>/</a:t>
            </a:r>
            <a:r>
              <a:rPr spc="10" dirty="0"/>
              <a:t>0</a:t>
            </a:r>
            <a:r>
              <a:rPr dirty="0"/>
              <a:t>3</a:t>
            </a: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rlito"/>
                <a:cs typeface="Carlito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pPr marL="38100">
                <a:lnSpc>
                  <a:spcPts val="1240"/>
                </a:lnSpc>
              </a:pPr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1" i="0">
                <a:solidFill>
                  <a:srgbClr val="000099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rlito"/>
                <a:cs typeface="Carlito"/>
              </a:defRPr>
            </a:lvl1pPr>
          </a:lstStyle>
          <a:p>
            <a:pPr algn="ctr">
              <a:lnSpc>
                <a:spcPts val="1240"/>
              </a:lnSpc>
            </a:pPr>
            <a:r>
              <a:rPr spc="-5" dirty="0"/>
              <a:t>Faculty </a:t>
            </a:r>
            <a:r>
              <a:rPr dirty="0"/>
              <a:t>of </a:t>
            </a:r>
            <a:r>
              <a:rPr spc="-5" dirty="0"/>
              <a:t>Pharmacy, Omer Ali-Mukhtar</a:t>
            </a:r>
            <a:r>
              <a:rPr spc="70" dirty="0"/>
              <a:t> </a:t>
            </a:r>
            <a:r>
              <a:rPr spc="-5" dirty="0"/>
              <a:t>University,</a:t>
            </a:r>
          </a:p>
          <a:p>
            <a:pPr marL="5080" algn="ctr">
              <a:lnSpc>
                <a:spcPct val="100000"/>
              </a:lnSpc>
            </a:pPr>
            <a:r>
              <a:rPr spc="-5" dirty="0"/>
              <a:t>Tobruk,</a:t>
            </a:r>
            <a:r>
              <a:rPr dirty="0"/>
              <a:t> </a:t>
            </a:r>
            <a:r>
              <a:rPr spc="-5" dirty="0"/>
              <a:t>Libya.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rlito"/>
                <a:cs typeface="Carlito"/>
              </a:defRPr>
            </a:lvl1pPr>
          </a:lstStyle>
          <a:p>
            <a:pPr marL="12700">
              <a:lnSpc>
                <a:spcPts val="1240"/>
              </a:lnSpc>
            </a:pPr>
            <a:r>
              <a:rPr dirty="0"/>
              <a:t>2014</a:t>
            </a:r>
            <a:r>
              <a:rPr spc="5" dirty="0"/>
              <a:t>/</a:t>
            </a:r>
            <a:r>
              <a:rPr dirty="0"/>
              <a:t>0</a:t>
            </a:r>
            <a:r>
              <a:rPr spc="10" dirty="0"/>
              <a:t>6</a:t>
            </a:r>
            <a:r>
              <a:rPr spc="-5" dirty="0"/>
              <a:t>/</a:t>
            </a:r>
            <a:r>
              <a:rPr spc="10" dirty="0"/>
              <a:t>0</a:t>
            </a:r>
            <a:r>
              <a:rPr dirty="0"/>
              <a:t>3</a:t>
            </a:r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rlito"/>
                <a:cs typeface="Carlito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pPr marL="38100">
                <a:lnSpc>
                  <a:spcPts val="1240"/>
                </a:lnSpc>
              </a:pPr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081413" y="1629507"/>
            <a:ext cx="7105910" cy="415908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1" i="0">
                <a:solidFill>
                  <a:srgbClr val="000099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rlito"/>
                <a:cs typeface="Carlito"/>
              </a:defRPr>
            </a:lvl1pPr>
          </a:lstStyle>
          <a:p>
            <a:pPr algn="ctr">
              <a:lnSpc>
                <a:spcPts val="1240"/>
              </a:lnSpc>
            </a:pPr>
            <a:r>
              <a:rPr spc="-5" dirty="0"/>
              <a:t>Faculty </a:t>
            </a:r>
            <a:r>
              <a:rPr dirty="0"/>
              <a:t>of </a:t>
            </a:r>
            <a:r>
              <a:rPr spc="-5" dirty="0"/>
              <a:t>Pharmacy, Omer Ali-Mukhtar</a:t>
            </a:r>
            <a:r>
              <a:rPr spc="70" dirty="0"/>
              <a:t> </a:t>
            </a:r>
            <a:r>
              <a:rPr spc="-5" dirty="0"/>
              <a:t>University,</a:t>
            </a:r>
          </a:p>
          <a:p>
            <a:pPr marL="5080" algn="ctr">
              <a:lnSpc>
                <a:spcPct val="100000"/>
              </a:lnSpc>
            </a:pPr>
            <a:r>
              <a:rPr spc="-5" dirty="0"/>
              <a:t>Tobruk,</a:t>
            </a:r>
            <a:r>
              <a:rPr dirty="0"/>
              <a:t> </a:t>
            </a:r>
            <a:r>
              <a:rPr spc="-5" dirty="0"/>
              <a:t>Libya.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rlito"/>
                <a:cs typeface="Carlito"/>
              </a:defRPr>
            </a:lvl1pPr>
          </a:lstStyle>
          <a:p>
            <a:pPr marL="12700">
              <a:lnSpc>
                <a:spcPts val="1240"/>
              </a:lnSpc>
            </a:pPr>
            <a:r>
              <a:rPr dirty="0"/>
              <a:t>2014</a:t>
            </a:r>
            <a:r>
              <a:rPr spc="5" dirty="0"/>
              <a:t>/</a:t>
            </a:r>
            <a:r>
              <a:rPr dirty="0"/>
              <a:t>0</a:t>
            </a:r>
            <a:r>
              <a:rPr spc="10" dirty="0"/>
              <a:t>6</a:t>
            </a:r>
            <a:r>
              <a:rPr spc="-5" dirty="0"/>
              <a:t>/</a:t>
            </a:r>
            <a:r>
              <a:rPr spc="10" dirty="0"/>
              <a:t>0</a:t>
            </a:r>
            <a:r>
              <a:rPr dirty="0"/>
              <a:t>3</a:t>
            </a:r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rlito"/>
                <a:cs typeface="Carlito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pPr marL="38100">
                <a:lnSpc>
                  <a:spcPts val="1240"/>
                </a:lnSpc>
              </a:pPr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rlito"/>
                <a:cs typeface="Carlito"/>
              </a:defRPr>
            </a:lvl1pPr>
          </a:lstStyle>
          <a:p>
            <a:pPr algn="ctr">
              <a:lnSpc>
                <a:spcPts val="1240"/>
              </a:lnSpc>
            </a:pPr>
            <a:r>
              <a:rPr spc="-5" dirty="0"/>
              <a:t>Faculty </a:t>
            </a:r>
            <a:r>
              <a:rPr dirty="0"/>
              <a:t>of </a:t>
            </a:r>
            <a:r>
              <a:rPr spc="-5" dirty="0"/>
              <a:t>Pharmacy, Omer Ali-Mukhtar</a:t>
            </a:r>
            <a:r>
              <a:rPr spc="70" dirty="0"/>
              <a:t> </a:t>
            </a:r>
            <a:r>
              <a:rPr spc="-5" dirty="0"/>
              <a:t>University,</a:t>
            </a:r>
          </a:p>
          <a:p>
            <a:pPr marL="5080" algn="ctr">
              <a:lnSpc>
                <a:spcPct val="100000"/>
              </a:lnSpc>
            </a:pPr>
            <a:r>
              <a:rPr spc="-5" dirty="0"/>
              <a:t>Tobruk,</a:t>
            </a:r>
            <a:r>
              <a:rPr dirty="0"/>
              <a:t> </a:t>
            </a:r>
            <a:r>
              <a:rPr spc="-5" dirty="0"/>
              <a:t>Libya.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rlito"/>
                <a:cs typeface="Carlito"/>
              </a:defRPr>
            </a:lvl1pPr>
          </a:lstStyle>
          <a:p>
            <a:pPr marL="12700">
              <a:lnSpc>
                <a:spcPts val="1240"/>
              </a:lnSpc>
            </a:pPr>
            <a:r>
              <a:rPr dirty="0"/>
              <a:t>2014</a:t>
            </a:r>
            <a:r>
              <a:rPr spc="5" dirty="0"/>
              <a:t>/</a:t>
            </a:r>
            <a:r>
              <a:rPr dirty="0"/>
              <a:t>0</a:t>
            </a:r>
            <a:r>
              <a:rPr spc="10" dirty="0"/>
              <a:t>6</a:t>
            </a:r>
            <a:r>
              <a:rPr spc="-5" dirty="0"/>
              <a:t>/</a:t>
            </a:r>
            <a:r>
              <a:rPr spc="10" dirty="0"/>
              <a:t>0</a:t>
            </a:r>
            <a:r>
              <a:rPr dirty="0"/>
              <a:t>3</a:t>
            </a:r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rlito"/>
                <a:cs typeface="Carlito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pPr marL="38100">
                <a:lnSpc>
                  <a:spcPts val="1240"/>
                </a:lnSpc>
              </a:pPr>
              <a:t>‹#›</a:t>
            </a:fld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372869" y="163829"/>
            <a:ext cx="6398260" cy="13652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1" i="0">
                <a:solidFill>
                  <a:srgbClr val="000099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5940" y="1633220"/>
            <a:ext cx="8061325" cy="175767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282950" y="6381750"/>
            <a:ext cx="3181350" cy="36067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888888"/>
                </a:solidFill>
                <a:latin typeface="Carlito"/>
                <a:cs typeface="Carlito"/>
              </a:defRPr>
            </a:lvl1pPr>
          </a:lstStyle>
          <a:p>
            <a:pPr algn="ctr">
              <a:lnSpc>
                <a:spcPts val="1240"/>
              </a:lnSpc>
            </a:pPr>
            <a:r>
              <a:rPr spc="-5" dirty="0"/>
              <a:t>Faculty </a:t>
            </a:r>
            <a:r>
              <a:rPr dirty="0"/>
              <a:t>of </a:t>
            </a:r>
            <a:r>
              <a:rPr spc="-5" dirty="0"/>
              <a:t>Pharmacy, Omer Ali-Mukhtar</a:t>
            </a:r>
            <a:r>
              <a:rPr spc="70" dirty="0"/>
              <a:t> </a:t>
            </a:r>
            <a:r>
              <a:rPr spc="-5" dirty="0"/>
              <a:t>University,</a:t>
            </a:r>
          </a:p>
          <a:p>
            <a:pPr marL="5080" algn="ctr">
              <a:lnSpc>
                <a:spcPct val="100000"/>
              </a:lnSpc>
            </a:pPr>
            <a:r>
              <a:rPr spc="-5" dirty="0"/>
              <a:t>Tobruk,</a:t>
            </a:r>
            <a:r>
              <a:rPr dirty="0"/>
              <a:t> </a:t>
            </a:r>
            <a:r>
              <a:rPr spc="-5" dirty="0"/>
              <a:t>Libya.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34669" y="6473190"/>
            <a:ext cx="764540" cy="1778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888888"/>
                </a:solidFill>
                <a:latin typeface="Carlito"/>
                <a:cs typeface="Carlito"/>
              </a:defRPr>
            </a:lvl1pPr>
          </a:lstStyle>
          <a:p>
            <a:pPr marL="12700">
              <a:lnSpc>
                <a:spcPts val="1240"/>
              </a:lnSpc>
            </a:pPr>
            <a:r>
              <a:rPr dirty="0"/>
              <a:t>2014</a:t>
            </a:r>
            <a:r>
              <a:rPr spc="5" dirty="0"/>
              <a:t>/</a:t>
            </a:r>
            <a:r>
              <a:rPr dirty="0"/>
              <a:t>0</a:t>
            </a:r>
            <a:r>
              <a:rPr spc="10" dirty="0"/>
              <a:t>6</a:t>
            </a:r>
            <a:r>
              <a:rPr spc="-5" dirty="0"/>
              <a:t>/</a:t>
            </a:r>
            <a:r>
              <a:rPr spc="10" dirty="0"/>
              <a:t>0</a:t>
            </a:r>
            <a:r>
              <a:rPr dirty="0"/>
              <a:t>3</a:t>
            </a: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403590" y="6471920"/>
            <a:ext cx="231140" cy="1778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888888"/>
                </a:solidFill>
                <a:latin typeface="Carlito"/>
                <a:cs typeface="Carlito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pPr marL="38100">
                <a:lnSpc>
                  <a:spcPts val="1240"/>
                </a:lnSpc>
              </a:pPr>
              <a:t>‹#›</a:t>
            </a:fld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mailto:nanjwadebk@gmail.com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-38100" y="1043939"/>
            <a:ext cx="9220200" cy="3703320"/>
            <a:chOff x="-38100" y="1043939"/>
            <a:chExt cx="9220200" cy="3703320"/>
          </a:xfrm>
        </p:grpSpPr>
        <p:sp>
          <p:nvSpPr>
            <p:cNvPr id="3" name="object 3"/>
            <p:cNvSpPr/>
            <p:nvPr/>
          </p:nvSpPr>
          <p:spPr>
            <a:xfrm>
              <a:off x="0" y="1082039"/>
              <a:ext cx="9144000" cy="3627120"/>
            </a:xfrm>
            <a:custGeom>
              <a:avLst/>
              <a:gdLst/>
              <a:ahLst/>
              <a:cxnLst/>
              <a:rect l="l" t="t" r="r" b="b"/>
              <a:pathLst>
                <a:path w="9144000" h="3627120">
                  <a:moveTo>
                    <a:pt x="9144000" y="0"/>
                  </a:moveTo>
                  <a:lnTo>
                    <a:pt x="0" y="0"/>
                  </a:lnTo>
                  <a:lnTo>
                    <a:pt x="0" y="3627120"/>
                  </a:lnTo>
                  <a:lnTo>
                    <a:pt x="9144000" y="3627120"/>
                  </a:lnTo>
                  <a:close/>
                </a:path>
              </a:pathLst>
            </a:custGeom>
            <a:solidFill>
              <a:srgbClr val="00009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0" y="1082039"/>
              <a:ext cx="9144000" cy="3627120"/>
            </a:xfrm>
            <a:custGeom>
              <a:avLst/>
              <a:gdLst/>
              <a:ahLst/>
              <a:cxnLst/>
              <a:rect l="l" t="t" r="r" b="b"/>
              <a:pathLst>
                <a:path w="9144000" h="3627120">
                  <a:moveTo>
                    <a:pt x="4572000" y="3627120"/>
                  </a:moveTo>
                  <a:lnTo>
                    <a:pt x="0" y="3627120"/>
                  </a:lnTo>
                  <a:lnTo>
                    <a:pt x="0" y="0"/>
                  </a:lnTo>
                  <a:lnTo>
                    <a:pt x="9144000" y="0"/>
                  </a:lnTo>
                  <a:lnTo>
                    <a:pt x="9144000" y="3627120"/>
                  </a:lnTo>
                  <a:lnTo>
                    <a:pt x="4572000" y="3627120"/>
                  </a:lnTo>
                  <a:close/>
                </a:path>
              </a:pathLst>
            </a:custGeom>
            <a:ln w="76194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685800" y="2456179"/>
            <a:ext cx="7765415" cy="11226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7200" spc="-10" dirty="0">
                <a:solidFill>
                  <a:srgbClr val="FFFFFF"/>
                </a:solidFill>
              </a:rPr>
              <a:t>HEAT</a:t>
            </a:r>
            <a:r>
              <a:rPr sz="7200" spc="-80" dirty="0">
                <a:solidFill>
                  <a:srgbClr val="FFFFFF"/>
                </a:solidFill>
              </a:rPr>
              <a:t> </a:t>
            </a:r>
            <a:r>
              <a:rPr sz="7200" spc="-10" dirty="0">
                <a:solidFill>
                  <a:srgbClr val="FFFFFF"/>
                </a:solidFill>
              </a:rPr>
              <a:t>TRANSFER</a:t>
            </a:r>
            <a:endParaRPr sz="7200"/>
          </a:p>
        </p:txBody>
      </p:sp>
      <p:sp>
        <p:nvSpPr>
          <p:cNvPr id="6" name="object 6"/>
          <p:cNvSpPr txBox="1"/>
          <p:nvPr/>
        </p:nvSpPr>
        <p:spPr>
          <a:xfrm>
            <a:off x="2468879" y="4662433"/>
            <a:ext cx="4204970" cy="36676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sz="2300" b="1" dirty="0">
                <a:solidFill>
                  <a:srgbClr val="000099"/>
                </a:solidFill>
                <a:latin typeface="Times New Roman"/>
                <a:cs typeface="Times New Roman"/>
              </a:rPr>
              <a:t>Dr</a:t>
            </a:r>
            <a:r>
              <a:rPr sz="2300" b="1">
                <a:solidFill>
                  <a:srgbClr val="000099"/>
                </a:solidFill>
                <a:latin typeface="Times New Roman"/>
                <a:cs typeface="Times New Roman"/>
              </a:rPr>
              <a:t>. </a:t>
            </a:r>
            <a:r>
              <a:rPr lang="en-US" sz="2300" b="1" spc="-5" dirty="0" smtClean="0">
                <a:solidFill>
                  <a:srgbClr val="000099"/>
                </a:solidFill>
                <a:latin typeface="Times New Roman"/>
                <a:cs typeface="Times New Roman"/>
              </a:rPr>
              <a:t>Gurudutta Pattnaik</a:t>
            </a:r>
            <a:endParaRPr sz="17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pPr marL="38100">
                <a:lnSpc>
                  <a:spcPts val="1240"/>
                </a:lnSpc>
              </a:pPr>
              <a:t>1</a:t>
            </a:fld>
            <a:endParaRPr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576069" y="497840"/>
            <a:ext cx="5907405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Stephan-Boltzmman</a:t>
            </a:r>
            <a:r>
              <a:rPr spc="-75" dirty="0"/>
              <a:t> </a:t>
            </a:r>
            <a:r>
              <a:rPr dirty="0"/>
              <a:t>law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633220"/>
            <a:ext cx="8065770" cy="17310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5080" indent="-342900" algn="just">
              <a:lnSpc>
                <a:spcPct val="99900"/>
              </a:lnSpc>
              <a:spcBef>
                <a:spcPts val="100"/>
              </a:spcBef>
              <a:buFont typeface="Arial"/>
              <a:buChar char="•"/>
              <a:tabLst>
                <a:tab pos="355600" algn="l"/>
              </a:tabLst>
            </a:pPr>
            <a:r>
              <a:rPr sz="2800" spc="-5" dirty="0">
                <a:latin typeface="Times New Roman"/>
                <a:cs typeface="Times New Roman"/>
              </a:rPr>
              <a:t>The thermal energy radiated </a:t>
            </a:r>
            <a:r>
              <a:rPr sz="2800" dirty="0">
                <a:latin typeface="Times New Roman"/>
                <a:cs typeface="Times New Roman"/>
              </a:rPr>
              <a:t>by a </a:t>
            </a:r>
            <a:r>
              <a:rPr sz="2800" spc="-5" dirty="0">
                <a:latin typeface="Times New Roman"/>
                <a:cs typeface="Times New Roman"/>
              </a:rPr>
              <a:t>blackbody  radiator </a:t>
            </a:r>
            <a:r>
              <a:rPr sz="2800" dirty="0">
                <a:latin typeface="Times New Roman"/>
                <a:cs typeface="Times New Roman"/>
              </a:rPr>
              <a:t>per </a:t>
            </a:r>
            <a:r>
              <a:rPr sz="2800" spc="-5" dirty="0">
                <a:latin typeface="Times New Roman"/>
                <a:cs typeface="Times New Roman"/>
              </a:rPr>
              <a:t>second per </a:t>
            </a:r>
            <a:r>
              <a:rPr sz="2800" dirty="0">
                <a:latin typeface="Times New Roman"/>
                <a:cs typeface="Times New Roman"/>
              </a:rPr>
              <a:t>unit </a:t>
            </a:r>
            <a:r>
              <a:rPr sz="2800" spc="-5" dirty="0">
                <a:latin typeface="Times New Roman"/>
                <a:cs typeface="Times New Roman"/>
              </a:rPr>
              <a:t>area </a:t>
            </a:r>
            <a:r>
              <a:rPr sz="2800" dirty="0">
                <a:latin typeface="Times New Roman"/>
                <a:cs typeface="Times New Roman"/>
              </a:rPr>
              <a:t>is proportional to the  </a:t>
            </a:r>
            <a:r>
              <a:rPr sz="2800" spc="-5" dirty="0">
                <a:latin typeface="Times New Roman"/>
                <a:cs typeface="Times New Roman"/>
              </a:rPr>
              <a:t>fourth power </a:t>
            </a:r>
            <a:r>
              <a:rPr sz="2800" dirty="0">
                <a:latin typeface="Times New Roman"/>
                <a:cs typeface="Times New Roman"/>
              </a:rPr>
              <a:t>of the </a:t>
            </a:r>
            <a:r>
              <a:rPr sz="2800" spc="-5" dirty="0">
                <a:latin typeface="Times New Roman"/>
                <a:cs typeface="Times New Roman"/>
              </a:rPr>
              <a:t>absolute temperature </a:t>
            </a:r>
            <a:r>
              <a:rPr sz="2800" dirty="0">
                <a:latin typeface="Times New Roman"/>
                <a:cs typeface="Times New Roman"/>
              </a:rPr>
              <a:t>and is given  by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0" y="0"/>
            <a:ext cx="1206500" cy="13716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7889240" y="0"/>
            <a:ext cx="1254759" cy="12954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524000" y="3581400"/>
            <a:ext cx="6477000" cy="251460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1240"/>
              </a:lnSpc>
            </a:pPr>
            <a:r>
              <a:rPr spc="-5" dirty="0"/>
              <a:t>Faculty </a:t>
            </a:r>
            <a:r>
              <a:rPr dirty="0"/>
              <a:t>of </a:t>
            </a:r>
            <a:r>
              <a:rPr spc="-5" dirty="0"/>
              <a:t>Pharmacy, Omer Ali-Mukhtar</a:t>
            </a:r>
            <a:r>
              <a:rPr spc="70" dirty="0"/>
              <a:t> </a:t>
            </a:r>
            <a:r>
              <a:rPr spc="-5" dirty="0"/>
              <a:t>University,</a:t>
            </a:r>
          </a:p>
          <a:p>
            <a:pPr marL="5080" algn="ctr">
              <a:lnSpc>
                <a:spcPct val="100000"/>
              </a:lnSpc>
            </a:pPr>
            <a:r>
              <a:rPr spc="-5" dirty="0"/>
              <a:t>Tobruk,</a:t>
            </a:r>
            <a:r>
              <a:rPr dirty="0"/>
              <a:t> </a:t>
            </a:r>
            <a:r>
              <a:rPr spc="-5" dirty="0"/>
              <a:t>Libya.</a:t>
            </a:r>
          </a:p>
        </p:txBody>
      </p:sp>
      <p:sp>
        <p:nvSpPr>
          <p:cNvPr id="8" name="object 8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dirty="0"/>
              <a:t>2014</a:t>
            </a:r>
            <a:r>
              <a:rPr spc="5" dirty="0"/>
              <a:t>/</a:t>
            </a:r>
            <a:r>
              <a:rPr dirty="0"/>
              <a:t>0</a:t>
            </a:r>
            <a:r>
              <a:rPr spc="10" dirty="0"/>
              <a:t>6</a:t>
            </a:r>
            <a:r>
              <a:rPr spc="-5" dirty="0"/>
              <a:t>/</a:t>
            </a:r>
            <a:r>
              <a:rPr spc="10" dirty="0"/>
              <a:t>0</a:t>
            </a:r>
            <a:r>
              <a:rPr dirty="0"/>
              <a:t>3</a:t>
            </a:r>
          </a:p>
        </p:txBody>
      </p:sp>
      <p:sp>
        <p:nvSpPr>
          <p:cNvPr id="9" name="object 9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pPr marL="38100">
                <a:lnSpc>
                  <a:spcPts val="1240"/>
                </a:lnSpc>
              </a:pPr>
              <a:t>10</a:t>
            </a:fld>
            <a:endParaRPr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823085" marR="5080" indent="-151638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Tubular heaters </a:t>
            </a:r>
            <a:r>
              <a:rPr dirty="0"/>
              <a:t>or </a:t>
            </a:r>
            <a:r>
              <a:rPr spc="-5" dirty="0"/>
              <a:t>heat  exchangers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9525" indent="-342900">
              <a:lnSpc>
                <a:spcPct val="100000"/>
              </a:lnSpc>
              <a:spcBef>
                <a:spcPts val="10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700" dirty="0"/>
              <a:t>It </a:t>
            </a:r>
            <a:r>
              <a:rPr sz="2700" spc="-5" dirty="0"/>
              <a:t>is </a:t>
            </a:r>
            <a:r>
              <a:rPr sz="2700" dirty="0"/>
              <a:t>the </a:t>
            </a:r>
            <a:r>
              <a:rPr sz="2700" spc="-5" dirty="0"/>
              <a:t>simplest form </a:t>
            </a:r>
            <a:r>
              <a:rPr sz="2700" dirty="0"/>
              <a:t>of </a:t>
            </a:r>
            <a:r>
              <a:rPr sz="2700" spc="-5" dirty="0"/>
              <a:t>heater. </a:t>
            </a:r>
            <a:r>
              <a:rPr sz="2700" dirty="0"/>
              <a:t>It is single pass tubular  </a:t>
            </a:r>
            <a:r>
              <a:rPr sz="2700" spc="-5" dirty="0"/>
              <a:t>heater.</a:t>
            </a:r>
            <a:endParaRPr sz="2700"/>
          </a:p>
          <a:p>
            <a:pPr marL="355600" marR="5080" indent="-342900">
              <a:lnSpc>
                <a:spcPct val="100000"/>
              </a:lnSpc>
              <a:spcBef>
                <a:spcPts val="680"/>
              </a:spcBef>
              <a:buFont typeface="Arial"/>
              <a:buChar char="•"/>
              <a:tabLst>
                <a:tab pos="354965" algn="l"/>
                <a:tab pos="355600" algn="l"/>
                <a:tab pos="2552065" algn="l"/>
                <a:tab pos="2919095" algn="l"/>
                <a:tab pos="4163695" algn="l"/>
                <a:tab pos="4605655" algn="l"/>
                <a:tab pos="5697855" algn="l"/>
                <a:tab pos="6138545" algn="l"/>
                <a:tab pos="7323455" algn="l"/>
              </a:tabLst>
            </a:pPr>
            <a:r>
              <a:rPr sz="2700" b="1" spc="-10" dirty="0">
                <a:latin typeface="Times New Roman"/>
                <a:cs typeface="Times New Roman"/>
              </a:rPr>
              <a:t>C</a:t>
            </a:r>
            <a:r>
              <a:rPr sz="2700" b="1" spc="5" dirty="0">
                <a:latin typeface="Times New Roman"/>
                <a:cs typeface="Times New Roman"/>
              </a:rPr>
              <a:t>o</a:t>
            </a:r>
            <a:r>
              <a:rPr sz="2700" b="1" spc="-5" dirty="0">
                <a:latin typeface="Times New Roman"/>
                <a:cs typeface="Times New Roman"/>
              </a:rPr>
              <a:t>nst</a:t>
            </a:r>
            <a:r>
              <a:rPr sz="2700" b="1" spc="10" dirty="0">
                <a:latin typeface="Times New Roman"/>
                <a:cs typeface="Times New Roman"/>
              </a:rPr>
              <a:t>r</a:t>
            </a:r>
            <a:r>
              <a:rPr sz="2700" b="1" spc="-15" dirty="0">
                <a:latin typeface="Times New Roman"/>
                <a:cs typeface="Times New Roman"/>
              </a:rPr>
              <a:t>u</a:t>
            </a:r>
            <a:r>
              <a:rPr sz="2700" b="1" spc="-5" dirty="0">
                <a:latin typeface="Times New Roman"/>
                <a:cs typeface="Times New Roman"/>
              </a:rPr>
              <a:t>c</a:t>
            </a:r>
            <a:r>
              <a:rPr sz="2700" b="1" spc="5" dirty="0">
                <a:latin typeface="Times New Roman"/>
                <a:cs typeface="Times New Roman"/>
              </a:rPr>
              <a:t>t</a:t>
            </a:r>
            <a:r>
              <a:rPr sz="2700" b="1" spc="-5" dirty="0">
                <a:latin typeface="Times New Roman"/>
                <a:cs typeface="Times New Roman"/>
              </a:rPr>
              <a:t>i</a:t>
            </a:r>
            <a:r>
              <a:rPr sz="2700" b="1" spc="5" dirty="0">
                <a:latin typeface="Times New Roman"/>
                <a:cs typeface="Times New Roman"/>
              </a:rPr>
              <a:t>o</a:t>
            </a:r>
            <a:r>
              <a:rPr sz="2700" b="1" spc="-5" dirty="0">
                <a:latin typeface="Times New Roman"/>
                <a:cs typeface="Times New Roman"/>
              </a:rPr>
              <a:t>n</a:t>
            </a:r>
            <a:r>
              <a:rPr sz="2700" b="1" dirty="0">
                <a:latin typeface="Times New Roman"/>
                <a:cs typeface="Times New Roman"/>
              </a:rPr>
              <a:t>:	</a:t>
            </a:r>
            <a:r>
              <a:rPr sz="2700" dirty="0"/>
              <a:t>It	</a:t>
            </a:r>
            <a:r>
              <a:rPr sz="2700" spc="-5" dirty="0"/>
              <a:t>c</a:t>
            </a:r>
            <a:r>
              <a:rPr sz="2700" spc="5" dirty="0"/>
              <a:t>o</a:t>
            </a:r>
            <a:r>
              <a:rPr sz="2700" dirty="0"/>
              <a:t>n</a:t>
            </a:r>
            <a:r>
              <a:rPr sz="2700" spc="5" dirty="0"/>
              <a:t>si</a:t>
            </a:r>
            <a:r>
              <a:rPr sz="2700" spc="-5" dirty="0"/>
              <a:t>s</a:t>
            </a:r>
            <a:r>
              <a:rPr sz="2700" spc="5" dirty="0"/>
              <a:t>t</a:t>
            </a:r>
            <a:r>
              <a:rPr sz="2700" dirty="0"/>
              <a:t>s	</a:t>
            </a:r>
            <a:r>
              <a:rPr sz="2700" spc="5" dirty="0"/>
              <a:t>o</a:t>
            </a:r>
            <a:r>
              <a:rPr sz="2700" dirty="0"/>
              <a:t>f	</a:t>
            </a:r>
            <a:r>
              <a:rPr sz="2700" spc="5" dirty="0"/>
              <a:t>bu</a:t>
            </a:r>
            <a:r>
              <a:rPr sz="2700" dirty="0"/>
              <a:t>n</a:t>
            </a:r>
            <a:r>
              <a:rPr sz="2700" spc="5" dirty="0"/>
              <a:t>d</a:t>
            </a:r>
            <a:r>
              <a:rPr sz="2700" spc="-5" dirty="0"/>
              <a:t>l</a:t>
            </a:r>
            <a:r>
              <a:rPr sz="2700" dirty="0"/>
              <a:t>e	of	</a:t>
            </a:r>
            <a:r>
              <a:rPr sz="2700" spc="5" dirty="0"/>
              <a:t>p</a:t>
            </a:r>
            <a:r>
              <a:rPr sz="2700" spc="-5" dirty="0"/>
              <a:t>ara</a:t>
            </a:r>
            <a:r>
              <a:rPr sz="2700" spc="5" dirty="0"/>
              <a:t>l</a:t>
            </a:r>
            <a:r>
              <a:rPr sz="2700" spc="-5" dirty="0"/>
              <a:t>le</a:t>
            </a:r>
            <a:r>
              <a:rPr sz="2700" dirty="0"/>
              <a:t>l	</a:t>
            </a:r>
            <a:r>
              <a:rPr sz="2700" spc="-5" dirty="0"/>
              <a:t>t</a:t>
            </a:r>
            <a:r>
              <a:rPr sz="2700" spc="5" dirty="0"/>
              <a:t>ub</a:t>
            </a:r>
            <a:r>
              <a:rPr sz="2700" spc="-5" dirty="0"/>
              <a:t>es  </a:t>
            </a:r>
            <a:r>
              <a:rPr sz="2700" dirty="0"/>
              <a:t>relatively</a:t>
            </a:r>
            <a:r>
              <a:rPr sz="2700" spc="204" dirty="0"/>
              <a:t> </a:t>
            </a:r>
            <a:r>
              <a:rPr sz="2700" spc="-5" dirty="0"/>
              <a:t>thin</a:t>
            </a:r>
            <a:r>
              <a:rPr sz="2700" spc="204" dirty="0"/>
              <a:t> </a:t>
            </a:r>
            <a:r>
              <a:rPr sz="2700" spc="-5" dirty="0"/>
              <a:t>walled.</a:t>
            </a:r>
            <a:r>
              <a:rPr sz="2700" spc="195" dirty="0"/>
              <a:t> </a:t>
            </a:r>
            <a:r>
              <a:rPr sz="2700" spc="-5" dirty="0"/>
              <a:t>Ends</a:t>
            </a:r>
            <a:r>
              <a:rPr sz="2700" spc="210" dirty="0"/>
              <a:t> </a:t>
            </a:r>
            <a:r>
              <a:rPr sz="2700" dirty="0"/>
              <a:t>of</a:t>
            </a:r>
            <a:r>
              <a:rPr sz="2700" spc="190" dirty="0"/>
              <a:t> </a:t>
            </a:r>
            <a:r>
              <a:rPr sz="2700" dirty="0"/>
              <a:t>tubes</a:t>
            </a:r>
            <a:r>
              <a:rPr sz="2700" spc="195" dirty="0"/>
              <a:t> </a:t>
            </a:r>
            <a:r>
              <a:rPr sz="2700" spc="-5" dirty="0"/>
              <a:t>are</a:t>
            </a:r>
            <a:r>
              <a:rPr sz="2700" spc="195" dirty="0"/>
              <a:t> </a:t>
            </a:r>
            <a:r>
              <a:rPr sz="2700" dirty="0"/>
              <a:t>expanded</a:t>
            </a:r>
            <a:r>
              <a:rPr sz="2700" spc="200" dirty="0"/>
              <a:t> </a:t>
            </a:r>
            <a:r>
              <a:rPr sz="2700" dirty="0"/>
              <a:t>into</a:t>
            </a:r>
            <a:endParaRPr sz="27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78839" y="3365500"/>
            <a:ext cx="5316220" cy="4368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786130" algn="l"/>
                <a:tab pos="1971039" algn="l"/>
                <a:tab pos="3356610" algn="l"/>
                <a:tab pos="3900804" algn="l"/>
                <a:tab pos="4885690" algn="l"/>
              </a:tabLst>
            </a:pPr>
            <a:r>
              <a:rPr sz="2700" spc="5" dirty="0">
                <a:latin typeface="Times New Roman"/>
                <a:cs typeface="Times New Roman"/>
              </a:rPr>
              <a:t>t</a:t>
            </a:r>
            <a:r>
              <a:rPr sz="2700" spc="-10" dirty="0">
                <a:latin typeface="Times New Roman"/>
                <a:cs typeface="Times New Roman"/>
              </a:rPr>
              <a:t>w</a:t>
            </a:r>
            <a:r>
              <a:rPr sz="2700" dirty="0">
                <a:latin typeface="Times New Roman"/>
                <a:cs typeface="Times New Roman"/>
              </a:rPr>
              <a:t>o	</a:t>
            </a:r>
            <a:r>
              <a:rPr sz="2700" spc="5" dirty="0">
                <a:latin typeface="Times New Roman"/>
                <a:cs typeface="Times New Roman"/>
              </a:rPr>
              <a:t>s</a:t>
            </a:r>
            <a:r>
              <a:rPr sz="2700" dirty="0">
                <a:latin typeface="Times New Roman"/>
                <a:cs typeface="Times New Roman"/>
              </a:rPr>
              <a:t>hee</a:t>
            </a:r>
            <a:r>
              <a:rPr sz="2700" spc="5" dirty="0">
                <a:latin typeface="Times New Roman"/>
                <a:cs typeface="Times New Roman"/>
              </a:rPr>
              <a:t>ts</a:t>
            </a:r>
            <a:r>
              <a:rPr sz="2700" dirty="0">
                <a:latin typeface="Times New Roman"/>
                <a:cs typeface="Times New Roman"/>
              </a:rPr>
              <a:t>.	</a:t>
            </a:r>
            <a:r>
              <a:rPr sz="2700" spc="-5" dirty="0">
                <a:latin typeface="Times New Roman"/>
                <a:cs typeface="Times New Roman"/>
              </a:rPr>
              <a:t>B</a:t>
            </a:r>
            <a:r>
              <a:rPr sz="2700" spc="5" dirty="0">
                <a:latin typeface="Times New Roman"/>
                <a:cs typeface="Times New Roman"/>
              </a:rPr>
              <a:t>un</a:t>
            </a:r>
            <a:r>
              <a:rPr sz="2700" dirty="0">
                <a:latin typeface="Times New Roman"/>
                <a:cs typeface="Times New Roman"/>
              </a:rPr>
              <a:t>d</a:t>
            </a:r>
            <a:r>
              <a:rPr sz="2700" spc="5" dirty="0">
                <a:latin typeface="Times New Roman"/>
                <a:cs typeface="Times New Roman"/>
              </a:rPr>
              <a:t>l</a:t>
            </a:r>
            <a:r>
              <a:rPr sz="2700" spc="-5" dirty="0">
                <a:latin typeface="Times New Roman"/>
                <a:cs typeface="Times New Roman"/>
              </a:rPr>
              <a:t>e</a:t>
            </a:r>
            <a:r>
              <a:rPr sz="2700" dirty="0">
                <a:latin typeface="Times New Roman"/>
                <a:cs typeface="Times New Roman"/>
              </a:rPr>
              <a:t>s	</a:t>
            </a:r>
            <a:r>
              <a:rPr sz="2700" spc="5" dirty="0">
                <a:latin typeface="Times New Roman"/>
                <a:cs typeface="Times New Roman"/>
              </a:rPr>
              <a:t>o</a:t>
            </a:r>
            <a:r>
              <a:rPr sz="2700" dirty="0">
                <a:latin typeface="Times New Roman"/>
                <a:cs typeface="Times New Roman"/>
              </a:rPr>
              <a:t>f	</a:t>
            </a:r>
            <a:r>
              <a:rPr sz="2700" spc="5" dirty="0">
                <a:latin typeface="Times New Roman"/>
                <a:cs typeface="Times New Roman"/>
              </a:rPr>
              <a:t>t</a:t>
            </a:r>
            <a:r>
              <a:rPr sz="2700" dirty="0">
                <a:latin typeface="Times New Roman"/>
                <a:cs typeface="Times New Roman"/>
              </a:rPr>
              <a:t>u</a:t>
            </a:r>
            <a:r>
              <a:rPr sz="2700" spc="5" dirty="0">
                <a:latin typeface="Times New Roman"/>
                <a:cs typeface="Times New Roman"/>
              </a:rPr>
              <a:t>b</a:t>
            </a:r>
            <a:r>
              <a:rPr sz="2700" spc="-5" dirty="0">
                <a:latin typeface="Times New Roman"/>
                <a:cs typeface="Times New Roman"/>
              </a:rPr>
              <a:t>e</a:t>
            </a:r>
            <a:r>
              <a:rPr sz="2700" dirty="0">
                <a:latin typeface="Times New Roman"/>
                <a:cs typeface="Times New Roman"/>
              </a:rPr>
              <a:t>s	</a:t>
            </a:r>
            <a:r>
              <a:rPr sz="2700" spc="-5" dirty="0">
                <a:latin typeface="Times New Roman"/>
                <a:cs typeface="Times New Roman"/>
              </a:rPr>
              <a:t>are</a:t>
            </a:r>
            <a:endParaRPr sz="27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78839" y="3776979"/>
            <a:ext cx="5368925" cy="4368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789430" algn="l"/>
                <a:tab pos="2833370" algn="l"/>
                <a:tab pos="3769995" algn="l"/>
              </a:tabLst>
            </a:pPr>
            <a:r>
              <a:rPr sz="2700" spc="-5" dirty="0">
                <a:latin typeface="Times New Roman"/>
                <a:cs typeface="Times New Roman"/>
              </a:rPr>
              <a:t>c</a:t>
            </a:r>
            <a:r>
              <a:rPr sz="2700" spc="5" dirty="0">
                <a:latin typeface="Times New Roman"/>
                <a:cs typeface="Times New Roman"/>
              </a:rPr>
              <a:t>y</a:t>
            </a:r>
            <a:r>
              <a:rPr sz="2700" spc="-5" dirty="0">
                <a:latin typeface="Times New Roman"/>
                <a:cs typeface="Times New Roman"/>
              </a:rPr>
              <a:t>l</a:t>
            </a:r>
            <a:r>
              <a:rPr sz="2700" spc="5" dirty="0">
                <a:latin typeface="Times New Roman"/>
                <a:cs typeface="Times New Roman"/>
              </a:rPr>
              <a:t>i</a:t>
            </a:r>
            <a:r>
              <a:rPr sz="2700" dirty="0">
                <a:latin typeface="Times New Roman"/>
                <a:cs typeface="Times New Roman"/>
              </a:rPr>
              <a:t>n</a:t>
            </a:r>
            <a:r>
              <a:rPr sz="2700" spc="5" dirty="0">
                <a:latin typeface="Times New Roman"/>
                <a:cs typeface="Times New Roman"/>
              </a:rPr>
              <a:t>d</a:t>
            </a:r>
            <a:r>
              <a:rPr sz="2700" dirty="0">
                <a:latin typeface="Times New Roman"/>
                <a:cs typeface="Times New Roman"/>
              </a:rPr>
              <a:t>ric</a:t>
            </a:r>
            <a:r>
              <a:rPr sz="2700" spc="10" dirty="0">
                <a:latin typeface="Times New Roman"/>
                <a:cs typeface="Times New Roman"/>
              </a:rPr>
              <a:t>a</a:t>
            </a:r>
            <a:r>
              <a:rPr sz="2700" dirty="0">
                <a:latin typeface="Times New Roman"/>
                <a:cs typeface="Times New Roman"/>
              </a:rPr>
              <a:t>l	</a:t>
            </a:r>
            <a:r>
              <a:rPr sz="2700" spc="5" dirty="0">
                <a:latin typeface="Times New Roman"/>
                <a:cs typeface="Times New Roman"/>
              </a:rPr>
              <a:t>s</a:t>
            </a:r>
            <a:r>
              <a:rPr sz="2700" dirty="0">
                <a:latin typeface="Times New Roman"/>
                <a:cs typeface="Times New Roman"/>
              </a:rPr>
              <a:t>h</a:t>
            </a:r>
            <a:r>
              <a:rPr sz="2700" spc="10" dirty="0">
                <a:latin typeface="Times New Roman"/>
                <a:cs typeface="Times New Roman"/>
              </a:rPr>
              <a:t>e</a:t>
            </a:r>
            <a:r>
              <a:rPr sz="2700" spc="-5" dirty="0">
                <a:latin typeface="Times New Roman"/>
                <a:cs typeface="Times New Roman"/>
              </a:rPr>
              <a:t>l</a:t>
            </a:r>
            <a:r>
              <a:rPr sz="2700" spc="5" dirty="0">
                <a:latin typeface="Times New Roman"/>
                <a:cs typeface="Times New Roman"/>
              </a:rPr>
              <a:t>l</a:t>
            </a:r>
            <a:r>
              <a:rPr sz="2700" dirty="0">
                <a:latin typeface="Times New Roman"/>
                <a:cs typeface="Times New Roman"/>
              </a:rPr>
              <a:t>.	</a:t>
            </a:r>
            <a:r>
              <a:rPr sz="2700" spc="-15" dirty="0">
                <a:latin typeface="Times New Roman"/>
                <a:cs typeface="Times New Roman"/>
              </a:rPr>
              <a:t>T</a:t>
            </a:r>
            <a:r>
              <a:rPr sz="2700" spc="-5" dirty="0">
                <a:latin typeface="Times New Roman"/>
                <a:cs typeface="Times New Roman"/>
              </a:rPr>
              <a:t>w</a:t>
            </a:r>
            <a:r>
              <a:rPr sz="2700" dirty="0">
                <a:latin typeface="Times New Roman"/>
                <a:cs typeface="Times New Roman"/>
              </a:rPr>
              <a:t>o	d</a:t>
            </a:r>
            <a:r>
              <a:rPr sz="2700" spc="5" dirty="0">
                <a:latin typeface="Times New Roman"/>
                <a:cs typeface="Times New Roman"/>
              </a:rPr>
              <a:t>is</a:t>
            </a:r>
            <a:r>
              <a:rPr sz="2700" spc="-5" dirty="0">
                <a:latin typeface="Times New Roman"/>
                <a:cs typeface="Times New Roman"/>
              </a:rPr>
              <a:t>tr</a:t>
            </a:r>
            <a:r>
              <a:rPr sz="2700" spc="5" dirty="0">
                <a:latin typeface="Times New Roman"/>
                <a:cs typeface="Times New Roman"/>
              </a:rPr>
              <a:t>i</a:t>
            </a:r>
            <a:r>
              <a:rPr sz="2700" dirty="0">
                <a:latin typeface="Times New Roman"/>
                <a:cs typeface="Times New Roman"/>
              </a:rPr>
              <a:t>b</a:t>
            </a:r>
            <a:r>
              <a:rPr sz="2700" spc="5" dirty="0">
                <a:latin typeface="Times New Roman"/>
                <a:cs typeface="Times New Roman"/>
              </a:rPr>
              <a:t>u</a:t>
            </a:r>
            <a:r>
              <a:rPr sz="2700" spc="-5" dirty="0">
                <a:latin typeface="Times New Roman"/>
                <a:cs typeface="Times New Roman"/>
              </a:rPr>
              <a:t>t</a:t>
            </a:r>
            <a:r>
              <a:rPr sz="2700" spc="5" dirty="0">
                <a:latin typeface="Times New Roman"/>
                <a:cs typeface="Times New Roman"/>
              </a:rPr>
              <a:t>io</a:t>
            </a:r>
            <a:r>
              <a:rPr sz="2700" dirty="0">
                <a:latin typeface="Times New Roman"/>
                <a:cs typeface="Times New Roman"/>
              </a:rPr>
              <a:t>n</a:t>
            </a:r>
            <a:endParaRPr sz="27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429228" y="3365500"/>
            <a:ext cx="2165985" cy="8483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14935" marR="5080" indent="-102870">
              <a:lnSpc>
                <a:spcPct val="100000"/>
              </a:lnSpc>
              <a:spcBef>
                <a:spcPts val="100"/>
              </a:spcBef>
              <a:tabLst>
                <a:tab pos="1473200" algn="l"/>
                <a:tab pos="1734185" algn="l"/>
                <a:tab pos="1999614" algn="l"/>
              </a:tabLst>
            </a:pPr>
            <a:r>
              <a:rPr sz="2700" spc="-5" dirty="0">
                <a:latin typeface="Times New Roman"/>
                <a:cs typeface="Times New Roman"/>
              </a:rPr>
              <a:t>e</a:t>
            </a:r>
            <a:r>
              <a:rPr sz="2700" spc="5" dirty="0">
                <a:latin typeface="Times New Roman"/>
                <a:cs typeface="Times New Roman"/>
              </a:rPr>
              <a:t>n</a:t>
            </a:r>
            <a:r>
              <a:rPr sz="2700" spc="-5" dirty="0">
                <a:latin typeface="Times New Roman"/>
                <a:cs typeface="Times New Roman"/>
              </a:rPr>
              <a:t>cl</a:t>
            </a:r>
            <a:r>
              <a:rPr sz="2700" spc="5" dirty="0">
                <a:latin typeface="Times New Roman"/>
                <a:cs typeface="Times New Roman"/>
              </a:rPr>
              <a:t>o</a:t>
            </a:r>
            <a:r>
              <a:rPr sz="2700" spc="-5" dirty="0">
                <a:latin typeface="Times New Roman"/>
                <a:cs typeface="Times New Roman"/>
              </a:rPr>
              <a:t>se</a:t>
            </a:r>
            <a:r>
              <a:rPr sz="2700" dirty="0">
                <a:latin typeface="Times New Roman"/>
                <a:cs typeface="Times New Roman"/>
              </a:rPr>
              <a:t>d	</a:t>
            </a:r>
            <a:r>
              <a:rPr sz="2700" spc="-5" dirty="0">
                <a:latin typeface="Times New Roman"/>
                <a:cs typeface="Times New Roman"/>
              </a:rPr>
              <a:t>i</a:t>
            </a:r>
            <a:r>
              <a:rPr sz="2700" dirty="0">
                <a:latin typeface="Times New Roman"/>
                <a:cs typeface="Times New Roman"/>
              </a:rPr>
              <a:t>n	a  </a:t>
            </a:r>
            <a:r>
              <a:rPr sz="2700" spc="-5" dirty="0">
                <a:latin typeface="Times New Roman"/>
                <a:cs typeface="Times New Roman"/>
              </a:rPr>
              <a:t>cha</a:t>
            </a:r>
            <a:r>
              <a:rPr sz="2700" spc="-15" dirty="0">
                <a:latin typeface="Times New Roman"/>
                <a:cs typeface="Times New Roman"/>
              </a:rPr>
              <a:t>m</a:t>
            </a:r>
            <a:r>
              <a:rPr sz="2700" spc="5" dirty="0">
                <a:latin typeface="Times New Roman"/>
                <a:cs typeface="Times New Roman"/>
              </a:rPr>
              <a:t>b</a:t>
            </a:r>
            <a:r>
              <a:rPr sz="2700" spc="-5" dirty="0">
                <a:latin typeface="Times New Roman"/>
                <a:cs typeface="Times New Roman"/>
              </a:rPr>
              <a:t>er</a:t>
            </a:r>
            <a:r>
              <a:rPr sz="2700" dirty="0">
                <a:latin typeface="Times New Roman"/>
                <a:cs typeface="Times New Roman"/>
              </a:rPr>
              <a:t>s		</a:t>
            </a:r>
            <a:r>
              <a:rPr sz="2700" spc="5" dirty="0">
                <a:latin typeface="Times New Roman"/>
                <a:cs typeface="Times New Roman"/>
              </a:rPr>
              <a:t>a</a:t>
            </a:r>
            <a:r>
              <a:rPr sz="2700" spc="-10" dirty="0">
                <a:latin typeface="Times New Roman"/>
                <a:cs typeface="Times New Roman"/>
              </a:rPr>
              <a:t>r</a:t>
            </a:r>
            <a:r>
              <a:rPr sz="2700" dirty="0">
                <a:latin typeface="Times New Roman"/>
                <a:cs typeface="Times New Roman"/>
              </a:rPr>
              <a:t>e</a:t>
            </a:r>
            <a:endParaRPr sz="27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878839" y="4188459"/>
            <a:ext cx="7713980" cy="8483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  <a:tabLst>
                <a:tab pos="1400175" algn="l"/>
                <a:tab pos="1813560" algn="l"/>
                <a:tab pos="2607310" algn="l"/>
                <a:tab pos="3354704" algn="l"/>
                <a:tab pos="4248150" algn="l"/>
                <a:tab pos="5023485" algn="l"/>
                <a:tab pos="5419725" algn="l"/>
                <a:tab pos="6807834" algn="l"/>
                <a:tab pos="7240905" algn="l"/>
              </a:tabLst>
            </a:pPr>
            <a:r>
              <a:rPr sz="2700" dirty="0">
                <a:latin typeface="Times New Roman"/>
                <a:cs typeface="Times New Roman"/>
              </a:rPr>
              <a:t>pr</a:t>
            </a:r>
            <a:r>
              <a:rPr sz="2700" spc="5" dirty="0">
                <a:latin typeface="Times New Roman"/>
                <a:cs typeface="Times New Roman"/>
              </a:rPr>
              <a:t>ov</a:t>
            </a:r>
            <a:r>
              <a:rPr sz="2700" spc="-5" dirty="0">
                <a:latin typeface="Times New Roman"/>
                <a:cs typeface="Times New Roman"/>
              </a:rPr>
              <a:t>i</a:t>
            </a:r>
            <a:r>
              <a:rPr sz="2700" spc="5" dirty="0">
                <a:latin typeface="Times New Roman"/>
                <a:cs typeface="Times New Roman"/>
              </a:rPr>
              <a:t>d</a:t>
            </a:r>
            <a:r>
              <a:rPr sz="2700" spc="-5" dirty="0">
                <a:latin typeface="Times New Roman"/>
                <a:cs typeface="Times New Roman"/>
              </a:rPr>
              <a:t>e</a:t>
            </a:r>
            <a:r>
              <a:rPr sz="2700" dirty="0">
                <a:latin typeface="Times New Roman"/>
                <a:cs typeface="Times New Roman"/>
              </a:rPr>
              <a:t>d	</a:t>
            </a:r>
            <a:r>
              <a:rPr sz="2700" spc="-5" dirty="0">
                <a:latin typeface="Times New Roman"/>
                <a:cs typeface="Times New Roman"/>
              </a:rPr>
              <a:t>a</a:t>
            </a:r>
            <a:r>
              <a:rPr sz="2700" dirty="0">
                <a:latin typeface="Times New Roman"/>
                <a:cs typeface="Times New Roman"/>
              </a:rPr>
              <a:t>t	</a:t>
            </a:r>
            <a:r>
              <a:rPr sz="2700" spc="-5" dirty="0">
                <a:latin typeface="Times New Roman"/>
                <a:cs typeface="Times New Roman"/>
              </a:rPr>
              <a:t>eac</a:t>
            </a:r>
            <a:r>
              <a:rPr sz="2700" dirty="0">
                <a:latin typeface="Times New Roman"/>
                <a:cs typeface="Times New Roman"/>
              </a:rPr>
              <a:t>h	</a:t>
            </a:r>
            <a:r>
              <a:rPr sz="2700" spc="-5" dirty="0">
                <a:latin typeface="Times New Roman"/>
                <a:cs typeface="Times New Roman"/>
              </a:rPr>
              <a:t>e</a:t>
            </a:r>
            <a:r>
              <a:rPr sz="2700" spc="5" dirty="0">
                <a:latin typeface="Times New Roman"/>
                <a:cs typeface="Times New Roman"/>
              </a:rPr>
              <a:t>n</a:t>
            </a:r>
            <a:r>
              <a:rPr sz="2700" dirty="0">
                <a:latin typeface="Times New Roman"/>
                <a:cs typeface="Times New Roman"/>
              </a:rPr>
              <a:t>d.	</a:t>
            </a:r>
            <a:r>
              <a:rPr sz="2700" spc="-5" dirty="0">
                <a:latin typeface="Times New Roman"/>
                <a:cs typeface="Times New Roman"/>
              </a:rPr>
              <a:t>F</a:t>
            </a:r>
            <a:r>
              <a:rPr sz="2700" spc="5" dirty="0">
                <a:latin typeface="Times New Roman"/>
                <a:cs typeface="Times New Roman"/>
              </a:rPr>
              <a:t>l</a:t>
            </a:r>
            <a:r>
              <a:rPr sz="2700" dirty="0">
                <a:latin typeface="Times New Roman"/>
                <a:cs typeface="Times New Roman"/>
              </a:rPr>
              <a:t>u</a:t>
            </a:r>
            <a:r>
              <a:rPr sz="2700" spc="5" dirty="0">
                <a:latin typeface="Times New Roman"/>
                <a:cs typeface="Times New Roman"/>
              </a:rPr>
              <a:t>i</a:t>
            </a:r>
            <a:r>
              <a:rPr sz="2700" dirty="0">
                <a:latin typeface="Times New Roman"/>
                <a:cs typeface="Times New Roman"/>
              </a:rPr>
              <a:t>d	</a:t>
            </a:r>
            <a:r>
              <a:rPr sz="2700" spc="-5" dirty="0">
                <a:latin typeface="Times New Roman"/>
                <a:cs typeface="Times New Roman"/>
              </a:rPr>
              <a:t>i</a:t>
            </a:r>
            <a:r>
              <a:rPr sz="2700" spc="5" dirty="0">
                <a:latin typeface="Times New Roman"/>
                <a:cs typeface="Times New Roman"/>
              </a:rPr>
              <a:t>nl</a:t>
            </a:r>
            <a:r>
              <a:rPr sz="2700" spc="-5" dirty="0">
                <a:latin typeface="Times New Roman"/>
                <a:cs typeface="Times New Roman"/>
              </a:rPr>
              <a:t>e</a:t>
            </a:r>
            <a:r>
              <a:rPr sz="2700" dirty="0">
                <a:latin typeface="Times New Roman"/>
                <a:cs typeface="Times New Roman"/>
              </a:rPr>
              <a:t>t	</a:t>
            </a:r>
            <a:r>
              <a:rPr sz="2700" spc="5" dirty="0">
                <a:latin typeface="Times New Roman"/>
                <a:cs typeface="Times New Roman"/>
              </a:rPr>
              <a:t>i</a:t>
            </a:r>
            <a:r>
              <a:rPr sz="2700" dirty="0">
                <a:latin typeface="Times New Roman"/>
                <a:cs typeface="Times New Roman"/>
              </a:rPr>
              <a:t>s	</a:t>
            </a:r>
            <a:r>
              <a:rPr sz="2700" spc="5" dirty="0">
                <a:latin typeface="Times New Roman"/>
                <a:cs typeface="Times New Roman"/>
              </a:rPr>
              <a:t>p</a:t>
            </a:r>
            <a:r>
              <a:rPr sz="2700" dirty="0">
                <a:latin typeface="Times New Roman"/>
                <a:cs typeface="Times New Roman"/>
              </a:rPr>
              <a:t>ro</a:t>
            </a:r>
            <a:r>
              <a:rPr sz="2700" spc="5" dirty="0">
                <a:latin typeface="Times New Roman"/>
                <a:cs typeface="Times New Roman"/>
              </a:rPr>
              <a:t>v</a:t>
            </a:r>
            <a:r>
              <a:rPr sz="2700" spc="-5" dirty="0">
                <a:latin typeface="Times New Roman"/>
                <a:cs typeface="Times New Roman"/>
              </a:rPr>
              <a:t>i</a:t>
            </a:r>
            <a:r>
              <a:rPr sz="2700" spc="5" dirty="0">
                <a:latin typeface="Times New Roman"/>
                <a:cs typeface="Times New Roman"/>
              </a:rPr>
              <a:t>d</a:t>
            </a:r>
            <a:r>
              <a:rPr sz="2700" spc="-5" dirty="0">
                <a:latin typeface="Times New Roman"/>
                <a:cs typeface="Times New Roman"/>
              </a:rPr>
              <a:t>e</a:t>
            </a:r>
            <a:r>
              <a:rPr sz="2700" dirty="0">
                <a:latin typeface="Times New Roman"/>
                <a:cs typeface="Times New Roman"/>
              </a:rPr>
              <a:t>d	</a:t>
            </a:r>
            <a:r>
              <a:rPr sz="2700" spc="5" dirty="0">
                <a:latin typeface="Times New Roman"/>
                <a:cs typeface="Times New Roman"/>
              </a:rPr>
              <a:t>t</a:t>
            </a:r>
            <a:r>
              <a:rPr sz="2700" dirty="0">
                <a:latin typeface="Times New Roman"/>
                <a:cs typeface="Times New Roman"/>
              </a:rPr>
              <a:t>o	</a:t>
            </a:r>
            <a:r>
              <a:rPr sz="2700" spc="5" dirty="0">
                <a:latin typeface="Times New Roman"/>
                <a:cs typeface="Times New Roman"/>
              </a:rPr>
              <a:t>l</a:t>
            </a:r>
            <a:r>
              <a:rPr sz="2700" spc="-5" dirty="0">
                <a:latin typeface="Times New Roman"/>
                <a:cs typeface="Times New Roman"/>
              </a:rPr>
              <a:t>e</a:t>
            </a:r>
            <a:r>
              <a:rPr sz="2700" spc="-15" dirty="0">
                <a:latin typeface="Times New Roman"/>
                <a:cs typeface="Times New Roman"/>
              </a:rPr>
              <a:t>f</a:t>
            </a:r>
            <a:r>
              <a:rPr sz="2700" dirty="0">
                <a:latin typeface="Times New Roman"/>
                <a:cs typeface="Times New Roman"/>
              </a:rPr>
              <a:t>t  distribution </a:t>
            </a:r>
            <a:r>
              <a:rPr sz="2700" spc="-5" dirty="0">
                <a:latin typeface="Times New Roman"/>
                <a:cs typeface="Times New Roman"/>
              </a:rPr>
              <a:t>chamber. Heated fluid </a:t>
            </a:r>
            <a:r>
              <a:rPr sz="2700" dirty="0">
                <a:latin typeface="Times New Roman"/>
                <a:cs typeface="Times New Roman"/>
              </a:rPr>
              <a:t>outlet </a:t>
            </a:r>
            <a:r>
              <a:rPr sz="2700" spc="-5" dirty="0">
                <a:latin typeface="Times New Roman"/>
                <a:cs typeface="Times New Roman"/>
              </a:rPr>
              <a:t>is</a:t>
            </a:r>
            <a:r>
              <a:rPr sz="2700" spc="26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provided to</a:t>
            </a:r>
            <a:endParaRPr sz="27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878839" y="5011420"/>
            <a:ext cx="2517775" cy="8483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  <a:tabLst>
                <a:tab pos="918844" algn="l"/>
                <a:tab pos="1969135" algn="l"/>
              </a:tabLst>
            </a:pPr>
            <a:r>
              <a:rPr sz="2700" dirty="0">
                <a:latin typeface="Times New Roman"/>
                <a:cs typeface="Times New Roman"/>
              </a:rPr>
              <a:t>ri</a:t>
            </a:r>
            <a:r>
              <a:rPr sz="2700" spc="5" dirty="0">
                <a:latin typeface="Times New Roman"/>
                <a:cs typeface="Times New Roman"/>
              </a:rPr>
              <a:t>gh</a:t>
            </a:r>
            <a:r>
              <a:rPr sz="2700" dirty="0">
                <a:latin typeface="Times New Roman"/>
                <a:cs typeface="Times New Roman"/>
              </a:rPr>
              <a:t>t	</a:t>
            </a:r>
            <a:r>
              <a:rPr sz="2700" spc="5" dirty="0">
                <a:latin typeface="Times New Roman"/>
                <a:cs typeface="Times New Roman"/>
              </a:rPr>
              <a:t>d</a:t>
            </a:r>
            <a:r>
              <a:rPr sz="2700" spc="-5" dirty="0">
                <a:latin typeface="Times New Roman"/>
                <a:cs typeface="Times New Roman"/>
              </a:rPr>
              <a:t>i</a:t>
            </a:r>
            <a:r>
              <a:rPr sz="2700" spc="5" dirty="0">
                <a:latin typeface="Times New Roman"/>
                <a:cs typeface="Times New Roman"/>
              </a:rPr>
              <a:t>s</a:t>
            </a:r>
            <a:r>
              <a:rPr sz="2700" spc="-5" dirty="0">
                <a:latin typeface="Times New Roman"/>
                <a:cs typeface="Times New Roman"/>
              </a:rPr>
              <a:t>tr</a:t>
            </a:r>
            <a:r>
              <a:rPr sz="2700" spc="5" dirty="0">
                <a:latin typeface="Times New Roman"/>
                <a:cs typeface="Times New Roman"/>
              </a:rPr>
              <a:t>ib</a:t>
            </a:r>
            <a:r>
              <a:rPr sz="2700" dirty="0">
                <a:latin typeface="Times New Roman"/>
                <a:cs typeface="Times New Roman"/>
              </a:rPr>
              <a:t>u</a:t>
            </a:r>
            <a:r>
              <a:rPr sz="2700" spc="5" dirty="0">
                <a:latin typeface="Times New Roman"/>
                <a:cs typeface="Times New Roman"/>
              </a:rPr>
              <a:t>t</a:t>
            </a:r>
            <a:r>
              <a:rPr sz="2700" spc="-5" dirty="0">
                <a:latin typeface="Times New Roman"/>
                <a:cs typeface="Times New Roman"/>
              </a:rPr>
              <a:t>i</a:t>
            </a:r>
            <a:r>
              <a:rPr sz="2700" spc="5" dirty="0">
                <a:latin typeface="Times New Roman"/>
                <a:cs typeface="Times New Roman"/>
              </a:rPr>
              <a:t>o</a:t>
            </a:r>
            <a:r>
              <a:rPr sz="2700" dirty="0">
                <a:latin typeface="Times New Roman"/>
                <a:cs typeface="Times New Roman"/>
              </a:rPr>
              <a:t>n  connections,	non</a:t>
            </a:r>
            <a:endParaRPr sz="27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3584362" y="5011420"/>
            <a:ext cx="5010150" cy="8483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43180">
              <a:lnSpc>
                <a:spcPct val="100000"/>
              </a:lnSpc>
              <a:spcBef>
                <a:spcPts val="100"/>
              </a:spcBef>
              <a:tabLst>
                <a:tab pos="1576705" algn="l"/>
                <a:tab pos="1767205" algn="l"/>
                <a:tab pos="2688590" algn="l"/>
                <a:tab pos="2780030" algn="l"/>
                <a:tab pos="3175000" algn="l"/>
                <a:tab pos="4653280" algn="l"/>
              </a:tabLst>
            </a:pPr>
            <a:r>
              <a:rPr sz="2700" spc="-5" dirty="0">
                <a:latin typeface="Times New Roman"/>
                <a:cs typeface="Times New Roman"/>
              </a:rPr>
              <a:t>c</a:t>
            </a:r>
            <a:r>
              <a:rPr sz="2700" spc="5" dirty="0">
                <a:latin typeface="Times New Roman"/>
                <a:cs typeface="Times New Roman"/>
              </a:rPr>
              <a:t>h</a:t>
            </a:r>
            <a:r>
              <a:rPr sz="2700" spc="-5" dirty="0">
                <a:latin typeface="Times New Roman"/>
                <a:cs typeface="Times New Roman"/>
              </a:rPr>
              <a:t>a</a:t>
            </a:r>
            <a:r>
              <a:rPr sz="2700" spc="-25" dirty="0">
                <a:latin typeface="Times New Roman"/>
                <a:cs typeface="Times New Roman"/>
              </a:rPr>
              <a:t>m</a:t>
            </a:r>
            <a:r>
              <a:rPr sz="2700" spc="5" dirty="0">
                <a:latin typeface="Times New Roman"/>
                <a:cs typeface="Times New Roman"/>
              </a:rPr>
              <a:t>b</a:t>
            </a:r>
            <a:r>
              <a:rPr sz="2700" spc="-5" dirty="0">
                <a:latin typeface="Times New Roman"/>
                <a:cs typeface="Times New Roman"/>
              </a:rPr>
              <a:t>er</a:t>
            </a:r>
            <a:r>
              <a:rPr sz="2700" dirty="0">
                <a:latin typeface="Times New Roman"/>
                <a:cs typeface="Times New Roman"/>
              </a:rPr>
              <a:t>.	</a:t>
            </a:r>
            <a:r>
              <a:rPr sz="2700" spc="-5" dirty="0">
                <a:latin typeface="Times New Roman"/>
                <a:cs typeface="Times New Roman"/>
              </a:rPr>
              <a:t>Stea</a:t>
            </a:r>
            <a:r>
              <a:rPr sz="2700" dirty="0">
                <a:latin typeface="Times New Roman"/>
                <a:cs typeface="Times New Roman"/>
              </a:rPr>
              <a:t>m	</a:t>
            </a:r>
            <a:r>
              <a:rPr sz="2700" spc="5" dirty="0">
                <a:latin typeface="Times New Roman"/>
                <a:cs typeface="Times New Roman"/>
              </a:rPr>
              <a:t>i</a:t>
            </a:r>
            <a:r>
              <a:rPr sz="2700" dirty="0">
                <a:latin typeface="Times New Roman"/>
                <a:cs typeface="Times New Roman"/>
              </a:rPr>
              <a:t>s	</a:t>
            </a:r>
            <a:r>
              <a:rPr sz="2700" spc="5" dirty="0">
                <a:latin typeface="Times New Roman"/>
                <a:cs typeface="Times New Roman"/>
              </a:rPr>
              <a:t>p</a:t>
            </a:r>
            <a:r>
              <a:rPr sz="2700" spc="-10" dirty="0">
                <a:latin typeface="Times New Roman"/>
                <a:cs typeface="Times New Roman"/>
              </a:rPr>
              <a:t>r</a:t>
            </a:r>
            <a:r>
              <a:rPr sz="2700" spc="5" dirty="0">
                <a:latin typeface="Times New Roman"/>
                <a:cs typeface="Times New Roman"/>
              </a:rPr>
              <a:t>ov</a:t>
            </a:r>
            <a:r>
              <a:rPr sz="2700" spc="-5" dirty="0">
                <a:latin typeface="Times New Roman"/>
                <a:cs typeface="Times New Roman"/>
              </a:rPr>
              <a:t>i</a:t>
            </a:r>
            <a:r>
              <a:rPr sz="2700" spc="5" dirty="0">
                <a:latin typeface="Times New Roman"/>
                <a:cs typeface="Times New Roman"/>
              </a:rPr>
              <a:t>d</a:t>
            </a:r>
            <a:r>
              <a:rPr sz="2700" spc="-5" dirty="0">
                <a:latin typeface="Times New Roman"/>
                <a:cs typeface="Times New Roman"/>
              </a:rPr>
              <a:t>e</a:t>
            </a:r>
            <a:r>
              <a:rPr sz="2700" dirty="0">
                <a:latin typeface="Times New Roman"/>
                <a:cs typeface="Times New Roman"/>
              </a:rPr>
              <a:t>d	</a:t>
            </a:r>
            <a:r>
              <a:rPr sz="2700" spc="5" dirty="0">
                <a:latin typeface="Times New Roman"/>
                <a:cs typeface="Times New Roman"/>
              </a:rPr>
              <a:t>b</a:t>
            </a:r>
            <a:r>
              <a:rPr sz="2700" dirty="0">
                <a:latin typeface="Times New Roman"/>
                <a:cs typeface="Times New Roman"/>
              </a:rPr>
              <a:t>y  </a:t>
            </a:r>
            <a:r>
              <a:rPr sz="2700" spc="-5" dirty="0">
                <a:latin typeface="Times New Roman"/>
                <a:cs typeface="Times New Roman"/>
              </a:rPr>
              <a:t>condensate		</a:t>
            </a:r>
            <a:r>
              <a:rPr sz="2700" dirty="0">
                <a:latin typeface="Times New Roman"/>
                <a:cs typeface="Times New Roman"/>
              </a:rPr>
              <a:t>vapor		</a:t>
            </a:r>
            <a:r>
              <a:rPr sz="2700" spc="-5" dirty="0">
                <a:latin typeface="Times New Roman"/>
                <a:cs typeface="Times New Roman"/>
              </a:rPr>
              <a:t>escape</a:t>
            </a:r>
            <a:endParaRPr sz="27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7494651" y="5422900"/>
            <a:ext cx="1096010" cy="4368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700" spc="5" dirty="0">
                <a:latin typeface="Times New Roman"/>
                <a:cs typeface="Times New Roman"/>
              </a:rPr>
              <a:t>th</a:t>
            </a:r>
            <a:r>
              <a:rPr sz="2700" dirty="0">
                <a:latin typeface="Times New Roman"/>
                <a:cs typeface="Times New Roman"/>
              </a:rPr>
              <a:t>ro</a:t>
            </a:r>
            <a:r>
              <a:rPr sz="2700" spc="5" dirty="0">
                <a:latin typeface="Times New Roman"/>
                <a:cs typeface="Times New Roman"/>
              </a:rPr>
              <a:t>ug</a:t>
            </a:r>
            <a:r>
              <a:rPr sz="2700" dirty="0">
                <a:latin typeface="Times New Roman"/>
                <a:cs typeface="Times New Roman"/>
              </a:rPr>
              <a:t>h</a:t>
            </a:r>
            <a:endParaRPr sz="27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878839" y="5834379"/>
            <a:ext cx="6163945" cy="4368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700" dirty="0">
                <a:latin typeface="Times New Roman"/>
                <a:cs typeface="Times New Roman"/>
              </a:rPr>
              <a:t>vent. Condensate vapor drains </a:t>
            </a:r>
            <a:r>
              <a:rPr sz="2700" spc="-5" dirty="0">
                <a:latin typeface="Times New Roman"/>
                <a:cs typeface="Times New Roman"/>
              </a:rPr>
              <a:t>at </a:t>
            </a:r>
            <a:r>
              <a:rPr sz="2700" dirty="0">
                <a:latin typeface="Times New Roman"/>
                <a:cs typeface="Times New Roman"/>
              </a:rPr>
              <a:t>the</a:t>
            </a:r>
            <a:r>
              <a:rPr sz="2700" spc="-75" dirty="0">
                <a:latin typeface="Times New Roman"/>
                <a:cs typeface="Times New Roman"/>
              </a:rPr>
              <a:t> </a:t>
            </a:r>
            <a:r>
              <a:rPr sz="2700" spc="-5" dirty="0">
                <a:latin typeface="Times New Roman"/>
                <a:cs typeface="Times New Roman"/>
              </a:rPr>
              <a:t>bottom.</a:t>
            </a:r>
            <a:endParaRPr sz="27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0" y="0"/>
            <a:ext cx="1206500" cy="13716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7889240" y="0"/>
            <a:ext cx="1254759" cy="12954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1240"/>
              </a:lnSpc>
            </a:pPr>
            <a:r>
              <a:rPr spc="-5" dirty="0"/>
              <a:t>Faculty </a:t>
            </a:r>
            <a:r>
              <a:rPr dirty="0"/>
              <a:t>of </a:t>
            </a:r>
            <a:r>
              <a:rPr spc="-5" dirty="0"/>
              <a:t>Pharmacy, Omer Ali-Mukhtar</a:t>
            </a:r>
            <a:r>
              <a:rPr spc="70" dirty="0"/>
              <a:t> </a:t>
            </a:r>
            <a:r>
              <a:rPr spc="-5" dirty="0"/>
              <a:t>University,</a:t>
            </a:r>
          </a:p>
          <a:p>
            <a:pPr marL="5080" algn="ctr">
              <a:lnSpc>
                <a:spcPct val="100000"/>
              </a:lnSpc>
            </a:pPr>
            <a:r>
              <a:rPr spc="-5" dirty="0"/>
              <a:t>Tobruk,</a:t>
            </a:r>
            <a:r>
              <a:rPr dirty="0"/>
              <a:t> </a:t>
            </a:r>
            <a:r>
              <a:rPr spc="-5" dirty="0"/>
              <a:t>Libya.</a:t>
            </a:r>
          </a:p>
        </p:txBody>
      </p:sp>
      <p:sp>
        <p:nvSpPr>
          <p:cNvPr id="15" name="object 15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dirty="0"/>
              <a:t>2014</a:t>
            </a:r>
            <a:r>
              <a:rPr spc="5" dirty="0"/>
              <a:t>/</a:t>
            </a:r>
            <a:r>
              <a:rPr dirty="0"/>
              <a:t>0</a:t>
            </a:r>
            <a:r>
              <a:rPr spc="10" dirty="0"/>
              <a:t>6</a:t>
            </a:r>
            <a:r>
              <a:rPr spc="-5" dirty="0"/>
              <a:t>/</a:t>
            </a:r>
            <a:r>
              <a:rPr spc="10" dirty="0"/>
              <a:t>0</a:t>
            </a:r>
            <a:r>
              <a:rPr dirty="0"/>
              <a:t>3</a:t>
            </a:r>
          </a:p>
        </p:txBody>
      </p:sp>
      <p:sp>
        <p:nvSpPr>
          <p:cNvPr id="16" name="object 1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pPr marL="38100">
                <a:lnSpc>
                  <a:spcPts val="1240"/>
                </a:lnSpc>
              </a:pPr>
              <a:t>11</a:t>
            </a:fld>
            <a:endParaRPr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1545093"/>
            <a:ext cx="7795259" cy="4552315"/>
          </a:xfrm>
          <a:prstGeom prst="rect">
            <a:avLst/>
          </a:prstGeom>
        </p:spPr>
        <p:txBody>
          <a:bodyPr vert="horz" wrap="square" lIns="0" tIns="10033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79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800" b="1" spc="-5" dirty="0">
                <a:latin typeface="Times New Roman"/>
                <a:cs typeface="Times New Roman"/>
              </a:rPr>
              <a:t>Working:</a:t>
            </a:r>
            <a:endParaRPr sz="28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570"/>
              </a:spcBef>
              <a:buAutoNum type="arabicPeriod"/>
              <a:tabLst>
                <a:tab pos="355600" algn="l"/>
              </a:tabLst>
            </a:pPr>
            <a:r>
              <a:rPr sz="2300" spc="-5" dirty="0">
                <a:latin typeface="Times New Roman"/>
                <a:cs typeface="Times New Roman"/>
              </a:rPr>
              <a:t>Steam is introduced and it flows </a:t>
            </a:r>
            <a:r>
              <a:rPr sz="2300" dirty="0">
                <a:latin typeface="Times New Roman"/>
                <a:cs typeface="Times New Roman"/>
              </a:rPr>
              <a:t>down </a:t>
            </a:r>
            <a:r>
              <a:rPr sz="2300" spc="-5" dirty="0">
                <a:latin typeface="Times New Roman"/>
                <a:cs typeface="Times New Roman"/>
              </a:rPr>
              <a:t>the</a:t>
            </a:r>
            <a:r>
              <a:rPr sz="2300" spc="-25" dirty="0">
                <a:latin typeface="Times New Roman"/>
                <a:cs typeface="Times New Roman"/>
              </a:rPr>
              <a:t> </a:t>
            </a:r>
            <a:r>
              <a:rPr sz="2300" spc="-5" dirty="0">
                <a:latin typeface="Times New Roman"/>
                <a:cs typeface="Times New Roman"/>
              </a:rPr>
              <a:t>tubes</a:t>
            </a:r>
            <a:endParaRPr sz="23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570"/>
              </a:spcBef>
              <a:buAutoNum type="arabicPeriod"/>
              <a:tabLst>
                <a:tab pos="355600" algn="l"/>
              </a:tabLst>
            </a:pPr>
            <a:r>
              <a:rPr sz="2300" dirty="0">
                <a:latin typeface="Times New Roman"/>
                <a:cs typeface="Times New Roman"/>
              </a:rPr>
              <a:t>In </a:t>
            </a:r>
            <a:r>
              <a:rPr sz="2300" spc="-5" dirty="0">
                <a:latin typeface="Times New Roman"/>
                <a:cs typeface="Times New Roman"/>
              </a:rPr>
              <a:t>this </a:t>
            </a:r>
            <a:r>
              <a:rPr sz="2300" dirty="0">
                <a:latin typeface="Times New Roman"/>
                <a:cs typeface="Times New Roman"/>
              </a:rPr>
              <a:t>process </a:t>
            </a:r>
            <a:r>
              <a:rPr sz="2300" spc="-5" dirty="0">
                <a:latin typeface="Times New Roman"/>
                <a:cs typeface="Times New Roman"/>
              </a:rPr>
              <a:t>tubes </a:t>
            </a:r>
            <a:r>
              <a:rPr sz="2300" dirty="0">
                <a:latin typeface="Times New Roman"/>
                <a:cs typeface="Times New Roman"/>
              </a:rPr>
              <a:t>get </a:t>
            </a:r>
            <a:r>
              <a:rPr sz="2300" spc="-5" dirty="0">
                <a:latin typeface="Times New Roman"/>
                <a:cs typeface="Times New Roman"/>
              </a:rPr>
              <a:t>heated, the condensate </a:t>
            </a:r>
            <a:r>
              <a:rPr sz="2300" dirty="0">
                <a:latin typeface="Times New Roman"/>
                <a:cs typeface="Times New Roman"/>
              </a:rPr>
              <a:t>vapor</a:t>
            </a:r>
            <a:r>
              <a:rPr sz="2300" spc="-20" dirty="0">
                <a:latin typeface="Times New Roman"/>
                <a:cs typeface="Times New Roman"/>
              </a:rPr>
              <a:t> </a:t>
            </a:r>
            <a:r>
              <a:rPr sz="2300" spc="-5" dirty="0">
                <a:latin typeface="Times New Roman"/>
                <a:cs typeface="Times New Roman"/>
              </a:rPr>
              <a:t>drained.</a:t>
            </a:r>
            <a:endParaRPr sz="23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570"/>
              </a:spcBef>
              <a:buAutoNum type="arabicPeriod"/>
              <a:tabLst>
                <a:tab pos="355600" algn="l"/>
              </a:tabLst>
            </a:pPr>
            <a:r>
              <a:rPr sz="2300" dirty="0">
                <a:latin typeface="Times New Roman"/>
                <a:cs typeface="Times New Roman"/>
              </a:rPr>
              <a:t>Non </a:t>
            </a:r>
            <a:r>
              <a:rPr sz="2300" spc="-5" dirty="0">
                <a:latin typeface="Times New Roman"/>
                <a:cs typeface="Times New Roman"/>
              </a:rPr>
              <a:t>condensate gases escape through</a:t>
            </a:r>
            <a:r>
              <a:rPr sz="2300" dirty="0">
                <a:latin typeface="Times New Roman"/>
                <a:cs typeface="Times New Roman"/>
              </a:rPr>
              <a:t> vent</a:t>
            </a:r>
            <a:endParaRPr sz="2300">
              <a:latin typeface="Times New Roman"/>
              <a:cs typeface="Times New Roman"/>
            </a:endParaRPr>
          </a:p>
          <a:p>
            <a:pPr marL="355600" marR="761365" indent="-342900">
              <a:lnSpc>
                <a:spcPct val="100000"/>
              </a:lnSpc>
              <a:spcBef>
                <a:spcPts val="570"/>
              </a:spcBef>
              <a:buAutoNum type="arabicPeriod"/>
              <a:tabLst>
                <a:tab pos="355600" algn="l"/>
              </a:tabLst>
            </a:pPr>
            <a:r>
              <a:rPr sz="2300" dirty="0">
                <a:latin typeface="Times New Roman"/>
                <a:cs typeface="Times New Roman"/>
              </a:rPr>
              <a:t>The </a:t>
            </a:r>
            <a:r>
              <a:rPr sz="2300" spc="-5" dirty="0">
                <a:latin typeface="Times New Roman"/>
                <a:cs typeface="Times New Roman"/>
              </a:rPr>
              <a:t>fluid to </a:t>
            </a:r>
            <a:r>
              <a:rPr sz="2300" dirty="0">
                <a:latin typeface="Times New Roman"/>
                <a:cs typeface="Times New Roman"/>
              </a:rPr>
              <a:t>be </a:t>
            </a:r>
            <a:r>
              <a:rPr sz="2300" spc="-5" dirty="0">
                <a:latin typeface="Times New Roman"/>
                <a:cs typeface="Times New Roman"/>
              </a:rPr>
              <a:t>heated is pumped into the left distribution  chamber</a:t>
            </a:r>
            <a:endParaRPr sz="2300">
              <a:latin typeface="Times New Roman"/>
              <a:cs typeface="Times New Roman"/>
            </a:endParaRPr>
          </a:p>
          <a:p>
            <a:pPr marL="355600" marR="851535" indent="-342900">
              <a:lnSpc>
                <a:spcPct val="100000"/>
              </a:lnSpc>
              <a:spcBef>
                <a:spcPts val="570"/>
              </a:spcBef>
              <a:buAutoNum type="arabicPeriod"/>
              <a:tabLst>
                <a:tab pos="355600" algn="l"/>
              </a:tabLst>
            </a:pPr>
            <a:r>
              <a:rPr sz="2300" dirty="0">
                <a:latin typeface="Times New Roman"/>
                <a:cs typeface="Times New Roman"/>
              </a:rPr>
              <a:t>The </a:t>
            </a:r>
            <a:r>
              <a:rPr sz="2300" spc="-5" dirty="0">
                <a:latin typeface="Times New Roman"/>
                <a:cs typeface="Times New Roman"/>
              </a:rPr>
              <a:t>fluid flows through the tube and steam and fluid are  separated</a:t>
            </a:r>
            <a:r>
              <a:rPr sz="2300" spc="-15" dirty="0">
                <a:latin typeface="Times New Roman"/>
                <a:cs typeface="Times New Roman"/>
              </a:rPr>
              <a:t> </a:t>
            </a:r>
            <a:r>
              <a:rPr sz="2300" spc="-5" dirty="0">
                <a:latin typeface="Times New Roman"/>
                <a:cs typeface="Times New Roman"/>
              </a:rPr>
              <a:t>physically.</a:t>
            </a:r>
            <a:endParaRPr sz="23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570"/>
              </a:spcBef>
              <a:buAutoNum type="arabicPeriod"/>
              <a:tabLst>
                <a:tab pos="355600" algn="l"/>
              </a:tabLst>
            </a:pPr>
            <a:r>
              <a:rPr sz="2300" dirty="0">
                <a:latin typeface="Times New Roman"/>
                <a:cs typeface="Times New Roman"/>
              </a:rPr>
              <a:t>The </a:t>
            </a:r>
            <a:r>
              <a:rPr sz="2300" spc="-5" dirty="0">
                <a:latin typeface="Times New Roman"/>
                <a:cs typeface="Times New Roman"/>
              </a:rPr>
              <a:t>total </a:t>
            </a:r>
            <a:r>
              <a:rPr sz="2300" dirty="0">
                <a:latin typeface="Times New Roman"/>
                <a:cs typeface="Times New Roman"/>
              </a:rPr>
              <a:t>heat </a:t>
            </a:r>
            <a:r>
              <a:rPr sz="2300" spc="-5" dirty="0">
                <a:latin typeface="Times New Roman"/>
                <a:cs typeface="Times New Roman"/>
              </a:rPr>
              <a:t>transfer is affected </a:t>
            </a:r>
            <a:r>
              <a:rPr sz="2300" dirty="0">
                <a:latin typeface="Times New Roman"/>
                <a:cs typeface="Times New Roman"/>
              </a:rPr>
              <a:t>by </a:t>
            </a:r>
            <a:r>
              <a:rPr sz="2300" spc="-5" dirty="0">
                <a:latin typeface="Times New Roman"/>
                <a:cs typeface="Times New Roman"/>
              </a:rPr>
              <a:t>the single </a:t>
            </a:r>
            <a:r>
              <a:rPr sz="2300" dirty="0">
                <a:latin typeface="Times New Roman"/>
                <a:cs typeface="Times New Roman"/>
              </a:rPr>
              <a:t>pass of </a:t>
            </a:r>
            <a:r>
              <a:rPr sz="2300" spc="-5" dirty="0">
                <a:latin typeface="Times New Roman"/>
                <a:cs typeface="Times New Roman"/>
              </a:rPr>
              <a:t>the</a:t>
            </a:r>
            <a:r>
              <a:rPr sz="2300" spc="-20" dirty="0">
                <a:latin typeface="Times New Roman"/>
                <a:cs typeface="Times New Roman"/>
              </a:rPr>
              <a:t> </a:t>
            </a:r>
            <a:r>
              <a:rPr sz="2300" spc="-5" dirty="0">
                <a:latin typeface="Times New Roman"/>
                <a:cs typeface="Times New Roman"/>
              </a:rPr>
              <a:t>fluid</a:t>
            </a:r>
            <a:endParaRPr sz="2300">
              <a:latin typeface="Times New Roman"/>
              <a:cs typeface="Times New Roman"/>
            </a:endParaRPr>
          </a:p>
          <a:p>
            <a:pPr marL="355600" marR="5080" indent="-342900">
              <a:lnSpc>
                <a:spcPct val="100000"/>
              </a:lnSpc>
              <a:spcBef>
                <a:spcPts val="570"/>
              </a:spcBef>
              <a:buAutoNum type="arabicPeriod"/>
              <a:tabLst>
                <a:tab pos="355600" algn="l"/>
              </a:tabLst>
            </a:pPr>
            <a:r>
              <a:rPr sz="2300" dirty="0">
                <a:latin typeface="Times New Roman"/>
                <a:cs typeface="Times New Roman"/>
              </a:rPr>
              <a:t>Thus </a:t>
            </a:r>
            <a:r>
              <a:rPr sz="2300" spc="-5" dirty="0">
                <a:latin typeface="Times New Roman"/>
                <a:cs typeface="Times New Roman"/>
              </a:rPr>
              <a:t>the fluid reaches the right distribution chamber and </a:t>
            </a:r>
            <a:r>
              <a:rPr sz="2300" spc="-10" dirty="0">
                <a:latin typeface="Times New Roman"/>
                <a:cs typeface="Times New Roman"/>
              </a:rPr>
              <a:t>leaves  </a:t>
            </a:r>
            <a:r>
              <a:rPr sz="2300" spc="-5" dirty="0">
                <a:latin typeface="Times New Roman"/>
                <a:cs typeface="Times New Roman"/>
              </a:rPr>
              <a:t>through the exit</a:t>
            </a:r>
            <a:r>
              <a:rPr sz="2300" spc="-15" dirty="0">
                <a:latin typeface="Times New Roman"/>
                <a:cs typeface="Times New Roman"/>
              </a:rPr>
              <a:t> </a:t>
            </a:r>
            <a:r>
              <a:rPr sz="2300" spc="-5" dirty="0">
                <a:latin typeface="Times New Roman"/>
                <a:cs typeface="Times New Roman"/>
              </a:rPr>
              <a:t>point.</a:t>
            </a:r>
            <a:endParaRPr sz="23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823085" marR="5080" indent="-151638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Tubular heaters </a:t>
            </a:r>
            <a:r>
              <a:rPr dirty="0"/>
              <a:t>or </a:t>
            </a:r>
            <a:r>
              <a:rPr spc="-5" dirty="0"/>
              <a:t>heat  exchangers</a:t>
            </a:r>
          </a:p>
        </p:txBody>
      </p:sp>
      <p:sp>
        <p:nvSpPr>
          <p:cNvPr id="4" name="object 4"/>
          <p:cNvSpPr/>
          <p:nvPr/>
        </p:nvSpPr>
        <p:spPr>
          <a:xfrm>
            <a:off x="0" y="0"/>
            <a:ext cx="1206500" cy="13716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7889240" y="0"/>
            <a:ext cx="1254759" cy="12954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1240"/>
              </a:lnSpc>
            </a:pPr>
            <a:r>
              <a:rPr spc="-5" dirty="0"/>
              <a:t>Faculty </a:t>
            </a:r>
            <a:r>
              <a:rPr dirty="0"/>
              <a:t>of </a:t>
            </a:r>
            <a:r>
              <a:rPr spc="-5" dirty="0"/>
              <a:t>Pharmacy, Omer Ali-Mukhtar</a:t>
            </a:r>
            <a:r>
              <a:rPr spc="70" dirty="0"/>
              <a:t> </a:t>
            </a:r>
            <a:r>
              <a:rPr spc="-5" dirty="0"/>
              <a:t>University,</a:t>
            </a:r>
          </a:p>
          <a:p>
            <a:pPr marL="5080" algn="ctr">
              <a:lnSpc>
                <a:spcPct val="100000"/>
              </a:lnSpc>
            </a:pPr>
            <a:r>
              <a:rPr spc="-5" dirty="0"/>
              <a:t>Tobruk,</a:t>
            </a:r>
            <a:r>
              <a:rPr dirty="0"/>
              <a:t> </a:t>
            </a:r>
            <a:r>
              <a:rPr spc="-5" dirty="0"/>
              <a:t>Libya.</a:t>
            </a:r>
          </a:p>
        </p:txBody>
      </p:sp>
      <p:sp>
        <p:nvSpPr>
          <p:cNvPr id="7" name="object 7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dirty="0"/>
              <a:t>2014</a:t>
            </a:r>
            <a:r>
              <a:rPr spc="5" dirty="0"/>
              <a:t>/</a:t>
            </a:r>
            <a:r>
              <a:rPr dirty="0"/>
              <a:t>0</a:t>
            </a:r>
            <a:r>
              <a:rPr spc="10" dirty="0"/>
              <a:t>6</a:t>
            </a:r>
            <a:r>
              <a:rPr spc="-5" dirty="0"/>
              <a:t>/</a:t>
            </a:r>
            <a:r>
              <a:rPr spc="10" dirty="0"/>
              <a:t>0</a:t>
            </a:r>
            <a:r>
              <a:rPr dirty="0"/>
              <a:t>3</a:t>
            </a:r>
          </a:p>
        </p:txBody>
      </p:sp>
      <p:sp>
        <p:nvSpPr>
          <p:cNvPr id="8" name="object 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pPr marL="38100">
                <a:lnSpc>
                  <a:spcPts val="1240"/>
                </a:lnSpc>
              </a:pPr>
              <a:t>12</a:t>
            </a:fld>
            <a:endParaRPr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1544319"/>
            <a:ext cx="7061834" cy="1483360"/>
          </a:xfrm>
          <a:prstGeom prst="rect">
            <a:avLst/>
          </a:prstGeom>
        </p:spPr>
        <p:txBody>
          <a:bodyPr vert="horz" wrap="square" lIns="0" tIns="1016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00"/>
              </a:spcBef>
            </a:pPr>
            <a:r>
              <a:rPr sz="2800" b="1" spc="-5" dirty="0">
                <a:latin typeface="Times New Roman"/>
                <a:cs typeface="Times New Roman"/>
              </a:rPr>
              <a:t>Advantages:</a:t>
            </a:r>
            <a:endParaRPr sz="2800">
              <a:latin typeface="Times New Roman"/>
              <a:cs typeface="Times New Roman"/>
            </a:endParaRPr>
          </a:p>
          <a:p>
            <a:pPr marL="355600" marR="5080" indent="-342900">
              <a:lnSpc>
                <a:spcPct val="100000"/>
              </a:lnSpc>
              <a:spcBef>
                <a:spcPts val="700"/>
              </a:spcBef>
              <a:buFont typeface="Arial"/>
              <a:buChar char="•"/>
              <a:tabLst>
                <a:tab pos="354965" algn="l"/>
                <a:tab pos="355600" algn="l"/>
                <a:tab pos="1417320" algn="l"/>
                <a:tab pos="2698750" algn="l"/>
                <a:tab pos="3957320" algn="l"/>
                <a:tab pos="4684395" algn="l"/>
                <a:tab pos="5253990" algn="l"/>
                <a:tab pos="6495415" algn="l"/>
              </a:tabLst>
            </a:pPr>
            <a:r>
              <a:rPr sz="2800" spc="-15" dirty="0">
                <a:latin typeface="Times New Roman"/>
                <a:cs typeface="Times New Roman"/>
              </a:rPr>
              <a:t>L</a:t>
            </a:r>
            <a:r>
              <a:rPr sz="2800" spc="-5" dirty="0">
                <a:latin typeface="Times New Roman"/>
                <a:cs typeface="Times New Roman"/>
              </a:rPr>
              <a:t>a</a:t>
            </a:r>
            <a:r>
              <a:rPr sz="2800" spc="-10" dirty="0">
                <a:latin typeface="Times New Roman"/>
                <a:cs typeface="Times New Roman"/>
              </a:rPr>
              <a:t>r</a:t>
            </a:r>
            <a:r>
              <a:rPr sz="2800" spc="5" dirty="0">
                <a:latin typeface="Times New Roman"/>
                <a:cs typeface="Times New Roman"/>
              </a:rPr>
              <a:t>g</a:t>
            </a:r>
            <a:r>
              <a:rPr sz="2800" dirty="0">
                <a:latin typeface="Times New Roman"/>
                <a:cs typeface="Times New Roman"/>
              </a:rPr>
              <a:t>e	</a:t>
            </a:r>
            <a:r>
              <a:rPr sz="2800" spc="5" dirty="0">
                <a:latin typeface="Times New Roman"/>
                <a:cs typeface="Times New Roman"/>
              </a:rPr>
              <a:t>h</a:t>
            </a:r>
            <a:r>
              <a:rPr sz="2800" spc="-15" dirty="0">
                <a:latin typeface="Times New Roman"/>
                <a:cs typeface="Times New Roman"/>
              </a:rPr>
              <a:t>e</a:t>
            </a:r>
            <a:r>
              <a:rPr sz="2800" spc="-5" dirty="0">
                <a:latin typeface="Times New Roman"/>
                <a:cs typeface="Times New Roman"/>
              </a:rPr>
              <a:t>a</a:t>
            </a:r>
            <a:r>
              <a:rPr sz="2800" dirty="0">
                <a:latin typeface="Times New Roman"/>
                <a:cs typeface="Times New Roman"/>
              </a:rPr>
              <a:t>ting	</a:t>
            </a:r>
            <a:r>
              <a:rPr sz="2800" spc="-5" dirty="0">
                <a:latin typeface="Times New Roman"/>
                <a:cs typeface="Times New Roman"/>
              </a:rPr>
              <a:t>s</a:t>
            </a:r>
            <a:r>
              <a:rPr sz="2800" spc="5" dirty="0">
                <a:latin typeface="Times New Roman"/>
                <a:cs typeface="Times New Roman"/>
              </a:rPr>
              <a:t>u</a:t>
            </a:r>
            <a:r>
              <a:rPr sz="2800" spc="-5" dirty="0">
                <a:latin typeface="Times New Roman"/>
                <a:cs typeface="Times New Roman"/>
              </a:rPr>
              <a:t>rf</a:t>
            </a:r>
            <a:r>
              <a:rPr sz="2800" spc="-15" dirty="0">
                <a:latin typeface="Times New Roman"/>
                <a:cs typeface="Times New Roman"/>
              </a:rPr>
              <a:t>a</a:t>
            </a:r>
            <a:r>
              <a:rPr sz="2800" spc="-5" dirty="0">
                <a:latin typeface="Times New Roman"/>
                <a:cs typeface="Times New Roman"/>
              </a:rPr>
              <a:t>c</a:t>
            </a:r>
            <a:r>
              <a:rPr sz="2800" dirty="0">
                <a:latin typeface="Times New Roman"/>
                <a:cs typeface="Times New Roman"/>
              </a:rPr>
              <a:t>e	</a:t>
            </a:r>
            <a:r>
              <a:rPr sz="2800" spc="-15" dirty="0">
                <a:latin typeface="Times New Roman"/>
                <a:cs typeface="Times New Roman"/>
              </a:rPr>
              <a:t>c</a:t>
            </a:r>
            <a:r>
              <a:rPr sz="2800" spc="-5" dirty="0">
                <a:latin typeface="Times New Roman"/>
                <a:cs typeface="Times New Roman"/>
              </a:rPr>
              <a:t>a</a:t>
            </a:r>
            <a:r>
              <a:rPr sz="2800" dirty="0">
                <a:latin typeface="Times New Roman"/>
                <a:cs typeface="Times New Roman"/>
              </a:rPr>
              <a:t>n	</a:t>
            </a:r>
            <a:r>
              <a:rPr sz="2800" spc="5" dirty="0">
                <a:latin typeface="Times New Roman"/>
                <a:cs typeface="Times New Roman"/>
              </a:rPr>
              <a:t>b</a:t>
            </a:r>
            <a:r>
              <a:rPr sz="2800" dirty="0">
                <a:latin typeface="Times New Roman"/>
                <a:cs typeface="Times New Roman"/>
              </a:rPr>
              <a:t>e	</a:t>
            </a:r>
            <a:r>
              <a:rPr sz="2800" spc="5" dirty="0">
                <a:latin typeface="Times New Roman"/>
                <a:cs typeface="Times New Roman"/>
              </a:rPr>
              <a:t>p</a:t>
            </a:r>
            <a:r>
              <a:rPr sz="2800" spc="-5" dirty="0">
                <a:latin typeface="Times New Roman"/>
                <a:cs typeface="Times New Roman"/>
              </a:rPr>
              <a:t>a</a:t>
            </a:r>
            <a:r>
              <a:rPr sz="2800" spc="-15" dirty="0">
                <a:latin typeface="Times New Roman"/>
                <a:cs typeface="Times New Roman"/>
              </a:rPr>
              <a:t>c</a:t>
            </a:r>
            <a:r>
              <a:rPr sz="2800" spc="5" dirty="0">
                <a:latin typeface="Times New Roman"/>
                <a:cs typeface="Times New Roman"/>
              </a:rPr>
              <a:t>k</a:t>
            </a:r>
            <a:r>
              <a:rPr sz="2800" spc="-15" dirty="0">
                <a:latin typeface="Times New Roman"/>
                <a:cs typeface="Times New Roman"/>
              </a:rPr>
              <a:t>e</a:t>
            </a:r>
            <a:r>
              <a:rPr sz="2800" dirty="0">
                <a:latin typeface="Times New Roman"/>
                <a:cs typeface="Times New Roman"/>
              </a:rPr>
              <a:t>d	into  </a:t>
            </a:r>
            <a:r>
              <a:rPr sz="2800" spc="-5" dirty="0">
                <a:latin typeface="Times New Roman"/>
                <a:cs typeface="Times New Roman"/>
              </a:rPr>
              <a:t>volume.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808104" y="2148840"/>
            <a:ext cx="793115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spc="5" dirty="0">
                <a:latin typeface="Times New Roman"/>
                <a:cs typeface="Times New Roman"/>
              </a:rPr>
              <a:t>s</a:t>
            </a:r>
            <a:r>
              <a:rPr sz="2800" spc="-20" dirty="0">
                <a:latin typeface="Times New Roman"/>
                <a:cs typeface="Times New Roman"/>
              </a:rPr>
              <a:t>m</a:t>
            </a:r>
            <a:r>
              <a:rPr sz="2800" spc="-15" dirty="0">
                <a:latin typeface="Times New Roman"/>
                <a:cs typeface="Times New Roman"/>
              </a:rPr>
              <a:t>a</a:t>
            </a:r>
            <a:r>
              <a:rPr sz="2800" dirty="0">
                <a:latin typeface="Times New Roman"/>
                <a:cs typeface="Times New Roman"/>
              </a:rPr>
              <a:t>ll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35940" y="3516629"/>
            <a:ext cx="8068309" cy="2424430"/>
          </a:xfrm>
          <a:prstGeom prst="rect">
            <a:avLst/>
          </a:prstGeom>
        </p:spPr>
        <p:txBody>
          <a:bodyPr vert="horz" wrap="square" lIns="0" tIns="1016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00"/>
              </a:spcBef>
            </a:pPr>
            <a:r>
              <a:rPr sz="2800" b="1" spc="-5" dirty="0">
                <a:latin typeface="Times New Roman"/>
                <a:cs typeface="Times New Roman"/>
              </a:rPr>
              <a:t>Disadvantages:</a:t>
            </a:r>
            <a:endParaRPr sz="2800">
              <a:latin typeface="Times New Roman"/>
              <a:cs typeface="Times New Roman"/>
            </a:endParaRPr>
          </a:p>
          <a:p>
            <a:pPr marL="355600" marR="7620" indent="-342900">
              <a:lnSpc>
                <a:spcPct val="100000"/>
              </a:lnSpc>
              <a:spcBef>
                <a:spcPts val="700"/>
              </a:spcBef>
              <a:buAutoNum type="arabicPeriod"/>
              <a:tabLst>
                <a:tab pos="355600" algn="l"/>
              </a:tabLst>
            </a:pPr>
            <a:r>
              <a:rPr sz="2800" spc="-5" dirty="0">
                <a:latin typeface="Times New Roman"/>
                <a:cs typeface="Times New Roman"/>
              </a:rPr>
              <a:t>Velocity </a:t>
            </a:r>
            <a:r>
              <a:rPr sz="2800" dirty="0">
                <a:latin typeface="Times New Roman"/>
                <a:cs typeface="Times New Roman"/>
              </a:rPr>
              <a:t>of </a:t>
            </a:r>
            <a:r>
              <a:rPr sz="2800" spc="-5" dirty="0">
                <a:latin typeface="Times New Roman"/>
                <a:cs typeface="Times New Roman"/>
              </a:rPr>
              <a:t>fluid </a:t>
            </a:r>
            <a:r>
              <a:rPr sz="2800" dirty="0">
                <a:latin typeface="Times New Roman"/>
                <a:cs typeface="Times New Roman"/>
              </a:rPr>
              <a:t>is low </a:t>
            </a:r>
            <a:r>
              <a:rPr sz="2800" spc="-5" dirty="0">
                <a:latin typeface="Times New Roman"/>
                <a:cs typeface="Times New Roman"/>
              </a:rPr>
              <a:t>because </a:t>
            </a:r>
            <a:r>
              <a:rPr sz="2800" dirty="0">
                <a:latin typeface="Times New Roman"/>
                <a:cs typeface="Times New Roman"/>
              </a:rPr>
              <a:t>of </a:t>
            </a:r>
            <a:r>
              <a:rPr sz="2800" spc="-5" dirty="0">
                <a:latin typeface="Times New Roman"/>
                <a:cs typeface="Times New Roman"/>
              </a:rPr>
              <a:t>large cross section  </a:t>
            </a:r>
            <a:r>
              <a:rPr sz="2800" spc="-10" dirty="0">
                <a:latin typeface="Times New Roman"/>
                <a:cs typeface="Times New Roman"/>
              </a:rPr>
              <a:t>area.</a:t>
            </a:r>
            <a:endParaRPr sz="2800">
              <a:latin typeface="Times New Roman"/>
              <a:cs typeface="Times New Roman"/>
            </a:endParaRPr>
          </a:p>
          <a:p>
            <a:pPr marL="355600" marR="5080" indent="-342900">
              <a:lnSpc>
                <a:spcPct val="100000"/>
              </a:lnSpc>
              <a:spcBef>
                <a:spcPts val="690"/>
              </a:spcBef>
              <a:buAutoNum type="arabicPeriod"/>
              <a:tabLst>
                <a:tab pos="355600" algn="l"/>
                <a:tab pos="1489075" algn="l"/>
              </a:tabLst>
            </a:pPr>
            <a:r>
              <a:rPr sz="2800" spc="-5" dirty="0">
                <a:latin typeface="Times New Roman"/>
                <a:cs typeface="Times New Roman"/>
              </a:rPr>
              <a:t>Due</a:t>
            </a:r>
            <a:r>
              <a:rPr sz="2800" spc="33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to	high </a:t>
            </a:r>
            <a:r>
              <a:rPr sz="2800" spc="-5" dirty="0">
                <a:latin typeface="Times New Roman"/>
                <a:cs typeface="Times New Roman"/>
              </a:rPr>
              <a:t>temperature loosening </a:t>
            </a:r>
            <a:r>
              <a:rPr sz="2800" dirty="0">
                <a:latin typeface="Times New Roman"/>
                <a:cs typeface="Times New Roman"/>
              </a:rPr>
              <a:t>and </a:t>
            </a:r>
            <a:r>
              <a:rPr sz="2800" spc="-5" dirty="0">
                <a:latin typeface="Times New Roman"/>
                <a:cs typeface="Times New Roman"/>
              </a:rPr>
              <a:t>leakage take  place.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823085" marR="5080" indent="-151638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Tubular heaters </a:t>
            </a:r>
            <a:r>
              <a:rPr dirty="0"/>
              <a:t>or </a:t>
            </a:r>
            <a:r>
              <a:rPr spc="-5" dirty="0"/>
              <a:t>heat  exchangers</a:t>
            </a:r>
          </a:p>
        </p:txBody>
      </p:sp>
      <p:sp>
        <p:nvSpPr>
          <p:cNvPr id="6" name="object 6"/>
          <p:cNvSpPr/>
          <p:nvPr/>
        </p:nvSpPr>
        <p:spPr>
          <a:xfrm>
            <a:off x="0" y="0"/>
            <a:ext cx="1206500" cy="13716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7889240" y="0"/>
            <a:ext cx="1254759" cy="12954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1240"/>
              </a:lnSpc>
            </a:pPr>
            <a:r>
              <a:rPr spc="-5" dirty="0"/>
              <a:t>Faculty </a:t>
            </a:r>
            <a:r>
              <a:rPr dirty="0"/>
              <a:t>of </a:t>
            </a:r>
            <a:r>
              <a:rPr spc="-5" dirty="0"/>
              <a:t>Pharmacy, Omer Ali-Mukhtar</a:t>
            </a:r>
            <a:r>
              <a:rPr spc="70" dirty="0"/>
              <a:t> </a:t>
            </a:r>
            <a:r>
              <a:rPr spc="-5" dirty="0"/>
              <a:t>University,</a:t>
            </a:r>
          </a:p>
          <a:p>
            <a:pPr marL="5080" algn="ctr">
              <a:lnSpc>
                <a:spcPct val="100000"/>
              </a:lnSpc>
            </a:pPr>
            <a:r>
              <a:rPr spc="-5" dirty="0"/>
              <a:t>Tobruk,</a:t>
            </a:r>
            <a:r>
              <a:rPr dirty="0"/>
              <a:t> </a:t>
            </a:r>
            <a:r>
              <a:rPr spc="-5" dirty="0"/>
              <a:t>Libya.</a:t>
            </a:r>
          </a:p>
        </p:txBody>
      </p:sp>
      <p:sp>
        <p:nvSpPr>
          <p:cNvPr id="9" name="object 9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dirty="0"/>
              <a:t>2014</a:t>
            </a:r>
            <a:r>
              <a:rPr spc="5" dirty="0"/>
              <a:t>/</a:t>
            </a:r>
            <a:r>
              <a:rPr dirty="0"/>
              <a:t>0</a:t>
            </a:r>
            <a:r>
              <a:rPr spc="10" dirty="0"/>
              <a:t>6</a:t>
            </a:r>
            <a:r>
              <a:rPr spc="-5" dirty="0"/>
              <a:t>/</a:t>
            </a:r>
            <a:r>
              <a:rPr spc="10" dirty="0"/>
              <a:t>0</a:t>
            </a:r>
            <a:r>
              <a:rPr dirty="0"/>
              <a:t>3</a:t>
            </a:r>
          </a:p>
        </p:txBody>
      </p:sp>
      <p:sp>
        <p:nvSpPr>
          <p:cNvPr id="10" name="object 10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pPr marL="38100">
                <a:lnSpc>
                  <a:spcPts val="1240"/>
                </a:lnSpc>
              </a:pPr>
              <a:t>13</a:t>
            </a:fld>
            <a:endParaRPr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spc="-15" dirty="0"/>
              <a:t>THANK</a:t>
            </a:r>
            <a:r>
              <a:rPr spc="-105" dirty="0"/>
              <a:t> </a:t>
            </a:r>
            <a:r>
              <a:rPr spc="-5" dirty="0"/>
              <a:t>YOU</a:t>
            </a:r>
          </a:p>
          <a:p>
            <a:pPr algn="ctr">
              <a:lnSpc>
                <a:spcPct val="100000"/>
              </a:lnSpc>
            </a:pPr>
            <a:r>
              <a:rPr sz="2000" spc="-5" dirty="0">
                <a:solidFill>
                  <a:srgbClr val="006600"/>
                </a:solidFill>
              </a:rPr>
              <a:t>E-mail:</a:t>
            </a:r>
            <a:r>
              <a:rPr sz="2000" spc="5" dirty="0">
                <a:solidFill>
                  <a:srgbClr val="006600"/>
                </a:solidFill>
              </a:rPr>
              <a:t> </a:t>
            </a:r>
            <a:r>
              <a:rPr sz="2000" dirty="0">
                <a:solidFill>
                  <a:srgbClr val="006600"/>
                </a:solidFill>
                <a:hlinkClick r:id="rId2"/>
              </a:rPr>
              <a:t>nanjwadebk@gmail.com</a:t>
            </a:r>
            <a:endParaRPr sz="2000"/>
          </a:p>
        </p:txBody>
      </p:sp>
      <p:sp>
        <p:nvSpPr>
          <p:cNvPr id="3" name="object 3"/>
          <p:cNvSpPr/>
          <p:nvPr/>
        </p:nvSpPr>
        <p:spPr>
          <a:xfrm>
            <a:off x="0" y="0"/>
            <a:ext cx="1206500" cy="13716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7889240" y="0"/>
            <a:ext cx="1254759" cy="129540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1240"/>
              </a:lnSpc>
            </a:pPr>
            <a:r>
              <a:rPr spc="-5" dirty="0"/>
              <a:t>Faculty </a:t>
            </a:r>
            <a:r>
              <a:rPr dirty="0"/>
              <a:t>of </a:t>
            </a:r>
            <a:r>
              <a:rPr spc="-5" dirty="0"/>
              <a:t>Pharmacy, Omer Ali-Mukhtar</a:t>
            </a:r>
            <a:r>
              <a:rPr spc="70" dirty="0"/>
              <a:t> </a:t>
            </a:r>
            <a:r>
              <a:rPr spc="-5" dirty="0"/>
              <a:t>University,</a:t>
            </a:r>
          </a:p>
          <a:p>
            <a:pPr marL="5080" algn="ctr">
              <a:lnSpc>
                <a:spcPct val="100000"/>
              </a:lnSpc>
            </a:pPr>
            <a:r>
              <a:rPr spc="-5" dirty="0"/>
              <a:t>Tobruk,</a:t>
            </a:r>
            <a:r>
              <a:rPr dirty="0"/>
              <a:t> </a:t>
            </a:r>
            <a:r>
              <a:rPr spc="-5" dirty="0"/>
              <a:t>Libya.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dirty="0"/>
              <a:t>2014</a:t>
            </a:r>
            <a:r>
              <a:rPr spc="5" dirty="0"/>
              <a:t>/</a:t>
            </a:r>
            <a:r>
              <a:rPr dirty="0"/>
              <a:t>0</a:t>
            </a:r>
            <a:r>
              <a:rPr spc="10" dirty="0"/>
              <a:t>6</a:t>
            </a:r>
            <a:r>
              <a:rPr spc="-5" dirty="0"/>
              <a:t>/</a:t>
            </a:r>
            <a:r>
              <a:rPr spc="10" dirty="0"/>
              <a:t>0</a:t>
            </a:r>
            <a:r>
              <a:rPr dirty="0"/>
              <a:t>3</a:t>
            </a:r>
          </a:p>
        </p:txBody>
      </p:sp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pPr marL="38100">
                <a:lnSpc>
                  <a:spcPts val="1240"/>
                </a:lnSpc>
              </a:pPr>
              <a:t>14</a:t>
            </a:fld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950210" y="497840"/>
            <a:ext cx="3100705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CONTENTS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531620"/>
            <a:ext cx="7872095" cy="4149090"/>
          </a:xfrm>
          <a:prstGeom prst="rect">
            <a:avLst/>
          </a:prstGeom>
        </p:spPr>
        <p:txBody>
          <a:bodyPr vert="horz" wrap="square" lIns="0" tIns="11430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90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Times New Roman"/>
                <a:cs typeface="Times New Roman"/>
              </a:rPr>
              <a:t>Mechanisms </a:t>
            </a:r>
            <a:r>
              <a:rPr sz="3200" dirty="0">
                <a:latin typeface="Times New Roman"/>
                <a:cs typeface="Times New Roman"/>
              </a:rPr>
              <a:t>of heat</a:t>
            </a:r>
            <a:r>
              <a:rPr sz="3200" spc="-10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transfer</a:t>
            </a:r>
            <a:endParaRPr sz="32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80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Times New Roman"/>
                <a:cs typeface="Times New Roman"/>
              </a:rPr>
              <a:t>Fourier’s </a:t>
            </a:r>
            <a:r>
              <a:rPr sz="3200" spc="-5" dirty="0">
                <a:latin typeface="Times New Roman"/>
                <a:cs typeface="Times New Roman"/>
              </a:rPr>
              <a:t>law</a:t>
            </a:r>
            <a:endParaRPr sz="32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80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Times New Roman"/>
                <a:cs typeface="Times New Roman"/>
              </a:rPr>
              <a:t>Single and compound </a:t>
            </a:r>
            <a:r>
              <a:rPr sz="3200" spc="-5" dirty="0">
                <a:latin typeface="Times New Roman"/>
                <a:cs typeface="Times New Roman"/>
              </a:rPr>
              <a:t>wall </a:t>
            </a:r>
            <a:r>
              <a:rPr sz="3200" dirty="0">
                <a:latin typeface="Times New Roman"/>
                <a:cs typeface="Times New Roman"/>
              </a:rPr>
              <a:t>resistance </a:t>
            </a:r>
            <a:r>
              <a:rPr sz="3200" spc="-5" dirty="0">
                <a:latin typeface="Times New Roman"/>
                <a:cs typeface="Times New Roman"/>
              </a:rPr>
              <a:t>in</a:t>
            </a:r>
            <a:r>
              <a:rPr sz="3200" spc="-35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series</a:t>
            </a:r>
            <a:endParaRPr sz="32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79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Times New Roman"/>
                <a:cs typeface="Times New Roman"/>
              </a:rPr>
              <a:t>Film</a:t>
            </a:r>
            <a:r>
              <a:rPr sz="3200" spc="-20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coefficient</a:t>
            </a:r>
            <a:endParaRPr sz="32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80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Times New Roman"/>
                <a:cs typeface="Times New Roman"/>
              </a:rPr>
              <a:t>Stephan-Boltzmman</a:t>
            </a:r>
            <a:r>
              <a:rPr sz="3200" dirty="0">
                <a:latin typeface="Times New Roman"/>
                <a:cs typeface="Times New Roman"/>
              </a:rPr>
              <a:t> law</a:t>
            </a:r>
            <a:endParaRPr sz="32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80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Times New Roman"/>
                <a:cs typeface="Times New Roman"/>
              </a:rPr>
              <a:t>Tubular heaters </a:t>
            </a:r>
            <a:r>
              <a:rPr sz="3200" dirty="0">
                <a:latin typeface="Times New Roman"/>
                <a:cs typeface="Times New Roman"/>
              </a:rPr>
              <a:t>or heat</a:t>
            </a:r>
            <a:r>
              <a:rPr sz="3200" spc="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exchangers</a:t>
            </a:r>
            <a:endParaRPr sz="32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80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Times New Roman"/>
                <a:cs typeface="Times New Roman"/>
              </a:rPr>
              <a:t>References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0" y="0"/>
            <a:ext cx="1206500" cy="13716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7889240" y="0"/>
            <a:ext cx="1254759" cy="12954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1240"/>
              </a:lnSpc>
            </a:pPr>
            <a:r>
              <a:rPr spc="-5" dirty="0"/>
              <a:t>Faculty </a:t>
            </a:r>
            <a:r>
              <a:rPr dirty="0"/>
              <a:t>of </a:t>
            </a:r>
            <a:r>
              <a:rPr spc="-5" dirty="0"/>
              <a:t>Pharmacy, Omer Ali-Mukhtar</a:t>
            </a:r>
            <a:r>
              <a:rPr spc="70" dirty="0"/>
              <a:t> </a:t>
            </a:r>
            <a:r>
              <a:rPr spc="-5" dirty="0"/>
              <a:t>University,</a:t>
            </a:r>
          </a:p>
          <a:p>
            <a:pPr marL="5080" algn="ctr">
              <a:lnSpc>
                <a:spcPct val="100000"/>
              </a:lnSpc>
            </a:pPr>
            <a:r>
              <a:rPr spc="-5" dirty="0"/>
              <a:t>Tobruk,</a:t>
            </a:r>
            <a:r>
              <a:rPr dirty="0"/>
              <a:t> </a:t>
            </a:r>
            <a:r>
              <a:rPr spc="-5" dirty="0"/>
              <a:t>Libya.</a:t>
            </a:r>
          </a:p>
        </p:txBody>
      </p:sp>
      <p:sp>
        <p:nvSpPr>
          <p:cNvPr id="7" name="object 7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dirty="0"/>
              <a:t>2014</a:t>
            </a:r>
            <a:r>
              <a:rPr spc="5" dirty="0"/>
              <a:t>/</a:t>
            </a:r>
            <a:r>
              <a:rPr dirty="0"/>
              <a:t>0</a:t>
            </a:r>
            <a:r>
              <a:rPr spc="10" dirty="0"/>
              <a:t>6</a:t>
            </a:r>
            <a:r>
              <a:rPr spc="-5" dirty="0"/>
              <a:t>/</a:t>
            </a:r>
            <a:r>
              <a:rPr spc="10" dirty="0"/>
              <a:t>0</a:t>
            </a:r>
            <a:r>
              <a:rPr dirty="0"/>
              <a:t>3</a:t>
            </a:r>
          </a:p>
        </p:txBody>
      </p:sp>
      <p:sp>
        <p:nvSpPr>
          <p:cNvPr id="8" name="object 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pPr marL="38100">
                <a:lnSpc>
                  <a:spcPts val="1240"/>
                </a:lnSpc>
              </a:pPr>
              <a:t>2</a:t>
            </a:fld>
            <a:endParaRPr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31900" y="513079"/>
            <a:ext cx="6675120" cy="680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300" spc="-10" dirty="0"/>
              <a:t>Mechanisms </a:t>
            </a:r>
            <a:r>
              <a:rPr sz="4300" spc="-5" dirty="0"/>
              <a:t>of heat</a:t>
            </a:r>
            <a:r>
              <a:rPr sz="4300" spc="-30" dirty="0"/>
              <a:t> </a:t>
            </a:r>
            <a:r>
              <a:rPr sz="4300" spc="-5" dirty="0"/>
              <a:t>transfer</a:t>
            </a:r>
            <a:endParaRPr sz="4300"/>
          </a:p>
        </p:txBody>
      </p:sp>
      <p:sp>
        <p:nvSpPr>
          <p:cNvPr id="3" name="object 3"/>
          <p:cNvSpPr txBox="1"/>
          <p:nvPr/>
        </p:nvSpPr>
        <p:spPr>
          <a:xfrm>
            <a:off x="535940" y="1633220"/>
            <a:ext cx="8065770" cy="33655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5080" indent="-342900" algn="just">
              <a:lnSpc>
                <a:spcPct val="100000"/>
              </a:lnSpc>
              <a:spcBef>
                <a:spcPts val="100"/>
              </a:spcBef>
              <a:buFont typeface="Arial"/>
              <a:buChar char="•"/>
              <a:tabLst>
                <a:tab pos="355600" algn="l"/>
              </a:tabLst>
            </a:pPr>
            <a:r>
              <a:rPr sz="2800" spc="-10" dirty="0">
                <a:latin typeface="Times New Roman"/>
                <a:cs typeface="Times New Roman"/>
              </a:rPr>
              <a:t>Heat transfer </a:t>
            </a:r>
            <a:r>
              <a:rPr sz="2800" spc="-5" dirty="0">
                <a:latin typeface="Times New Roman"/>
                <a:cs typeface="Times New Roman"/>
              </a:rPr>
              <a:t>from </a:t>
            </a:r>
            <a:r>
              <a:rPr sz="2800" dirty="0">
                <a:latin typeface="Times New Roman"/>
                <a:cs typeface="Times New Roman"/>
              </a:rPr>
              <a:t>one </a:t>
            </a:r>
            <a:r>
              <a:rPr sz="2800" spc="-5" dirty="0">
                <a:latin typeface="Times New Roman"/>
                <a:cs typeface="Times New Roman"/>
              </a:rPr>
              <a:t>place </a:t>
            </a:r>
            <a:r>
              <a:rPr sz="2800" dirty="0">
                <a:latin typeface="Times New Roman"/>
                <a:cs typeface="Times New Roman"/>
              </a:rPr>
              <a:t>to </a:t>
            </a:r>
            <a:r>
              <a:rPr sz="2800" spc="-5" dirty="0">
                <a:latin typeface="Times New Roman"/>
                <a:cs typeface="Times New Roman"/>
              </a:rPr>
              <a:t>another takes place </a:t>
            </a:r>
            <a:r>
              <a:rPr sz="2800" dirty="0">
                <a:latin typeface="Times New Roman"/>
                <a:cs typeface="Times New Roman"/>
              </a:rPr>
              <a:t>by  three </a:t>
            </a:r>
            <a:r>
              <a:rPr sz="2800" spc="-5" dirty="0">
                <a:latin typeface="Times New Roman"/>
                <a:cs typeface="Times New Roman"/>
              </a:rPr>
              <a:t>different </a:t>
            </a:r>
            <a:r>
              <a:rPr sz="2800" spc="-10" dirty="0">
                <a:latin typeface="Times New Roman"/>
                <a:cs typeface="Times New Roman"/>
              </a:rPr>
              <a:t>mechanisms </a:t>
            </a:r>
            <a:r>
              <a:rPr sz="2800" spc="-5" dirty="0">
                <a:latin typeface="Times New Roman"/>
                <a:cs typeface="Times New Roman"/>
              </a:rPr>
              <a:t>and all three </a:t>
            </a:r>
            <a:r>
              <a:rPr sz="2800" spc="-15" dirty="0">
                <a:latin typeface="Times New Roman"/>
                <a:cs typeface="Times New Roman"/>
              </a:rPr>
              <a:t>may </a:t>
            </a:r>
            <a:r>
              <a:rPr sz="2800" spc="-5" dirty="0">
                <a:latin typeface="Times New Roman"/>
                <a:cs typeface="Times New Roman"/>
              </a:rPr>
              <a:t>occur  simultaneously.</a:t>
            </a:r>
            <a:endParaRPr sz="2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41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buAutoNum type="arabicPeriod"/>
              <a:tabLst>
                <a:tab pos="355600" algn="l"/>
              </a:tabLst>
            </a:pPr>
            <a:r>
              <a:rPr sz="2800" spc="-5" dirty="0">
                <a:latin typeface="Times New Roman"/>
                <a:cs typeface="Times New Roman"/>
              </a:rPr>
              <a:t>Convection</a:t>
            </a:r>
            <a:endParaRPr sz="28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700"/>
              </a:spcBef>
              <a:buAutoNum type="arabicPeriod"/>
              <a:tabLst>
                <a:tab pos="355600" algn="l"/>
              </a:tabLst>
            </a:pPr>
            <a:r>
              <a:rPr sz="2800" spc="-5" dirty="0">
                <a:latin typeface="Times New Roman"/>
                <a:cs typeface="Times New Roman"/>
              </a:rPr>
              <a:t>Conduction</a:t>
            </a:r>
            <a:endParaRPr sz="28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690"/>
              </a:spcBef>
              <a:buAutoNum type="arabicPeriod"/>
              <a:tabLst>
                <a:tab pos="355600" algn="l"/>
              </a:tabLst>
            </a:pPr>
            <a:r>
              <a:rPr sz="2800" spc="-5" dirty="0">
                <a:latin typeface="Times New Roman"/>
                <a:cs typeface="Times New Roman"/>
              </a:rPr>
              <a:t>Radiation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0" y="0"/>
            <a:ext cx="1206500" cy="13716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7889240" y="0"/>
            <a:ext cx="1254759" cy="12954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2928257" y="5320392"/>
            <a:ext cx="2569028" cy="449035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1240"/>
              </a:lnSpc>
            </a:pPr>
            <a:r>
              <a:rPr spc="-5" dirty="0"/>
              <a:t>Faculty </a:t>
            </a:r>
            <a:r>
              <a:rPr dirty="0"/>
              <a:t>of </a:t>
            </a:r>
            <a:r>
              <a:rPr spc="-5" dirty="0"/>
              <a:t>Pharmacy, Omer Ali-Mukhtar</a:t>
            </a:r>
            <a:r>
              <a:rPr spc="70" dirty="0"/>
              <a:t> </a:t>
            </a:r>
            <a:r>
              <a:rPr spc="-5" dirty="0"/>
              <a:t>University,</a:t>
            </a:r>
          </a:p>
          <a:p>
            <a:pPr marL="5080" algn="ctr">
              <a:lnSpc>
                <a:spcPct val="100000"/>
              </a:lnSpc>
            </a:pPr>
            <a:r>
              <a:rPr spc="-5" dirty="0"/>
              <a:t>Tobruk,</a:t>
            </a:r>
            <a:r>
              <a:rPr dirty="0"/>
              <a:t> </a:t>
            </a:r>
            <a:r>
              <a:rPr spc="-5" dirty="0"/>
              <a:t>Libya.</a:t>
            </a:r>
          </a:p>
        </p:txBody>
      </p:sp>
      <p:sp>
        <p:nvSpPr>
          <p:cNvPr id="8" name="object 8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dirty="0"/>
              <a:t>2014</a:t>
            </a:r>
            <a:r>
              <a:rPr spc="5" dirty="0"/>
              <a:t>/</a:t>
            </a:r>
            <a:r>
              <a:rPr dirty="0"/>
              <a:t>0</a:t>
            </a:r>
            <a:r>
              <a:rPr spc="10" dirty="0"/>
              <a:t>6</a:t>
            </a:r>
            <a:r>
              <a:rPr spc="-5" dirty="0"/>
              <a:t>/</a:t>
            </a:r>
            <a:r>
              <a:rPr spc="10" dirty="0"/>
              <a:t>0</a:t>
            </a:r>
            <a:r>
              <a:rPr dirty="0"/>
              <a:t>3</a:t>
            </a:r>
          </a:p>
        </p:txBody>
      </p:sp>
      <p:sp>
        <p:nvSpPr>
          <p:cNvPr id="9" name="object 9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pPr marL="38100">
                <a:lnSpc>
                  <a:spcPts val="1240"/>
                </a:lnSpc>
              </a:pPr>
              <a:t>3</a:t>
            </a:fld>
            <a:endParaRPr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1404620"/>
            <a:ext cx="8067675" cy="48945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5080" indent="-342900" algn="just">
              <a:lnSpc>
                <a:spcPct val="99900"/>
              </a:lnSpc>
              <a:spcBef>
                <a:spcPts val="100"/>
              </a:spcBef>
              <a:buFont typeface="Arial"/>
              <a:buChar char="•"/>
              <a:tabLst>
                <a:tab pos="355600" algn="l"/>
              </a:tabLst>
            </a:pPr>
            <a:r>
              <a:rPr sz="2800" b="1" spc="-5" dirty="0">
                <a:latin typeface="Times New Roman"/>
                <a:cs typeface="Times New Roman"/>
              </a:rPr>
              <a:t>Convection </a:t>
            </a:r>
            <a:r>
              <a:rPr sz="2800" dirty="0">
                <a:latin typeface="Times New Roman"/>
                <a:cs typeface="Times New Roman"/>
              </a:rPr>
              <a:t>is the </a:t>
            </a:r>
            <a:r>
              <a:rPr sz="2800" spc="-5" dirty="0">
                <a:latin typeface="Times New Roman"/>
                <a:cs typeface="Times New Roman"/>
              </a:rPr>
              <a:t>transfer </a:t>
            </a:r>
            <a:r>
              <a:rPr sz="2800" dirty="0">
                <a:latin typeface="Times New Roman"/>
                <a:cs typeface="Times New Roman"/>
              </a:rPr>
              <a:t>of </a:t>
            </a:r>
            <a:r>
              <a:rPr sz="2800" spc="-5" dirty="0">
                <a:latin typeface="Times New Roman"/>
                <a:cs typeface="Times New Roman"/>
              </a:rPr>
              <a:t>thermal energy </a:t>
            </a:r>
            <a:r>
              <a:rPr sz="2800" dirty="0">
                <a:latin typeface="Times New Roman"/>
                <a:cs typeface="Times New Roman"/>
              </a:rPr>
              <a:t>by the  </a:t>
            </a:r>
            <a:r>
              <a:rPr sz="2800" spc="-5" dirty="0">
                <a:latin typeface="Times New Roman"/>
                <a:cs typeface="Times New Roman"/>
              </a:rPr>
              <a:t>actual motion </a:t>
            </a:r>
            <a:r>
              <a:rPr sz="2800" dirty="0">
                <a:latin typeface="Times New Roman"/>
                <a:cs typeface="Times New Roman"/>
              </a:rPr>
              <a:t>of the </a:t>
            </a:r>
            <a:r>
              <a:rPr sz="2800" spc="-5" dirty="0">
                <a:latin typeface="Times New Roman"/>
                <a:cs typeface="Times New Roman"/>
              </a:rPr>
              <a:t>medium itself. The medium </a:t>
            </a:r>
            <a:r>
              <a:rPr sz="2800" dirty="0">
                <a:latin typeface="Times New Roman"/>
                <a:cs typeface="Times New Roman"/>
              </a:rPr>
              <a:t>in  </a:t>
            </a:r>
            <a:r>
              <a:rPr sz="2800" spc="-5" dirty="0">
                <a:latin typeface="Times New Roman"/>
                <a:cs typeface="Times New Roman"/>
              </a:rPr>
              <a:t>motion </a:t>
            </a:r>
            <a:r>
              <a:rPr sz="2800" dirty="0">
                <a:latin typeface="Times New Roman"/>
                <a:cs typeface="Times New Roman"/>
              </a:rPr>
              <a:t>is </a:t>
            </a:r>
            <a:r>
              <a:rPr sz="2800" spc="-5" dirty="0">
                <a:latin typeface="Times New Roman"/>
                <a:cs typeface="Times New Roman"/>
              </a:rPr>
              <a:t>usually </a:t>
            </a:r>
            <a:r>
              <a:rPr sz="2800" dirty="0">
                <a:latin typeface="Times New Roman"/>
                <a:cs typeface="Times New Roman"/>
              </a:rPr>
              <a:t>a </a:t>
            </a:r>
            <a:r>
              <a:rPr sz="2800" spc="-5" dirty="0">
                <a:latin typeface="Times New Roman"/>
                <a:cs typeface="Times New Roman"/>
              </a:rPr>
              <a:t>gas </a:t>
            </a:r>
            <a:r>
              <a:rPr sz="2800" dirty="0">
                <a:latin typeface="Times New Roman"/>
                <a:cs typeface="Times New Roman"/>
              </a:rPr>
              <a:t>or a liquid. </a:t>
            </a:r>
            <a:r>
              <a:rPr sz="2800" spc="-5" dirty="0">
                <a:latin typeface="Times New Roman"/>
                <a:cs typeface="Times New Roman"/>
              </a:rPr>
              <a:t>Convection </a:t>
            </a:r>
            <a:r>
              <a:rPr sz="2800" dirty="0">
                <a:latin typeface="Times New Roman"/>
                <a:cs typeface="Times New Roman"/>
              </a:rPr>
              <a:t>is the  </a:t>
            </a:r>
            <a:r>
              <a:rPr sz="2800" spc="-5" dirty="0">
                <a:latin typeface="Times New Roman"/>
                <a:cs typeface="Times New Roman"/>
              </a:rPr>
              <a:t>most important heat transfer process for </a:t>
            </a:r>
            <a:r>
              <a:rPr sz="2800" dirty="0">
                <a:latin typeface="Times New Roman"/>
                <a:cs typeface="Times New Roman"/>
              </a:rPr>
              <a:t>liquids </a:t>
            </a:r>
            <a:r>
              <a:rPr sz="2800" spc="-5" dirty="0">
                <a:latin typeface="Times New Roman"/>
                <a:cs typeface="Times New Roman"/>
              </a:rPr>
              <a:t>and  </a:t>
            </a:r>
            <a:r>
              <a:rPr sz="2800" dirty="0">
                <a:latin typeface="Times New Roman"/>
                <a:cs typeface="Times New Roman"/>
              </a:rPr>
              <a:t>gases.</a:t>
            </a:r>
            <a:endParaRPr sz="2800">
              <a:latin typeface="Times New Roman"/>
              <a:cs typeface="Times New Roman"/>
            </a:endParaRPr>
          </a:p>
          <a:p>
            <a:pPr marL="355600" marR="5715" indent="-342900" algn="just">
              <a:lnSpc>
                <a:spcPct val="100000"/>
              </a:lnSpc>
              <a:spcBef>
                <a:spcPts val="700"/>
              </a:spcBef>
              <a:buFont typeface="Arial"/>
              <a:buChar char="•"/>
              <a:tabLst>
                <a:tab pos="355600" algn="l"/>
              </a:tabLst>
            </a:pPr>
            <a:r>
              <a:rPr sz="2800" b="1" spc="-5" dirty="0">
                <a:latin typeface="Times New Roman"/>
                <a:cs typeface="Times New Roman"/>
              </a:rPr>
              <a:t>Conduction </a:t>
            </a:r>
            <a:r>
              <a:rPr sz="2800" dirty="0">
                <a:latin typeface="Times New Roman"/>
                <a:cs typeface="Times New Roman"/>
              </a:rPr>
              <a:t>is the </a:t>
            </a:r>
            <a:r>
              <a:rPr sz="2800" spc="-5" dirty="0">
                <a:latin typeface="Times New Roman"/>
                <a:cs typeface="Times New Roman"/>
              </a:rPr>
              <a:t>transfer </a:t>
            </a:r>
            <a:r>
              <a:rPr sz="2800" dirty="0">
                <a:latin typeface="Times New Roman"/>
                <a:cs typeface="Times New Roman"/>
              </a:rPr>
              <a:t>of </a:t>
            </a:r>
            <a:r>
              <a:rPr sz="2800" spc="-10" dirty="0">
                <a:latin typeface="Times New Roman"/>
                <a:cs typeface="Times New Roman"/>
              </a:rPr>
              <a:t>thermal </a:t>
            </a:r>
            <a:r>
              <a:rPr sz="2800" spc="-5" dirty="0">
                <a:latin typeface="Times New Roman"/>
                <a:cs typeface="Times New Roman"/>
              </a:rPr>
              <a:t>energy </a:t>
            </a:r>
            <a:r>
              <a:rPr sz="2800" dirty="0">
                <a:latin typeface="Times New Roman"/>
                <a:cs typeface="Times New Roman"/>
              </a:rPr>
              <a:t>by  </a:t>
            </a:r>
            <a:r>
              <a:rPr sz="2800" spc="-10" dirty="0">
                <a:latin typeface="Times New Roman"/>
                <a:cs typeface="Times New Roman"/>
              </a:rPr>
              <a:t>molecular </a:t>
            </a:r>
            <a:r>
              <a:rPr sz="2800" spc="-5" dirty="0">
                <a:latin typeface="Times New Roman"/>
                <a:cs typeface="Times New Roman"/>
              </a:rPr>
              <a:t>action, </a:t>
            </a:r>
            <a:r>
              <a:rPr sz="2800" dirty="0">
                <a:latin typeface="Times New Roman"/>
                <a:cs typeface="Times New Roman"/>
              </a:rPr>
              <a:t>without </a:t>
            </a:r>
            <a:r>
              <a:rPr sz="2800" spc="-5" dirty="0">
                <a:latin typeface="Times New Roman"/>
                <a:cs typeface="Times New Roman"/>
              </a:rPr>
              <a:t>any motion </a:t>
            </a:r>
            <a:r>
              <a:rPr sz="2800" dirty="0">
                <a:latin typeface="Times New Roman"/>
                <a:cs typeface="Times New Roman"/>
              </a:rPr>
              <a:t>of the </a:t>
            </a:r>
            <a:r>
              <a:rPr sz="2800" spc="-10" dirty="0">
                <a:latin typeface="Times New Roman"/>
                <a:cs typeface="Times New Roman"/>
              </a:rPr>
              <a:t>medium.  </a:t>
            </a:r>
            <a:r>
              <a:rPr sz="2800" spc="-5" dirty="0">
                <a:latin typeface="Times New Roman"/>
                <a:cs typeface="Times New Roman"/>
              </a:rPr>
              <a:t>Conduction can occur </a:t>
            </a:r>
            <a:r>
              <a:rPr sz="2800" dirty="0">
                <a:latin typeface="Times New Roman"/>
                <a:cs typeface="Times New Roman"/>
              </a:rPr>
              <a:t>in solids, liquids, </a:t>
            </a:r>
            <a:r>
              <a:rPr sz="2800" spc="-5" dirty="0">
                <a:latin typeface="Times New Roman"/>
                <a:cs typeface="Times New Roman"/>
              </a:rPr>
              <a:t>and gases,  </a:t>
            </a:r>
            <a:r>
              <a:rPr sz="2800" dirty="0">
                <a:latin typeface="Times New Roman"/>
                <a:cs typeface="Times New Roman"/>
              </a:rPr>
              <a:t>but it is </a:t>
            </a:r>
            <a:r>
              <a:rPr sz="2800" spc="-5" dirty="0">
                <a:latin typeface="Times New Roman"/>
                <a:cs typeface="Times New Roman"/>
              </a:rPr>
              <a:t>usually most important </a:t>
            </a:r>
            <a:r>
              <a:rPr sz="2800" dirty="0">
                <a:latin typeface="Times New Roman"/>
                <a:cs typeface="Times New Roman"/>
              </a:rPr>
              <a:t>in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solids.</a:t>
            </a:r>
            <a:endParaRPr sz="2800">
              <a:latin typeface="Times New Roman"/>
              <a:cs typeface="Times New Roman"/>
            </a:endParaRPr>
          </a:p>
          <a:p>
            <a:pPr marL="355600" marR="6350" indent="-342900" algn="just">
              <a:lnSpc>
                <a:spcPct val="100000"/>
              </a:lnSpc>
              <a:spcBef>
                <a:spcPts val="690"/>
              </a:spcBef>
              <a:buFont typeface="Arial"/>
              <a:buChar char="•"/>
              <a:tabLst>
                <a:tab pos="355600" algn="l"/>
              </a:tabLst>
            </a:pPr>
            <a:r>
              <a:rPr sz="2800" b="1" spc="-5" dirty="0">
                <a:latin typeface="Times New Roman"/>
                <a:cs typeface="Times New Roman"/>
              </a:rPr>
              <a:t>Radiation </a:t>
            </a:r>
            <a:r>
              <a:rPr sz="2800" dirty="0">
                <a:latin typeface="Times New Roman"/>
                <a:cs typeface="Times New Roman"/>
              </a:rPr>
              <a:t>is a </a:t>
            </a:r>
            <a:r>
              <a:rPr sz="2800" spc="-5" dirty="0">
                <a:latin typeface="Times New Roman"/>
                <a:cs typeface="Times New Roman"/>
              </a:rPr>
              <a:t>transfer </a:t>
            </a:r>
            <a:r>
              <a:rPr sz="2800" dirty="0">
                <a:latin typeface="Times New Roman"/>
                <a:cs typeface="Times New Roman"/>
              </a:rPr>
              <a:t>of </a:t>
            </a:r>
            <a:r>
              <a:rPr sz="2800" spc="-5" dirty="0">
                <a:latin typeface="Times New Roman"/>
                <a:cs typeface="Times New Roman"/>
              </a:rPr>
              <a:t>thermal energy </a:t>
            </a:r>
            <a:r>
              <a:rPr sz="2800" dirty="0">
                <a:latin typeface="Times New Roman"/>
                <a:cs typeface="Times New Roman"/>
              </a:rPr>
              <a:t>by  </a:t>
            </a:r>
            <a:r>
              <a:rPr sz="2800" spc="-5" dirty="0">
                <a:latin typeface="Times New Roman"/>
                <a:cs typeface="Times New Roman"/>
              </a:rPr>
              <a:t>electromagnetic</a:t>
            </a:r>
            <a:r>
              <a:rPr sz="2800" spc="-2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waves.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231900" y="513079"/>
            <a:ext cx="6675120" cy="680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300" spc="-10" dirty="0"/>
              <a:t>Mechanisms </a:t>
            </a:r>
            <a:r>
              <a:rPr sz="4300" spc="-5" dirty="0"/>
              <a:t>of heat</a:t>
            </a:r>
            <a:r>
              <a:rPr sz="4300" spc="-30" dirty="0"/>
              <a:t> </a:t>
            </a:r>
            <a:r>
              <a:rPr sz="4300" spc="-5" dirty="0"/>
              <a:t>transfer</a:t>
            </a:r>
            <a:endParaRPr sz="4300"/>
          </a:p>
        </p:txBody>
      </p:sp>
      <p:sp>
        <p:nvSpPr>
          <p:cNvPr id="4" name="object 4"/>
          <p:cNvSpPr/>
          <p:nvPr/>
        </p:nvSpPr>
        <p:spPr>
          <a:xfrm>
            <a:off x="0" y="0"/>
            <a:ext cx="1206500" cy="13716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7889240" y="0"/>
            <a:ext cx="1254759" cy="12954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1240"/>
              </a:lnSpc>
            </a:pPr>
            <a:r>
              <a:rPr spc="-5" dirty="0"/>
              <a:t>Faculty </a:t>
            </a:r>
            <a:r>
              <a:rPr dirty="0"/>
              <a:t>of </a:t>
            </a:r>
            <a:r>
              <a:rPr spc="-5" dirty="0"/>
              <a:t>Pharmacy, Omer Ali-Mukhtar</a:t>
            </a:r>
            <a:r>
              <a:rPr spc="70" dirty="0"/>
              <a:t> </a:t>
            </a:r>
            <a:r>
              <a:rPr spc="-5" dirty="0"/>
              <a:t>University,</a:t>
            </a:r>
          </a:p>
          <a:p>
            <a:pPr marL="5080" algn="ctr">
              <a:lnSpc>
                <a:spcPct val="100000"/>
              </a:lnSpc>
            </a:pPr>
            <a:r>
              <a:rPr spc="-5" dirty="0"/>
              <a:t>Tobruk,</a:t>
            </a:r>
            <a:r>
              <a:rPr dirty="0"/>
              <a:t> </a:t>
            </a:r>
            <a:r>
              <a:rPr spc="-5" dirty="0"/>
              <a:t>Libya.</a:t>
            </a:r>
          </a:p>
        </p:txBody>
      </p:sp>
      <p:sp>
        <p:nvSpPr>
          <p:cNvPr id="7" name="object 7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dirty="0"/>
              <a:t>2014</a:t>
            </a:r>
            <a:r>
              <a:rPr spc="5" dirty="0"/>
              <a:t>/</a:t>
            </a:r>
            <a:r>
              <a:rPr dirty="0"/>
              <a:t>0</a:t>
            </a:r>
            <a:r>
              <a:rPr spc="10" dirty="0"/>
              <a:t>6</a:t>
            </a:r>
            <a:r>
              <a:rPr spc="-5" dirty="0"/>
              <a:t>/</a:t>
            </a:r>
            <a:r>
              <a:rPr spc="10" dirty="0"/>
              <a:t>0</a:t>
            </a:r>
            <a:r>
              <a:rPr dirty="0"/>
              <a:t>3</a:t>
            </a:r>
          </a:p>
        </p:txBody>
      </p:sp>
      <p:sp>
        <p:nvSpPr>
          <p:cNvPr id="8" name="object 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pPr marL="38100">
                <a:lnSpc>
                  <a:spcPts val="1240"/>
                </a:lnSpc>
              </a:pPr>
              <a:t>4</a:t>
            </a:fld>
            <a:endParaRPr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97000" y="497840"/>
            <a:ext cx="6266180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299845" algn="l"/>
              </a:tabLst>
            </a:pPr>
            <a:r>
              <a:rPr spc="-5" dirty="0"/>
              <a:t>Heat	transfer</a:t>
            </a:r>
            <a:r>
              <a:rPr spc="-20" dirty="0"/>
              <a:t> </a:t>
            </a:r>
            <a:r>
              <a:rPr spc="-5" dirty="0"/>
              <a:t>applications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404620"/>
            <a:ext cx="8062595" cy="49796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27050" marR="7620" indent="-514350">
              <a:lnSpc>
                <a:spcPct val="100000"/>
              </a:lnSpc>
              <a:spcBef>
                <a:spcPts val="100"/>
              </a:spcBef>
              <a:buAutoNum type="arabicPeriod"/>
              <a:tabLst>
                <a:tab pos="526415" algn="l"/>
                <a:tab pos="527050" algn="l"/>
                <a:tab pos="2619375" algn="l"/>
                <a:tab pos="3337560" algn="l"/>
                <a:tab pos="3712845" algn="l"/>
                <a:tab pos="5024120" algn="l"/>
                <a:tab pos="5438140" algn="l"/>
                <a:tab pos="6306820" algn="l"/>
                <a:tab pos="6720205" algn="l"/>
                <a:tab pos="7893684" algn="l"/>
              </a:tabLst>
            </a:pPr>
            <a:r>
              <a:rPr sz="2700" b="1" spc="-5" dirty="0">
                <a:latin typeface="Times New Roman"/>
                <a:cs typeface="Times New Roman"/>
              </a:rPr>
              <a:t>Ev</a:t>
            </a:r>
            <a:r>
              <a:rPr sz="2700" b="1" spc="5" dirty="0">
                <a:latin typeface="Times New Roman"/>
                <a:cs typeface="Times New Roman"/>
              </a:rPr>
              <a:t>a</a:t>
            </a:r>
            <a:r>
              <a:rPr sz="2700" b="1" spc="-5" dirty="0">
                <a:latin typeface="Times New Roman"/>
                <a:cs typeface="Times New Roman"/>
              </a:rPr>
              <a:t>p</a:t>
            </a:r>
            <a:r>
              <a:rPr sz="2700" b="1" spc="5" dirty="0">
                <a:latin typeface="Times New Roman"/>
                <a:cs typeface="Times New Roman"/>
              </a:rPr>
              <a:t>o</a:t>
            </a:r>
            <a:r>
              <a:rPr sz="2700" b="1" spc="-5" dirty="0">
                <a:latin typeface="Times New Roman"/>
                <a:cs typeface="Times New Roman"/>
              </a:rPr>
              <a:t>rat</a:t>
            </a:r>
            <a:r>
              <a:rPr sz="2700" b="1" spc="5" dirty="0">
                <a:latin typeface="Times New Roman"/>
                <a:cs typeface="Times New Roman"/>
              </a:rPr>
              <a:t>io</a:t>
            </a:r>
            <a:r>
              <a:rPr sz="2700" b="1" spc="-15" dirty="0">
                <a:latin typeface="Times New Roman"/>
                <a:cs typeface="Times New Roman"/>
              </a:rPr>
              <a:t>n</a:t>
            </a:r>
            <a:r>
              <a:rPr sz="2700" b="1" dirty="0">
                <a:latin typeface="Times New Roman"/>
                <a:cs typeface="Times New Roman"/>
              </a:rPr>
              <a:t>:	</a:t>
            </a:r>
            <a:r>
              <a:rPr sz="2700" spc="5" dirty="0">
                <a:latin typeface="Times New Roman"/>
                <a:cs typeface="Times New Roman"/>
              </a:rPr>
              <a:t>h</a:t>
            </a:r>
            <a:r>
              <a:rPr sz="2700" spc="-5" dirty="0">
                <a:latin typeface="Times New Roman"/>
                <a:cs typeface="Times New Roman"/>
              </a:rPr>
              <a:t>ea</a:t>
            </a:r>
            <a:r>
              <a:rPr sz="2700" dirty="0">
                <a:latin typeface="Times New Roman"/>
                <a:cs typeface="Times New Roman"/>
              </a:rPr>
              <a:t>t	</a:t>
            </a:r>
            <a:r>
              <a:rPr sz="2700" spc="-5" dirty="0">
                <a:latin typeface="Times New Roman"/>
                <a:cs typeface="Times New Roman"/>
              </a:rPr>
              <a:t>i</a:t>
            </a:r>
            <a:r>
              <a:rPr sz="2700" dirty="0">
                <a:latin typeface="Times New Roman"/>
                <a:cs typeface="Times New Roman"/>
              </a:rPr>
              <a:t>s	</a:t>
            </a:r>
            <a:r>
              <a:rPr sz="2700" spc="5" dirty="0">
                <a:latin typeface="Times New Roman"/>
                <a:cs typeface="Times New Roman"/>
              </a:rPr>
              <a:t>s</a:t>
            </a:r>
            <a:r>
              <a:rPr sz="2700" dirty="0">
                <a:latin typeface="Times New Roman"/>
                <a:cs typeface="Times New Roman"/>
              </a:rPr>
              <a:t>u</a:t>
            </a:r>
            <a:r>
              <a:rPr sz="2700" spc="5" dirty="0">
                <a:latin typeface="Times New Roman"/>
                <a:cs typeface="Times New Roman"/>
              </a:rPr>
              <a:t>pp</a:t>
            </a:r>
            <a:r>
              <a:rPr sz="2700" spc="-5" dirty="0">
                <a:latin typeface="Times New Roman"/>
                <a:cs typeface="Times New Roman"/>
              </a:rPr>
              <a:t>l</a:t>
            </a:r>
            <a:r>
              <a:rPr sz="2700" spc="5" dirty="0">
                <a:latin typeface="Times New Roman"/>
                <a:cs typeface="Times New Roman"/>
              </a:rPr>
              <a:t>i</a:t>
            </a:r>
            <a:r>
              <a:rPr sz="2700" spc="-10" dirty="0">
                <a:latin typeface="Times New Roman"/>
                <a:cs typeface="Times New Roman"/>
              </a:rPr>
              <a:t>e</a:t>
            </a:r>
            <a:r>
              <a:rPr sz="2700" dirty="0">
                <a:latin typeface="Times New Roman"/>
                <a:cs typeface="Times New Roman"/>
              </a:rPr>
              <a:t>d	</a:t>
            </a:r>
            <a:r>
              <a:rPr sz="2700" spc="5" dirty="0">
                <a:latin typeface="Times New Roman"/>
                <a:cs typeface="Times New Roman"/>
              </a:rPr>
              <a:t>i</a:t>
            </a:r>
            <a:r>
              <a:rPr sz="2700" dirty="0">
                <a:latin typeface="Times New Roman"/>
                <a:cs typeface="Times New Roman"/>
              </a:rPr>
              <a:t>n	or</a:t>
            </a:r>
            <a:r>
              <a:rPr sz="2700" spc="5" dirty="0">
                <a:latin typeface="Times New Roman"/>
                <a:cs typeface="Times New Roman"/>
              </a:rPr>
              <a:t>d</a:t>
            </a:r>
            <a:r>
              <a:rPr sz="2700" spc="-5" dirty="0">
                <a:latin typeface="Times New Roman"/>
                <a:cs typeface="Times New Roman"/>
              </a:rPr>
              <a:t>e</a:t>
            </a:r>
            <a:r>
              <a:rPr sz="2700" dirty="0">
                <a:latin typeface="Times New Roman"/>
                <a:cs typeface="Times New Roman"/>
              </a:rPr>
              <a:t>r	</a:t>
            </a:r>
            <a:r>
              <a:rPr sz="2700" spc="5" dirty="0">
                <a:latin typeface="Times New Roman"/>
                <a:cs typeface="Times New Roman"/>
              </a:rPr>
              <a:t>t</a:t>
            </a:r>
            <a:r>
              <a:rPr sz="2700" dirty="0">
                <a:latin typeface="Times New Roman"/>
                <a:cs typeface="Times New Roman"/>
              </a:rPr>
              <a:t>o	</a:t>
            </a:r>
            <a:r>
              <a:rPr sz="2700" spc="-5" dirty="0">
                <a:latin typeface="Times New Roman"/>
                <a:cs typeface="Times New Roman"/>
              </a:rPr>
              <a:t>c</a:t>
            </a:r>
            <a:r>
              <a:rPr sz="2700" spc="5" dirty="0">
                <a:latin typeface="Times New Roman"/>
                <a:cs typeface="Times New Roman"/>
              </a:rPr>
              <a:t>o</a:t>
            </a:r>
            <a:r>
              <a:rPr sz="2700" dirty="0">
                <a:latin typeface="Times New Roman"/>
                <a:cs typeface="Times New Roman"/>
              </a:rPr>
              <a:t>n</a:t>
            </a:r>
            <a:r>
              <a:rPr sz="2700" spc="5" dirty="0">
                <a:latin typeface="Times New Roman"/>
                <a:cs typeface="Times New Roman"/>
              </a:rPr>
              <a:t>v</a:t>
            </a:r>
            <a:r>
              <a:rPr sz="2700" spc="-5" dirty="0">
                <a:latin typeface="Times New Roman"/>
                <a:cs typeface="Times New Roman"/>
              </a:rPr>
              <a:t>er</a:t>
            </a:r>
            <a:r>
              <a:rPr sz="2700" dirty="0">
                <a:latin typeface="Times New Roman"/>
                <a:cs typeface="Times New Roman"/>
              </a:rPr>
              <a:t>t	a  liquid </a:t>
            </a:r>
            <a:r>
              <a:rPr sz="2700" spc="-5" dirty="0">
                <a:latin typeface="Times New Roman"/>
                <a:cs typeface="Times New Roman"/>
              </a:rPr>
              <a:t>into </a:t>
            </a:r>
            <a:r>
              <a:rPr sz="2700" dirty="0">
                <a:latin typeface="Times New Roman"/>
                <a:cs typeface="Times New Roman"/>
              </a:rPr>
              <a:t>a</a:t>
            </a:r>
            <a:r>
              <a:rPr sz="2700" spc="-10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vapor.</a:t>
            </a:r>
            <a:endParaRPr sz="2700">
              <a:latin typeface="Times New Roman"/>
              <a:cs typeface="Times New Roman"/>
            </a:endParaRPr>
          </a:p>
          <a:p>
            <a:pPr marL="527050" marR="7620" indent="-514350">
              <a:lnSpc>
                <a:spcPct val="100000"/>
              </a:lnSpc>
              <a:spcBef>
                <a:spcPts val="680"/>
              </a:spcBef>
              <a:buAutoNum type="arabicPeriod"/>
              <a:tabLst>
                <a:tab pos="526415" algn="l"/>
                <a:tab pos="527050" algn="l"/>
              </a:tabLst>
            </a:pPr>
            <a:r>
              <a:rPr sz="2700" b="1" spc="-5" dirty="0">
                <a:latin typeface="Times New Roman"/>
                <a:cs typeface="Times New Roman"/>
              </a:rPr>
              <a:t>Distillation: </a:t>
            </a:r>
            <a:r>
              <a:rPr sz="2700" dirty="0">
                <a:latin typeface="Times New Roman"/>
                <a:cs typeface="Times New Roman"/>
              </a:rPr>
              <a:t>heat is supplied to the liquid </a:t>
            </a:r>
            <a:r>
              <a:rPr sz="2700" spc="-5" dirty="0">
                <a:latin typeface="Times New Roman"/>
                <a:cs typeface="Times New Roman"/>
              </a:rPr>
              <a:t>mixture for  separation </a:t>
            </a:r>
            <a:r>
              <a:rPr sz="2700" dirty="0">
                <a:latin typeface="Times New Roman"/>
                <a:cs typeface="Times New Roman"/>
              </a:rPr>
              <a:t>of individual vapor</a:t>
            </a:r>
            <a:r>
              <a:rPr sz="2700" spc="-25" dirty="0">
                <a:latin typeface="Times New Roman"/>
                <a:cs typeface="Times New Roman"/>
              </a:rPr>
              <a:t> </a:t>
            </a:r>
            <a:r>
              <a:rPr sz="2700" spc="-5" dirty="0">
                <a:latin typeface="Times New Roman"/>
                <a:cs typeface="Times New Roman"/>
              </a:rPr>
              <a:t>component.</a:t>
            </a:r>
            <a:endParaRPr sz="2700">
              <a:latin typeface="Times New Roman"/>
              <a:cs typeface="Times New Roman"/>
            </a:endParaRPr>
          </a:p>
          <a:p>
            <a:pPr marL="527050" indent="-514350">
              <a:lnSpc>
                <a:spcPct val="100000"/>
              </a:lnSpc>
              <a:spcBef>
                <a:spcPts val="670"/>
              </a:spcBef>
              <a:buAutoNum type="arabicPeriod"/>
              <a:tabLst>
                <a:tab pos="526415" algn="l"/>
                <a:tab pos="527050" algn="l"/>
              </a:tabLst>
            </a:pPr>
            <a:r>
              <a:rPr sz="2700" b="1" spc="-5" dirty="0">
                <a:latin typeface="Times New Roman"/>
                <a:cs typeface="Times New Roman"/>
              </a:rPr>
              <a:t>Drying: </a:t>
            </a:r>
            <a:r>
              <a:rPr sz="2700" spc="-5" dirty="0">
                <a:latin typeface="Times New Roman"/>
                <a:cs typeface="Times New Roman"/>
              </a:rPr>
              <a:t>for </a:t>
            </a:r>
            <a:r>
              <a:rPr sz="2700" dirty="0">
                <a:latin typeface="Times New Roman"/>
                <a:cs typeface="Times New Roman"/>
              </a:rPr>
              <a:t>drying the </a:t>
            </a:r>
            <a:r>
              <a:rPr sz="2700" spc="-5" dirty="0">
                <a:latin typeface="Times New Roman"/>
                <a:cs typeface="Times New Roman"/>
              </a:rPr>
              <a:t>wet</a:t>
            </a:r>
            <a:r>
              <a:rPr sz="2700" spc="-2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granules.</a:t>
            </a:r>
            <a:endParaRPr sz="2700">
              <a:latin typeface="Times New Roman"/>
              <a:cs typeface="Times New Roman"/>
            </a:endParaRPr>
          </a:p>
          <a:p>
            <a:pPr marL="527050" marR="5080" indent="-514350" algn="just">
              <a:lnSpc>
                <a:spcPct val="100000"/>
              </a:lnSpc>
              <a:spcBef>
                <a:spcPts val="680"/>
              </a:spcBef>
              <a:buAutoNum type="arabicPeriod"/>
              <a:tabLst>
                <a:tab pos="527050" algn="l"/>
              </a:tabLst>
            </a:pPr>
            <a:r>
              <a:rPr sz="2700" b="1" spc="-5" dirty="0">
                <a:latin typeface="Times New Roman"/>
                <a:cs typeface="Times New Roman"/>
              </a:rPr>
              <a:t>Crystallization: </a:t>
            </a:r>
            <a:r>
              <a:rPr sz="2700" dirty="0">
                <a:latin typeface="Times New Roman"/>
                <a:cs typeface="Times New Roman"/>
              </a:rPr>
              <a:t>saturated solution is </a:t>
            </a:r>
            <a:r>
              <a:rPr sz="2700" spc="-5" dirty="0">
                <a:latin typeface="Times New Roman"/>
                <a:cs typeface="Times New Roman"/>
              </a:rPr>
              <a:t>heated </a:t>
            </a:r>
            <a:r>
              <a:rPr sz="2700" dirty="0">
                <a:latin typeface="Times New Roman"/>
                <a:cs typeface="Times New Roman"/>
              </a:rPr>
              <a:t>to bring  out super saturation, </a:t>
            </a:r>
            <a:r>
              <a:rPr sz="2700" spc="-5" dirty="0">
                <a:latin typeface="Times New Roman"/>
                <a:cs typeface="Times New Roman"/>
              </a:rPr>
              <a:t>which promotes crystallization </a:t>
            </a:r>
            <a:r>
              <a:rPr sz="2700" dirty="0">
                <a:latin typeface="Times New Roman"/>
                <a:cs typeface="Times New Roman"/>
              </a:rPr>
              <a:t>of  drugs.</a:t>
            </a:r>
            <a:endParaRPr sz="2700">
              <a:latin typeface="Times New Roman"/>
              <a:cs typeface="Times New Roman"/>
            </a:endParaRPr>
          </a:p>
          <a:p>
            <a:pPr marL="527050" marR="6350" indent="-514350" algn="just">
              <a:lnSpc>
                <a:spcPct val="100000"/>
              </a:lnSpc>
              <a:spcBef>
                <a:spcPts val="670"/>
              </a:spcBef>
              <a:buAutoNum type="arabicPeriod"/>
              <a:tabLst>
                <a:tab pos="527050" algn="l"/>
              </a:tabLst>
            </a:pPr>
            <a:r>
              <a:rPr sz="2700" b="1" spc="-5" dirty="0">
                <a:latin typeface="Times New Roman"/>
                <a:cs typeface="Times New Roman"/>
              </a:rPr>
              <a:t>Sterilization: </a:t>
            </a:r>
            <a:r>
              <a:rPr sz="2700" spc="-5" dirty="0">
                <a:latin typeface="Times New Roman"/>
                <a:cs typeface="Times New Roman"/>
              </a:rPr>
              <a:t>Autoclaves are used with </a:t>
            </a:r>
            <a:r>
              <a:rPr sz="2700" dirty="0">
                <a:latin typeface="Times New Roman"/>
                <a:cs typeface="Times New Roman"/>
              </a:rPr>
              <a:t>stream </a:t>
            </a:r>
            <a:r>
              <a:rPr sz="2700" spc="-5" dirty="0">
                <a:latin typeface="Times New Roman"/>
                <a:cs typeface="Times New Roman"/>
              </a:rPr>
              <a:t>as </a:t>
            </a:r>
            <a:r>
              <a:rPr sz="2700" dirty="0">
                <a:latin typeface="Times New Roman"/>
                <a:cs typeface="Times New Roman"/>
              </a:rPr>
              <a:t>a  heating</a:t>
            </a:r>
            <a:r>
              <a:rPr sz="2700" spc="-5" dirty="0">
                <a:latin typeface="Times New Roman"/>
                <a:cs typeface="Times New Roman"/>
              </a:rPr>
              <a:t> </a:t>
            </a:r>
            <a:r>
              <a:rPr sz="2700" spc="-10" dirty="0">
                <a:latin typeface="Times New Roman"/>
                <a:cs typeface="Times New Roman"/>
              </a:rPr>
              <a:t>medium.</a:t>
            </a:r>
            <a:endParaRPr sz="2700">
              <a:latin typeface="Times New Roman"/>
              <a:cs typeface="Times New Roman"/>
            </a:endParaRPr>
          </a:p>
          <a:p>
            <a:pPr marL="527050" indent="-514350" algn="just">
              <a:lnSpc>
                <a:spcPct val="100000"/>
              </a:lnSpc>
              <a:spcBef>
                <a:spcPts val="670"/>
              </a:spcBef>
              <a:buAutoNum type="arabicPeriod"/>
              <a:tabLst>
                <a:tab pos="527050" algn="l"/>
              </a:tabLst>
            </a:pPr>
            <a:r>
              <a:rPr sz="2700" spc="-5" dirty="0">
                <a:latin typeface="Times New Roman"/>
                <a:cs typeface="Times New Roman"/>
              </a:rPr>
              <a:t>Heat transfer </a:t>
            </a:r>
            <a:r>
              <a:rPr sz="2700" dirty="0">
                <a:latin typeface="Times New Roman"/>
                <a:cs typeface="Times New Roman"/>
              </a:rPr>
              <a:t>is required </a:t>
            </a:r>
            <a:r>
              <a:rPr sz="2700" spc="-5" dirty="0">
                <a:latin typeface="Times New Roman"/>
                <a:cs typeface="Times New Roman"/>
              </a:rPr>
              <a:t>for</a:t>
            </a:r>
            <a:r>
              <a:rPr sz="2700" spc="-30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refrigeration.</a:t>
            </a:r>
            <a:endParaRPr sz="27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0" y="0"/>
            <a:ext cx="1206500" cy="13716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7889240" y="0"/>
            <a:ext cx="1254759" cy="12954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1240"/>
              </a:lnSpc>
            </a:pPr>
            <a:r>
              <a:rPr spc="-5" dirty="0"/>
              <a:t>Faculty </a:t>
            </a:r>
            <a:r>
              <a:rPr dirty="0"/>
              <a:t>of </a:t>
            </a:r>
            <a:r>
              <a:rPr spc="-5" dirty="0"/>
              <a:t>Pharmacy, Omer Ali-Mukhtar</a:t>
            </a:r>
            <a:r>
              <a:rPr spc="70" dirty="0"/>
              <a:t> </a:t>
            </a:r>
            <a:r>
              <a:rPr spc="-5" dirty="0"/>
              <a:t>University,</a:t>
            </a:r>
          </a:p>
          <a:p>
            <a:pPr marL="5080" algn="ctr">
              <a:lnSpc>
                <a:spcPct val="100000"/>
              </a:lnSpc>
            </a:pPr>
            <a:r>
              <a:rPr spc="-5" dirty="0"/>
              <a:t>Tobruk,</a:t>
            </a:r>
            <a:r>
              <a:rPr dirty="0"/>
              <a:t> </a:t>
            </a:r>
            <a:r>
              <a:rPr spc="-5" dirty="0"/>
              <a:t>Libya.</a:t>
            </a:r>
          </a:p>
        </p:txBody>
      </p:sp>
      <p:sp>
        <p:nvSpPr>
          <p:cNvPr id="7" name="object 7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dirty="0"/>
              <a:t>2014</a:t>
            </a:r>
            <a:r>
              <a:rPr spc="5" dirty="0"/>
              <a:t>/</a:t>
            </a:r>
            <a:r>
              <a:rPr dirty="0"/>
              <a:t>0</a:t>
            </a:r>
            <a:r>
              <a:rPr spc="10" dirty="0"/>
              <a:t>6</a:t>
            </a:r>
            <a:r>
              <a:rPr spc="-5" dirty="0"/>
              <a:t>/</a:t>
            </a:r>
            <a:r>
              <a:rPr spc="10" dirty="0"/>
              <a:t>0</a:t>
            </a:r>
            <a:r>
              <a:rPr dirty="0"/>
              <a:t>3</a:t>
            </a:r>
          </a:p>
        </p:txBody>
      </p:sp>
      <p:sp>
        <p:nvSpPr>
          <p:cNvPr id="8" name="object 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pPr marL="38100">
                <a:lnSpc>
                  <a:spcPts val="1240"/>
                </a:lnSpc>
              </a:pPr>
              <a:t>5</a:t>
            </a:fld>
            <a:endParaRPr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913379" y="497840"/>
            <a:ext cx="3236595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Fourier’s</a:t>
            </a:r>
            <a:r>
              <a:rPr spc="-60" dirty="0"/>
              <a:t> </a:t>
            </a:r>
            <a:r>
              <a:rPr spc="-5" dirty="0"/>
              <a:t>law</a:t>
            </a:r>
          </a:p>
        </p:txBody>
      </p:sp>
      <p:sp>
        <p:nvSpPr>
          <p:cNvPr id="3" name="object 3"/>
          <p:cNvSpPr/>
          <p:nvPr/>
        </p:nvSpPr>
        <p:spPr>
          <a:xfrm>
            <a:off x="0" y="76200"/>
            <a:ext cx="1206500" cy="13716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7889240" y="0"/>
            <a:ext cx="1254759" cy="12954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1240"/>
              </a:lnSpc>
            </a:pPr>
            <a:r>
              <a:rPr spc="-5" dirty="0"/>
              <a:t>Faculty </a:t>
            </a:r>
            <a:r>
              <a:rPr dirty="0"/>
              <a:t>of </a:t>
            </a:r>
            <a:r>
              <a:rPr spc="-5" dirty="0"/>
              <a:t>Pharmacy, Omer Ali-Mukhtar</a:t>
            </a:r>
            <a:r>
              <a:rPr spc="70" dirty="0"/>
              <a:t> </a:t>
            </a:r>
            <a:r>
              <a:rPr spc="-5" dirty="0"/>
              <a:t>University,</a:t>
            </a:r>
          </a:p>
          <a:p>
            <a:pPr marL="5080" algn="ctr">
              <a:lnSpc>
                <a:spcPct val="100000"/>
              </a:lnSpc>
            </a:pPr>
            <a:r>
              <a:rPr spc="-5" dirty="0"/>
              <a:t>Tobruk,</a:t>
            </a:r>
            <a:r>
              <a:rPr dirty="0"/>
              <a:t> </a:t>
            </a:r>
            <a:r>
              <a:rPr spc="-5" dirty="0"/>
              <a:t>Libya.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dirty="0"/>
              <a:t>2014</a:t>
            </a:r>
            <a:r>
              <a:rPr spc="5" dirty="0"/>
              <a:t>/</a:t>
            </a:r>
            <a:r>
              <a:rPr dirty="0"/>
              <a:t>0</a:t>
            </a:r>
            <a:r>
              <a:rPr spc="10" dirty="0"/>
              <a:t>6</a:t>
            </a:r>
            <a:r>
              <a:rPr spc="-5" dirty="0"/>
              <a:t>/</a:t>
            </a:r>
            <a:r>
              <a:rPr spc="10" dirty="0"/>
              <a:t>0</a:t>
            </a:r>
            <a:r>
              <a:rPr dirty="0"/>
              <a:t>3</a:t>
            </a:r>
          </a:p>
        </p:txBody>
      </p:sp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pPr marL="38100">
                <a:lnSpc>
                  <a:spcPts val="1240"/>
                </a:lnSpc>
              </a:pPr>
              <a:t>6</a:t>
            </a:fld>
            <a:endParaRPr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938530" marR="5080" indent="-92583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Single and compound </a:t>
            </a:r>
            <a:r>
              <a:rPr spc="-10" dirty="0"/>
              <a:t>wall  </a:t>
            </a:r>
            <a:r>
              <a:rPr spc="-5" dirty="0"/>
              <a:t>resistance </a:t>
            </a:r>
            <a:r>
              <a:rPr dirty="0"/>
              <a:t>in</a:t>
            </a:r>
            <a:r>
              <a:rPr spc="-15" dirty="0"/>
              <a:t> </a:t>
            </a:r>
            <a:r>
              <a:rPr spc="-5" dirty="0"/>
              <a:t>series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633220"/>
            <a:ext cx="8065134" cy="27622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7620" indent="-342900">
              <a:lnSpc>
                <a:spcPct val="100000"/>
              </a:lnSpc>
              <a:spcBef>
                <a:spcPts val="10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800" spc="-10" dirty="0">
                <a:latin typeface="Times New Roman"/>
                <a:cs typeface="Times New Roman"/>
              </a:rPr>
              <a:t>Up </a:t>
            </a:r>
            <a:r>
              <a:rPr sz="2800" dirty="0">
                <a:latin typeface="Times New Roman"/>
                <a:cs typeface="Times New Roman"/>
              </a:rPr>
              <a:t>to now a </a:t>
            </a:r>
            <a:r>
              <a:rPr sz="2800" spc="-5" dirty="0">
                <a:latin typeface="Times New Roman"/>
                <a:cs typeface="Times New Roman"/>
              </a:rPr>
              <a:t>wall has been treated </a:t>
            </a:r>
            <a:r>
              <a:rPr sz="2800" spc="-10" dirty="0">
                <a:latin typeface="Times New Roman"/>
                <a:cs typeface="Times New Roman"/>
              </a:rPr>
              <a:t>as </a:t>
            </a:r>
            <a:r>
              <a:rPr sz="2800" dirty="0">
                <a:latin typeface="Times New Roman"/>
                <a:cs typeface="Times New Roman"/>
              </a:rPr>
              <a:t>if it </a:t>
            </a:r>
            <a:r>
              <a:rPr sz="2800" spc="-5" dirty="0">
                <a:latin typeface="Times New Roman"/>
                <a:cs typeface="Times New Roman"/>
              </a:rPr>
              <a:t>consisted </a:t>
            </a:r>
            <a:r>
              <a:rPr sz="2800" dirty="0">
                <a:latin typeface="Times New Roman"/>
                <a:cs typeface="Times New Roman"/>
              </a:rPr>
              <a:t>of  only one</a:t>
            </a:r>
            <a:r>
              <a:rPr sz="2800" spc="-15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material.</a:t>
            </a:r>
            <a:endParaRPr sz="2800">
              <a:latin typeface="Times New Roman"/>
              <a:cs typeface="Times New Roman"/>
            </a:endParaRPr>
          </a:p>
          <a:p>
            <a:pPr marL="355600" marR="5080" indent="-342900">
              <a:lnSpc>
                <a:spcPct val="100000"/>
              </a:lnSpc>
              <a:spcBef>
                <a:spcPts val="700"/>
              </a:spcBef>
              <a:buFont typeface="Arial"/>
              <a:buChar char="•"/>
              <a:tabLst>
                <a:tab pos="354965" algn="l"/>
                <a:tab pos="355600" algn="l"/>
                <a:tab pos="1362075" algn="l"/>
                <a:tab pos="1972310" algn="l"/>
                <a:tab pos="2913380" algn="l"/>
                <a:tab pos="3446145" algn="l"/>
                <a:tab pos="3917950" algn="l"/>
                <a:tab pos="4883150" algn="l"/>
                <a:tab pos="6280150" algn="l"/>
                <a:tab pos="7755255" algn="l"/>
              </a:tabLst>
            </a:pPr>
            <a:r>
              <a:rPr sz="2800" spc="10" dirty="0">
                <a:latin typeface="Times New Roman"/>
                <a:cs typeface="Times New Roman"/>
              </a:rPr>
              <a:t>W</a:t>
            </a:r>
            <a:r>
              <a:rPr sz="2800" spc="-5" dirty="0">
                <a:latin typeface="Times New Roman"/>
                <a:cs typeface="Times New Roman"/>
              </a:rPr>
              <a:t>a</a:t>
            </a:r>
            <a:r>
              <a:rPr sz="2800" dirty="0">
                <a:latin typeface="Times New Roman"/>
                <a:cs typeface="Times New Roman"/>
              </a:rPr>
              <a:t>lls	</a:t>
            </a:r>
            <a:r>
              <a:rPr sz="2800" spc="-5" dirty="0">
                <a:latin typeface="Times New Roman"/>
                <a:cs typeface="Times New Roman"/>
              </a:rPr>
              <a:t>a</a:t>
            </a:r>
            <a:r>
              <a:rPr sz="2800" dirty="0">
                <a:latin typeface="Times New Roman"/>
                <a:cs typeface="Times New Roman"/>
              </a:rPr>
              <a:t>re	</a:t>
            </a:r>
            <a:r>
              <a:rPr sz="2800" spc="-20" dirty="0">
                <a:latin typeface="Times New Roman"/>
                <a:cs typeface="Times New Roman"/>
              </a:rPr>
              <a:t>m</a:t>
            </a:r>
            <a:r>
              <a:rPr sz="2800" spc="-15" dirty="0">
                <a:latin typeface="Times New Roman"/>
                <a:cs typeface="Times New Roman"/>
              </a:rPr>
              <a:t>a</a:t>
            </a:r>
            <a:r>
              <a:rPr sz="2800" spc="5" dirty="0">
                <a:latin typeface="Times New Roman"/>
                <a:cs typeface="Times New Roman"/>
              </a:rPr>
              <a:t>d</a:t>
            </a:r>
            <a:r>
              <a:rPr sz="2800" dirty="0">
                <a:latin typeface="Times New Roman"/>
                <a:cs typeface="Times New Roman"/>
              </a:rPr>
              <a:t>e	</a:t>
            </a:r>
            <a:r>
              <a:rPr sz="2800" spc="5" dirty="0">
                <a:latin typeface="Times New Roman"/>
                <a:cs typeface="Times New Roman"/>
              </a:rPr>
              <a:t>u</a:t>
            </a:r>
            <a:r>
              <a:rPr sz="2800" dirty="0">
                <a:latin typeface="Times New Roman"/>
                <a:cs typeface="Times New Roman"/>
              </a:rPr>
              <a:t>p	of	</a:t>
            </a:r>
            <a:r>
              <a:rPr sz="2800" spc="-20" dirty="0">
                <a:latin typeface="Times New Roman"/>
                <a:cs typeface="Times New Roman"/>
              </a:rPr>
              <a:t>m</a:t>
            </a:r>
            <a:r>
              <a:rPr sz="2800" spc="-5" dirty="0">
                <a:latin typeface="Times New Roman"/>
                <a:cs typeface="Times New Roman"/>
              </a:rPr>
              <a:t>an</a:t>
            </a:r>
            <a:r>
              <a:rPr sz="2800" dirty="0">
                <a:latin typeface="Times New Roman"/>
                <a:cs typeface="Times New Roman"/>
              </a:rPr>
              <a:t>y	di</a:t>
            </a:r>
            <a:r>
              <a:rPr sz="2800" spc="-15" dirty="0">
                <a:latin typeface="Times New Roman"/>
                <a:cs typeface="Times New Roman"/>
              </a:rPr>
              <a:t>f</a:t>
            </a:r>
            <a:r>
              <a:rPr sz="2800" spc="-5" dirty="0">
                <a:latin typeface="Times New Roman"/>
                <a:cs typeface="Times New Roman"/>
              </a:rPr>
              <a:t>f</a:t>
            </a:r>
            <a:r>
              <a:rPr sz="2800" spc="-15" dirty="0">
                <a:latin typeface="Times New Roman"/>
                <a:cs typeface="Times New Roman"/>
              </a:rPr>
              <a:t>e</a:t>
            </a:r>
            <a:r>
              <a:rPr sz="2800" spc="5" dirty="0">
                <a:latin typeface="Times New Roman"/>
                <a:cs typeface="Times New Roman"/>
              </a:rPr>
              <a:t>r</a:t>
            </a:r>
            <a:r>
              <a:rPr sz="2800" spc="-5" dirty="0">
                <a:latin typeface="Times New Roman"/>
                <a:cs typeface="Times New Roman"/>
              </a:rPr>
              <a:t>en</a:t>
            </a:r>
            <a:r>
              <a:rPr sz="2800" dirty="0">
                <a:latin typeface="Times New Roman"/>
                <a:cs typeface="Times New Roman"/>
              </a:rPr>
              <a:t>t	</a:t>
            </a:r>
            <a:r>
              <a:rPr sz="2800" spc="-20" dirty="0">
                <a:latin typeface="Times New Roman"/>
                <a:cs typeface="Times New Roman"/>
              </a:rPr>
              <a:t>m</a:t>
            </a:r>
            <a:r>
              <a:rPr sz="2800" spc="-5" dirty="0">
                <a:latin typeface="Times New Roman"/>
                <a:cs typeface="Times New Roman"/>
              </a:rPr>
              <a:t>a</a:t>
            </a:r>
            <a:r>
              <a:rPr sz="2800" dirty="0">
                <a:latin typeface="Times New Roman"/>
                <a:cs typeface="Times New Roman"/>
              </a:rPr>
              <a:t>t</a:t>
            </a:r>
            <a:r>
              <a:rPr sz="2800" spc="-15" dirty="0">
                <a:latin typeface="Times New Roman"/>
                <a:cs typeface="Times New Roman"/>
              </a:rPr>
              <a:t>e</a:t>
            </a:r>
            <a:r>
              <a:rPr sz="2800" spc="5" dirty="0">
                <a:latin typeface="Times New Roman"/>
                <a:cs typeface="Times New Roman"/>
              </a:rPr>
              <a:t>r</a:t>
            </a:r>
            <a:r>
              <a:rPr sz="2800" dirty="0">
                <a:latin typeface="Times New Roman"/>
                <a:cs typeface="Times New Roman"/>
              </a:rPr>
              <a:t>i</a:t>
            </a:r>
            <a:r>
              <a:rPr sz="2800" spc="-15" dirty="0">
                <a:latin typeface="Times New Roman"/>
                <a:cs typeface="Times New Roman"/>
              </a:rPr>
              <a:t>a</a:t>
            </a:r>
            <a:r>
              <a:rPr sz="2800" dirty="0">
                <a:latin typeface="Times New Roman"/>
                <a:cs typeface="Times New Roman"/>
              </a:rPr>
              <a:t>ls	of  </a:t>
            </a:r>
            <a:r>
              <a:rPr sz="2800" spc="-5" dirty="0">
                <a:latin typeface="Times New Roman"/>
                <a:cs typeface="Times New Roman"/>
              </a:rPr>
              <a:t>different thicknesses.</a:t>
            </a:r>
            <a:endParaRPr sz="2800">
              <a:latin typeface="Times New Roman"/>
              <a:cs typeface="Times New Roman"/>
            </a:endParaRPr>
          </a:p>
          <a:p>
            <a:pPr marL="355600" marR="5080" indent="-342900">
              <a:lnSpc>
                <a:spcPct val="100000"/>
              </a:lnSpc>
              <a:spcBef>
                <a:spcPts val="690"/>
              </a:spcBef>
              <a:buFont typeface="Arial"/>
              <a:buChar char="•"/>
              <a:tabLst>
                <a:tab pos="354965" algn="l"/>
                <a:tab pos="355600" algn="l"/>
                <a:tab pos="986790" algn="l"/>
                <a:tab pos="1877060" algn="l"/>
                <a:tab pos="2529205" algn="l"/>
                <a:tab pos="3394075" algn="l"/>
                <a:tab pos="4576445" algn="l"/>
                <a:tab pos="5896610" algn="l"/>
                <a:tab pos="6391275" algn="l"/>
              </a:tabLst>
            </a:pPr>
            <a:r>
              <a:rPr sz="2800" spc="10" dirty="0">
                <a:latin typeface="Times New Roman"/>
                <a:cs typeface="Times New Roman"/>
              </a:rPr>
              <a:t>W</a:t>
            </a:r>
            <a:r>
              <a:rPr sz="2800" dirty="0">
                <a:latin typeface="Times New Roman"/>
                <a:cs typeface="Times New Roman"/>
              </a:rPr>
              <a:t>e	</a:t>
            </a:r>
            <a:r>
              <a:rPr sz="2800" spc="5" dirty="0">
                <a:latin typeface="Times New Roman"/>
                <a:cs typeface="Times New Roman"/>
              </a:rPr>
              <a:t>s</a:t>
            </a:r>
            <a:r>
              <a:rPr sz="2800" dirty="0">
                <a:latin typeface="Times New Roman"/>
                <a:cs typeface="Times New Roman"/>
              </a:rPr>
              <a:t>olve	this	</a:t>
            </a:r>
            <a:r>
              <a:rPr sz="2800" spc="-20" dirty="0">
                <a:latin typeface="Times New Roman"/>
                <a:cs typeface="Times New Roman"/>
              </a:rPr>
              <a:t>m</a:t>
            </a:r>
            <a:r>
              <a:rPr sz="2800" spc="5" dirty="0">
                <a:latin typeface="Times New Roman"/>
                <a:cs typeface="Times New Roman"/>
              </a:rPr>
              <a:t>o</a:t>
            </a:r>
            <a:r>
              <a:rPr sz="2800" spc="-5" dirty="0">
                <a:latin typeface="Times New Roman"/>
                <a:cs typeface="Times New Roman"/>
              </a:rPr>
              <a:t>r</a:t>
            </a:r>
            <a:r>
              <a:rPr sz="2800" dirty="0">
                <a:latin typeface="Times New Roman"/>
                <a:cs typeface="Times New Roman"/>
              </a:rPr>
              <a:t>e	</a:t>
            </a:r>
            <a:r>
              <a:rPr sz="2800" spc="5" dirty="0">
                <a:latin typeface="Times New Roman"/>
                <a:cs typeface="Times New Roman"/>
              </a:rPr>
              <a:t>g</a:t>
            </a:r>
            <a:r>
              <a:rPr sz="2800" spc="-15" dirty="0">
                <a:latin typeface="Times New Roman"/>
                <a:cs typeface="Times New Roman"/>
              </a:rPr>
              <a:t>e</a:t>
            </a:r>
            <a:r>
              <a:rPr sz="2800" spc="5" dirty="0">
                <a:latin typeface="Times New Roman"/>
                <a:cs typeface="Times New Roman"/>
              </a:rPr>
              <a:t>n</a:t>
            </a:r>
            <a:r>
              <a:rPr sz="2800" spc="-15" dirty="0">
                <a:latin typeface="Times New Roman"/>
                <a:cs typeface="Times New Roman"/>
              </a:rPr>
              <a:t>e</a:t>
            </a:r>
            <a:r>
              <a:rPr sz="2800" spc="5" dirty="0">
                <a:latin typeface="Times New Roman"/>
                <a:cs typeface="Times New Roman"/>
              </a:rPr>
              <a:t>r</a:t>
            </a:r>
            <a:r>
              <a:rPr sz="2800" spc="-15" dirty="0">
                <a:latin typeface="Times New Roman"/>
                <a:cs typeface="Times New Roman"/>
              </a:rPr>
              <a:t>a</a:t>
            </a:r>
            <a:r>
              <a:rPr sz="2800" dirty="0">
                <a:latin typeface="Times New Roman"/>
                <a:cs typeface="Times New Roman"/>
              </a:rPr>
              <a:t>l	p</a:t>
            </a:r>
            <a:r>
              <a:rPr sz="2800" spc="5" dirty="0">
                <a:latin typeface="Times New Roman"/>
                <a:cs typeface="Times New Roman"/>
              </a:rPr>
              <a:t>r</a:t>
            </a:r>
            <a:r>
              <a:rPr sz="2800" dirty="0">
                <a:latin typeface="Times New Roman"/>
                <a:cs typeface="Times New Roman"/>
              </a:rPr>
              <a:t>o</a:t>
            </a:r>
            <a:r>
              <a:rPr sz="2800" spc="5" dirty="0">
                <a:latin typeface="Times New Roman"/>
                <a:cs typeface="Times New Roman"/>
              </a:rPr>
              <a:t>b</a:t>
            </a:r>
            <a:r>
              <a:rPr sz="2800" dirty="0">
                <a:latin typeface="Times New Roman"/>
                <a:cs typeface="Times New Roman"/>
              </a:rPr>
              <a:t>l</a:t>
            </a:r>
            <a:r>
              <a:rPr sz="2800" spc="-15" dirty="0">
                <a:latin typeface="Times New Roman"/>
                <a:cs typeface="Times New Roman"/>
              </a:rPr>
              <a:t>e</a:t>
            </a:r>
            <a:r>
              <a:rPr sz="2800" dirty="0">
                <a:latin typeface="Times New Roman"/>
                <a:cs typeface="Times New Roman"/>
              </a:rPr>
              <a:t>m	by	</a:t>
            </a:r>
            <a:r>
              <a:rPr sz="2800" spc="-5" dirty="0">
                <a:latin typeface="Times New Roman"/>
                <a:cs typeface="Times New Roman"/>
              </a:rPr>
              <a:t>co</a:t>
            </a:r>
            <a:r>
              <a:rPr sz="2800" spc="5" dirty="0">
                <a:latin typeface="Times New Roman"/>
                <a:cs typeface="Times New Roman"/>
              </a:rPr>
              <a:t>n</a:t>
            </a:r>
            <a:r>
              <a:rPr sz="2800" spc="-5" dirty="0">
                <a:latin typeface="Times New Roman"/>
                <a:cs typeface="Times New Roman"/>
              </a:rPr>
              <a:t>s</a:t>
            </a:r>
            <a:r>
              <a:rPr sz="2800" dirty="0">
                <a:latin typeface="Times New Roman"/>
                <a:cs typeface="Times New Roman"/>
              </a:rPr>
              <a:t>ide</a:t>
            </a:r>
            <a:r>
              <a:rPr sz="2800" spc="-5" dirty="0">
                <a:latin typeface="Times New Roman"/>
                <a:cs typeface="Times New Roman"/>
              </a:rPr>
              <a:t>r</a:t>
            </a:r>
            <a:r>
              <a:rPr sz="2800" dirty="0">
                <a:latin typeface="Times New Roman"/>
                <a:cs typeface="Times New Roman"/>
              </a:rPr>
              <a:t>i</a:t>
            </a:r>
            <a:r>
              <a:rPr sz="2800" spc="5" dirty="0">
                <a:latin typeface="Times New Roman"/>
                <a:cs typeface="Times New Roman"/>
              </a:rPr>
              <a:t>n</a:t>
            </a:r>
            <a:r>
              <a:rPr sz="2800" dirty="0">
                <a:latin typeface="Times New Roman"/>
                <a:cs typeface="Times New Roman"/>
              </a:rPr>
              <a:t>g  the </a:t>
            </a:r>
            <a:r>
              <a:rPr sz="2800" spc="-5" dirty="0">
                <a:latin typeface="Times New Roman"/>
                <a:cs typeface="Times New Roman"/>
              </a:rPr>
              <a:t>compound</a:t>
            </a:r>
            <a:r>
              <a:rPr sz="2800" spc="-2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wall.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0" y="0"/>
            <a:ext cx="1206500" cy="13716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7889240" y="0"/>
            <a:ext cx="1254759" cy="12954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3352800" y="4645981"/>
            <a:ext cx="1952625" cy="736519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3381383" y="5650374"/>
            <a:ext cx="1905545" cy="520860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1240"/>
              </a:lnSpc>
            </a:pPr>
            <a:r>
              <a:rPr spc="-5" dirty="0"/>
              <a:t>Faculty </a:t>
            </a:r>
            <a:r>
              <a:rPr dirty="0"/>
              <a:t>of </a:t>
            </a:r>
            <a:r>
              <a:rPr spc="-5" dirty="0"/>
              <a:t>Pharmacy, Omer Ali-Mukhtar</a:t>
            </a:r>
            <a:r>
              <a:rPr spc="70" dirty="0"/>
              <a:t> </a:t>
            </a:r>
            <a:r>
              <a:rPr spc="-5" dirty="0"/>
              <a:t>University,</a:t>
            </a:r>
          </a:p>
          <a:p>
            <a:pPr marL="5080" algn="ctr">
              <a:lnSpc>
                <a:spcPct val="100000"/>
              </a:lnSpc>
            </a:pPr>
            <a:r>
              <a:rPr spc="-5" dirty="0"/>
              <a:t>Tobruk,</a:t>
            </a:r>
            <a:r>
              <a:rPr dirty="0"/>
              <a:t> </a:t>
            </a:r>
            <a:r>
              <a:rPr spc="-5" dirty="0"/>
              <a:t>Libya.</a:t>
            </a:r>
          </a:p>
        </p:txBody>
      </p:sp>
      <p:sp>
        <p:nvSpPr>
          <p:cNvPr id="9" name="object 9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dirty="0"/>
              <a:t>2014</a:t>
            </a:r>
            <a:r>
              <a:rPr spc="5" dirty="0"/>
              <a:t>/</a:t>
            </a:r>
            <a:r>
              <a:rPr dirty="0"/>
              <a:t>0</a:t>
            </a:r>
            <a:r>
              <a:rPr spc="10" dirty="0"/>
              <a:t>6</a:t>
            </a:r>
            <a:r>
              <a:rPr spc="-5" dirty="0"/>
              <a:t>/</a:t>
            </a:r>
            <a:r>
              <a:rPr spc="10" dirty="0"/>
              <a:t>0</a:t>
            </a:r>
            <a:r>
              <a:rPr dirty="0"/>
              <a:t>3</a:t>
            </a:r>
          </a:p>
        </p:txBody>
      </p:sp>
      <p:sp>
        <p:nvSpPr>
          <p:cNvPr id="10" name="object 10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pPr marL="38100">
                <a:lnSpc>
                  <a:spcPts val="1240"/>
                </a:lnSpc>
              </a:pPr>
              <a:t>7</a:t>
            </a:fld>
            <a:endParaRPr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38200" y="1447800"/>
            <a:ext cx="7069927" cy="319911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302259" y="4834890"/>
            <a:ext cx="8608060" cy="1397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100"/>
              </a:spcBef>
            </a:pPr>
            <a:r>
              <a:rPr sz="1800" spc="-10" dirty="0">
                <a:latin typeface="Arial"/>
                <a:cs typeface="Arial"/>
              </a:rPr>
              <a:t>Let </a:t>
            </a:r>
            <a:r>
              <a:rPr sz="1800" spc="-5" dirty="0">
                <a:latin typeface="Arial"/>
                <a:cs typeface="Arial"/>
              </a:rPr>
              <a:t>us assume that the </a:t>
            </a:r>
            <a:r>
              <a:rPr sz="1800" spc="-10" dirty="0">
                <a:latin typeface="Arial"/>
                <a:cs typeface="Arial"/>
              </a:rPr>
              <a:t>inside </a:t>
            </a:r>
            <a:r>
              <a:rPr sz="1800" spc="-15" dirty="0">
                <a:latin typeface="Arial"/>
                <a:cs typeface="Arial"/>
              </a:rPr>
              <a:t>wall </a:t>
            </a:r>
            <a:r>
              <a:rPr sz="1800" spc="-5" dirty="0">
                <a:latin typeface="Arial"/>
                <a:cs typeface="Arial"/>
              </a:rPr>
              <a:t>is the </a:t>
            </a:r>
            <a:r>
              <a:rPr sz="1800" spc="-10" dirty="0">
                <a:latin typeface="Arial"/>
                <a:cs typeface="Arial"/>
              </a:rPr>
              <a:t>hot </a:t>
            </a:r>
            <a:r>
              <a:rPr sz="1800" spc="-15" dirty="0">
                <a:latin typeface="Arial"/>
                <a:cs typeface="Arial"/>
              </a:rPr>
              <a:t>wall </a:t>
            </a:r>
            <a:r>
              <a:rPr sz="1800" spc="-5" dirty="0">
                <a:latin typeface="Arial"/>
                <a:cs typeface="Arial"/>
              </a:rPr>
              <a:t>and it is at </a:t>
            </a:r>
            <a:r>
              <a:rPr sz="1800" dirty="0">
                <a:latin typeface="Arial"/>
                <a:cs typeface="Arial"/>
              </a:rPr>
              <a:t>a</a:t>
            </a:r>
            <a:r>
              <a:rPr sz="1800" spc="60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temperature</a:t>
            </a:r>
            <a:endParaRPr sz="1800">
              <a:latin typeface="Arial"/>
              <a:cs typeface="Arial"/>
            </a:endParaRPr>
          </a:p>
          <a:p>
            <a:pPr marL="12700" marR="5080" algn="just">
              <a:lnSpc>
                <a:spcPct val="100000"/>
              </a:lnSpc>
            </a:pPr>
            <a:r>
              <a:rPr sz="1800" i="1" dirty="0">
                <a:latin typeface="Arial"/>
                <a:cs typeface="Arial"/>
              </a:rPr>
              <a:t>T</a:t>
            </a:r>
            <a:r>
              <a:rPr sz="1800" b="1" i="1" dirty="0">
                <a:latin typeface="Arial"/>
                <a:cs typeface="Arial"/>
              </a:rPr>
              <a:t>h, </a:t>
            </a:r>
            <a:r>
              <a:rPr sz="1800" b="1" i="1" spc="-5" dirty="0">
                <a:latin typeface="Arial"/>
                <a:cs typeface="Arial"/>
              </a:rPr>
              <a:t>whereas the outside wall </a:t>
            </a:r>
            <a:r>
              <a:rPr sz="1800" b="1" i="1" dirty="0">
                <a:latin typeface="Arial"/>
                <a:cs typeface="Arial"/>
              </a:rPr>
              <a:t>is the </a:t>
            </a:r>
            <a:r>
              <a:rPr sz="1800" b="1" i="1" spc="-5" dirty="0">
                <a:latin typeface="Arial"/>
                <a:cs typeface="Arial"/>
              </a:rPr>
              <a:t>cold wall and it </a:t>
            </a:r>
            <a:r>
              <a:rPr sz="1800" b="1" i="1" dirty="0">
                <a:latin typeface="Arial"/>
                <a:cs typeface="Arial"/>
              </a:rPr>
              <a:t>is </a:t>
            </a:r>
            <a:r>
              <a:rPr sz="1800" b="1" i="1" spc="-5" dirty="0">
                <a:latin typeface="Arial"/>
                <a:cs typeface="Arial"/>
              </a:rPr>
              <a:t>at </a:t>
            </a:r>
            <a:r>
              <a:rPr sz="1800" b="1" i="1" dirty="0">
                <a:latin typeface="Arial"/>
                <a:cs typeface="Arial"/>
              </a:rPr>
              <a:t>a </a:t>
            </a:r>
            <a:r>
              <a:rPr sz="1800" b="1" i="1" spc="-10" dirty="0">
                <a:latin typeface="Arial"/>
                <a:cs typeface="Arial"/>
              </a:rPr>
              <a:t>temperature Tc. </a:t>
            </a:r>
            <a:r>
              <a:rPr sz="1800" b="1" i="1" dirty="0">
                <a:latin typeface="Arial"/>
                <a:cs typeface="Arial"/>
              </a:rPr>
              <a:t>The  </a:t>
            </a:r>
            <a:r>
              <a:rPr sz="1800" spc="-5" dirty="0">
                <a:latin typeface="Arial"/>
                <a:cs typeface="Arial"/>
              </a:rPr>
              <a:t>temperature </a:t>
            </a:r>
            <a:r>
              <a:rPr sz="1800" spc="-10" dirty="0">
                <a:latin typeface="Arial"/>
                <a:cs typeface="Arial"/>
              </a:rPr>
              <a:t>at </a:t>
            </a:r>
            <a:r>
              <a:rPr sz="1800" spc="-5" dirty="0">
                <a:latin typeface="Arial"/>
                <a:cs typeface="Arial"/>
              </a:rPr>
              <a:t>the interface of the </a:t>
            </a:r>
            <a:r>
              <a:rPr sz="1800" spc="-15" dirty="0">
                <a:latin typeface="Arial"/>
                <a:cs typeface="Arial"/>
              </a:rPr>
              <a:t>two </a:t>
            </a:r>
            <a:r>
              <a:rPr sz="1800" spc="-5" dirty="0">
                <a:latin typeface="Arial"/>
                <a:cs typeface="Arial"/>
              </a:rPr>
              <a:t>materials is </a:t>
            </a:r>
            <a:r>
              <a:rPr sz="1800" spc="-15" dirty="0">
                <a:latin typeface="Arial"/>
                <a:cs typeface="Arial"/>
              </a:rPr>
              <a:t>unknown </a:t>
            </a:r>
            <a:r>
              <a:rPr sz="1800" spc="-10" dirty="0">
                <a:latin typeface="Arial"/>
                <a:cs typeface="Arial"/>
              </a:rPr>
              <a:t>at this </a:t>
            </a:r>
            <a:r>
              <a:rPr sz="1800" spc="-5" dirty="0">
                <a:latin typeface="Arial"/>
                <a:cs typeface="Arial"/>
              </a:rPr>
              <a:t>time </a:t>
            </a:r>
            <a:r>
              <a:rPr sz="1800" spc="-10" dirty="0">
                <a:latin typeface="Arial"/>
                <a:cs typeface="Arial"/>
              </a:rPr>
              <a:t>and </a:t>
            </a:r>
            <a:r>
              <a:rPr sz="1800" spc="-15" dirty="0">
                <a:latin typeface="Arial"/>
                <a:cs typeface="Arial"/>
              </a:rPr>
              <a:t>will </a:t>
            </a:r>
            <a:r>
              <a:rPr sz="1800" spc="-5" dirty="0">
                <a:latin typeface="Arial"/>
                <a:cs typeface="Arial"/>
              </a:rPr>
              <a:t>be  </a:t>
            </a:r>
            <a:r>
              <a:rPr sz="1800" spc="-10" dirty="0">
                <a:latin typeface="Arial"/>
                <a:cs typeface="Arial"/>
              </a:rPr>
              <a:t>designated </a:t>
            </a:r>
            <a:r>
              <a:rPr sz="1800" spc="-5" dirty="0">
                <a:latin typeface="Arial"/>
                <a:cs typeface="Arial"/>
              </a:rPr>
              <a:t>by </a:t>
            </a:r>
            <a:r>
              <a:rPr sz="1800" i="1" spc="-5" dirty="0">
                <a:latin typeface="Arial"/>
                <a:cs typeface="Arial"/>
              </a:rPr>
              <a:t>T</a:t>
            </a:r>
            <a:r>
              <a:rPr sz="1800" b="1" i="1" spc="-5" dirty="0">
                <a:latin typeface="Arial"/>
                <a:cs typeface="Arial"/>
              </a:rPr>
              <a:t>x. </a:t>
            </a:r>
            <a:r>
              <a:rPr sz="1800" b="1" i="1" dirty="0">
                <a:latin typeface="Arial"/>
                <a:cs typeface="Arial"/>
              </a:rPr>
              <a:t>The </a:t>
            </a:r>
            <a:r>
              <a:rPr sz="1800" b="1" i="1" spc="-5" dirty="0">
                <a:latin typeface="Arial"/>
                <a:cs typeface="Arial"/>
              </a:rPr>
              <a:t>first wall has </a:t>
            </a:r>
            <a:r>
              <a:rPr sz="1800" b="1" i="1" dirty="0">
                <a:latin typeface="Arial"/>
                <a:cs typeface="Arial"/>
              </a:rPr>
              <a:t>a </a:t>
            </a:r>
            <a:r>
              <a:rPr sz="1800" b="1" i="1" spc="-5" dirty="0">
                <a:latin typeface="Arial"/>
                <a:cs typeface="Arial"/>
              </a:rPr>
              <a:t>thickness d1, and </a:t>
            </a:r>
            <a:r>
              <a:rPr sz="1800" b="1" i="1" dirty="0">
                <a:latin typeface="Arial"/>
                <a:cs typeface="Arial"/>
              </a:rPr>
              <a:t>a </a:t>
            </a:r>
            <a:r>
              <a:rPr sz="1800" b="1" i="1" spc="-5" dirty="0">
                <a:latin typeface="Arial"/>
                <a:cs typeface="Arial"/>
              </a:rPr>
              <a:t>thermal conductivity  </a:t>
            </a:r>
            <a:r>
              <a:rPr sz="1800" b="1" i="1" spc="-10" dirty="0">
                <a:latin typeface="Arial"/>
                <a:cs typeface="Arial"/>
              </a:rPr>
              <a:t>k1, </a:t>
            </a:r>
            <a:r>
              <a:rPr sz="1800" spc="-15" dirty="0">
                <a:latin typeface="Arial"/>
                <a:cs typeface="Arial"/>
              </a:rPr>
              <a:t>whereas wall </a:t>
            </a:r>
            <a:r>
              <a:rPr sz="1800" dirty="0">
                <a:latin typeface="Arial"/>
                <a:cs typeface="Arial"/>
              </a:rPr>
              <a:t>2 </a:t>
            </a:r>
            <a:r>
              <a:rPr sz="1800" spc="-10" dirty="0">
                <a:latin typeface="Arial"/>
                <a:cs typeface="Arial"/>
              </a:rPr>
              <a:t>has </a:t>
            </a:r>
            <a:r>
              <a:rPr sz="1800" dirty="0">
                <a:latin typeface="Arial"/>
                <a:cs typeface="Arial"/>
              </a:rPr>
              <a:t>a </a:t>
            </a:r>
            <a:r>
              <a:rPr sz="1800" spc="-5" dirty="0">
                <a:latin typeface="Arial"/>
                <a:cs typeface="Arial"/>
              </a:rPr>
              <a:t>thickness </a:t>
            </a:r>
            <a:r>
              <a:rPr sz="1800" i="1" spc="-10" dirty="0">
                <a:latin typeface="Arial"/>
                <a:cs typeface="Arial"/>
              </a:rPr>
              <a:t>d2, and </a:t>
            </a:r>
            <a:r>
              <a:rPr sz="1800" i="1" dirty="0">
                <a:latin typeface="Arial"/>
                <a:cs typeface="Arial"/>
              </a:rPr>
              <a:t>a </a:t>
            </a:r>
            <a:r>
              <a:rPr sz="1800" i="1" spc="-10" dirty="0">
                <a:latin typeface="Arial"/>
                <a:cs typeface="Arial"/>
              </a:rPr>
              <a:t>thermal </a:t>
            </a:r>
            <a:r>
              <a:rPr sz="1800" i="1" spc="-5" dirty="0">
                <a:latin typeface="Arial"/>
                <a:cs typeface="Arial"/>
              </a:rPr>
              <a:t>conductivity</a:t>
            </a:r>
            <a:r>
              <a:rPr sz="1800" i="1" spc="90" dirty="0">
                <a:latin typeface="Arial"/>
                <a:cs typeface="Arial"/>
              </a:rPr>
              <a:t> </a:t>
            </a:r>
            <a:r>
              <a:rPr sz="1800" i="1" dirty="0">
                <a:latin typeface="Arial"/>
                <a:cs typeface="Arial"/>
              </a:rPr>
              <a:t>k2.</a:t>
            </a:r>
            <a:endParaRPr sz="1800">
              <a:latin typeface="Arial"/>
              <a:cs typeface="Arial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938530" marR="5080" indent="-92583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Single and compound </a:t>
            </a:r>
            <a:r>
              <a:rPr spc="-10" dirty="0"/>
              <a:t>wall  </a:t>
            </a:r>
            <a:r>
              <a:rPr spc="-5" dirty="0"/>
              <a:t>resistance </a:t>
            </a:r>
            <a:r>
              <a:rPr dirty="0"/>
              <a:t>in</a:t>
            </a:r>
            <a:r>
              <a:rPr spc="-15" dirty="0"/>
              <a:t> </a:t>
            </a:r>
            <a:r>
              <a:rPr spc="-5" dirty="0"/>
              <a:t>series</a:t>
            </a:r>
          </a:p>
        </p:txBody>
      </p:sp>
      <p:sp>
        <p:nvSpPr>
          <p:cNvPr id="5" name="object 5"/>
          <p:cNvSpPr/>
          <p:nvPr/>
        </p:nvSpPr>
        <p:spPr>
          <a:xfrm>
            <a:off x="0" y="0"/>
            <a:ext cx="1206500" cy="13716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7889240" y="0"/>
            <a:ext cx="1254759" cy="129540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1240"/>
              </a:lnSpc>
            </a:pPr>
            <a:r>
              <a:rPr spc="-5" dirty="0"/>
              <a:t>Faculty </a:t>
            </a:r>
            <a:r>
              <a:rPr dirty="0"/>
              <a:t>of </a:t>
            </a:r>
            <a:r>
              <a:rPr spc="-5" dirty="0"/>
              <a:t>Pharmacy, Omer Ali-Mukhtar</a:t>
            </a:r>
            <a:r>
              <a:rPr spc="70" dirty="0"/>
              <a:t> </a:t>
            </a:r>
            <a:r>
              <a:rPr spc="-5" dirty="0"/>
              <a:t>University,</a:t>
            </a:r>
          </a:p>
          <a:p>
            <a:pPr marL="5080" algn="ctr">
              <a:lnSpc>
                <a:spcPct val="100000"/>
              </a:lnSpc>
            </a:pPr>
            <a:r>
              <a:rPr spc="-5" dirty="0"/>
              <a:t>Tobruk,</a:t>
            </a:r>
            <a:r>
              <a:rPr dirty="0"/>
              <a:t> </a:t>
            </a:r>
            <a:r>
              <a:rPr spc="-5" dirty="0"/>
              <a:t>Libya.</a:t>
            </a:r>
          </a:p>
        </p:txBody>
      </p:sp>
      <p:sp>
        <p:nvSpPr>
          <p:cNvPr id="8" name="object 8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dirty="0"/>
              <a:t>2014</a:t>
            </a:r>
            <a:r>
              <a:rPr spc="5" dirty="0"/>
              <a:t>/</a:t>
            </a:r>
            <a:r>
              <a:rPr dirty="0"/>
              <a:t>0</a:t>
            </a:r>
            <a:r>
              <a:rPr spc="10" dirty="0"/>
              <a:t>6</a:t>
            </a:r>
            <a:r>
              <a:rPr spc="-5" dirty="0"/>
              <a:t>/</a:t>
            </a:r>
            <a:r>
              <a:rPr spc="10" dirty="0"/>
              <a:t>0</a:t>
            </a:r>
            <a:r>
              <a:rPr dirty="0"/>
              <a:t>3</a:t>
            </a:r>
          </a:p>
        </p:txBody>
      </p:sp>
      <p:sp>
        <p:nvSpPr>
          <p:cNvPr id="9" name="object 9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pPr marL="38100">
                <a:lnSpc>
                  <a:spcPts val="1240"/>
                </a:lnSpc>
              </a:pPr>
              <a:t>8</a:t>
            </a:fld>
            <a:endParaRPr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02560" y="497840"/>
            <a:ext cx="3730625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Film</a:t>
            </a:r>
            <a:r>
              <a:rPr spc="-65" dirty="0"/>
              <a:t> </a:t>
            </a:r>
            <a:r>
              <a:rPr spc="-5" dirty="0"/>
              <a:t>coefficient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539240"/>
            <a:ext cx="13271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Arial"/>
                <a:cs typeface="Arial"/>
              </a:rPr>
              <a:t>•</a:t>
            </a:r>
            <a:endParaRPr sz="24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78839" y="1557020"/>
            <a:ext cx="7724775" cy="14884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0"/>
              </a:spcBef>
            </a:pPr>
            <a:r>
              <a:rPr sz="2400" b="1" dirty="0">
                <a:latin typeface="Times New Roman"/>
                <a:cs typeface="Times New Roman"/>
              </a:rPr>
              <a:t>Film coefficient</a:t>
            </a:r>
            <a:r>
              <a:rPr sz="2400" dirty="0">
                <a:latin typeface="Times New Roman"/>
                <a:cs typeface="Times New Roman"/>
              </a:rPr>
              <a:t>, in </a:t>
            </a:r>
            <a:r>
              <a:rPr sz="2400" spc="-5" dirty="0">
                <a:latin typeface="Times New Roman"/>
                <a:cs typeface="Times New Roman"/>
              </a:rPr>
              <a:t>thermodynamics </a:t>
            </a:r>
            <a:r>
              <a:rPr sz="2400" dirty="0">
                <a:latin typeface="Times New Roman"/>
                <a:cs typeface="Times New Roman"/>
              </a:rPr>
              <a:t>and </a:t>
            </a:r>
            <a:r>
              <a:rPr sz="2400" spc="5" dirty="0">
                <a:latin typeface="Times New Roman"/>
                <a:cs typeface="Times New Roman"/>
              </a:rPr>
              <a:t>in </a:t>
            </a:r>
            <a:r>
              <a:rPr sz="2400" spc="-5" dirty="0">
                <a:latin typeface="Times New Roman"/>
                <a:cs typeface="Times New Roman"/>
              </a:rPr>
              <a:t>mechanics </a:t>
            </a:r>
            <a:r>
              <a:rPr sz="2400" dirty="0">
                <a:latin typeface="Times New Roman"/>
                <a:cs typeface="Times New Roman"/>
              </a:rPr>
              <a:t>is  the proportionality </a:t>
            </a:r>
            <a:r>
              <a:rPr sz="2400" spc="-5" dirty="0">
                <a:latin typeface="Times New Roman"/>
                <a:cs typeface="Times New Roman"/>
              </a:rPr>
              <a:t>coefficient between </a:t>
            </a:r>
            <a:r>
              <a:rPr sz="2400" dirty="0">
                <a:latin typeface="Times New Roman"/>
                <a:cs typeface="Times New Roman"/>
              </a:rPr>
              <a:t>the heat </a:t>
            </a:r>
            <a:r>
              <a:rPr sz="2400" spc="-5" dirty="0">
                <a:latin typeface="Times New Roman"/>
                <a:cs typeface="Times New Roman"/>
              </a:rPr>
              <a:t>flux and </a:t>
            </a:r>
            <a:r>
              <a:rPr sz="2400" dirty="0">
                <a:latin typeface="Times New Roman"/>
                <a:cs typeface="Times New Roman"/>
              </a:rPr>
              <a:t>the  </a:t>
            </a:r>
            <a:r>
              <a:rPr sz="2400" spc="-5" dirty="0">
                <a:latin typeface="Times New Roman"/>
                <a:cs typeface="Times New Roman"/>
              </a:rPr>
              <a:t>thermodynamic </a:t>
            </a:r>
            <a:r>
              <a:rPr sz="2400" dirty="0">
                <a:latin typeface="Times New Roman"/>
                <a:cs typeface="Times New Roman"/>
              </a:rPr>
              <a:t>driving </a:t>
            </a:r>
            <a:r>
              <a:rPr sz="2400" spc="-5" dirty="0">
                <a:latin typeface="Times New Roman"/>
                <a:cs typeface="Times New Roman"/>
              </a:rPr>
              <a:t>force for </a:t>
            </a:r>
            <a:r>
              <a:rPr sz="2400" dirty="0">
                <a:latin typeface="Times New Roman"/>
                <a:cs typeface="Times New Roman"/>
              </a:rPr>
              <a:t>the </a:t>
            </a:r>
            <a:r>
              <a:rPr sz="2400" spc="-5" dirty="0">
                <a:latin typeface="Times New Roman"/>
                <a:cs typeface="Times New Roman"/>
              </a:rPr>
              <a:t>flow </a:t>
            </a:r>
            <a:r>
              <a:rPr sz="2400" dirty="0">
                <a:latin typeface="Times New Roman"/>
                <a:cs typeface="Times New Roman"/>
              </a:rPr>
              <a:t>of heat (i.e., the  </a:t>
            </a:r>
            <a:r>
              <a:rPr sz="2400" spc="-5" dirty="0">
                <a:latin typeface="Times New Roman"/>
                <a:cs typeface="Times New Roman"/>
              </a:rPr>
              <a:t>temperature difference,</a:t>
            </a:r>
            <a:r>
              <a:rPr sz="2400" dirty="0">
                <a:latin typeface="Times New Roman"/>
                <a:cs typeface="Times New Roman"/>
              </a:rPr>
              <a:t> Δ</a:t>
            </a:r>
            <a:r>
              <a:rPr sz="2400" i="1" dirty="0">
                <a:latin typeface="Times New Roman"/>
                <a:cs typeface="Times New Roman"/>
              </a:rPr>
              <a:t>T</a:t>
            </a:r>
            <a:r>
              <a:rPr sz="2400" dirty="0">
                <a:latin typeface="Times New Roman"/>
                <a:cs typeface="Times New Roman"/>
              </a:rPr>
              <a:t>):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97840" y="4344670"/>
            <a:ext cx="8096250" cy="2006600"/>
          </a:xfrm>
          <a:prstGeom prst="rect">
            <a:avLst/>
          </a:prstGeom>
        </p:spPr>
        <p:txBody>
          <a:bodyPr vert="horz" wrap="square" lIns="0" tIns="88900" rIns="0" bIns="0" rtlCol="0">
            <a:spAutoFit/>
          </a:bodyPr>
          <a:lstStyle/>
          <a:p>
            <a:pPr marL="50800">
              <a:lnSpc>
                <a:spcPct val="100000"/>
              </a:lnSpc>
              <a:spcBef>
                <a:spcPts val="700"/>
              </a:spcBef>
            </a:pPr>
            <a:r>
              <a:rPr sz="2400" spc="-5" dirty="0">
                <a:latin typeface="Times New Roman"/>
                <a:cs typeface="Times New Roman"/>
              </a:rPr>
              <a:t>Where</a:t>
            </a:r>
            <a:endParaRPr sz="2400">
              <a:latin typeface="Times New Roman"/>
              <a:cs typeface="Times New Roman"/>
            </a:endParaRPr>
          </a:p>
          <a:p>
            <a:pPr marL="393700" indent="-342900">
              <a:lnSpc>
                <a:spcPct val="100000"/>
              </a:lnSpc>
              <a:spcBef>
                <a:spcPts val="600"/>
              </a:spcBef>
              <a:buFont typeface="Arial"/>
              <a:buChar char="•"/>
              <a:tabLst>
                <a:tab pos="393065" algn="l"/>
                <a:tab pos="393700" algn="l"/>
              </a:tabLst>
            </a:pPr>
            <a:r>
              <a:rPr sz="2400" dirty="0">
                <a:latin typeface="Times New Roman"/>
                <a:cs typeface="Times New Roman"/>
              </a:rPr>
              <a:t>q" : heat flux, </a:t>
            </a:r>
            <a:r>
              <a:rPr sz="2400" spc="-85" dirty="0">
                <a:latin typeface="Times New Roman"/>
                <a:cs typeface="Times New Roman"/>
              </a:rPr>
              <a:t>W/m</a:t>
            </a:r>
            <a:r>
              <a:rPr sz="2100" spc="-127" baseline="27777" dirty="0">
                <a:latin typeface="Times New Roman"/>
                <a:cs typeface="Times New Roman"/>
              </a:rPr>
              <a:t>2 </a:t>
            </a:r>
            <a:r>
              <a:rPr sz="2400" dirty="0">
                <a:latin typeface="Times New Roman"/>
                <a:cs typeface="Times New Roman"/>
              </a:rPr>
              <a:t>i.e., </a:t>
            </a:r>
            <a:r>
              <a:rPr sz="2400" spc="-5" dirty="0">
                <a:latin typeface="Times New Roman"/>
                <a:cs typeface="Times New Roman"/>
              </a:rPr>
              <a:t>thermal power</a:t>
            </a:r>
            <a:r>
              <a:rPr sz="2400" spc="6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per</a:t>
            </a:r>
            <a:endParaRPr sz="2400">
              <a:latin typeface="Times New Roman"/>
              <a:cs typeface="Times New Roman"/>
            </a:endParaRPr>
          </a:p>
          <a:p>
            <a:pPr marL="393700" marR="55880">
              <a:lnSpc>
                <a:spcPct val="100000"/>
              </a:lnSpc>
            </a:pPr>
            <a:r>
              <a:rPr sz="2400" dirty="0">
                <a:latin typeface="Times New Roman"/>
                <a:cs typeface="Times New Roman"/>
              </a:rPr>
              <a:t>unit area, </a:t>
            </a:r>
            <a:r>
              <a:rPr sz="2400" i="1" dirty="0">
                <a:latin typeface="Times New Roman"/>
                <a:cs typeface="Times New Roman"/>
              </a:rPr>
              <a:t>q </a:t>
            </a:r>
            <a:r>
              <a:rPr sz="2400" dirty="0">
                <a:latin typeface="Times New Roman"/>
                <a:cs typeface="Times New Roman"/>
              </a:rPr>
              <a:t>= </a:t>
            </a:r>
            <a:r>
              <a:rPr sz="2400" i="1" spc="-5" dirty="0">
                <a:latin typeface="Times New Roman"/>
                <a:cs typeface="Times New Roman"/>
              </a:rPr>
              <a:t>dQ</a:t>
            </a:r>
            <a:r>
              <a:rPr sz="2400" spc="-5" dirty="0">
                <a:latin typeface="Times New Roman"/>
                <a:cs typeface="Times New Roman"/>
              </a:rPr>
              <a:t>/</a:t>
            </a:r>
            <a:r>
              <a:rPr sz="2400" i="1" spc="-5" dirty="0">
                <a:latin typeface="Times New Roman"/>
                <a:cs typeface="Times New Roman"/>
              </a:rPr>
              <a:t>dAh </a:t>
            </a:r>
            <a:r>
              <a:rPr sz="2400" dirty="0">
                <a:latin typeface="Times New Roman"/>
                <a:cs typeface="Times New Roman"/>
              </a:rPr>
              <a:t>: heat </a:t>
            </a:r>
            <a:r>
              <a:rPr sz="2400" spc="-5" dirty="0">
                <a:latin typeface="Times New Roman"/>
                <a:cs typeface="Times New Roman"/>
              </a:rPr>
              <a:t>transfer coefficient, </a:t>
            </a:r>
            <a:r>
              <a:rPr sz="2400" spc="-35" dirty="0">
                <a:latin typeface="Times New Roman"/>
                <a:cs typeface="Times New Roman"/>
              </a:rPr>
              <a:t>W/(m</a:t>
            </a:r>
            <a:r>
              <a:rPr sz="2100" spc="-52" baseline="27777" dirty="0">
                <a:latin typeface="Times New Roman"/>
                <a:cs typeface="Times New Roman"/>
              </a:rPr>
              <a:t>2</a:t>
            </a:r>
            <a:r>
              <a:rPr sz="2400" spc="-35" dirty="0">
                <a:latin typeface="Times New Roman"/>
                <a:cs typeface="Times New Roman"/>
              </a:rPr>
              <a:t>•K)Δ</a:t>
            </a:r>
            <a:r>
              <a:rPr sz="2400" i="1" spc="-35" dirty="0">
                <a:latin typeface="Times New Roman"/>
                <a:cs typeface="Times New Roman"/>
              </a:rPr>
              <a:t>T </a:t>
            </a:r>
            <a:r>
              <a:rPr sz="2400" dirty="0">
                <a:latin typeface="Times New Roman"/>
                <a:cs typeface="Times New Roman"/>
              </a:rPr>
              <a:t>:  </a:t>
            </a:r>
            <a:r>
              <a:rPr sz="2400" spc="-5" dirty="0">
                <a:latin typeface="Times New Roman"/>
                <a:cs typeface="Times New Roman"/>
              </a:rPr>
              <a:t>difference </a:t>
            </a:r>
            <a:r>
              <a:rPr sz="2400" dirty="0">
                <a:latin typeface="Times New Roman"/>
                <a:cs typeface="Times New Roman"/>
              </a:rPr>
              <a:t>in </a:t>
            </a:r>
            <a:r>
              <a:rPr sz="2400" spc="-5" dirty="0">
                <a:latin typeface="Times New Roman"/>
                <a:cs typeface="Times New Roman"/>
              </a:rPr>
              <a:t>temperature between </a:t>
            </a:r>
            <a:r>
              <a:rPr sz="2400" dirty="0">
                <a:latin typeface="Times New Roman"/>
                <a:cs typeface="Times New Roman"/>
              </a:rPr>
              <a:t>the solid </a:t>
            </a:r>
            <a:r>
              <a:rPr sz="2400" spc="-5" dirty="0">
                <a:latin typeface="Times New Roman"/>
                <a:cs typeface="Times New Roman"/>
              </a:rPr>
              <a:t>surface </a:t>
            </a:r>
            <a:r>
              <a:rPr sz="2400" dirty="0">
                <a:latin typeface="Times New Roman"/>
                <a:cs typeface="Times New Roman"/>
              </a:rPr>
              <a:t>and  surrounding </a:t>
            </a:r>
            <a:r>
              <a:rPr sz="2400" spc="-5" dirty="0">
                <a:latin typeface="Times New Roman"/>
                <a:cs typeface="Times New Roman"/>
              </a:rPr>
              <a:t>fluid </a:t>
            </a:r>
            <a:r>
              <a:rPr sz="2400" dirty="0">
                <a:latin typeface="Times New Roman"/>
                <a:cs typeface="Times New Roman"/>
              </a:rPr>
              <a:t>area,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K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0" y="0"/>
            <a:ext cx="1206500" cy="13716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7889240" y="0"/>
            <a:ext cx="1254759" cy="12954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3276600" y="3276600"/>
            <a:ext cx="2819400" cy="116205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1240"/>
              </a:lnSpc>
            </a:pPr>
            <a:r>
              <a:rPr spc="-5" dirty="0"/>
              <a:t>Faculty </a:t>
            </a:r>
            <a:r>
              <a:rPr dirty="0"/>
              <a:t>of </a:t>
            </a:r>
            <a:r>
              <a:rPr spc="-5" dirty="0"/>
              <a:t>Pharmacy, Omer Ali-Mukhtar</a:t>
            </a:r>
            <a:r>
              <a:rPr spc="70" dirty="0"/>
              <a:t> </a:t>
            </a:r>
            <a:r>
              <a:rPr spc="-5" dirty="0"/>
              <a:t>University,</a:t>
            </a:r>
          </a:p>
          <a:p>
            <a:pPr marL="5080" algn="ctr">
              <a:lnSpc>
                <a:spcPct val="100000"/>
              </a:lnSpc>
            </a:pPr>
            <a:r>
              <a:rPr spc="-5" dirty="0"/>
              <a:t>Tobruk,</a:t>
            </a:r>
            <a:r>
              <a:rPr dirty="0"/>
              <a:t> </a:t>
            </a:r>
            <a:r>
              <a:rPr spc="-5" dirty="0"/>
              <a:t>Libya.</a:t>
            </a:r>
          </a:p>
        </p:txBody>
      </p:sp>
      <p:sp>
        <p:nvSpPr>
          <p:cNvPr id="10" name="object 10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dirty="0"/>
              <a:t>2014</a:t>
            </a:r>
            <a:r>
              <a:rPr spc="5" dirty="0"/>
              <a:t>/</a:t>
            </a:r>
            <a:r>
              <a:rPr dirty="0"/>
              <a:t>0</a:t>
            </a:r>
            <a:r>
              <a:rPr spc="10" dirty="0"/>
              <a:t>6</a:t>
            </a:r>
            <a:r>
              <a:rPr spc="-5" dirty="0"/>
              <a:t>/</a:t>
            </a:r>
            <a:r>
              <a:rPr spc="10" dirty="0"/>
              <a:t>0</a:t>
            </a:r>
            <a:r>
              <a:rPr dirty="0"/>
              <a:t>3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pPr marL="38100">
                <a:lnSpc>
                  <a:spcPts val="1240"/>
                </a:lnSpc>
              </a:pPr>
              <a:t>9</a:t>
            </a:fld>
            <a:endParaRPr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66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Words>720</Words>
  <Application>Microsoft Office PowerPoint</Application>
  <PresentationFormat>On-screen Show (4:3)</PresentationFormat>
  <Paragraphs>125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HEAT TRANSFER</vt:lpstr>
      <vt:lpstr>CONTENTS</vt:lpstr>
      <vt:lpstr>Mechanisms of heat transfer</vt:lpstr>
      <vt:lpstr>Mechanisms of heat transfer</vt:lpstr>
      <vt:lpstr>Heat transfer applications</vt:lpstr>
      <vt:lpstr>Fourier’s law</vt:lpstr>
      <vt:lpstr>Single and compound wall  resistance in series</vt:lpstr>
      <vt:lpstr>Single and compound wall  resistance in series</vt:lpstr>
      <vt:lpstr>Film coefficient</vt:lpstr>
      <vt:lpstr>Stephan-Boltzmman law</vt:lpstr>
      <vt:lpstr>Tubular heaters or heat  exchangers</vt:lpstr>
      <vt:lpstr>Tubular heaters or heat  exchangers</vt:lpstr>
      <vt:lpstr>Tubular heaters or heat  exchangers</vt:lpstr>
      <vt:lpstr>THANK YOU E-mail: nanjwadebk@gmail.com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HEAT TRANSFER</dc:title>
  <dc:creator>HP</dc:creator>
  <cp:lastModifiedBy>HP</cp:lastModifiedBy>
  <cp:revision>1</cp:revision>
  <dcterms:created xsi:type="dcterms:W3CDTF">2020-06-18T10:48:04Z</dcterms:created>
  <dcterms:modified xsi:type="dcterms:W3CDTF">2020-06-18T10:51:57Z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2015-09-28T00:00:00Z</vt:filetime>
  </property>
  <property fmtid="{D5CDD505-2E9C-101B-9397-08002B2CF9AE}" pid="3" name="Creator">
    <vt:lpwstr>pdftk 1.44 - www.pdftk.com</vt:lpwstr>
  </property>
  <property fmtid="{D5CDD505-2E9C-101B-9397-08002B2CF9AE}" pid="4" name="LastSaved">
    <vt:filetime>2020-06-18T00:00:00Z</vt:filetime>
  </property>
</Properties>
</file>