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A71B0-058D-436D-AF5B-F2C39DDDFA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5619D9A-0226-4E8E-922B-9F95B1CCF4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1F5F5AB-C351-4D7C-9520-1F8BA33BBAFE}"/>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7CCB9EF2-BF86-42E5-9814-E1A1DE7D89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C679AD8-7EC7-4D5B-823B-CE3CA5BEC44B}"/>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156728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97C53-6941-44B3-B53C-37712569F6AA}"/>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7B80B39-218A-4189-A112-03FBAE0B4C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40AFA28-0113-43FC-B307-76E213AF619D}"/>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C2BD0726-55BE-4BD3-AC74-B06E7D75679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5588A07-5A67-4369-B3CB-C557EA969B50}"/>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3493062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2356E2-493D-487D-B0C0-5CD9A87B25B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736C56-CCCF-4184-B388-A770C520595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6335241-CFB5-4DBE-817A-A90941A2018B}"/>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1C8C4929-269B-414E-9F84-7BB5331FBCE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92CEB12-5797-4943-9DFD-95AD9E46E51B}"/>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1114336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1A278-EAB8-437A-B0B2-8AF0DE29D27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982AAB-39B6-4488-9DA4-E9A9790C49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563C5CD-4F97-46F8-B537-9C6BDC79AD06}"/>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37C68C9C-98EF-4566-BBC6-9B55497838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08D395D-DD0E-432A-8320-D50AD32D35FE}"/>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3902939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31862-5B94-42F8-8C6F-8568195B3D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FAD7D28E-A4D8-4657-8616-338F3AF380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82CA7E-4A4F-4374-B6DA-C46DFEAB70E5}"/>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337235DA-C7F3-40DC-A0CA-B0C5A3407C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5D71B2B-AB34-412F-9228-CE4140AD8BAA}"/>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2312987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34FF4-C782-4A17-9048-C13309BAFDF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6B5F3B7-F2B9-4379-A808-E9F8CF712A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48AFEB7E-485E-4351-90A0-A73C5EEEB6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8466B339-87BF-4466-81DD-EAD2B4B0EE17}"/>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6" name="Footer Placeholder 5">
            <a:extLst>
              <a:ext uri="{FF2B5EF4-FFF2-40B4-BE49-F238E27FC236}">
                <a16:creationId xmlns:a16="http://schemas.microsoft.com/office/drawing/2014/main" id="{C7DFEC79-ABCD-4864-8105-39C1EC94B2C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1FE46B2-5068-423D-B89D-952A3059AD2C}"/>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2016336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0DFC2-554C-4938-AE44-0164A8F41BA7}"/>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9F7D292-2242-45DD-8FFA-45841E2C46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6F49FD-05C6-41A2-BB89-31700772F1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3E737F2-A1CD-4E41-9E15-0B29F168FD9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EDC639-9A4A-4800-8A8F-F3E68CBD14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11E62CF7-6E55-4934-B31F-415D27ED257D}"/>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8" name="Footer Placeholder 7">
            <a:extLst>
              <a:ext uri="{FF2B5EF4-FFF2-40B4-BE49-F238E27FC236}">
                <a16:creationId xmlns:a16="http://schemas.microsoft.com/office/drawing/2014/main" id="{A21F41C6-E92F-46F0-83CD-0B610CC3C5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2EBA0364-EC66-4F2A-9825-F0C9F2B9600D}"/>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1689626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E7CF7-43A5-41EB-AE4D-EBFAD64F173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F6CE473E-FA37-45CD-B3BA-E491EFDFF2A9}"/>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4" name="Footer Placeholder 3">
            <a:extLst>
              <a:ext uri="{FF2B5EF4-FFF2-40B4-BE49-F238E27FC236}">
                <a16:creationId xmlns:a16="http://schemas.microsoft.com/office/drawing/2014/main" id="{805CACF0-B621-4E1C-83E3-2AF9FE08910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02E4287-1275-48E3-AD9E-532AEE2DC819}"/>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338534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E3B2D-5ECB-40BD-958D-CD12617744FA}"/>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3" name="Footer Placeholder 2">
            <a:extLst>
              <a:ext uri="{FF2B5EF4-FFF2-40B4-BE49-F238E27FC236}">
                <a16:creationId xmlns:a16="http://schemas.microsoft.com/office/drawing/2014/main" id="{36C70199-A851-4829-BF82-F28286C9C23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27CC0B2-2150-45C7-B8DE-1A38676DD6C8}"/>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900895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03A56-9CC5-4249-A4BA-C3BC96A284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BFABCA0-5C84-4CDD-B59B-26F8EDB470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E98D216-81FB-431B-AF35-4BF3A084C7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46DA8FF-4175-4992-9037-7A915D33A579}"/>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6" name="Footer Placeholder 5">
            <a:extLst>
              <a:ext uri="{FF2B5EF4-FFF2-40B4-BE49-F238E27FC236}">
                <a16:creationId xmlns:a16="http://schemas.microsoft.com/office/drawing/2014/main" id="{BB64BCB2-116C-43AC-8D08-183F1F36A37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66D3892-8F96-47B2-B4A3-2B7FE8945B16}"/>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1138572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6590F-CF4F-4570-B5CB-A325B3C09D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6883DD6-3ABA-4A4F-B86A-C71FA9B7E9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CA0A155-4337-4874-8A45-077AE39EBE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F678F0-11E2-4A0E-9C61-4DCECB90926B}"/>
              </a:ext>
            </a:extLst>
          </p:cNvPr>
          <p:cNvSpPr>
            <a:spLocks noGrp="1"/>
          </p:cNvSpPr>
          <p:nvPr>
            <p:ph type="dt" sz="half" idx="10"/>
          </p:nvPr>
        </p:nvSpPr>
        <p:spPr/>
        <p:txBody>
          <a:bodyPr/>
          <a:lstStyle/>
          <a:p>
            <a:fld id="{6EE58DB9-D5ED-49E3-B01D-BDE43F506316}" type="datetimeFigureOut">
              <a:rPr lang="en-IN" smtClean="0"/>
              <a:t>19-04-2020</a:t>
            </a:fld>
            <a:endParaRPr lang="en-IN"/>
          </a:p>
        </p:txBody>
      </p:sp>
      <p:sp>
        <p:nvSpPr>
          <p:cNvPr id="6" name="Footer Placeholder 5">
            <a:extLst>
              <a:ext uri="{FF2B5EF4-FFF2-40B4-BE49-F238E27FC236}">
                <a16:creationId xmlns:a16="http://schemas.microsoft.com/office/drawing/2014/main" id="{2FD8FB1B-6E48-4A99-BEF4-61B7D8C0FE9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38451CD-D953-46C4-96B9-7B15A944714A}"/>
              </a:ext>
            </a:extLst>
          </p:cNvPr>
          <p:cNvSpPr>
            <a:spLocks noGrp="1"/>
          </p:cNvSpPr>
          <p:nvPr>
            <p:ph type="sldNum" sz="quarter" idx="12"/>
          </p:nvPr>
        </p:nvSpPr>
        <p:spPr/>
        <p:txBody>
          <a:bodyPr/>
          <a:lstStyle/>
          <a:p>
            <a:fld id="{7FFBFD4D-FD89-4111-B69B-E5EC00657782}" type="slidenum">
              <a:rPr lang="en-IN" smtClean="0"/>
              <a:t>‹#›</a:t>
            </a:fld>
            <a:endParaRPr lang="en-IN"/>
          </a:p>
        </p:txBody>
      </p:sp>
    </p:spTree>
    <p:extLst>
      <p:ext uri="{BB962C8B-B14F-4D97-AF65-F5344CB8AC3E}">
        <p14:creationId xmlns:p14="http://schemas.microsoft.com/office/powerpoint/2010/main" val="2742375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16C60B-D726-41BE-94D5-5DEE63AB7C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8CEA900-8BF2-4ADD-BE3C-E42A1E569D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732B889-7EF4-427F-8271-2F7F70165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E58DB9-D5ED-49E3-B01D-BDE43F506316}" type="datetimeFigureOut">
              <a:rPr lang="en-IN" smtClean="0"/>
              <a:t>19-04-2020</a:t>
            </a:fld>
            <a:endParaRPr lang="en-IN"/>
          </a:p>
        </p:txBody>
      </p:sp>
      <p:sp>
        <p:nvSpPr>
          <p:cNvPr id="5" name="Footer Placeholder 4">
            <a:extLst>
              <a:ext uri="{FF2B5EF4-FFF2-40B4-BE49-F238E27FC236}">
                <a16:creationId xmlns:a16="http://schemas.microsoft.com/office/drawing/2014/main" id="{8398339A-F80C-4F61-A1D6-ECD5ABCC91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175F862E-82D3-40E6-B281-3810557422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FBFD4D-FD89-4111-B69B-E5EC00657782}" type="slidenum">
              <a:rPr lang="en-IN" smtClean="0"/>
              <a:t>‹#›</a:t>
            </a:fld>
            <a:endParaRPr lang="en-IN"/>
          </a:p>
        </p:txBody>
      </p:sp>
    </p:spTree>
    <p:extLst>
      <p:ext uri="{BB962C8B-B14F-4D97-AF65-F5344CB8AC3E}">
        <p14:creationId xmlns:p14="http://schemas.microsoft.com/office/powerpoint/2010/main" val="1752971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A62A4D7-DEC7-4366-80F2-731943A21A55}"/>
              </a:ext>
            </a:extLst>
          </p:cNvPr>
          <p:cNvSpPr>
            <a:spLocks noGrp="1"/>
          </p:cNvSpPr>
          <p:nvPr>
            <p:ph type="ctrTitle"/>
          </p:nvPr>
        </p:nvSpPr>
        <p:spPr>
          <a:xfrm>
            <a:off x="3045368" y="2043663"/>
            <a:ext cx="6105194" cy="2031055"/>
          </a:xfrm>
        </p:spPr>
        <p:txBody>
          <a:bodyPr>
            <a:normAutofit/>
          </a:bodyPr>
          <a:lstStyle/>
          <a:p>
            <a:r>
              <a:rPr lang="en-IN">
                <a:solidFill>
                  <a:srgbClr val="FFFFFF"/>
                </a:solidFill>
              </a:rPr>
              <a:t>Hypothesis</a:t>
            </a:r>
          </a:p>
        </p:txBody>
      </p:sp>
      <p:sp>
        <p:nvSpPr>
          <p:cNvPr id="3" name="Subtitle 2">
            <a:extLst>
              <a:ext uri="{FF2B5EF4-FFF2-40B4-BE49-F238E27FC236}">
                <a16:creationId xmlns:a16="http://schemas.microsoft.com/office/drawing/2014/main" id="{E5589B20-2A53-4144-B57F-7460FE9770BF}"/>
              </a:ext>
            </a:extLst>
          </p:cNvPr>
          <p:cNvSpPr>
            <a:spLocks noGrp="1"/>
          </p:cNvSpPr>
          <p:nvPr>
            <p:ph type="subTitle" idx="1"/>
          </p:nvPr>
        </p:nvSpPr>
        <p:spPr>
          <a:xfrm>
            <a:off x="3045368" y="4074718"/>
            <a:ext cx="6105194" cy="682079"/>
          </a:xfrm>
        </p:spPr>
        <p:txBody>
          <a:bodyPr>
            <a:normAutofit/>
          </a:bodyPr>
          <a:lstStyle/>
          <a:p>
            <a:endParaRPr lang="en-IN">
              <a:solidFill>
                <a:srgbClr val="FFFFFF"/>
              </a:solidFill>
            </a:endParaRPr>
          </a:p>
        </p:txBody>
      </p:sp>
    </p:spTree>
    <p:extLst>
      <p:ext uri="{BB962C8B-B14F-4D97-AF65-F5344CB8AC3E}">
        <p14:creationId xmlns:p14="http://schemas.microsoft.com/office/powerpoint/2010/main" val="111054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665F9-86CA-4283-9F86-F0D300A6A0B5}"/>
              </a:ext>
            </a:extLst>
          </p:cNvPr>
          <p:cNvSpPr>
            <a:spLocks noGrp="1"/>
          </p:cNvSpPr>
          <p:nvPr>
            <p:ph type="title"/>
          </p:nvPr>
        </p:nvSpPr>
        <p:spPr>
          <a:xfrm>
            <a:off x="838200" y="365125"/>
            <a:ext cx="10515600" cy="1325563"/>
          </a:xfrm>
        </p:spPr>
        <p:txBody>
          <a:bodyPr/>
          <a:lstStyle/>
          <a:p>
            <a:endParaRPr lang="en-IN"/>
          </a:p>
        </p:txBody>
      </p:sp>
      <p:sp>
        <p:nvSpPr>
          <p:cNvPr id="3" name="Content Placeholder 2">
            <a:extLst>
              <a:ext uri="{FF2B5EF4-FFF2-40B4-BE49-F238E27FC236}">
                <a16:creationId xmlns:a16="http://schemas.microsoft.com/office/drawing/2014/main" id="{989BEFD2-8C76-430D-BD26-FDD32CD4161B}"/>
              </a:ext>
            </a:extLst>
          </p:cNvPr>
          <p:cNvSpPr>
            <a:spLocks noGrp="1"/>
          </p:cNvSpPr>
          <p:nvPr>
            <p:ph idx="1"/>
          </p:nvPr>
        </p:nvSpPr>
        <p:spPr>
          <a:xfrm>
            <a:off x="838200" y="1825625"/>
            <a:ext cx="10515600" cy="4351338"/>
          </a:xfrm>
        </p:spPr>
        <p:txBody>
          <a:bodyPr/>
          <a:lstStyle/>
          <a:p>
            <a:pPr marL="0" indent="0">
              <a:buNone/>
            </a:pPr>
            <a:r>
              <a:rPr lang="en-IN"/>
              <a:t>There	are	two	opposing	possibilities</a:t>
            </a:r>
          </a:p>
          <a:p>
            <a:pPr marL="0" indent="0">
              <a:buNone/>
            </a:pPr>
            <a:r>
              <a:rPr lang="en-IN"/>
              <a:t> Nothing	much	happened	=	The	Null	Hypothesis	–	symbolized	as	Ho</a:t>
            </a:r>
          </a:p>
          <a:p>
            <a:pPr marL="0" indent="0">
              <a:buNone/>
            </a:pPr>
            <a:r>
              <a:rPr lang="en-IN"/>
              <a:t>• The	hoped	for	effect	was	barely	apparent.	</a:t>
            </a:r>
          </a:p>
          <a:p>
            <a:pPr marL="0" indent="0">
              <a:buNone/>
            </a:pPr>
            <a:r>
              <a:rPr lang="en-IN"/>
              <a:t>• The	groups	were	not	all	that	different.	</a:t>
            </a:r>
          </a:p>
          <a:p>
            <a:pPr marL="0" indent="0">
              <a:buNone/>
            </a:pPr>
            <a:r>
              <a:rPr lang="en-IN"/>
              <a:t>• The	treatment	doesn’t	seem	to	help	anybody.	</a:t>
            </a:r>
          </a:p>
          <a:p>
            <a:pPr marL="0" indent="0">
              <a:buNone/>
            </a:pPr>
            <a:r>
              <a:rPr lang="en-IN"/>
              <a:t>• The	variables	don’t	appear	to	be	related.	</a:t>
            </a:r>
          </a:p>
          <a:p>
            <a:pPr marL="0" indent="0">
              <a:buNone/>
            </a:pPr>
            <a:endParaRPr lang="en-IN" dirty="0"/>
          </a:p>
        </p:txBody>
      </p:sp>
    </p:spTree>
    <p:extLst>
      <p:ext uri="{BB962C8B-B14F-4D97-AF65-F5344CB8AC3E}">
        <p14:creationId xmlns:p14="http://schemas.microsoft.com/office/powerpoint/2010/main" val="3456364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086F5-E007-4CA0-B8D9-89157BA5D46D}"/>
              </a:ext>
            </a:extLst>
          </p:cNvPr>
          <p:cNvSpPr>
            <a:spLocks noGrp="1"/>
          </p:cNvSpPr>
          <p:nvPr>
            <p:ph type="title"/>
          </p:nvPr>
        </p:nvSpPr>
        <p:spPr/>
        <p:txBody>
          <a:bodyPr>
            <a:normAutofit fontScale="90000"/>
          </a:bodyPr>
          <a:lstStyle/>
          <a:p>
            <a:r>
              <a:rPr lang="en-IN" dirty="0"/>
              <a:t> </a:t>
            </a:r>
            <a:r>
              <a:rPr lang="en-IN" sz="4000" dirty="0"/>
              <a:t>Something	exists	or	happened	=	The	Alternate	Hypothesis	–	symbolized	as H1</a:t>
            </a:r>
            <a:endParaRPr lang="en-IN" dirty="0"/>
          </a:p>
        </p:txBody>
      </p:sp>
      <p:sp>
        <p:nvSpPr>
          <p:cNvPr id="3" name="Content Placeholder 2">
            <a:extLst>
              <a:ext uri="{FF2B5EF4-FFF2-40B4-BE49-F238E27FC236}">
                <a16:creationId xmlns:a16="http://schemas.microsoft.com/office/drawing/2014/main" id="{5F6853E3-39F8-4780-BE46-FC09A604D17A}"/>
              </a:ext>
            </a:extLst>
          </p:cNvPr>
          <p:cNvSpPr>
            <a:spLocks noGrp="1"/>
          </p:cNvSpPr>
          <p:nvPr>
            <p:ph idx="1"/>
          </p:nvPr>
        </p:nvSpPr>
        <p:spPr/>
        <p:txBody>
          <a:bodyPr/>
          <a:lstStyle/>
          <a:p>
            <a:pPr marL="0" indent="0">
              <a:buNone/>
            </a:pPr>
            <a:r>
              <a:rPr lang="en-IN" dirty="0"/>
              <a:t>• There	was	a	strong	effect	due	to	the	intervening	treatment.</a:t>
            </a:r>
          </a:p>
          <a:p>
            <a:pPr marL="0" indent="0">
              <a:buNone/>
            </a:pPr>
            <a:r>
              <a:rPr lang="en-IN" dirty="0"/>
              <a:t>• There	is	a	great	difference	between	the	groups.	</a:t>
            </a:r>
          </a:p>
          <a:p>
            <a:r>
              <a:rPr lang="en-IN" dirty="0"/>
              <a:t>One	variable	strongly	correlates	with	or	predicts	another. </a:t>
            </a:r>
          </a:p>
        </p:txBody>
      </p:sp>
    </p:spTree>
    <p:extLst>
      <p:ext uri="{BB962C8B-B14F-4D97-AF65-F5344CB8AC3E}">
        <p14:creationId xmlns:p14="http://schemas.microsoft.com/office/powerpoint/2010/main" val="2062555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8FF2E-9986-458C-9407-CBB337CC026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E7673CB-632F-4472-9092-1FFAFB70DD69}"/>
              </a:ext>
            </a:extLst>
          </p:cNvPr>
          <p:cNvSpPr>
            <a:spLocks noGrp="1"/>
          </p:cNvSpPr>
          <p:nvPr>
            <p:ph idx="1"/>
          </p:nvPr>
        </p:nvSpPr>
        <p:spPr/>
        <p:txBody>
          <a:bodyPr/>
          <a:lstStyle/>
          <a:p>
            <a:pPr marL="0" indent="0" algn="just">
              <a:buNone/>
            </a:pPr>
            <a:r>
              <a:rPr lang="en-IN" dirty="0"/>
              <a:t>The	null	hypothesis.	The	assumption	that	any	difference	or	relationship that	exists	between	populations	is	due	to	chance</a:t>
            </a:r>
          </a:p>
          <a:p>
            <a:pPr marL="0" indent="0" algn="just">
              <a:buNone/>
            </a:pPr>
            <a:r>
              <a:rPr lang="en-IN" dirty="0"/>
              <a:t>The	alternative	hypothesis.	A	restatement	of	the	hypothesis	in	the	same terms	as	those	used	in	the	null	hypothesis	except	that	the	differences	or relationships	are	assumed	to	be	real	and	not	due	to	chance.</a:t>
            </a:r>
          </a:p>
        </p:txBody>
      </p:sp>
    </p:spTree>
    <p:extLst>
      <p:ext uri="{BB962C8B-B14F-4D97-AF65-F5344CB8AC3E}">
        <p14:creationId xmlns:p14="http://schemas.microsoft.com/office/powerpoint/2010/main" val="1923975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D94A9-EE1A-4850-AA7C-535B117EAF0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FAB6D4E-5E6E-423C-A358-3572164F71F7}"/>
              </a:ext>
            </a:extLst>
          </p:cNvPr>
          <p:cNvSpPr>
            <a:spLocks noGrp="1"/>
          </p:cNvSpPr>
          <p:nvPr>
            <p:ph idx="1"/>
          </p:nvPr>
        </p:nvSpPr>
        <p:spPr/>
        <p:txBody>
          <a:bodyPr/>
          <a:lstStyle/>
          <a:p>
            <a:pPr marL="0" indent="0">
              <a:buNone/>
            </a:pPr>
            <a:r>
              <a:rPr lang="en-IN" dirty="0"/>
              <a:t>Non-directional	or	two-tailed	hypotheses.	These	do	not predict	the direction	but	simply	state	that	there will	be	a	difference;	that	is	the	effect of	the independent	variable	may	go	in	either	direction.</a:t>
            </a:r>
          </a:p>
          <a:p>
            <a:pPr marL="0" indent="0">
              <a:buNone/>
            </a:pPr>
            <a:endParaRPr lang="en-IN" dirty="0"/>
          </a:p>
          <a:p>
            <a:pPr marL="0" indent="0">
              <a:buNone/>
            </a:pPr>
            <a:endParaRPr lang="en-IN" dirty="0"/>
          </a:p>
          <a:p>
            <a:pPr marL="0" indent="0">
              <a:buNone/>
            </a:pPr>
            <a:r>
              <a:rPr lang="en-IN" dirty="0"/>
              <a:t>A	directional	or	one-tailed	hypothesis.	This	specifies	the	direction	in which	the	difference	lies</a:t>
            </a:r>
          </a:p>
        </p:txBody>
      </p:sp>
    </p:spTree>
    <p:extLst>
      <p:ext uri="{BB962C8B-B14F-4D97-AF65-F5344CB8AC3E}">
        <p14:creationId xmlns:p14="http://schemas.microsoft.com/office/powerpoint/2010/main" val="326823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1D0E2-9089-48BE-8C98-21B6FE92C933}"/>
              </a:ext>
            </a:extLst>
          </p:cNvPr>
          <p:cNvSpPr>
            <a:spLocks noGrp="1"/>
          </p:cNvSpPr>
          <p:nvPr>
            <p:ph type="title"/>
          </p:nvPr>
        </p:nvSpPr>
        <p:spPr/>
        <p:txBody>
          <a:bodyPr>
            <a:normAutofit fontScale="90000"/>
          </a:bodyPr>
          <a:lstStyle/>
          <a:p>
            <a:br>
              <a:rPr lang="en-IN" dirty="0"/>
            </a:br>
            <a:r>
              <a:rPr lang="en-IN" dirty="0"/>
              <a:t>What	are	Type	I	and	Type	II	errors?</a:t>
            </a:r>
            <a:br>
              <a:rPr lang="en-IN" dirty="0"/>
            </a:br>
            <a:endParaRPr lang="en-IN" dirty="0"/>
          </a:p>
        </p:txBody>
      </p:sp>
      <p:sp>
        <p:nvSpPr>
          <p:cNvPr id="3" name="Content Placeholder 2">
            <a:extLst>
              <a:ext uri="{FF2B5EF4-FFF2-40B4-BE49-F238E27FC236}">
                <a16:creationId xmlns:a16="http://schemas.microsoft.com/office/drawing/2014/main" id="{0DBF5D30-1AD9-40B0-A28A-42FB9110A127}"/>
              </a:ext>
            </a:extLst>
          </p:cNvPr>
          <p:cNvSpPr>
            <a:spLocks noGrp="1"/>
          </p:cNvSpPr>
          <p:nvPr>
            <p:ph idx="1"/>
          </p:nvPr>
        </p:nvSpPr>
        <p:spPr/>
        <p:txBody>
          <a:bodyPr/>
          <a:lstStyle/>
          <a:p>
            <a:r>
              <a:rPr lang="en-IN" dirty="0"/>
              <a:t>Type	I	error.	Rejecting	the	null	when	it	is	true. The	probability	of	rejecting a	true	null	hypothesis	</a:t>
            </a:r>
            <a:r>
              <a:rPr lang="en-IN" dirty="0" err="1"/>
              <a:t>isequal</a:t>
            </a:r>
            <a:r>
              <a:rPr lang="en-IN" dirty="0"/>
              <a:t> to	the	alpha	level	(significance	level). </a:t>
            </a:r>
          </a:p>
          <a:p>
            <a:endParaRPr lang="en-IN" dirty="0"/>
          </a:p>
          <a:p>
            <a:endParaRPr lang="en-IN" dirty="0"/>
          </a:p>
          <a:p>
            <a:pPr marL="0" indent="0">
              <a:buNone/>
            </a:pPr>
            <a:r>
              <a:rPr lang="en-IN" dirty="0"/>
              <a:t>Type	II	error.	The	probability	of	accepting	the	null	hypothesis	when	it is false.</a:t>
            </a:r>
          </a:p>
          <a:p>
            <a:endParaRPr lang="en-IN" dirty="0"/>
          </a:p>
        </p:txBody>
      </p:sp>
    </p:spTree>
    <p:extLst>
      <p:ext uri="{BB962C8B-B14F-4D97-AF65-F5344CB8AC3E}">
        <p14:creationId xmlns:p14="http://schemas.microsoft.com/office/powerpoint/2010/main" val="2167127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Hypothesis</vt:lpstr>
      <vt:lpstr>PowerPoint Presentation</vt:lpstr>
      <vt:lpstr> Something exists or happened = The Alternate Hypothesis – symbolized as H1</vt:lpstr>
      <vt:lpstr>PowerPoint Presentation</vt:lpstr>
      <vt:lpstr>PowerPoint Presentation</vt:lpstr>
      <vt:lpstr> What are Type I and Type II errors?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Hypothesis</dc:title>
  <dc:creator>Windows User</dc:creator>
  <cp:lastModifiedBy>Windows User</cp:lastModifiedBy>
  <cp:revision>1</cp:revision>
  <dcterms:created xsi:type="dcterms:W3CDTF">2020-04-19T11:27:21Z</dcterms:created>
  <dcterms:modified xsi:type="dcterms:W3CDTF">2020-04-19T11:28:05Z</dcterms:modified>
</cp:coreProperties>
</file>