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9"/>
  </p:notesMasterIdLst>
  <p:handoutMasterIdLst>
    <p:handoutMasterId r:id="rId80"/>
  </p:handoutMasterIdLst>
  <p:sldIdLst>
    <p:sldId id="296" r:id="rId2"/>
    <p:sldId id="299" r:id="rId3"/>
    <p:sldId id="297" r:id="rId4"/>
    <p:sldId id="357" r:id="rId5"/>
    <p:sldId id="328" r:id="rId6"/>
    <p:sldId id="359" r:id="rId7"/>
    <p:sldId id="390" r:id="rId8"/>
    <p:sldId id="386" r:id="rId9"/>
    <p:sldId id="387" r:id="rId10"/>
    <p:sldId id="388" r:id="rId11"/>
    <p:sldId id="389" r:id="rId12"/>
    <p:sldId id="360" r:id="rId13"/>
    <p:sldId id="364" r:id="rId14"/>
    <p:sldId id="361" r:id="rId15"/>
    <p:sldId id="362" r:id="rId16"/>
    <p:sldId id="363" r:id="rId17"/>
    <p:sldId id="366" r:id="rId18"/>
    <p:sldId id="365" r:id="rId19"/>
    <p:sldId id="340" r:id="rId20"/>
    <p:sldId id="341" r:id="rId21"/>
    <p:sldId id="304" r:id="rId22"/>
    <p:sldId id="305" r:id="rId23"/>
    <p:sldId id="298" r:id="rId24"/>
    <p:sldId id="303" r:id="rId25"/>
    <p:sldId id="358" r:id="rId26"/>
    <p:sldId id="356" r:id="rId27"/>
    <p:sldId id="339" r:id="rId28"/>
    <p:sldId id="344" r:id="rId29"/>
    <p:sldId id="345" r:id="rId30"/>
    <p:sldId id="346" r:id="rId31"/>
    <p:sldId id="347" r:id="rId32"/>
    <p:sldId id="350" r:id="rId33"/>
    <p:sldId id="348" r:id="rId34"/>
    <p:sldId id="349" r:id="rId35"/>
    <p:sldId id="368" r:id="rId36"/>
    <p:sldId id="369" r:id="rId37"/>
    <p:sldId id="325" r:id="rId38"/>
    <p:sldId id="326" r:id="rId39"/>
    <p:sldId id="352" r:id="rId40"/>
    <p:sldId id="353" r:id="rId41"/>
    <p:sldId id="355" r:id="rId42"/>
    <p:sldId id="354" r:id="rId43"/>
    <p:sldId id="391" r:id="rId44"/>
    <p:sldId id="327" r:id="rId45"/>
    <p:sldId id="331" r:id="rId46"/>
    <p:sldId id="329" r:id="rId47"/>
    <p:sldId id="330" r:id="rId48"/>
    <p:sldId id="333" r:id="rId49"/>
    <p:sldId id="332" r:id="rId50"/>
    <p:sldId id="335" r:id="rId51"/>
    <p:sldId id="334" r:id="rId52"/>
    <p:sldId id="336" r:id="rId53"/>
    <p:sldId id="337" r:id="rId54"/>
    <p:sldId id="338" r:id="rId55"/>
    <p:sldId id="342" r:id="rId56"/>
    <p:sldId id="371" r:id="rId57"/>
    <p:sldId id="343" r:id="rId58"/>
    <p:sldId id="351" r:id="rId59"/>
    <p:sldId id="308" r:id="rId60"/>
    <p:sldId id="367" r:id="rId61"/>
    <p:sldId id="317" r:id="rId62"/>
    <p:sldId id="321" r:id="rId63"/>
    <p:sldId id="370" r:id="rId64"/>
    <p:sldId id="372" r:id="rId65"/>
    <p:sldId id="373" r:id="rId66"/>
    <p:sldId id="374" r:id="rId67"/>
    <p:sldId id="375" r:id="rId68"/>
    <p:sldId id="376" r:id="rId69"/>
    <p:sldId id="377" r:id="rId70"/>
    <p:sldId id="378" r:id="rId71"/>
    <p:sldId id="379" r:id="rId72"/>
    <p:sldId id="380" r:id="rId73"/>
    <p:sldId id="381" r:id="rId74"/>
    <p:sldId id="382" r:id="rId75"/>
    <p:sldId id="383" r:id="rId76"/>
    <p:sldId id="384" r:id="rId77"/>
    <p:sldId id="385" r:id="rId78"/>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Tahoma" pitchFamily="34" charset="0"/>
        <a:ea typeface="+mn-ea"/>
        <a:cs typeface="+mn-cs"/>
      </a:defRPr>
    </a:lvl1pPr>
    <a:lvl2pPr marL="457200" algn="l" rtl="0" fontAlgn="base">
      <a:spcBef>
        <a:spcPct val="0"/>
      </a:spcBef>
      <a:spcAft>
        <a:spcPct val="0"/>
      </a:spcAft>
      <a:defRPr sz="3600" kern="1200">
        <a:solidFill>
          <a:schemeClr val="tx1"/>
        </a:solidFill>
        <a:latin typeface="Tahoma" pitchFamily="34" charset="0"/>
        <a:ea typeface="+mn-ea"/>
        <a:cs typeface="+mn-cs"/>
      </a:defRPr>
    </a:lvl2pPr>
    <a:lvl3pPr marL="914400" algn="l" rtl="0" fontAlgn="base">
      <a:spcBef>
        <a:spcPct val="0"/>
      </a:spcBef>
      <a:spcAft>
        <a:spcPct val="0"/>
      </a:spcAft>
      <a:defRPr sz="3600" kern="1200">
        <a:solidFill>
          <a:schemeClr val="tx1"/>
        </a:solidFill>
        <a:latin typeface="Tahoma" pitchFamily="34" charset="0"/>
        <a:ea typeface="+mn-ea"/>
        <a:cs typeface="+mn-cs"/>
      </a:defRPr>
    </a:lvl3pPr>
    <a:lvl4pPr marL="1371600" algn="l" rtl="0" fontAlgn="base">
      <a:spcBef>
        <a:spcPct val="0"/>
      </a:spcBef>
      <a:spcAft>
        <a:spcPct val="0"/>
      </a:spcAft>
      <a:defRPr sz="3600" kern="1200">
        <a:solidFill>
          <a:schemeClr val="tx1"/>
        </a:solidFill>
        <a:latin typeface="Tahoma" pitchFamily="34" charset="0"/>
        <a:ea typeface="+mn-ea"/>
        <a:cs typeface="+mn-cs"/>
      </a:defRPr>
    </a:lvl4pPr>
    <a:lvl5pPr marL="1828800" algn="l" rtl="0" fontAlgn="base">
      <a:spcBef>
        <a:spcPct val="0"/>
      </a:spcBef>
      <a:spcAft>
        <a:spcPct val="0"/>
      </a:spcAft>
      <a:defRPr sz="3600" kern="1200">
        <a:solidFill>
          <a:schemeClr val="tx1"/>
        </a:solidFill>
        <a:latin typeface="Tahoma" pitchFamily="34" charset="0"/>
        <a:ea typeface="+mn-ea"/>
        <a:cs typeface="+mn-cs"/>
      </a:defRPr>
    </a:lvl5pPr>
    <a:lvl6pPr marL="2286000" algn="l" defTabSz="914400" rtl="0" eaLnBrk="1" latinLnBrk="0" hangingPunct="1">
      <a:defRPr sz="3600" kern="1200">
        <a:solidFill>
          <a:schemeClr val="tx1"/>
        </a:solidFill>
        <a:latin typeface="Tahoma" pitchFamily="34" charset="0"/>
        <a:ea typeface="+mn-ea"/>
        <a:cs typeface="+mn-cs"/>
      </a:defRPr>
    </a:lvl6pPr>
    <a:lvl7pPr marL="2743200" algn="l" defTabSz="914400" rtl="0" eaLnBrk="1" latinLnBrk="0" hangingPunct="1">
      <a:defRPr sz="3600" kern="1200">
        <a:solidFill>
          <a:schemeClr val="tx1"/>
        </a:solidFill>
        <a:latin typeface="Tahoma" pitchFamily="34" charset="0"/>
        <a:ea typeface="+mn-ea"/>
        <a:cs typeface="+mn-cs"/>
      </a:defRPr>
    </a:lvl7pPr>
    <a:lvl8pPr marL="3200400" algn="l" defTabSz="914400" rtl="0" eaLnBrk="1" latinLnBrk="0" hangingPunct="1">
      <a:defRPr sz="3600" kern="1200">
        <a:solidFill>
          <a:schemeClr val="tx1"/>
        </a:solidFill>
        <a:latin typeface="Tahoma" pitchFamily="34" charset="0"/>
        <a:ea typeface="+mn-ea"/>
        <a:cs typeface="+mn-cs"/>
      </a:defRPr>
    </a:lvl8pPr>
    <a:lvl9pPr marL="3657600" algn="l" defTabSz="914400" rtl="0" eaLnBrk="1" latinLnBrk="0" hangingPunct="1">
      <a:defRPr sz="36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956" autoAdjust="0"/>
    <p:restoredTop sz="90929"/>
  </p:normalViewPr>
  <p:slideViewPr>
    <p:cSldViewPr>
      <p:cViewPr>
        <p:scale>
          <a:sx n="73" d="100"/>
          <a:sy n="73" d="100"/>
        </p:scale>
        <p:origin x="-99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F0DB494-E583-45B1-8F61-0983EA5508A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3671501-1B96-48FE-A01B-A8C6833E14C3}" type="datetimeFigureOut">
              <a:rPr lang="en-US"/>
              <a:pPr>
                <a:defRPr/>
              </a:pPr>
              <a:t>7/7/2023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4DC1324-7337-47D1-A485-EFA9ADF5DCB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66EB53-C92E-4FE7-87B4-21F49C75B4AF}" type="slidenum">
              <a:rPr lang="en-US" smtClean="0"/>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BDF90E-BC15-4561-827B-65E1CFBD7F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57C2AC-44C2-4934-A8DF-04012440A1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D7923C-CA98-4DC2-9B72-1583258AF9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FCBF86-F578-4EA6-A47A-84889A046D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C1FA09-AE6B-45E6-80E6-1413DFC012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BA06B7-C799-4BAE-9BC0-50802034E6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91E35C8-8BCA-48F8-B420-7217D3144A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418696-363A-40FD-9F15-043AE4A4B1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8E0200-5FBF-4BDF-AC22-DA0A5F6B5B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D629A5-12C1-4665-B5AA-DCD1B9644D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5ECEBC-8F63-47AA-86A0-9CF453E7B8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E68DCD-6E6E-4C41-A536-749866AADD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kmishra@cutm.ac.i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twitter.com/kevin_ashton"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m/imgres?imgurl=https%3A%2F%2Facademy.seebo.com%2Fwp-content%2Fuploads%2F2016%2F10%2FSensorPingOperation.png&amp;imgrefurl=https%3A%2F%2Fblog.seebo.com%2Fiot-ultrasonic-sensors%2F&amp;docid=m531TR2KR5A1yM&amp;tbnid=Hct0-EaY6nTE3M%3A&amp;vet=10ahUKEwjAw6Xaj9fkAhVZ4XMBHXsOBS4QMwhkKAcwBw..i&amp;w=871&amp;h=397&amp;safe=strict&amp;bih=592&amp;biw=1242&amp;q=ultrasonic%20sensor%20working%20principle&amp;ved=0ahUKEwjAw6Xaj9fkAhVZ4XMBHXsOBS4QMwhkKAcwBw&amp;iact=mrc&amp;uact=8" TargetMode="External"/><Relationship Id="rId2" Type="http://schemas.openxmlformats.org/officeDocument/2006/relationships/hyperlink" Target="https://www.google.com/imgres?imgurl=https%3A%2F%2Fimage.slidesharecdn.com%2Fultrasonicsensor-170828140914%2F95%2Fultrasonic-sensor-6-638.jpg%3Fcb%3D1503929857&amp;imgrefurl=https%3A%2F%2Fwww.slideshare.net%2FAdarshRaj37%2Fultrasonic-sensor-79217151&amp;docid=T7pXXQ5O48_0ZM&amp;tbnid=LKIyzugncIGHyM%3A&amp;vet=10ahUKEwiRnp7ejtfkAhXGUn0KHUPXBk4QMwhiKAUwBQ..i&amp;w=638&amp;h=359&amp;safe=strict&amp;bih=592&amp;biw=1242&amp;q=ultrasonic%20sensor%20working%20principle&amp;ved=0ahUKEwiRnp7ejtfkAhXGUn0KHUPXBk4QMwhiKAUwBQ&amp;iact=mrc&amp;uact=8"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en.wikipedia.org/wiki/ThingSpeak"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en.wikipedia.org/wiki/Internet_of_thing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smtClean="0">
                <a:solidFill>
                  <a:srgbClr val="FF0000"/>
                </a:solidFill>
              </a:rPr>
              <a:t>INTERNET OF THINGS(IOT)</a:t>
            </a:r>
          </a:p>
        </p:txBody>
      </p:sp>
      <p:sp>
        <p:nvSpPr>
          <p:cNvPr id="2051" name="Content Placeholder 2"/>
          <p:cNvSpPr>
            <a:spLocks noGrp="1"/>
          </p:cNvSpPr>
          <p:nvPr>
            <p:ph idx="1"/>
          </p:nvPr>
        </p:nvSpPr>
        <p:spPr>
          <a:xfrm>
            <a:off x="457200" y="1981200"/>
            <a:ext cx="8229600" cy="4419600"/>
          </a:xfrm>
        </p:spPr>
        <p:txBody>
          <a:bodyPr/>
          <a:lstStyle/>
          <a:p>
            <a:pPr algn="r">
              <a:buFont typeface="Arial" pitchFamily="34" charset="0"/>
              <a:buNone/>
            </a:pPr>
            <a:r>
              <a:rPr lang="en-IN" smtClean="0">
                <a:solidFill>
                  <a:srgbClr val="00B0F0"/>
                </a:solidFill>
                <a:latin typeface="Raleway"/>
              </a:rPr>
              <a:t>Mr. Rajesh ku Mishra</a:t>
            </a:r>
          </a:p>
          <a:p>
            <a:pPr algn="r">
              <a:buFont typeface="Arial" pitchFamily="34" charset="0"/>
              <a:buNone/>
            </a:pPr>
            <a:r>
              <a:rPr lang="en-IN" smtClean="0">
                <a:solidFill>
                  <a:srgbClr val="00B0F0"/>
                </a:solidFill>
                <a:latin typeface="Raleway"/>
              </a:rPr>
              <a:t>Asst.Professor(E.C.E)</a:t>
            </a:r>
          </a:p>
          <a:p>
            <a:pPr algn="r">
              <a:buFont typeface="Arial" pitchFamily="34" charset="0"/>
              <a:buNone/>
            </a:pPr>
            <a:r>
              <a:rPr lang="en-IN" smtClean="0">
                <a:solidFill>
                  <a:srgbClr val="00B0F0"/>
                </a:solidFill>
                <a:latin typeface="Raleway"/>
              </a:rPr>
              <a:t>07008268738</a:t>
            </a:r>
          </a:p>
          <a:p>
            <a:pPr algn="r">
              <a:buFont typeface="Arial" pitchFamily="34" charset="0"/>
              <a:buNone/>
            </a:pPr>
            <a:r>
              <a:rPr lang="en-IN" smtClean="0">
                <a:solidFill>
                  <a:srgbClr val="00B0F0"/>
                </a:solidFill>
                <a:latin typeface="Raleway"/>
                <a:hlinkClick r:id="rId2"/>
              </a:rPr>
              <a:t>rkmishra@cutm.ac.in</a:t>
            </a:r>
            <a:endParaRPr lang="en-IN" smtClean="0">
              <a:solidFill>
                <a:srgbClr val="00B0F0"/>
              </a:solidFill>
              <a:latin typeface="Raleway"/>
            </a:endParaRPr>
          </a:p>
          <a:p>
            <a:pPr eaLnBrk="1" hangingPunct="1">
              <a:buFont typeface="Arial" pitchFamily="34" charset="0"/>
              <a:buNone/>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11267" name="Content Placeholder 2"/>
          <p:cNvSpPr>
            <a:spLocks noGrp="1"/>
          </p:cNvSpPr>
          <p:nvPr>
            <p:ph idx="1"/>
          </p:nvPr>
        </p:nvSpPr>
        <p:spPr/>
        <p:txBody>
          <a:bodyPr/>
          <a:lstStyle/>
          <a:p>
            <a:r>
              <a:rPr lang="en-US" sz="2200" smtClean="0">
                <a:latin typeface="Times New Roman" pitchFamily="18" charset="0"/>
                <a:cs typeface="Times New Roman" pitchFamily="18" charset="0"/>
              </a:rPr>
              <a:t>An IoT gateway has multiple roles to play. One of the first jobs of the gateway is to transform and normalize the data. The datasets generated by the sensor nodes will be in disparate formats. Some of the legacy nodes use proprietary protocols, while the contemporary ones may rely on JSON or CSV. The gateway acquires heterogenous datasets from multiple sensor nodes and converts them to a standard format that is understood by the next stage of the data processing pipeline.</a:t>
            </a:r>
          </a:p>
          <a:p>
            <a:r>
              <a:rPr lang="en-US" sz="2400" smtClean="0"/>
              <a:t>The second role of an IoT gateway is </a:t>
            </a:r>
            <a:r>
              <a:rPr lang="en-US" sz="2400" smtClean="0">
                <a:solidFill>
                  <a:srgbClr val="FF0000"/>
                </a:solidFill>
              </a:rPr>
              <a:t>protocol transformation</a:t>
            </a:r>
            <a:r>
              <a:rPr lang="en-US" sz="2400" smtClean="0"/>
              <a:t>. Since the sensor nodes cannot use power hungry Wi-Fi or ethernet, they use low-powered communication networks. A gateway supports multiple communication protocols for accepting the inbound data sent by the sensor nodes.</a:t>
            </a:r>
            <a:endParaRPr lang="en-US" sz="2200" smtClean="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12291" name="Content Placeholder 2"/>
          <p:cNvSpPr>
            <a:spLocks noGrp="1"/>
          </p:cNvSpPr>
          <p:nvPr>
            <p:ph idx="1"/>
          </p:nvPr>
        </p:nvSpPr>
        <p:spPr/>
        <p:txBody>
          <a:bodyPr/>
          <a:lstStyle/>
          <a:p>
            <a:r>
              <a:rPr lang="en-US" sz="2200" smtClean="0">
                <a:latin typeface="Times New Roman" pitchFamily="18" charset="0"/>
                <a:cs typeface="Times New Roman" pitchFamily="18" charset="0"/>
              </a:rPr>
              <a:t>In some scenarios, the gateway may </a:t>
            </a:r>
            <a:r>
              <a:rPr lang="en-US" sz="2200" smtClean="0">
                <a:solidFill>
                  <a:srgbClr val="FF0000"/>
                </a:solidFill>
                <a:latin typeface="Times New Roman" pitchFamily="18" charset="0"/>
                <a:cs typeface="Times New Roman" pitchFamily="18" charset="0"/>
              </a:rPr>
              <a:t>also process the data and raise </a:t>
            </a:r>
            <a:r>
              <a:rPr lang="en-US" sz="2200" smtClean="0">
                <a:latin typeface="Times New Roman" pitchFamily="18" charset="0"/>
                <a:cs typeface="Times New Roman" pitchFamily="18" charset="0"/>
              </a:rPr>
              <a:t>alerts in real time. But this is best left to the powerful stream processing pipelines running in the cloud.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smtClean="0"/>
              <a:t>Sensors:</a:t>
            </a:r>
            <a:br>
              <a:rPr lang="en-US" b="1" smtClean="0"/>
            </a:br>
            <a:endParaRPr lang="en-US" smtClean="0"/>
          </a:p>
        </p:txBody>
      </p:sp>
      <p:sp>
        <p:nvSpPr>
          <p:cNvPr id="13315" name="Content Placeholder 2"/>
          <p:cNvSpPr>
            <a:spLocks noGrp="1"/>
          </p:cNvSpPr>
          <p:nvPr>
            <p:ph idx="1"/>
          </p:nvPr>
        </p:nvSpPr>
        <p:spPr/>
        <p:txBody>
          <a:bodyPr/>
          <a:lstStyle/>
          <a:p>
            <a:r>
              <a:rPr lang="en-US" sz="2400" smtClean="0">
                <a:solidFill>
                  <a:srgbClr val="FF0000"/>
                </a:solidFill>
                <a:latin typeface="Times New Roman" pitchFamily="18" charset="0"/>
                <a:cs typeface="Times New Roman" pitchFamily="18" charset="0"/>
              </a:rPr>
              <a:t>Sensor is  the instrument which sense the change and make it readable</a:t>
            </a:r>
            <a:r>
              <a:rPr lang="en-US" sz="2400" smtClean="0">
                <a:latin typeface="Times New Roman" pitchFamily="18" charset="0"/>
                <a:cs typeface="Times New Roman" pitchFamily="18" charset="0"/>
              </a:rPr>
              <a:t>.</a:t>
            </a:r>
          </a:p>
          <a:p>
            <a:r>
              <a:rPr lang="en-US" sz="2400" smtClean="0">
                <a:latin typeface="Times New Roman" pitchFamily="18" charset="0"/>
                <a:cs typeface="Times New Roman" pitchFamily="18" charset="0"/>
              </a:rPr>
              <a:t>Sensors are everywhere, sensors sense data from the atmosphere or place. the eg. temperture sensor senses temperature from the room and shares it through IoT gateway.</a:t>
            </a:r>
          </a:p>
          <a:p>
            <a:r>
              <a:rPr lang="en-US" sz="2400" smtClean="0">
                <a:latin typeface="Times New Roman" pitchFamily="18" charset="0"/>
                <a:cs typeface="Times New Roman" pitchFamily="18" charset="0"/>
              </a:rPr>
              <a:t>Sensors will sniff a wide variety of information ranging from Location, Weather/Environment conditions, running machine, from the human body, engine maintenance data to health essentials of a vehicle.</a:t>
            </a:r>
          </a:p>
          <a:p>
            <a:endParaRPr lang="en-US"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Content Placeholder 2"/>
          <p:cNvSpPr>
            <a:spLocks noGrp="1"/>
          </p:cNvSpPr>
          <p:nvPr>
            <p:ph idx="1"/>
          </p:nvPr>
        </p:nvSpPr>
        <p:spPr/>
        <p:txBody>
          <a:bodyPr/>
          <a:lstStyle/>
          <a:p>
            <a:endParaRPr lang="en-US" smtClean="0"/>
          </a:p>
        </p:txBody>
      </p:sp>
      <p:pic>
        <p:nvPicPr>
          <p:cNvPr id="14340" name="Picture 2"/>
          <p:cNvPicPr>
            <a:picLocks noChangeAspect="1" noChangeArrowheads="1"/>
          </p:cNvPicPr>
          <p:nvPr/>
        </p:nvPicPr>
        <p:blipFill>
          <a:blip r:embed="rId2"/>
          <a:srcRect/>
          <a:stretch>
            <a:fillRect/>
          </a:stretch>
        </p:blipFill>
        <p:spPr bwMode="auto">
          <a:xfrm>
            <a:off x="304800" y="1752600"/>
            <a:ext cx="8686800"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smtClean="0"/>
              <a:t/>
            </a:r>
            <a:br>
              <a:rPr lang="en-US" b="1" smtClean="0"/>
            </a:br>
            <a:r>
              <a:rPr lang="en-US" b="1" smtClean="0"/>
              <a:t/>
            </a:r>
            <a:br>
              <a:rPr lang="en-US" b="1" smtClean="0"/>
            </a:br>
            <a:r>
              <a:rPr lang="en-US" b="1" smtClean="0"/>
              <a:t>IoT Gateways &amp; frameworks:</a:t>
            </a:r>
            <a:br>
              <a:rPr lang="en-US" b="1" smtClean="0"/>
            </a:br>
            <a:r>
              <a:rPr lang="en-US" smtClean="0"/>
              <a:t/>
            </a:r>
            <a:br>
              <a:rPr lang="en-US" smtClean="0"/>
            </a:br>
            <a:endParaRPr lang="en-US" smtClean="0"/>
          </a:p>
        </p:txBody>
      </p:sp>
      <p:sp>
        <p:nvSpPr>
          <p:cNvPr id="15363" name="Content Placeholder 2"/>
          <p:cNvSpPr>
            <a:spLocks noGrp="1"/>
          </p:cNvSpPr>
          <p:nvPr>
            <p:ph idx="1"/>
          </p:nvPr>
        </p:nvSpPr>
        <p:spPr/>
        <p:txBody>
          <a:bodyPr/>
          <a:lstStyle/>
          <a:p>
            <a:r>
              <a:rPr lang="en-US" sz="2800" smtClean="0">
                <a:latin typeface="Times New Roman" pitchFamily="18" charset="0"/>
                <a:cs typeface="Times New Roman" pitchFamily="18" charset="0"/>
              </a:rPr>
              <a:t>As the name rightly explains, it is a gateway to the internet for all the things/devices that we want to interact with. Gateways </a:t>
            </a:r>
            <a:r>
              <a:rPr lang="en-US" sz="2800" smtClean="0">
                <a:solidFill>
                  <a:srgbClr val="FF0000"/>
                </a:solidFill>
                <a:latin typeface="Times New Roman" pitchFamily="18" charset="0"/>
                <a:cs typeface="Times New Roman" pitchFamily="18" charset="0"/>
              </a:rPr>
              <a:t>act as a carrier between </a:t>
            </a:r>
            <a:r>
              <a:rPr lang="en-US" sz="2800" smtClean="0">
                <a:latin typeface="Times New Roman" pitchFamily="18" charset="0"/>
                <a:cs typeface="Times New Roman" pitchFamily="18" charset="0"/>
              </a:rPr>
              <a:t>the internal network of sensor nodes with the external Internet or World Wide Web.</a:t>
            </a:r>
          </a:p>
          <a:p>
            <a:r>
              <a:rPr lang="en-US" sz="2800" smtClean="0">
                <a:latin typeface="Times New Roman" pitchFamily="18" charset="0"/>
                <a:cs typeface="Times New Roman" pitchFamily="18" charset="0"/>
              </a:rPr>
              <a:t>They do this by collecting the data from sensor nodes and transmitting them to the internet infrastructure</a:t>
            </a:r>
          </a:p>
          <a:p>
            <a:r>
              <a:rPr lang="en-US" sz="2800" smtClean="0"/>
              <a:t>An IoT gateway performs several critical functions from</a:t>
            </a:r>
            <a:r>
              <a:rPr lang="en-US" sz="2800" smtClean="0">
                <a:solidFill>
                  <a:srgbClr val="FF0000"/>
                </a:solidFill>
              </a:rPr>
              <a:t> translating protocols to encrypting, processing, managing and filtering data</a:t>
            </a:r>
            <a:r>
              <a:rPr lang="en-US" sz="2800" smtClean="0"/>
              <a:t>.</a:t>
            </a:r>
            <a:endParaRPr lang="en-US" sz="2800" smtClean="0">
              <a:latin typeface="Times New Roman" pitchFamily="18" charset="0"/>
              <a:cs typeface="Times New Roman" pitchFamily="18" charset="0"/>
            </a:endParaRPr>
          </a:p>
          <a:p>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smtClean="0"/>
              <a:t/>
            </a:r>
            <a:br>
              <a:rPr lang="en-US" b="1" smtClean="0"/>
            </a:br>
            <a:r>
              <a:rPr lang="en-US" b="1" smtClean="0"/>
              <a:t>Cloud server:</a:t>
            </a:r>
            <a:br>
              <a:rPr lang="en-US" b="1" smtClean="0"/>
            </a:br>
            <a:endParaRPr lang="en-US" smtClean="0"/>
          </a:p>
        </p:txBody>
      </p:sp>
      <p:sp>
        <p:nvSpPr>
          <p:cNvPr id="3" name="Content Placeholder 2"/>
          <p:cNvSpPr>
            <a:spLocks noGrp="1"/>
          </p:cNvSpPr>
          <p:nvPr>
            <p:ph idx="1"/>
          </p:nvPr>
        </p:nvSpPr>
        <p:spPr/>
        <p:txBody>
          <a:bodyPr/>
          <a:lstStyle/>
          <a:p>
            <a:pPr>
              <a:defRPr/>
            </a:pPr>
            <a:r>
              <a:rPr lang="en-US" sz="2800" dirty="0">
                <a:latin typeface="Times New Roman" pitchFamily="18" charset="0"/>
                <a:cs typeface="Times New Roman" pitchFamily="18" charset="0"/>
              </a:rPr>
              <a:t>The data transmitted through the gateway is stored &amp; processed securely within the cloud server i.e. in data </a:t>
            </a:r>
            <a:r>
              <a:rPr lang="en-US" sz="2800" dirty="0" smtClean="0">
                <a:latin typeface="Times New Roman" pitchFamily="18" charset="0"/>
                <a:cs typeface="Times New Roman" pitchFamily="18" charset="0"/>
              </a:rPr>
              <a:t>centers.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defRPr/>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This processed data is then used to perform intelligent actions that make all our devices Smart Devices. </a:t>
            </a:r>
            <a:endParaRPr lang="en-US" sz="2800" dirty="0" smtClean="0">
              <a:latin typeface="Times New Roman" pitchFamily="18" charset="0"/>
              <a:cs typeface="Times New Roman" pitchFamily="18" charset="0"/>
            </a:endParaRPr>
          </a:p>
          <a:p>
            <a:pPr>
              <a:defRPr/>
            </a:pP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the cloud, </a:t>
            </a:r>
            <a:r>
              <a:rPr lang="en-US" sz="2800" dirty="0">
                <a:solidFill>
                  <a:srgbClr val="FF0000"/>
                </a:solidFill>
                <a:latin typeface="Times New Roman" pitchFamily="18" charset="0"/>
                <a:cs typeface="Times New Roman" pitchFamily="18" charset="0"/>
              </a:rPr>
              <a:t>all analytics</a:t>
            </a:r>
            <a:r>
              <a:rPr lang="en-US" sz="2800" dirty="0">
                <a:latin typeface="Times New Roman" pitchFamily="18" charset="0"/>
                <a:cs typeface="Times New Roman" pitchFamily="18" charset="0"/>
              </a:rPr>
              <a:t> and </a:t>
            </a:r>
            <a:r>
              <a:rPr lang="en-US" sz="2800" dirty="0">
                <a:solidFill>
                  <a:srgbClr val="FF0000"/>
                </a:solidFill>
                <a:latin typeface="Times New Roman" pitchFamily="18" charset="0"/>
                <a:cs typeface="Times New Roman" pitchFamily="18" charset="0"/>
              </a:rPr>
              <a:t>decision making </a:t>
            </a:r>
            <a:r>
              <a:rPr lang="en-US" sz="2800" dirty="0">
                <a:latin typeface="Times New Roman" pitchFamily="18" charset="0"/>
                <a:cs typeface="Times New Roman" pitchFamily="18" charset="0"/>
              </a:rPr>
              <a:t>happen considering user comfort.</a:t>
            </a:r>
          </a:p>
          <a:p>
            <a:pPr marL="0" indent="0">
              <a:buFont typeface="Arial" pitchFamily="34" charset="0"/>
              <a:buNone/>
              <a:defRPr/>
            </a:pP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
            </a:r>
            <a:br>
              <a:rPr lang="en-US" smtClean="0"/>
            </a:br>
            <a:r>
              <a:rPr lang="en-US" smtClean="0"/>
              <a:t>User Interface</a:t>
            </a:r>
            <a:br>
              <a:rPr lang="en-US" smtClean="0"/>
            </a:br>
            <a:endParaRPr lang="en-US" smtClean="0"/>
          </a:p>
        </p:txBody>
      </p:sp>
      <p:sp>
        <p:nvSpPr>
          <p:cNvPr id="17411" name="Content Placeholder 2"/>
          <p:cNvSpPr>
            <a:spLocks noGrp="1"/>
          </p:cNvSpPr>
          <p:nvPr>
            <p:ph idx="1"/>
          </p:nvPr>
        </p:nvSpPr>
        <p:spPr/>
        <p:txBody>
          <a:bodyPr/>
          <a:lstStyle/>
          <a:p>
            <a:r>
              <a:rPr lang="en-US" sz="2400" smtClean="0">
                <a:latin typeface="Times New Roman" pitchFamily="18" charset="0"/>
                <a:cs typeface="Times New Roman" pitchFamily="18" charset="0"/>
              </a:rPr>
              <a:t>The intuitive mobile apps will help end-users to control &amp; monitor their devices (ranging from the room thermostat to vehicle engines) from remote locations.</a:t>
            </a:r>
          </a:p>
          <a:p>
            <a:r>
              <a:rPr lang="en-US" sz="2400" smtClean="0">
                <a:latin typeface="Times New Roman" pitchFamily="18" charset="0"/>
                <a:cs typeface="Times New Roman" pitchFamily="18" charset="0"/>
              </a:rPr>
              <a:t>These apps push important information from the cloud on your smartphones, tablets.</a:t>
            </a:r>
          </a:p>
          <a:p>
            <a:r>
              <a:rPr lang="en-US" sz="2400" smtClean="0">
                <a:latin typeface="Times New Roman" pitchFamily="18" charset="0"/>
                <a:cs typeface="Times New Roman" pitchFamily="18" charset="0"/>
              </a:rPr>
              <a:t>After analytics, Information is in the form of graphs, bars and in pi-diagram and display to the user in a user-friendly manner.</a:t>
            </a:r>
          </a:p>
          <a:p>
            <a:r>
              <a:rPr lang="en-US" sz="2400" smtClean="0">
                <a:latin typeface="Times New Roman" pitchFamily="18" charset="0"/>
                <a:cs typeface="Times New Roman" pitchFamily="18" charset="0"/>
              </a:rPr>
              <a:t>From mobile application, we can send a command to sensors to change default values, like changing default temperature of air conditioner and many more.</a:t>
            </a:r>
          </a:p>
          <a:p>
            <a:endParaRPr lang="en-US"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Actuator</a:t>
            </a:r>
          </a:p>
        </p:txBody>
      </p:sp>
      <p:sp>
        <p:nvSpPr>
          <p:cNvPr id="18435" name="Content Placeholder 2"/>
          <p:cNvSpPr>
            <a:spLocks noGrp="1"/>
          </p:cNvSpPr>
          <p:nvPr>
            <p:ph idx="1"/>
          </p:nvPr>
        </p:nvSpPr>
        <p:spPr/>
        <p:txBody>
          <a:bodyPr/>
          <a:lstStyle/>
          <a:p>
            <a:r>
              <a:rPr lang="en-US" sz="2400" smtClean="0">
                <a:latin typeface="Times New Roman" pitchFamily="18" charset="0"/>
                <a:cs typeface="Times New Roman" pitchFamily="18" charset="0"/>
              </a:rPr>
              <a:t> An actuator operates in the reverse direction of a sensor. </a:t>
            </a:r>
          </a:p>
          <a:p>
            <a:r>
              <a:rPr lang="en-US" sz="2400" smtClean="0">
                <a:latin typeface="Times New Roman" pitchFamily="18" charset="0"/>
                <a:cs typeface="Times New Roman" pitchFamily="18" charset="0"/>
              </a:rPr>
              <a:t>It takes an electrical input and turns it into physical action.</a:t>
            </a:r>
          </a:p>
          <a:p>
            <a:r>
              <a:rPr lang="en-US" sz="2400" smtClean="0">
                <a:latin typeface="Times New Roman" pitchFamily="18" charset="0"/>
                <a:cs typeface="Times New Roman" pitchFamily="18" charset="0"/>
              </a:rPr>
              <a:t> For instance, an electric motor, a hydraulic system, and a pneumatic system are all different types of actuators.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Actuator</a:t>
            </a:r>
          </a:p>
        </p:txBody>
      </p:sp>
      <p:sp>
        <p:nvSpPr>
          <p:cNvPr id="19459" name="Content Placeholder 2"/>
          <p:cNvSpPr>
            <a:spLocks noGrp="1"/>
          </p:cNvSpPr>
          <p:nvPr>
            <p:ph idx="1"/>
          </p:nvPr>
        </p:nvSpPr>
        <p:spPr/>
        <p:txBody>
          <a:bodyPr/>
          <a:lstStyle/>
          <a:p>
            <a:endParaRPr lang="en-US" smtClean="0"/>
          </a:p>
        </p:txBody>
      </p:sp>
      <p:pic>
        <p:nvPicPr>
          <p:cNvPr id="19460" name="Picture 2"/>
          <p:cNvPicPr>
            <a:picLocks noChangeAspect="1" noChangeArrowheads="1"/>
          </p:cNvPicPr>
          <p:nvPr/>
        </p:nvPicPr>
        <p:blipFill>
          <a:blip r:embed="rId2"/>
          <a:srcRect/>
          <a:stretch>
            <a:fillRect/>
          </a:stretch>
        </p:blipFill>
        <p:spPr bwMode="auto">
          <a:xfrm>
            <a:off x="508000" y="1905000"/>
            <a:ext cx="84931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latin typeface="Baskerville Old Face" pitchFamily="18" charset="0"/>
              </a:rPr>
              <a:t>Where is IoT?</a:t>
            </a:r>
            <a:endParaRPr lang="en-US" smtClean="0"/>
          </a:p>
        </p:txBody>
      </p:sp>
      <p:sp>
        <p:nvSpPr>
          <p:cNvPr id="20483" name="Content Placeholder 2"/>
          <p:cNvSpPr>
            <a:spLocks noGrp="1"/>
          </p:cNvSpPr>
          <p:nvPr>
            <p:ph idx="1"/>
          </p:nvPr>
        </p:nvSpPr>
        <p:spPr/>
        <p:txBody>
          <a:bodyPr/>
          <a:lstStyle/>
          <a:p>
            <a:pPr>
              <a:buFont typeface="Arial" pitchFamily="34" charset="0"/>
              <a:buNone/>
            </a:pPr>
            <a:r>
              <a:rPr lang="en-US" smtClean="0">
                <a:latin typeface="Baskerville Old Face" pitchFamily="18" charset="0"/>
              </a:rPr>
              <a:t>                 </a:t>
            </a:r>
          </a:p>
          <a:p>
            <a:pPr>
              <a:buFont typeface="Arial" pitchFamily="34" charset="0"/>
              <a:buNone/>
            </a:pPr>
            <a:endParaRPr lang="en-US" smtClean="0">
              <a:latin typeface="Baskerville Old Face" pitchFamily="18" charset="0"/>
            </a:endParaRPr>
          </a:p>
          <a:p>
            <a:pPr>
              <a:buFont typeface="Arial" pitchFamily="34" charset="0"/>
              <a:buNone/>
            </a:pPr>
            <a:endParaRPr lang="en-US" smtClean="0">
              <a:latin typeface="Baskerville Old Face" pitchFamily="18" charset="0"/>
            </a:endParaRPr>
          </a:p>
          <a:p>
            <a:pPr>
              <a:buFont typeface="Arial" pitchFamily="34" charset="0"/>
              <a:buNone/>
            </a:pPr>
            <a:r>
              <a:rPr lang="en-US" sz="4800" smtClean="0">
                <a:latin typeface="Baskerville Old Face" pitchFamily="18" charset="0"/>
              </a:rPr>
              <a:t>                 It’s everywhere!</a:t>
            </a:r>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What is IoT</a:t>
            </a:r>
          </a:p>
        </p:txBody>
      </p:sp>
      <p:sp>
        <p:nvSpPr>
          <p:cNvPr id="3075" name="Content Placeholder 2"/>
          <p:cNvSpPr>
            <a:spLocks noGrp="1"/>
          </p:cNvSpPr>
          <p:nvPr>
            <p:ph idx="1"/>
          </p:nvPr>
        </p:nvSpPr>
        <p:spPr>
          <a:xfrm>
            <a:off x="457200" y="1798638"/>
            <a:ext cx="8229600" cy="4525962"/>
          </a:xfrm>
        </p:spPr>
        <p:txBody>
          <a:bodyPr/>
          <a:lstStyle/>
          <a:p>
            <a:pPr>
              <a:buClr>
                <a:schemeClr val="accent1">
                  <a:lumMod val="75000"/>
                </a:schemeClr>
              </a:buClr>
              <a:buFont typeface="Arial" charset="0"/>
              <a:buBlip>
                <a:blip r:embed="rId2"/>
              </a:buBlip>
              <a:defRPr/>
            </a:pPr>
            <a:r>
              <a:rPr lang="en-IN" sz="2800" dirty="0" smtClean="0">
                <a:latin typeface="Times New Roman" pitchFamily="18" charset="0"/>
                <a:cs typeface="Times New Roman" pitchFamily="18" charset="0"/>
              </a:rPr>
              <a:t>The internet of things is a platform where regular devices are connected to the internet, so they can interact, collaborate and exchange data with each other.</a:t>
            </a:r>
          </a:p>
          <a:p>
            <a:pPr>
              <a:buClr>
                <a:schemeClr val="accent1">
                  <a:lumMod val="75000"/>
                </a:schemeClr>
              </a:buClr>
              <a:buFont typeface="Arial" charset="0"/>
              <a:buBlip>
                <a:blip r:embed="rId2"/>
              </a:buBlip>
              <a:defRPr/>
            </a:pPr>
            <a:r>
              <a:rPr lang="en-IN" sz="2800" dirty="0" smtClean="0">
                <a:latin typeface="Times New Roman" pitchFamily="18" charset="0"/>
                <a:cs typeface="Times New Roman" pitchFamily="18" charset="0"/>
              </a:rPr>
              <a:t>Internet of Things (</a:t>
            </a:r>
            <a:r>
              <a:rPr lang="en-IN" sz="2800" dirty="0" err="1" smtClean="0">
                <a:latin typeface="Times New Roman" pitchFamily="18" charset="0"/>
                <a:cs typeface="Times New Roman" pitchFamily="18" charset="0"/>
              </a:rPr>
              <a:t>IoT</a:t>
            </a:r>
            <a:r>
              <a:rPr lang="en-IN" sz="2800" dirty="0" smtClean="0">
                <a:latin typeface="Times New Roman" pitchFamily="18" charset="0"/>
                <a:cs typeface="Times New Roman" pitchFamily="18" charset="0"/>
              </a:rPr>
              <a:t>) comprises </a:t>
            </a:r>
            <a:r>
              <a:rPr lang="en-IN" sz="2800" dirty="0" smtClean="0">
                <a:solidFill>
                  <a:srgbClr val="FF0000"/>
                </a:solidFill>
                <a:latin typeface="Times New Roman" pitchFamily="18" charset="0"/>
                <a:cs typeface="Times New Roman" pitchFamily="18" charset="0"/>
              </a:rPr>
              <a:t>things</a:t>
            </a:r>
            <a:r>
              <a:rPr lang="en-IN" sz="2800" dirty="0" smtClean="0">
                <a:latin typeface="Times New Roman" pitchFamily="18" charset="0"/>
                <a:cs typeface="Times New Roman" pitchFamily="18" charset="0"/>
              </a:rPr>
              <a:t> that  have unique identities and are connected to </a:t>
            </a:r>
            <a:r>
              <a:rPr lang="en-IN" sz="2800" smtClean="0">
                <a:latin typeface="Times New Roman" pitchFamily="18" charset="0"/>
                <a:cs typeface="Times New Roman" pitchFamily="18" charset="0"/>
              </a:rPr>
              <a:t>the Internet.</a:t>
            </a: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media.gadgetsin.com/2014/05/wellograph_smart_watch_with_fitness_tracker_3.jpg"/>
          <p:cNvPicPr>
            <a:picLocks noGrp="1" noChangeAspect="1" noChangeArrowheads="1"/>
          </p:cNvPicPr>
          <p:nvPr>
            <p:ph idx="1"/>
          </p:nvPr>
        </p:nvPicPr>
        <p:blipFill>
          <a:blip r:embed="rId2"/>
          <a:srcRect/>
          <a:stretch>
            <a:fillRect/>
          </a:stretch>
        </p:blipFill>
        <p:spPr>
          <a:xfrm>
            <a:off x="304800" y="381000"/>
            <a:ext cx="3581400" cy="2362200"/>
          </a:xfrm>
        </p:spPr>
      </p:pic>
      <p:pic>
        <p:nvPicPr>
          <p:cNvPr id="21507" name="Picture 4"/>
          <p:cNvPicPr>
            <a:picLocks noChangeAspect="1"/>
          </p:cNvPicPr>
          <p:nvPr/>
        </p:nvPicPr>
        <p:blipFill>
          <a:blip r:embed="rId3"/>
          <a:srcRect/>
          <a:stretch>
            <a:fillRect/>
          </a:stretch>
        </p:blipFill>
        <p:spPr bwMode="auto">
          <a:xfrm>
            <a:off x="228600" y="3581400"/>
            <a:ext cx="4397375" cy="2416175"/>
          </a:xfrm>
          <a:prstGeom prst="rect">
            <a:avLst/>
          </a:prstGeom>
          <a:noFill/>
          <a:ln w="9525">
            <a:noFill/>
            <a:miter lim="800000"/>
            <a:headEnd/>
            <a:tailEnd/>
          </a:ln>
        </p:spPr>
      </p:pic>
      <p:pic>
        <p:nvPicPr>
          <p:cNvPr id="21508" name="Picture 4" descr="http://www.cccblog.org/wp-content/uploads/2011/11/offbeat_fridge2_600.jpeg"/>
          <p:cNvPicPr>
            <a:picLocks noChangeAspect="1" noChangeArrowheads="1"/>
          </p:cNvPicPr>
          <p:nvPr/>
        </p:nvPicPr>
        <p:blipFill>
          <a:blip r:embed="rId4"/>
          <a:srcRect/>
          <a:stretch>
            <a:fillRect/>
          </a:stretch>
        </p:blipFill>
        <p:spPr bwMode="auto">
          <a:xfrm>
            <a:off x="5230813" y="1638300"/>
            <a:ext cx="3630612" cy="4356100"/>
          </a:xfrm>
          <a:prstGeom prst="rect">
            <a:avLst/>
          </a:prstGeom>
          <a:noFill/>
          <a:ln w="9525">
            <a:noFill/>
            <a:miter lim="800000"/>
            <a:headEnd/>
            <a:tailEnd/>
          </a:ln>
        </p:spPr>
      </p:pic>
      <p:sp>
        <p:nvSpPr>
          <p:cNvPr id="21509" name="TextBox 6"/>
          <p:cNvSpPr txBox="1">
            <a:spLocks noChangeArrowheads="1"/>
          </p:cNvSpPr>
          <p:nvPr/>
        </p:nvSpPr>
        <p:spPr bwMode="auto">
          <a:xfrm>
            <a:off x="914400" y="6211888"/>
            <a:ext cx="2286000" cy="461962"/>
          </a:xfrm>
          <a:prstGeom prst="rect">
            <a:avLst/>
          </a:prstGeom>
          <a:noFill/>
          <a:ln w="9525">
            <a:noFill/>
            <a:miter lim="800000"/>
            <a:headEnd/>
            <a:tailEnd/>
          </a:ln>
        </p:spPr>
        <p:txBody>
          <a:bodyPr>
            <a:spAutoFit/>
          </a:bodyPr>
          <a:lstStyle/>
          <a:p>
            <a:r>
              <a:rPr lang="en-US" sz="2400">
                <a:latin typeface="Baskerville Old Face" pitchFamily="18" charset="0"/>
              </a:rPr>
              <a:t>Healthcare</a:t>
            </a:r>
          </a:p>
        </p:txBody>
      </p:sp>
      <p:sp>
        <p:nvSpPr>
          <p:cNvPr id="21510" name="TextBox 7"/>
          <p:cNvSpPr txBox="1">
            <a:spLocks noChangeArrowheads="1"/>
          </p:cNvSpPr>
          <p:nvPr/>
        </p:nvSpPr>
        <p:spPr bwMode="auto">
          <a:xfrm>
            <a:off x="6477000" y="838200"/>
            <a:ext cx="2286000" cy="400050"/>
          </a:xfrm>
          <a:prstGeom prst="rect">
            <a:avLst/>
          </a:prstGeom>
          <a:noFill/>
          <a:ln w="9525">
            <a:noFill/>
            <a:miter lim="800000"/>
            <a:headEnd/>
            <a:tailEnd/>
          </a:ln>
        </p:spPr>
        <p:txBody>
          <a:bodyPr>
            <a:spAutoFit/>
          </a:bodyPr>
          <a:lstStyle/>
          <a:p>
            <a:r>
              <a:rPr lang="en-US" sz="2000">
                <a:latin typeface="Times New Roman" pitchFamily="18" charset="0"/>
                <a:cs typeface="Times New Roman" pitchFamily="18" charset="0"/>
              </a:rPr>
              <a:t>Smart Appliances</a:t>
            </a:r>
          </a:p>
        </p:txBody>
      </p:sp>
      <p:sp>
        <p:nvSpPr>
          <p:cNvPr id="21511" name="TextBox 8"/>
          <p:cNvSpPr txBox="1">
            <a:spLocks noChangeArrowheads="1"/>
          </p:cNvSpPr>
          <p:nvPr/>
        </p:nvSpPr>
        <p:spPr bwMode="auto">
          <a:xfrm>
            <a:off x="762000" y="2895600"/>
            <a:ext cx="2895600" cy="400050"/>
          </a:xfrm>
          <a:prstGeom prst="rect">
            <a:avLst/>
          </a:prstGeom>
          <a:noFill/>
          <a:ln w="9525">
            <a:noFill/>
            <a:miter lim="800000"/>
            <a:headEnd/>
            <a:tailEnd/>
          </a:ln>
        </p:spPr>
        <p:txBody>
          <a:bodyPr>
            <a:spAutoFit/>
          </a:bodyPr>
          <a:lstStyle/>
          <a:p>
            <a:r>
              <a:rPr lang="en-US" sz="2000">
                <a:latin typeface="Times New Roman" pitchFamily="18" charset="0"/>
                <a:cs typeface="Times New Roman" pitchFamily="18" charset="0"/>
              </a:rPr>
              <a:t>Wearable Tech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Iot application</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None/>
              <a:defRPr/>
            </a:pPr>
            <a:r>
              <a:rPr lang="en-US" sz="2400" dirty="0" smtClean="0">
                <a:latin typeface="Times New Roman" pitchFamily="18" charset="0"/>
                <a:cs typeface="Times New Roman" pitchFamily="18" charset="0"/>
              </a:rPr>
              <a:t>The application of  Internet of things span a wide range of domains including  </a:t>
            </a:r>
            <a:r>
              <a:rPr lang="en-US" sz="2400" dirty="0" err="1" smtClean="0">
                <a:latin typeface="Times New Roman" pitchFamily="18" charset="0"/>
                <a:cs typeface="Times New Roman" pitchFamily="18" charset="0"/>
              </a:rPr>
              <a:t>homes,cities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environment,energy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systems,health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care,retails</a:t>
            </a:r>
            <a:endParaRPr lang="en-US" sz="24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en-US" sz="2400" dirty="0" smtClean="0">
                <a:solidFill>
                  <a:srgbClr val="FF0000"/>
                </a:solidFill>
                <a:latin typeface="Times New Roman" pitchFamily="18" charset="0"/>
                <a:cs typeface="Times New Roman" pitchFamily="18" charset="0"/>
              </a:rPr>
              <a:t>For home,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Iot</a:t>
            </a:r>
            <a:r>
              <a:rPr lang="en-US" sz="2400" dirty="0" smtClean="0">
                <a:latin typeface="Times New Roman" pitchFamily="18" charset="0"/>
                <a:cs typeface="Times New Roman" pitchFamily="18" charset="0"/>
              </a:rPr>
              <a:t> has several applications  such as smart lighting that adapt the lighting to suit the ambient conditions, smart appliances that can be remotely monitored and controlled ,intrusion detection system, smart smoke detector etc</a:t>
            </a:r>
          </a:p>
          <a:p>
            <a:pPr eaLnBrk="1" fontAlgn="auto" hangingPunct="1">
              <a:spcAft>
                <a:spcPts val="0"/>
              </a:spcAft>
              <a:buFont typeface="Arial" pitchFamily="34" charset="0"/>
              <a:buNone/>
              <a:defRPr/>
            </a:pPr>
            <a:r>
              <a:rPr lang="en-US" sz="2400" dirty="0" smtClean="0">
                <a:solidFill>
                  <a:srgbClr val="FF0000"/>
                </a:solidFill>
                <a:latin typeface="Times New Roman" pitchFamily="18" charset="0"/>
                <a:cs typeface="Times New Roman" pitchFamily="18" charset="0"/>
              </a:rPr>
              <a:t>For cities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IoT</a:t>
            </a:r>
            <a:r>
              <a:rPr lang="en-US" sz="2400" dirty="0" smtClean="0">
                <a:latin typeface="Times New Roman" pitchFamily="18" charset="0"/>
                <a:cs typeface="Times New Roman" pitchFamily="18" charset="0"/>
              </a:rPr>
              <a:t> has applications such as smart parking systems that provides status update on available slots, smart lighting that helps in saving energy, smart roads that provides information  on driving conditions and structural health monitoring system</a:t>
            </a:r>
          </a:p>
          <a:p>
            <a:pPr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smtClean="0"/>
          </a:p>
        </p:txBody>
      </p:sp>
      <p:sp>
        <p:nvSpPr>
          <p:cNvPr id="23555" name="Content Placeholder 2"/>
          <p:cNvSpPr>
            <a:spLocks noGrp="1"/>
          </p:cNvSpPr>
          <p:nvPr>
            <p:ph idx="1"/>
          </p:nvPr>
        </p:nvSpPr>
        <p:spPr/>
        <p:txBody>
          <a:bodyPr/>
          <a:lstStyle/>
          <a:p>
            <a:pPr eaLnBrk="1" hangingPunct="1"/>
            <a:r>
              <a:rPr lang="en-US" sz="2400" smtClean="0">
                <a:solidFill>
                  <a:srgbClr val="FF0000"/>
                </a:solidFill>
                <a:latin typeface="Times New Roman" pitchFamily="18" charset="0"/>
                <a:cs typeface="Times New Roman" pitchFamily="18" charset="0"/>
              </a:rPr>
              <a:t>For agriculture domain, </a:t>
            </a:r>
            <a:r>
              <a:rPr lang="en-US" sz="2400" smtClean="0">
                <a:latin typeface="Times New Roman" pitchFamily="18" charset="0"/>
                <a:cs typeface="Times New Roman" pitchFamily="18" charset="0"/>
              </a:rPr>
              <a:t>IoT has application such as  smart irrigation system that help in saving water while enhancing productivity  and green house control system.</a:t>
            </a:r>
          </a:p>
          <a:p>
            <a:pPr eaLnBrk="1" hangingPunct="1"/>
            <a:r>
              <a:rPr lang="en-US" sz="2400" smtClean="0">
                <a:solidFill>
                  <a:srgbClr val="FF0000"/>
                </a:solidFill>
                <a:latin typeface="Times New Roman" pitchFamily="18" charset="0"/>
                <a:cs typeface="Times New Roman" pitchFamily="18" charset="0"/>
              </a:rPr>
              <a:t>Industrial application </a:t>
            </a:r>
            <a:r>
              <a:rPr lang="en-US" sz="2400" smtClean="0">
                <a:latin typeface="Times New Roman" pitchFamily="18" charset="0"/>
                <a:cs typeface="Times New Roman" pitchFamily="18" charset="0"/>
              </a:rPr>
              <a:t>of IoT includes machine diagnosis and prognosis systems help in predicting faults and determine the cause of faults and indoor air quality system.</a:t>
            </a:r>
          </a:p>
          <a:p>
            <a:pPr eaLnBrk="1" hangingPunct="1"/>
            <a:r>
              <a:rPr lang="en-US" sz="2400" smtClean="0">
                <a:solidFill>
                  <a:srgbClr val="FF0000"/>
                </a:solidFill>
                <a:latin typeface="Times New Roman" pitchFamily="18" charset="0"/>
                <a:cs typeface="Times New Roman" pitchFamily="18" charset="0"/>
              </a:rPr>
              <a:t>For health and life style, </a:t>
            </a:r>
            <a:r>
              <a:rPr lang="en-US" sz="2400" smtClean="0">
                <a:latin typeface="Times New Roman" pitchFamily="18" charset="0"/>
                <a:cs typeface="Times New Roman" pitchFamily="18" charset="0"/>
              </a:rPr>
              <a:t>Iot has application such as health monitoring systems and wearable's electronics.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iot home automation"/>
          <p:cNvPicPr>
            <a:picLocks noChangeAspect="1" noChangeArrowheads="1"/>
          </p:cNvPicPr>
          <p:nvPr/>
        </p:nvPicPr>
        <p:blipFill>
          <a:blip r:embed="rId2"/>
          <a:srcRect/>
          <a:stretch>
            <a:fillRect/>
          </a:stretch>
        </p:blipFill>
        <p:spPr bwMode="auto">
          <a:xfrm>
            <a:off x="1676400" y="2133600"/>
            <a:ext cx="6192838" cy="3810000"/>
          </a:xfrm>
          <a:prstGeom prst="rect">
            <a:avLst/>
          </a:prstGeom>
          <a:noFill/>
          <a:ln w="9525">
            <a:noFill/>
            <a:miter lim="800000"/>
            <a:headEnd/>
            <a:tailEnd/>
          </a:ln>
        </p:spPr>
      </p:pic>
      <p:sp>
        <p:nvSpPr>
          <p:cNvPr id="24579" name="TextBox 3"/>
          <p:cNvSpPr txBox="1">
            <a:spLocks noChangeArrowheads="1"/>
          </p:cNvSpPr>
          <p:nvPr/>
        </p:nvSpPr>
        <p:spPr bwMode="auto">
          <a:xfrm>
            <a:off x="1600200" y="1143000"/>
            <a:ext cx="6400800" cy="646113"/>
          </a:xfrm>
          <a:prstGeom prst="rect">
            <a:avLst/>
          </a:prstGeom>
          <a:noFill/>
          <a:ln w="9525">
            <a:noFill/>
            <a:miter lim="800000"/>
            <a:headEnd/>
            <a:tailEnd/>
          </a:ln>
        </p:spPr>
        <p:txBody>
          <a:bodyPr>
            <a:spAutoFit/>
          </a:bodyPr>
          <a:lstStyle/>
          <a:p>
            <a:r>
              <a:rPr lang="en-US"/>
              <a:t>IOT HOME AUTOMATION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lated image"/>
          <p:cNvPicPr>
            <a:picLocks noChangeAspect="1" noChangeArrowheads="1"/>
          </p:cNvPicPr>
          <p:nvPr/>
        </p:nvPicPr>
        <p:blipFill>
          <a:blip r:embed="rId2"/>
          <a:srcRect/>
          <a:stretch>
            <a:fillRect/>
          </a:stretch>
        </p:blipFill>
        <p:spPr bwMode="auto">
          <a:xfrm>
            <a:off x="1066800" y="1371600"/>
            <a:ext cx="7162800" cy="4800600"/>
          </a:xfrm>
          <a:prstGeom prst="rect">
            <a:avLst/>
          </a:prstGeom>
          <a:noFill/>
          <a:ln w="9525">
            <a:noFill/>
            <a:miter lim="800000"/>
            <a:headEnd/>
            <a:tailEnd/>
          </a:ln>
        </p:spPr>
      </p:pic>
      <p:sp>
        <p:nvSpPr>
          <p:cNvPr id="25603" name="TextBox 2"/>
          <p:cNvSpPr txBox="1">
            <a:spLocks noChangeArrowheads="1"/>
          </p:cNvSpPr>
          <p:nvPr/>
        </p:nvSpPr>
        <p:spPr bwMode="auto">
          <a:xfrm>
            <a:off x="914400" y="685800"/>
            <a:ext cx="6934200" cy="646113"/>
          </a:xfrm>
          <a:prstGeom prst="rect">
            <a:avLst/>
          </a:prstGeom>
          <a:noFill/>
          <a:ln w="9525">
            <a:noFill/>
            <a:miter lim="800000"/>
            <a:headEnd/>
            <a:tailEnd/>
          </a:ln>
        </p:spPr>
        <p:txBody>
          <a:bodyPr>
            <a:spAutoFit/>
          </a:bodyPr>
          <a:lstStyle/>
          <a:p>
            <a:r>
              <a:rPr lang="en-US"/>
              <a:t>IOT FOR HEALTH MONITORING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177925"/>
          <a:ext cx="2895600" cy="2927350"/>
        </p:xfrm>
        <a:graphic>
          <a:graphicData uri="http://schemas.openxmlformats.org/drawingml/2006/table">
            <a:tbl>
              <a:tblPr firstRow="1" bandRow="1">
                <a:tableStyleId>{2D5ABB26-0587-4C30-8999-92F81FD0307C}</a:tableStyleId>
              </a:tblPr>
              <a:tblGrid>
                <a:gridCol w="2895600"/>
              </a:tblGrid>
              <a:tr h="640358">
                <a:tc>
                  <a:txBody>
                    <a:bodyPr/>
                    <a:lstStyle/>
                    <a:p>
                      <a:r>
                        <a:rPr lang="en-US" sz="1800" dirty="0" smtClean="0"/>
                        <a:t>Body</a:t>
                      </a:r>
                      <a:r>
                        <a:rPr lang="en-US" sz="1800" baseline="0" dirty="0" smtClean="0"/>
                        <a:t> Temperature</a:t>
                      </a:r>
                    </a:p>
                    <a:p>
                      <a:r>
                        <a:rPr lang="en-US" sz="1800" baseline="0" dirty="0" smtClean="0"/>
                        <a:t>Heart Beat</a:t>
                      </a:r>
                      <a:endParaRPr lang="en-US" sz="1800" dirty="0"/>
                    </a:p>
                  </a:txBody>
                  <a:tcPr marT="45740" marB="45740"/>
                </a:tc>
              </a:tr>
              <a:tr h="1189236">
                <a:tc>
                  <a:txBody>
                    <a:bodyPr/>
                    <a:lstStyle/>
                    <a:p>
                      <a:r>
                        <a:rPr lang="en-US" sz="1800" dirty="0" smtClean="0"/>
                        <a:t>Glucose Level</a:t>
                      </a:r>
                    </a:p>
                    <a:p>
                      <a:r>
                        <a:rPr lang="en-US" sz="1800" dirty="0" err="1" smtClean="0"/>
                        <a:t>Blod</a:t>
                      </a:r>
                      <a:r>
                        <a:rPr lang="en-US" sz="1800" dirty="0" smtClean="0"/>
                        <a:t> Pressure</a:t>
                      </a:r>
                    </a:p>
                    <a:p>
                      <a:r>
                        <a:rPr lang="en-US" sz="1800" dirty="0" smtClean="0"/>
                        <a:t>Diabetic</a:t>
                      </a:r>
                    </a:p>
                    <a:p>
                      <a:r>
                        <a:rPr lang="en-US" sz="1800" dirty="0" smtClean="0"/>
                        <a:t>GPS position</a:t>
                      </a:r>
                      <a:endParaRPr lang="en-US" sz="1800" dirty="0"/>
                    </a:p>
                  </a:txBody>
                  <a:tcPr marT="45740" marB="45740"/>
                </a:tc>
              </a:tr>
              <a:tr h="365919">
                <a:tc>
                  <a:txBody>
                    <a:bodyPr/>
                    <a:lstStyle/>
                    <a:p>
                      <a:endParaRPr lang="en-US" sz="1800" dirty="0"/>
                    </a:p>
                  </a:txBody>
                  <a:tcPr marT="45740" marB="45740"/>
                </a:tc>
              </a:tr>
              <a:tr h="365919">
                <a:tc>
                  <a:txBody>
                    <a:bodyPr/>
                    <a:lstStyle/>
                    <a:p>
                      <a:endParaRPr lang="en-US" sz="1800"/>
                    </a:p>
                  </a:txBody>
                  <a:tcPr marT="45740" marB="45740"/>
                </a:tc>
              </a:tr>
              <a:tr h="365919">
                <a:tc>
                  <a:txBody>
                    <a:bodyPr/>
                    <a:lstStyle/>
                    <a:p>
                      <a:endParaRPr lang="en-US" sz="1800" dirty="0"/>
                    </a:p>
                  </a:txBody>
                  <a:tcPr marT="45740" marB="4574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1066800" y="457200"/>
            <a:ext cx="6553200" cy="369888"/>
          </a:xfrm>
          <a:prstGeom prst="rect">
            <a:avLst/>
          </a:prstGeom>
          <a:noFill/>
          <a:ln w="9525">
            <a:noFill/>
            <a:miter lim="800000"/>
            <a:headEnd/>
            <a:tailEnd/>
          </a:ln>
        </p:spPr>
        <p:txBody>
          <a:bodyPr>
            <a:spAutoFit/>
          </a:bodyPr>
          <a:lstStyle/>
          <a:p>
            <a:r>
              <a:rPr lang="en-US" sz="1800" b="1"/>
              <a:t>The Birth of IoT</a:t>
            </a:r>
          </a:p>
        </p:txBody>
      </p:sp>
      <p:sp>
        <p:nvSpPr>
          <p:cNvPr id="27651" name="TextBox 2"/>
          <p:cNvSpPr txBox="1">
            <a:spLocks noChangeArrowheads="1"/>
          </p:cNvSpPr>
          <p:nvPr/>
        </p:nvSpPr>
        <p:spPr bwMode="auto">
          <a:xfrm>
            <a:off x="1219200" y="1066800"/>
            <a:ext cx="7315200" cy="1754188"/>
          </a:xfrm>
          <a:prstGeom prst="rect">
            <a:avLst/>
          </a:prstGeom>
          <a:noFill/>
          <a:ln w="9525">
            <a:noFill/>
            <a:miter lim="800000"/>
            <a:headEnd/>
            <a:tailEnd/>
          </a:ln>
        </p:spPr>
        <p:txBody>
          <a:bodyPr>
            <a:spAutoFit/>
          </a:bodyPr>
          <a:lstStyle/>
          <a:p>
            <a:r>
              <a:rPr lang="en-US" sz="1800">
                <a:latin typeface="Times New Roman" pitchFamily="18" charset="0"/>
                <a:cs typeface="Times New Roman" pitchFamily="18" charset="0"/>
              </a:rPr>
              <a:t>The actual term “Internet of Things” was coined by </a:t>
            </a:r>
            <a:r>
              <a:rPr lang="en-US" sz="1800">
                <a:latin typeface="Times New Roman" pitchFamily="18" charset="0"/>
                <a:cs typeface="Times New Roman" pitchFamily="18" charset="0"/>
                <a:hlinkClick r:id="rId2"/>
              </a:rPr>
              <a:t>Kevin Ashton</a:t>
            </a:r>
            <a:r>
              <a:rPr lang="en-US" sz="1800">
                <a:latin typeface="Times New Roman" pitchFamily="18" charset="0"/>
                <a:cs typeface="Times New Roman" pitchFamily="18" charset="0"/>
              </a:rPr>
              <a:t> in 1999 during his work at Procter&amp;Gamble. Ashton who was working in supply chain optimization, wanted to attract senior management’s attention to a new exciting technology called RFID. Because the internet was the hottest new trend in 1999 and because it somehow made sense, he called his presentation “Internet of Thing”</a:t>
            </a:r>
          </a:p>
        </p:txBody>
      </p:sp>
      <p:pic>
        <p:nvPicPr>
          <p:cNvPr id="27652" name="Picture 5" descr="Kevin Ashton"/>
          <p:cNvPicPr>
            <a:picLocks noChangeAspect="1" noChangeArrowheads="1"/>
          </p:cNvPicPr>
          <p:nvPr/>
        </p:nvPicPr>
        <p:blipFill>
          <a:blip r:embed="rId3"/>
          <a:srcRect/>
          <a:stretch>
            <a:fillRect/>
          </a:stretch>
        </p:blipFill>
        <p:spPr bwMode="auto">
          <a:xfrm>
            <a:off x="5410200" y="3200400"/>
            <a:ext cx="2971800" cy="2590800"/>
          </a:xfrm>
          <a:prstGeom prst="rect">
            <a:avLst/>
          </a:prstGeom>
          <a:noFill/>
          <a:ln w="9525">
            <a:noFill/>
            <a:miter lim="800000"/>
            <a:headEnd/>
            <a:tailEnd/>
          </a:ln>
        </p:spPr>
      </p:pic>
      <p:sp>
        <p:nvSpPr>
          <p:cNvPr id="27653" name="TextBox 8"/>
          <p:cNvSpPr txBox="1">
            <a:spLocks noChangeArrowheads="1"/>
          </p:cNvSpPr>
          <p:nvPr/>
        </p:nvSpPr>
        <p:spPr bwMode="auto">
          <a:xfrm>
            <a:off x="1447800" y="3581400"/>
            <a:ext cx="3733800" cy="2586038"/>
          </a:xfrm>
          <a:prstGeom prst="rect">
            <a:avLst/>
          </a:prstGeom>
          <a:noFill/>
          <a:ln w="9525">
            <a:noFill/>
            <a:miter lim="800000"/>
            <a:headEnd/>
            <a:tailEnd/>
          </a:ln>
        </p:spPr>
        <p:txBody>
          <a:bodyPr>
            <a:spAutoFit/>
          </a:bodyPr>
          <a:lstStyle/>
          <a:p>
            <a:pPr marL="285750" indent="-285750">
              <a:buFont typeface="Arial" pitchFamily="34" charset="0"/>
              <a:buChar char="•"/>
            </a:pPr>
            <a:r>
              <a:rPr lang="en-US" sz="1800">
                <a:latin typeface="Times New Roman" pitchFamily="18" charset="0"/>
                <a:cs typeface="Times New Roman" pitchFamily="18" charset="0"/>
              </a:rPr>
              <a:t>The concept of IoT started to gain some popularity in the summer of 2010.</a:t>
            </a:r>
          </a:p>
          <a:p>
            <a:pPr marL="285750" indent="-285750">
              <a:buFont typeface="Arial" pitchFamily="34" charset="0"/>
              <a:buChar char="•"/>
            </a:pPr>
            <a:r>
              <a:rPr lang="en-US" sz="1800">
                <a:latin typeface="Times New Roman" pitchFamily="18" charset="0"/>
                <a:cs typeface="Times New Roman" pitchFamily="18" charset="0"/>
              </a:rPr>
              <a:t> In 1982 Coca-Cola vending machine at Carnegie Mellon University(CMU) becoming the first internet connected  appliance.</a:t>
            </a:r>
          </a:p>
          <a:p>
            <a:pPr marL="285750" indent="-285750">
              <a:buFont typeface="Arial" pitchFamily="34" charset="0"/>
              <a:buChar char="•"/>
            </a:pPr>
            <a:r>
              <a:rPr lang="en-US" sz="1800">
                <a:latin typeface="Times New Roman" pitchFamily="18" charset="0"/>
                <a:cs typeface="Times New Roman" pitchFamily="18" charset="0"/>
              </a:rPr>
              <a:t>People  get to know whether the  newly loaded drink is cold or not.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990600" y="457200"/>
            <a:ext cx="7239000" cy="6248400"/>
          </a:xfrm>
          <a:prstGeom prst="rect">
            <a:avLst/>
          </a:prstGeom>
          <a:noFill/>
          <a:ln w="9525">
            <a:noFill/>
            <a:miter lim="800000"/>
            <a:headEnd/>
            <a:tailEnd/>
          </a:ln>
        </p:spPr>
        <p:txBody>
          <a:bodyPr>
            <a:spAutoFit/>
          </a:bodyPr>
          <a:lstStyle/>
          <a:p>
            <a:endParaRPr lang="en-US" sz="2000" b="1">
              <a:latin typeface="Times New Roman" pitchFamily="18" charset="0"/>
              <a:cs typeface="Times New Roman" pitchFamily="18" charset="0"/>
            </a:endParaRPr>
          </a:p>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Benefits of IoT</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Allows IOT devices to remotely control over the Internet, thus it creates opportunities to connect directly and integrate the physical world to the computer-based systems using internet and sensors. The major benefits for IoT are:</a:t>
            </a:r>
          </a:p>
          <a:p>
            <a:r>
              <a:rPr lang="en-US" sz="2000" b="1">
                <a:latin typeface="Times New Roman" pitchFamily="18" charset="0"/>
                <a:cs typeface="Times New Roman" pitchFamily="18" charset="0"/>
              </a:rPr>
              <a:t>Improved customer engagement:</a:t>
            </a:r>
            <a:r>
              <a:rPr lang="en-US" sz="2000">
                <a:latin typeface="Times New Roman" pitchFamily="18" charset="0"/>
                <a:cs typeface="Times New Roman" pitchFamily="18" charset="0"/>
              </a:rPr>
              <a:t> IoT improves customer experience by automating the action. E.g. Any issue in the car will be automatically detected by sensors. The driver, as well as the manufacturer, will be notified about it.</a:t>
            </a:r>
          </a:p>
          <a:p>
            <a:r>
              <a:rPr lang="en-US" sz="2000" b="1">
                <a:latin typeface="Times New Roman" pitchFamily="18" charset="0"/>
                <a:cs typeface="Times New Roman" pitchFamily="18" charset="0"/>
              </a:rPr>
              <a:t>Technical optimization:</a:t>
            </a:r>
            <a:r>
              <a:rPr lang="en-US" sz="2000">
                <a:latin typeface="Times New Roman" pitchFamily="18" charset="0"/>
                <a:cs typeface="Times New Roman" pitchFamily="18" charset="0"/>
              </a:rPr>
              <a:t> IOT has helped in improving technologies and improving them.</a:t>
            </a:r>
          </a:p>
          <a:p>
            <a:r>
              <a:rPr lang="en-US" sz="2000" b="1">
                <a:latin typeface="Times New Roman" pitchFamily="18" charset="0"/>
                <a:cs typeface="Times New Roman" pitchFamily="18" charset="0"/>
              </a:rPr>
              <a:t>Reduced waste:</a:t>
            </a:r>
            <a:r>
              <a:rPr lang="en-US" sz="2000">
                <a:latin typeface="Times New Roman" pitchFamily="18" charset="0"/>
                <a:cs typeface="Times New Roman" pitchFamily="18" charset="0"/>
              </a:rPr>
              <a:t> Our current insights are superficial, but IoT provides real-time information leading to effective decision making and management of resources.</a:t>
            </a: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304800" y="228600"/>
            <a:ext cx="8839200" cy="7262813"/>
          </a:xfrm>
          <a:prstGeom prst="rect">
            <a:avLst/>
          </a:prstGeom>
          <a:noFill/>
          <a:ln w="9525">
            <a:noFill/>
            <a:miter lim="800000"/>
            <a:headEnd/>
            <a:tailEnd/>
          </a:ln>
        </p:spPr>
        <p:txBody>
          <a:bodyPr>
            <a:spAutoFit/>
          </a:bodyPr>
          <a:lstStyle/>
          <a:p>
            <a:r>
              <a:rPr lang="en-US" sz="2000" u="sng">
                <a:latin typeface="Times New Roman" pitchFamily="18" charset="0"/>
                <a:cs typeface="Times New Roman" pitchFamily="18" charset="0"/>
              </a:rPr>
              <a:t>Communication</a:t>
            </a:r>
            <a:endParaRPr lang="en-US" sz="2000">
              <a:latin typeface="Times New Roman" pitchFamily="18" charset="0"/>
              <a:cs typeface="Times New Roman" pitchFamily="18" charset="0"/>
            </a:endParaRPr>
          </a:p>
          <a:p>
            <a:r>
              <a:rPr lang="en-US" sz="1800"/>
              <a:t>IoT encourages the communication between devices, also famously known as Machine-to-Machine (M2M) communication. Because of this, the physical devices are able to stay connected and hence the total transparency is available with lesser inefficiencies and greater quality.</a:t>
            </a:r>
          </a:p>
          <a:p>
            <a:r>
              <a:rPr lang="en-US" sz="2200" u="sng">
                <a:latin typeface="Times New Roman" pitchFamily="18" charset="0"/>
                <a:cs typeface="Times New Roman" pitchFamily="18" charset="0"/>
              </a:rPr>
              <a:t>Automation and Control</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Due to physical objects getting connected and controlled digitally and centrally with wireless infrastructure, there is a large amount of automation and control in the workings. Without human intervention, the machines are able to communicate with each other leading to faster and timely output.</a:t>
            </a:r>
          </a:p>
          <a:p>
            <a:r>
              <a:rPr lang="en-US" sz="2200" u="sng">
                <a:latin typeface="Times New Roman" pitchFamily="18" charset="0"/>
                <a:cs typeface="Times New Roman" pitchFamily="18" charset="0"/>
              </a:rPr>
              <a:t>Information</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It is obvious that having more information helps making better decisions. Whether it is mundane decisions as needing to know what to buy at the grocery store or if your company has enough widgets and supplies, knowledge is power and more knowledge is better.</a:t>
            </a:r>
          </a:p>
          <a:p>
            <a:r>
              <a:rPr lang="en-US" sz="2200" u="sng">
                <a:latin typeface="Times New Roman" pitchFamily="18" charset="0"/>
                <a:cs typeface="Times New Roman" pitchFamily="18" charset="0"/>
              </a:rPr>
              <a:t>Time</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As hinted in the previous examples, the amount of time saved because of IoT could be quite large. And in today’s modern life, we all could use more time.</a:t>
            </a:r>
          </a:p>
          <a:p>
            <a:endParaRPr lang="en-US" sz="2200">
              <a:latin typeface="Times New Roman" pitchFamily="18" charset="0"/>
              <a:cs typeface="Times New Roman" pitchFamily="18" charset="0"/>
            </a:endParaRPr>
          </a:p>
          <a:p>
            <a:endParaRPr lang="en-US" sz="2200">
              <a:latin typeface="Times New Roman" pitchFamily="18" charset="0"/>
              <a:cs typeface="Times New Roman" pitchFamily="18" charset="0"/>
            </a:endParaRPr>
          </a:p>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762000" y="228600"/>
            <a:ext cx="7696200" cy="6524625"/>
          </a:xfrm>
          <a:prstGeom prst="rect">
            <a:avLst/>
          </a:prstGeom>
          <a:noFill/>
          <a:ln w="9525">
            <a:noFill/>
            <a:miter lim="800000"/>
            <a:headEnd/>
            <a:tailEnd/>
          </a:ln>
        </p:spPr>
        <p:txBody>
          <a:bodyPr>
            <a:spAutoFit/>
          </a:bodyPr>
          <a:lstStyle/>
          <a:p>
            <a:r>
              <a:rPr lang="en-US" sz="2200" u="sng">
                <a:latin typeface="Times New Roman" pitchFamily="18" charset="0"/>
                <a:cs typeface="Times New Roman" pitchFamily="18" charset="0"/>
              </a:rPr>
              <a:t>Monitor</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The second most obvious advantage of IoT is monitoring. Knowing the exact quantity of supplies or the air quality in your home, can further provide more information that could not have previously been collected easily. For instance, knowing that you are low on milk or printer ink could save you another trip to the store in the near future. Furthermore, monitoring the expiration of products can and will improve safety.</a:t>
            </a:r>
          </a:p>
          <a:p>
            <a:r>
              <a:rPr lang="en-US" sz="2200" u="sng">
                <a:latin typeface="Times New Roman" pitchFamily="18" charset="0"/>
                <a:cs typeface="Times New Roman" pitchFamily="18" charset="0"/>
              </a:rPr>
              <a:t>Money</a:t>
            </a:r>
            <a:endParaRPr lang="en-US" sz="2200">
              <a:latin typeface="Times New Roman" pitchFamily="18" charset="0"/>
              <a:cs typeface="Times New Roman" pitchFamily="18" charset="0"/>
            </a:endParaRPr>
          </a:p>
          <a:p>
            <a:r>
              <a:rPr lang="en-US" sz="2200" b="1">
                <a:latin typeface="Times New Roman" pitchFamily="18" charset="0"/>
                <a:cs typeface="Times New Roman" pitchFamily="18" charset="0"/>
              </a:rPr>
              <a:t>T</a:t>
            </a:r>
            <a:r>
              <a:rPr lang="en-US" sz="2200">
                <a:latin typeface="Times New Roman" pitchFamily="18" charset="0"/>
                <a:cs typeface="Times New Roman" pitchFamily="18" charset="0"/>
              </a:rPr>
              <a:t>he biggest advantage of IoT is saving money. If the price of the tagging and monitoring equipment is less than the amount of money saved, then the Internet of Things will be very widely adopted. IoT fundamentally proves to be very helpful to people in their daily routines by making the appliances communicate to each other in an effective manner thereby saving and conserving energy and cost. Allowing the data to be communicated and shared between devices and then translating it into our required way, it makes our systems efficient.</a:t>
            </a:r>
          </a:p>
          <a:p>
            <a:endParaRPr lang="en-US" sz="2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smtClean="0"/>
          </a:p>
        </p:txBody>
      </p:sp>
      <p:sp>
        <p:nvSpPr>
          <p:cNvPr id="4099" name="Content Placeholder 2"/>
          <p:cNvSpPr>
            <a:spLocks noGrp="1"/>
          </p:cNvSpPr>
          <p:nvPr>
            <p:ph idx="1"/>
          </p:nvPr>
        </p:nvSpPr>
        <p:spPr/>
        <p:txBody>
          <a:bodyPr/>
          <a:lstStyle/>
          <a:p>
            <a:pPr eaLnBrk="1" hangingPunct="1">
              <a:buFont typeface="Arial" pitchFamily="34" charset="0"/>
              <a:buNone/>
            </a:pPr>
            <a:endParaRPr lang="en-US" sz="2400" smtClean="0">
              <a:latin typeface="Times New Roman" pitchFamily="18" charset="0"/>
              <a:cs typeface="Times New Roman" pitchFamily="18" charset="0"/>
            </a:endParaRPr>
          </a:p>
          <a:p>
            <a:pPr eaLnBrk="1" hangingPunct="1"/>
            <a:r>
              <a:rPr lang="en-US" sz="2400" smtClean="0">
                <a:latin typeface="Times New Roman" pitchFamily="18" charset="0"/>
                <a:cs typeface="Times New Roman" pitchFamily="18" charset="0"/>
              </a:rPr>
              <a:t>While many existing devices, such as networked computers or 4G enabled mobile phones, already have some form of unique identities and are also connected to the internet, the focus on IOT is in the configuration ,control and networking  via the internet of devices or things that are traditionally not associated with the internet.</a:t>
            </a:r>
          </a:p>
          <a:p>
            <a:pPr eaLnBrk="1" hangingPunct="1"/>
            <a:r>
              <a:rPr lang="en-US" sz="2400" smtClean="0">
                <a:latin typeface="Times New Roman" pitchFamily="18" charset="0"/>
                <a:cs typeface="Times New Roman" pitchFamily="18" charset="0"/>
              </a:rPr>
              <a:t>These includes devices such as utility  meter,     thermostats, irrigation pumps,control circuit for an electronic car ,blue tooth connected head set.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609600" y="381000"/>
            <a:ext cx="8229600" cy="2124075"/>
          </a:xfrm>
          <a:prstGeom prst="rect">
            <a:avLst/>
          </a:prstGeom>
          <a:noFill/>
          <a:ln w="9525">
            <a:noFill/>
            <a:miter lim="800000"/>
            <a:headEnd/>
            <a:tailEnd/>
          </a:ln>
        </p:spPr>
        <p:txBody>
          <a:bodyPr>
            <a:spAutoFit/>
          </a:bodyPr>
          <a:lstStyle/>
          <a:p>
            <a:r>
              <a:rPr lang="en-US" sz="2200" u="sng">
                <a:latin typeface="Times New Roman" pitchFamily="18" charset="0"/>
                <a:cs typeface="Times New Roman" pitchFamily="18" charset="0"/>
              </a:rPr>
              <a:t>Automation of daily tasks leads to better monitoring of devices</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The IoT allows you to automate and control the tasks that are done on a daily basis, avoiding human intervention. Machine-to-machine communication helps to maintain transparency in the processes. It also leads to uniformity in the tasks. It can also maintain the quality of service. We can also take necessary action in case of emergencies.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143000" y="228600"/>
            <a:ext cx="5710238" cy="646113"/>
          </a:xfrm>
          <a:prstGeom prst="rect">
            <a:avLst/>
          </a:prstGeom>
          <a:noFill/>
          <a:ln w="9525">
            <a:noFill/>
            <a:miter lim="800000"/>
            <a:headEnd/>
            <a:tailEnd/>
          </a:ln>
        </p:spPr>
        <p:txBody>
          <a:bodyPr>
            <a:spAutoFit/>
          </a:bodyPr>
          <a:lstStyle/>
          <a:p>
            <a:r>
              <a:rPr lang="en-US"/>
              <a:t>Disadvantages of IoT:</a:t>
            </a:r>
          </a:p>
        </p:txBody>
      </p:sp>
      <p:sp>
        <p:nvSpPr>
          <p:cNvPr id="32771" name="TextBox 2"/>
          <p:cNvSpPr txBox="1">
            <a:spLocks noChangeArrowheads="1"/>
          </p:cNvSpPr>
          <p:nvPr/>
        </p:nvSpPr>
        <p:spPr bwMode="auto">
          <a:xfrm>
            <a:off x="762000" y="1066800"/>
            <a:ext cx="7696200" cy="64944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Compatibility: </a:t>
            </a:r>
            <a:r>
              <a:rPr lang="en-US" sz="2200">
                <a:latin typeface="Times New Roman" pitchFamily="18" charset="0"/>
                <a:cs typeface="Times New Roman" pitchFamily="18" charset="0"/>
              </a:rPr>
              <a:t>Currently, there is no international standard of compatibility for the tagging and monitoring equipment. I believe this disadvantage is the most easy to overcome. The manufacturing companies of these equipment just need to agree to a standard, such as Bluetooth, USB, etc. This is nothing new or innovative  needed.</a:t>
            </a:r>
          </a:p>
          <a:p>
            <a:r>
              <a:rPr lang="en-US" sz="2200" u="sng">
                <a:latin typeface="Times New Roman" pitchFamily="18" charset="0"/>
                <a:cs typeface="Times New Roman" pitchFamily="18" charset="0"/>
              </a:rPr>
              <a:t>Lesser Employment of Menial Staff</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The unskilled workers and helpers may end up losing their jobs in the effect of automation of daily activities. This can lead to unemployment issues in the society. This is a problem with the advent of any technology and can be overcome with education. With daily activities getting automated, naturally, there will be fewer requirements of human resources, primarily, workers and less educated staff. This may create Unemployment issue in the society</a:t>
            </a:r>
            <a:r>
              <a:rPr lang="en-US" sz="2400"/>
              <a:t>.</a:t>
            </a: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762000" y="336550"/>
            <a:ext cx="7620000" cy="4154488"/>
          </a:xfrm>
          <a:prstGeom prst="rect">
            <a:avLst/>
          </a:prstGeom>
          <a:noFill/>
          <a:ln w="9525">
            <a:noFill/>
            <a:miter lim="800000"/>
            <a:headEnd/>
            <a:tailEnd/>
          </a:ln>
        </p:spPr>
        <p:txBody>
          <a:bodyPr>
            <a:spAutoFit/>
          </a:bodyPr>
          <a:lstStyle/>
          <a:p>
            <a:r>
              <a:rPr lang="en-US" sz="2200" u="sng">
                <a:latin typeface="Times New Roman" pitchFamily="18" charset="0"/>
                <a:cs typeface="Times New Roman" pitchFamily="18" charset="0"/>
              </a:rPr>
              <a:t>Complexity</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The IoT is a diverse and complex network. Any failure or bugs in the software or hardware will have serious consequences. Even power failure can cause a lot of inconvenience.</a:t>
            </a:r>
          </a:p>
          <a:p>
            <a:r>
              <a:rPr lang="en-US" sz="2200" u="sng">
                <a:latin typeface="Times New Roman" pitchFamily="18" charset="0"/>
                <a:cs typeface="Times New Roman" pitchFamily="18" charset="0"/>
              </a:rPr>
              <a:t>Technology Takes Control of Life</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Our lives will be increasingly controlled by technology, and will be dependent on it. The younger generation is already addicted to technology for every little thing. We have to decide how much of our daily lives are we willing to mechanize and be controlled by technology.</a:t>
            </a:r>
          </a:p>
          <a:p>
            <a:endParaRPr lang="en-US" sz="2200">
              <a:latin typeface="Times New Roman" pitchFamily="18" charset="0"/>
              <a:cs typeface="Times New Roman" pitchFamily="18" charset="0"/>
            </a:endParaRPr>
          </a:p>
          <a:p>
            <a:endParaRPr lang="en-US" sz="2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1143000" y="914400"/>
            <a:ext cx="6096000" cy="708025"/>
          </a:xfrm>
          <a:prstGeom prst="rect">
            <a:avLst/>
          </a:prstGeom>
          <a:noFill/>
          <a:ln w="9525">
            <a:noFill/>
            <a:miter lim="800000"/>
            <a:headEnd/>
            <a:tailEnd/>
          </a:ln>
        </p:spPr>
        <p:txBody>
          <a:bodyPr>
            <a:spAutoFit/>
          </a:bodyPr>
          <a:lstStyle/>
          <a:p>
            <a:r>
              <a:rPr lang="en-US" sz="2000" b="1"/>
              <a:t>Calving Alert Systems: Know Exactly When Your Cow is Calving</a:t>
            </a:r>
          </a:p>
        </p:txBody>
      </p:sp>
      <p:pic>
        <p:nvPicPr>
          <p:cNvPr id="34819" name="Picture 2" descr="https://extension.psu.edu/media/wysiwyg/extensions/catalog_product/b/b/aebebf867c400ba5a141667d22c3c5/moo-call.jpeg"/>
          <p:cNvPicPr>
            <a:picLocks noChangeAspect="1" noChangeArrowheads="1"/>
          </p:cNvPicPr>
          <p:nvPr/>
        </p:nvPicPr>
        <p:blipFill>
          <a:blip r:embed="rId2"/>
          <a:srcRect/>
          <a:stretch>
            <a:fillRect/>
          </a:stretch>
        </p:blipFill>
        <p:spPr bwMode="auto">
          <a:xfrm>
            <a:off x="3657600" y="2209800"/>
            <a:ext cx="5086350"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609600" y="1143000"/>
            <a:ext cx="7848600" cy="4832350"/>
          </a:xfrm>
          <a:prstGeom prst="rect">
            <a:avLst/>
          </a:prstGeom>
          <a:noFill/>
          <a:ln w="9525">
            <a:noFill/>
            <a:miter lim="800000"/>
            <a:headEnd/>
            <a:tailEnd/>
          </a:ln>
        </p:spPr>
        <p:txBody>
          <a:bodyPr>
            <a:spAutoFit/>
          </a:bodyPr>
          <a:lstStyle/>
          <a:p>
            <a:r>
              <a:rPr lang="en-US" sz="2200">
                <a:latin typeface="Times New Roman" pitchFamily="18" charset="0"/>
                <a:cs typeface="Times New Roman" pitchFamily="18" charset="0"/>
              </a:rPr>
              <a:t>Observation during calving can be beneficial to both the dam and the calf; however, it is difficult to predict time of calving on the basis of visual signs alone. Using technology to identify cows in active labor can help minimize prolonged calving and improve the overall health and profitability of your operation.</a:t>
            </a:r>
          </a:p>
          <a:p>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 Researchers have found that almost 50% of all calf deaths within the first 24 hours after birth are a result of calving difficulty. While monitoring heifers and cows due to calve is vital in improving calf survival, it can be difficult to carry out as calvings can occur at any time of the day and night.</a:t>
            </a:r>
          </a:p>
          <a:p>
            <a:endParaRPr lang="en-US" sz="2200">
              <a:latin typeface="Times New Roman" pitchFamily="18" charset="0"/>
              <a:cs typeface="Times New Roman" pitchFamily="18" charset="0"/>
            </a:endParaRPr>
          </a:p>
          <a:p>
            <a:endParaRPr lang="en-US" sz="2200">
              <a:latin typeface="Times New Roman" pitchFamily="18" charset="0"/>
              <a:cs typeface="Times New Roman" pitchFamily="18" charset="0"/>
            </a:endParaRPr>
          </a:p>
          <a:p>
            <a:endParaRPr lang="en-US" sz="2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1066800"/>
            <a:ext cx="8229600" cy="5059363"/>
          </a:xfrm>
        </p:spPr>
        <p:txBody>
          <a:bodyPr/>
          <a:lstStyle/>
          <a:p>
            <a:pPr eaLnBrk="1" hangingPunct="1"/>
            <a:r>
              <a:rPr lang="en-US" sz="2400" smtClean="0"/>
              <a:t> The "Things" in IoT usually refers to IoT devices which have unique identities and can perform remote sensing, actuating and monitoring capabilities.</a:t>
            </a:r>
          </a:p>
          <a:p>
            <a:pPr eaLnBrk="1" hangingPunct="1">
              <a:buFont typeface="Arial" pitchFamily="34" charset="0"/>
              <a:buNone/>
            </a:pPr>
            <a:r>
              <a:rPr lang="en-US" sz="2400" smtClean="0"/>
              <a:t>•    IoT devices can:</a:t>
            </a:r>
          </a:p>
          <a:p>
            <a:pPr eaLnBrk="1" hangingPunct="1">
              <a:buFont typeface="Arial" pitchFamily="34" charset="0"/>
              <a:buNone/>
            </a:pPr>
            <a:r>
              <a:rPr lang="en-US" sz="2400" smtClean="0"/>
              <a:t>    • Exchange data with other connected devices and applications (directly   or  indirectly), or  Collect data from other devices and process the data  locally or  Send the data to centralized servers or cloud-based application back-ends for processing the data, or  Perform some tasks locally and other tasks within the IoT infrastructure,based on temporal and space constraints</a:t>
            </a:r>
          </a:p>
          <a:p>
            <a:pPr eaLnBrk="1" hangingPunct="1">
              <a:buFont typeface="Arial" pitchFamily="34" charset="0"/>
              <a:buNone/>
            </a:pPr>
            <a:endParaRPr lang="en-US" sz="2400" smtClean="0">
              <a:latin typeface="Times New Roman" pitchFamily="18" charset="0"/>
              <a:cs typeface="Times New Roman" pitchFamily="18" charset="0"/>
            </a:endParaRPr>
          </a:p>
        </p:txBody>
      </p:sp>
      <p:sp>
        <p:nvSpPr>
          <p:cNvPr id="4" name="Title 3"/>
          <p:cNvSpPr>
            <a:spLocks noGrp="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n-US" dirty="0" smtClean="0"/>
              <a:t>Generic block diagram of </a:t>
            </a:r>
            <a:r>
              <a:rPr lang="en-US" dirty="0" err="1" smtClean="0"/>
              <a:t>iot</a:t>
            </a:r>
            <a:r>
              <a:rPr lang="en-US" dirty="0" smtClean="0"/>
              <a:t> device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 Iot device </a:t>
            </a:r>
          </a:p>
        </p:txBody>
      </p:sp>
      <p:pic>
        <p:nvPicPr>
          <p:cNvPr id="37891" name="Picture 2"/>
          <p:cNvPicPr>
            <a:picLocks noGrp="1" noChangeAspect="1" noChangeArrowheads="1"/>
          </p:cNvPicPr>
          <p:nvPr>
            <p:ph idx="1"/>
          </p:nvPr>
        </p:nvPicPr>
        <p:blipFill>
          <a:blip r:embed="rId2"/>
          <a:srcRect/>
          <a:stretch>
            <a:fillRect/>
          </a:stretch>
        </p:blipFill>
        <p:spPr>
          <a:xfrm>
            <a:off x="1143000" y="1447800"/>
            <a:ext cx="7086600" cy="4191000"/>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2"/>
          <p:cNvSpPr txBox="1">
            <a:spLocks noChangeArrowheads="1"/>
          </p:cNvSpPr>
          <p:nvPr/>
        </p:nvSpPr>
        <p:spPr bwMode="auto">
          <a:xfrm>
            <a:off x="914400" y="685800"/>
            <a:ext cx="6934200" cy="646113"/>
          </a:xfrm>
          <a:prstGeom prst="rect">
            <a:avLst/>
          </a:prstGeom>
          <a:noFill/>
          <a:ln w="9525">
            <a:noFill/>
            <a:miter lim="800000"/>
            <a:headEnd/>
            <a:tailEnd/>
          </a:ln>
        </p:spPr>
        <p:txBody>
          <a:bodyPr>
            <a:spAutoFit/>
          </a:bodyPr>
          <a:lstStyle/>
          <a:p>
            <a:r>
              <a:rPr lang="en-US"/>
              <a:t>NODE MCU</a:t>
            </a:r>
          </a:p>
        </p:txBody>
      </p:sp>
      <p:sp>
        <p:nvSpPr>
          <p:cNvPr id="38915" name="TextBox 3"/>
          <p:cNvSpPr txBox="1">
            <a:spLocks noChangeArrowheads="1"/>
          </p:cNvSpPr>
          <p:nvPr/>
        </p:nvSpPr>
        <p:spPr bwMode="auto">
          <a:xfrm>
            <a:off x="1295400" y="1524000"/>
            <a:ext cx="6858000" cy="5078413"/>
          </a:xfrm>
          <a:prstGeom prst="rect">
            <a:avLst/>
          </a:prstGeom>
          <a:no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p:txBody>
      </p:sp>
      <p:pic>
        <p:nvPicPr>
          <p:cNvPr id="38916" name="Picture 2" descr="File:NodeMCU DEVKIT 1.0.jpg"/>
          <p:cNvPicPr>
            <a:picLocks noChangeAspect="1" noChangeArrowheads="1"/>
          </p:cNvPicPr>
          <p:nvPr/>
        </p:nvPicPr>
        <p:blipFill>
          <a:blip r:embed="rId2"/>
          <a:srcRect/>
          <a:stretch>
            <a:fillRect/>
          </a:stretch>
        </p:blipFill>
        <p:spPr bwMode="auto">
          <a:xfrm>
            <a:off x="2057400" y="1828800"/>
            <a:ext cx="5029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software\New folder\IOT\nodemcu_pins.png"/>
          <p:cNvPicPr>
            <a:picLocks noChangeAspect="1" noChangeArrowheads="1"/>
          </p:cNvPicPr>
          <p:nvPr/>
        </p:nvPicPr>
        <p:blipFill>
          <a:blip r:embed="rId2"/>
          <a:srcRect/>
          <a:stretch>
            <a:fillRect/>
          </a:stretch>
        </p:blipFill>
        <p:spPr bwMode="auto">
          <a:xfrm>
            <a:off x="1638300" y="957263"/>
            <a:ext cx="5867400"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990600" y="1447800"/>
            <a:ext cx="7315200" cy="28622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Ultrasonic sensors emit short, high-frequency sound pulses at regular intervals. These propagate in the air at the velocity of sound. If they strike an object, then they are reflected back as echo signals to the sensor, which itself computes the distance to the target based on the time-span between emitting the signal and receiving the echo</a:t>
            </a:r>
            <a:r>
              <a:rPr lang="en-US"/>
              <a:t>.</a:t>
            </a:r>
          </a:p>
        </p:txBody>
      </p:sp>
      <p:sp>
        <p:nvSpPr>
          <p:cNvPr id="40963" name="TextBox 3"/>
          <p:cNvSpPr txBox="1">
            <a:spLocks noChangeArrowheads="1"/>
          </p:cNvSpPr>
          <p:nvPr/>
        </p:nvSpPr>
        <p:spPr bwMode="auto">
          <a:xfrm>
            <a:off x="1066800" y="838200"/>
            <a:ext cx="6705600" cy="646113"/>
          </a:xfrm>
          <a:prstGeom prst="rect">
            <a:avLst/>
          </a:prstGeom>
          <a:noFill/>
          <a:ln w="9525">
            <a:noFill/>
            <a:miter lim="800000"/>
            <a:headEnd/>
            <a:tailEnd/>
          </a:ln>
        </p:spPr>
        <p:txBody>
          <a:bodyPr>
            <a:spAutoFit/>
          </a:bodyPr>
          <a:lstStyle/>
          <a:p>
            <a:r>
              <a:rPr lang="en-US"/>
              <a:t>Ultrasonic sensor</a:t>
            </a:r>
          </a:p>
        </p:txBody>
      </p:sp>
      <p:sp>
        <p:nvSpPr>
          <p:cNvPr id="40964" name="AutoShape 4" descr="Image result for ultrasonic sensor working principle">
            <a:hlinkClick r:id="rId2"/>
          </p:cNvPr>
          <p:cNvSpPr>
            <a:spLocks noChangeAspect="1" noChangeArrowheads="1"/>
          </p:cNvSpPr>
          <p:nvPr/>
        </p:nvSpPr>
        <p:spPr bwMode="auto">
          <a:xfrm>
            <a:off x="92075" y="0"/>
            <a:ext cx="304800" cy="304800"/>
          </a:xfrm>
          <a:prstGeom prst="rect">
            <a:avLst/>
          </a:prstGeom>
          <a:noFill/>
          <a:ln w="9525">
            <a:noFill/>
            <a:miter lim="800000"/>
            <a:headEnd/>
            <a:tailEnd/>
          </a:ln>
        </p:spPr>
        <p:txBody>
          <a:bodyPr/>
          <a:lstStyle/>
          <a:p>
            <a:endParaRPr lang="en-US"/>
          </a:p>
        </p:txBody>
      </p:sp>
      <p:sp>
        <p:nvSpPr>
          <p:cNvPr id="40965" name="AutoShape 6" descr="Image result for ultrasonic sensor working principle">
            <a:hlinkClick r:id="rId2"/>
          </p:cNvPr>
          <p:cNvSpPr>
            <a:spLocks noChangeAspect="1" noChangeArrowheads="1"/>
          </p:cNvSpPr>
          <p:nvPr/>
        </p:nvSpPr>
        <p:spPr bwMode="auto">
          <a:xfrm>
            <a:off x="92075" y="0"/>
            <a:ext cx="304800" cy="304800"/>
          </a:xfrm>
          <a:prstGeom prst="rect">
            <a:avLst/>
          </a:prstGeom>
          <a:noFill/>
          <a:ln w="9525">
            <a:noFill/>
            <a:miter lim="800000"/>
            <a:headEnd/>
            <a:tailEnd/>
          </a:ln>
        </p:spPr>
        <p:txBody>
          <a:bodyPr/>
          <a:lstStyle/>
          <a:p>
            <a:endParaRPr lang="en-US"/>
          </a:p>
        </p:txBody>
      </p:sp>
      <p:sp>
        <p:nvSpPr>
          <p:cNvPr id="40966" name="AutoShape 8" descr="Image result for ultrasonic sensor working principle">
            <a:hlinkClick r:id="rId2"/>
          </p:cNvPr>
          <p:cNvSpPr>
            <a:spLocks noChangeAspect="1" noChangeArrowheads="1"/>
          </p:cNvSpPr>
          <p:nvPr/>
        </p:nvSpPr>
        <p:spPr bwMode="auto">
          <a:xfrm>
            <a:off x="92075" y="0"/>
            <a:ext cx="304800" cy="304800"/>
          </a:xfrm>
          <a:prstGeom prst="rect">
            <a:avLst/>
          </a:prstGeom>
          <a:noFill/>
          <a:ln w="9525">
            <a:noFill/>
            <a:miter lim="800000"/>
            <a:headEnd/>
            <a:tailEnd/>
          </a:ln>
        </p:spPr>
        <p:txBody>
          <a:bodyPr/>
          <a:lstStyle/>
          <a:p>
            <a:endParaRPr lang="en-US"/>
          </a:p>
        </p:txBody>
      </p:sp>
      <p:sp>
        <p:nvSpPr>
          <p:cNvPr id="40967" name="AutoShape 10" descr="Image result for ultrasonic sensor working principle">
            <a:hlinkClick r:id="rId2"/>
          </p:cNvPr>
          <p:cNvSpPr>
            <a:spLocks noChangeAspect="1" noChangeArrowheads="1"/>
          </p:cNvSpPr>
          <p:nvPr/>
        </p:nvSpPr>
        <p:spPr bwMode="auto">
          <a:xfrm>
            <a:off x="92075" y="0"/>
            <a:ext cx="304800" cy="304800"/>
          </a:xfrm>
          <a:prstGeom prst="rect">
            <a:avLst/>
          </a:prstGeom>
          <a:noFill/>
          <a:ln w="9525">
            <a:noFill/>
            <a:miter lim="800000"/>
            <a:headEnd/>
            <a:tailEnd/>
          </a:ln>
        </p:spPr>
        <p:txBody>
          <a:bodyPr/>
          <a:lstStyle/>
          <a:p>
            <a:endParaRPr lang="en-US"/>
          </a:p>
        </p:txBody>
      </p:sp>
      <p:sp>
        <p:nvSpPr>
          <p:cNvPr id="40968" name="AutoShape 12" descr="Image result for ultrasonic sensor working principle">
            <a:hlinkClick r:id="rId2"/>
          </p:cNvPr>
          <p:cNvSpPr>
            <a:spLocks noChangeAspect="1" noChangeArrowheads="1"/>
          </p:cNvSpPr>
          <p:nvPr/>
        </p:nvSpPr>
        <p:spPr bwMode="auto">
          <a:xfrm>
            <a:off x="92075" y="0"/>
            <a:ext cx="304800" cy="304800"/>
          </a:xfrm>
          <a:prstGeom prst="rect">
            <a:avLst/>
          </a:prstGeom>
          <a:noFill/>
          <a:ln w="9525">
            <a:noFill/>
            <a:miter lim="800000"/>
            <a:headEnd/>
            <a:tailEnd/>
          </a:ln>
        </p:spPr>
        <p:txBody>
          <a:bodyPr/>
          <a:lstStyle/>
          <a:p>
            <a:endParaRPr lang="en-US"/>
          </a:p>
        </p:txBody>
      </p:sp>
      <p:sp>
        <p:nvSpPr>
          <p:cNvPr id="40969" name="AutoShape 14" descr="Image result for ultrasonic sensor working principle">
            <a:hlinkClick r:id="rId2"/>
          </p:cNvPr>
          <p:cNvSpPr>
            <a:spLocks noChangeAspect="1" noChangeArrowheads="1"/>
          </p:cNvSpPr>
          <p:nvPr/>
        </p:nvSpPr>
        <p:spPr bwMode="auto">
          <a:xfrm>
            <a:off x="92075" y="0"/>
            <a:ext cx="304800" cy="304800"/>
          </a:xfrm>
          <a:prstGeom prst="rect">
            <a:avLst/>
          </a:prstGeom>
          <a:noFill/>
          <a:ln w="9525">
            <a:noFill/>
            <a:miter lim="800000"/>
            <a:headEnd/>
            <a:tailEnd/>
          </a:ln>
        </p:spPr>
        <p:txBody>
          <a:bodyPr/>
          <a:lstStyle/>
          <a:p>
            <a:endParaRPr lang="en-US"/>
          </a:p>
        </p:txBody>
      </p:sp>
      <p:sp>
        <p:nvSpPr>
          <p:cNvPr id="40970" name="AutoShape 16" descr="Image result for ultrasonic sensor working principle">
            <a:hlinkClick r:id="rId3"/>
          </p:cNvPr>
          <p:cNvSpPr>
            <a:spLocks noChangeAspect="1" noChangeArrowheads="1"/>
          </p:cNvSpPr>
          <p:nvPr/>
        </p:nvSpPr>
        <p:spPr bwMode="auto">
          <a:xfrm>
            <a:off x="92075" y="0"/>
            <a:ext cx="304800" cy="304800"/>
          </a:xfrm>
          <a:prstGeom prst="rect">
            <a:avLst/>
          </a:prstGeom>
          <a:noFill/>
          <a:ln w="9525">
            <a:noFill/>
            <a:miter lim="800000"/>
            <a:headEnd/>
            <a:tailEnd/>
          </a:ln>
        </p:spPr>
        <p:txBody>
          <a:bodyPr/>
          <a:lstStyle/>
          <a:p>
            <a:endParaRPr lang="en-US"/>
          </a:p>
        </p:txBody>
      </p:sp>
      <p:sp>
        <p:nvSpPr>
          <p:cNvPr id="40971" name="AutoShape 18" descr="Image result for ultrasonic sensor working principle">
            <a:hlinkClick r:id="rId3"/>
          </p:cNvPr>
          <p:cNvSpPr>
            <a:spLocks noChangeAspect="1" noChangeArrowheads="1"/>
          </p:cNvSpPr>
          <p:nvPr/>
        </p:nvSpPr>
        <p:spPr bwMode="auto">
          <a:xfrm>
            <a:off x="92075" y="0"/>
            <a:ext cx="304800" cy="3048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Computer Network</a:t>
            </a:r>
            <a:br>
              <a:rPr lang="en-US" smtClean="0"/>
            </a:br>
            <a:endParaRPr lang="en-US" smtClean="0"/>
          </a:p>
        </p:txBody>
      </p:sp>
      <p:sp>
        <p:nvSpPr>
          <p:cNvPr id="5123" name="Content Placeholder 2"/>
          <p:cNvSpPr>
            <a:spLocks noGrp="1"/>
          </p:cNvSpPr>
          <p:nvPr>
            <p:ph idx="1"/>
          </p:nvPr>
        </p:nvSpPr>
        <p:spPr/>
        <p:txBody>
          <a:bodyPr/>
          <a:lstStyle/>
          <a:p>
            <a:pPr marL="0" indent="0">
              <a:buFont typeface="Arial" pitchFamily="34" charset="0"/>
              <a:buNone/>
            </a:pPr>
            <a:endParaRPr lang="en-US" smtClean="0"/>
          </a:p>
        </p:txBody>
      </p:sp>
      <p:pic>
        <p:nvPicPr>
          <p:cNvPr id="5124" name="Picture 2" descr="Computer - Networking - Tutorialspoint"/>
          <p:cNvPicPr>
            <a:picLocks noChangeAspect="1" noChangeArrowheads="1"/>
          </p:cNvPicPr>
          <p:nvPr/>
        </p:nvPicPr>
        <p:blipFill>
          <a:blip r:embed="rId2"/>
          <a:srcRect/>
          <a:stretch>
            <a:fillRect/>
          </a:stretch>
        </p:blipFill>
        <p:spPr bwMode="auto">
          <a:xfrm>
            <a:off x="1219200" y="1981200"/>
            <a:ext cx="67056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www.microsonic.de/de/Medien/Medien/Relaunch-2015/Service/ultraschallprinzip_en.png"/>
          <p:cNvPicPr>
            <a:picLocks noChangeAspect="1" noChangeArrowheads="1"/>
          </p:cNvPicPr>
          <p:nvPr/>
        </p:nvPicPr>
        <p:blipFill>
          <a:blip r:embed="rId2"/>
          <a:srcRect/>
          <a:stretch>
            <a:fillRect/>
          </a:stretch>
        </p:blipFill>
        <p:spPr bwMode="auto">
          <a:xfrm>
            <a:off x="609600" y="1239838"/>
            <a:ext cx="8001000" cy="424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1219200" y="3352800"/>
            <a:ext cx="5638800" cy="646113"/>
          </a:xfrm>
          <a:prstGeom prst="rect">
            <a:avLst/>
          </a:prstGeom>
          <a:noFill/>
          <a:ln w="9525">
            <a:noFill/>
            <a:miter lim="800000"/>
            <a:headEnd/>
            <a:tailEnd/>
          </a:ln>
        </p:spPr>
        <p:txBody>
          <a:bodyPr>
            <a:spAutoFit/>
          </a:bodyPr>
          <a:lstStyle/>
          <a:p>
            <a:r>
              <a:rPr lang="en-US" sz="1800"/>
              <a:t>Sensor – it is the instrument which senses the change and makes it readable.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www.electronicshub.org/wp-content/uploads/2015/01/4.-Working-principle-of-IR-sensor.jpg"/>
          <p:cNvPicPr>
            <a:picLocks noChangeAspect="1" noChangeArrowheads="1"/>
          </p:cNvPicPr>
          <p:nvPr/>
        </p:nvPicPr>
        <p:blipFill>
          <a:blip r:embed="rId2"/>
          <a:srcRect/>
          <a:stretch>
            <a:fillRect/>
          </a:stretch>
        </p:blipFill>
        <p:spPr bwMode="auto">
          <a:xfrm>
            <a:off x="1295400" y="2286000"/>
            <a:ext cx="6400800" cy="3505200"/>
          </a:xfrm>
          <a:prstGeom prst="rect">
            <a:avLst/>
          </a:prstGeom>
          <a:noFill/>
          <a:ln w="9525">
            <a:noFill/>
            <a:miter lim="800000"/>
            <a:headEnd/>
            <a:tailEnd/>
          </a:ln>
        </p:spPr>
      </p:pic>
      <p:sp>
        <p:nvSpPr>
          <p:cNvPr id="44035" name="TextBox 2"/>
          <p:cNvSpPr txBox="1">
            <a:spLocks noChangeArrowheads="1"/>
          </p:cNvSpPr>
          <p:nvPr/>
        </p:nvSpPr>
        <p:spPr bwMode="auto">
          <a:xfrm>
            <a:off x="2057400" y="838200"/>
            <a:ext cx="4343400" cy="1200150"/>
          </a:xfrm>
          <a:prstGeom prst="rect">
            <a:avLst/>
          </a:prstGeom>
          <a:noFill/>
          <a:ln w="9525">
            <a:noFill/>
            <a:miter lim="800000"/>
            <a:headEnd/>
            <a:tailEnd/>
          </a:ln>
        </p:spPr>
        <p:txBody>
          <a:bodyPr>
            <a:spAutoFit/>
          </a:bodyPr>
          <a:lstStyle/>
          <a:p>
            <a:r>
              <a:rPr lang="en-US"/>
              <a:t>IR sensor</a:t>
            </a:r>
          </a:p>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descr="Image result for dht11 datasheet"/>
          <p:cNvSpPr>
            <a:spLocks noChangeAspect="1" noChangeArrowheads="1"/>
          </p:cNvSpPr>
          <p:nvPr/>
        </p:nvSpPr>
        <p:spPr bwMode="auto">
          <a:xfrm>
            <a:off x="234950" y="-274638"/>
            <a:ext cx="304800" cy="304801"/>
          </a:xfrm>
          <a:prstGeom prst="rect">
            <a:avLst/>
          </a:prstGeom>
          <a:noFill/>
          <a:ln w="9525">
            <a:noFill/>
            <a:miter lim="800000"/>
            <a:headEnd/>
            <a:tailEnd/>
          </a:ln>
        </p:spPr>
        <p:txBody>
          <a:bodyPr/>
          <a:lstStyle/>
          <a:p>
            <a:endParaRPr lang="en-US"/>
          </a:p>
        </p:txBody>
      </p:sp>
      <p:sp>
        <p:nvSpPr>
          <p:cNvPr id="45059" name="AutoShape 4" descr="Image result for dht11 datasheet"/>
          <p:cNvSpPr>
            <a:spLocks noChangeAspect="1" noChangeArrowheads="1"/>
          </p:cNvSpPr>
          <p:nvPr/>
        </p:nvSpPr>
        <p:spPr bwMode="auto">
          <a:xfrm>
            <a:off x="234950" y="-274638"/>
            <a:ext cx="304800" cy="304801"/>
          </a:xfrm>
          <a:prstGeom prst="rect">
            <a:avLst/>
          </a:prstGeom>
          <a:noFill/>
          <a:ln w="9525">
            <a:noFill/>
            <a:miter lim="800000"/>
            <a:headEnd/>
            <a:tailEnd/>
          </a:ln>
        </p:spPr>
        <p:txBody>
          <a:bodyPr/>
          <a:lstStyle/>
          <a:p>
            <a:endParaRPr lang="en-US"/>
          </a:p>
        </p:txBody>
      </p:sp>
      <p:sp>
        <p:nvSpPr>
          <p:cNvPr id="45060" name="AutoShape 6" descr="Image result for dht11 datasheet"/>
          <p:cNvSpPr>
            <a:spLocks noChangeAspect="1" noChangeArrowheads="1"/>
          </p:cNvSpPr>
          <p:nvPr/>
        </p:nvSpPr>
        <p:spPr bwMode="auto">
          <a:xfrm>
            <a:off x="234950" y="-274638"/>
            <a:ext cx="304800" cy="304801"/>
          </a:xfrm>
          <a:prstGeom prst="rect">
            <a:avLst/>
          </a:prstGeom>
          <a:noFill/>
          <a:ln w="9525">
            <a:noFill/>
            <a:miter lim="800000"/>
            <a:headEnd/>
            <a:tailEnd/>
          </a:ln>
        </p:spPr>
        <p:txBody>
          <a:bodyPr/>
          <a:lstStyle/>
          <a:p>
            <a:endParaRPr lang="en-US"/>
          </a:p>
        </p:txBody>
      </p:sp>
      <p:pic>
        <p:nvPicPr>
          <p:cNvPr id="45061" name="Picture 8" descr="https://components101.com/sites/default/files/components/DHT11-Sensor.jpg"/>
          <p:cNvPicPr>
            <a:picLocks noChangeAspect="1" noChangeArrowheads="1"/>
          </p:cNvPicPr>
          <p:nvPr/>
        </p:nvPicPr>
        <p:blipFill>
          <a:blip r:embed="rId2"/>
          <a:srcRect/>
          <a:stretch>
            <a:fillRect/>
          </a:stretch>
        </p:blipFill>
        <p:spPr bwMode="auto">
          <a:xfrm>
            <a:off x="2514600" y="2286000"/>
            <a:ext cx="4438650" cy="4025900"/>
          </a:xfrm>
          <a:prstGeom prst="rect">
            <a:avLst/>
          </a:prstGeom>
          <a:noFill/>
          <a:ln w="9525">
            <a:noFill/>
            <a:miter lim="800000"/>
            <a:headEnd/>
            <a:tailEnd/>
          </a:ln>
        </p:spPr>
      </p:pic>
      <p:sp>
        <p:nvSpPr>
          <p:cNvPr id="45062" name="TextBox 5"/>
          <p:cNvSpPr txBox="1">
            <a:spLocks noChangeArrowheads="1"/>
          </p:cNvSpPr>
          <p:nvPr/>
        </p:nvSpPr>
        <p:spPr bwMode="auto">
          <a:xfrm>
            <a:off x="914400" y="762000"/>
            <a:ext cx="6400800" cy="1200150"/>
          </a:xfrm>
          <a:prstGeom prst="rect">
            <a:avLst/>
          </a:prstGeom>
          <a:noFill/>
          <a:ln w="9525">
            <a:noFill/>
            <a:miter lim="800000"/>
            <a:headEnd/>
            <a:tailEnd/>
          </a:ln>
        </p:spPr>
        <p:txBody>
          <a:bodyPr>
            <a:spAutoFit/>
          </a:bodyPr>
          <a:lstStyle/>
          <a:p>
            <a:r>
              <a:rPr lang="en-US"/>
              <a:t>DHT11 (temperture and humidity sensor)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 result for dht11 datasheet"/>
          <p:cNvPicPr>
            <a:picLocks noChangeAspect="1" noChangeArrowheads="1"/>
          </p:cNvPicPr>
          <p:nvPr/>
        </p:nvPicPr>
        <p:blipFill>
          <a:blip r:embed="rId2"/>
          <a:srcRect/>
          <a:stretch>
            <a:fillRect/>
          </a:stretch>
        </p:blipFill>
        <p:spPr bwMode="auto">
          <a:xfrm>
            <a:off x="762000" y="1676400"/>
            <a:ext cx="79248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990600" y="685800"/>
            <a:ext cx="6858000" cy="646113"/>
          </a:xfrm>
          <a:prstGeom prst="rect">
            <a:avLst/>
          </a:prstGeom>
          <a:noFill/>
          <a:ln w="9525">
            <a:noFill/>
            <a:miter lim="800000"/>
            <a:headEnd/>
            <a:tailEnd/>
          </a:ln>
        </p:spPr>
        <p:txBody>
          <a:bodyPr>
            <a:spAutoFit/>
          </a:bodyPr>
          <a:lstStyle/>
          <a:p>
            <a:r>
              <a:rPr lang="en-US"/>
              <a:t>Arduino IDE</a:t>
            </a:r>
          </a:p>
        </p:txBody>
      </p:sp>
      <p:sp>
        <p:nvSpPr>
          <p:cNvPr id="47107" name="TextBox 3"/>
          <p:cNvSpPr txBox="1">
            <a:spLocks noChangeArrowheads="1"/>
          </p:cNvSpPr>
          <p:nvPr/>
        </p:nvSpPr>
        <p:spPr bwMode="auto">
          <a:xfrm>
            <a:off x="1219200" y="1752600"/>
            <a:ext cx="6705600" cy="3970338"/>
          </a:xfrm>
          <a:prstGeom prst="rect">
            <a:avLst/>
          </a:prstGeom>
          <a:no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p:txBody>
      </p:sp>
      <p:pic>
        <p:nvPicPr>
          <p:cNvPr id="47108" name="Picture 4" descr="Image result for arduino ide"/>
          <p:cNvPicPr>
            <a:picLocks noChangeAspect="1" noChangeArrowheads="1"/>
          </p:cNvPicPr>
          <p:nvPr/>
        </p:nvPicPr>
        <p:blipFill>
          <a:blip r:embed="rId2"/>
          <a:srcRect/>
          <a:stretch>
            <a:fillRect/>
          </a:stretch>
        </p:blipFill>
        <p:spPr bwMode="auto">
          <a:xfrm>
            <a:off x="838200" y="1828800"/>
            <a:ext cx="75438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 result for arduino ide"/>
          <p:cNvPicPr>
            <a:picLocks noChangeAspect="1" noChangeArrowheads="1"/>
          </p:cNvPicPr>
          <p:nvPr/>
        </p:nvPicPr>
        <p:blipFill>
          <a:blip r:embed="rId2"/>
          <a:srcRect/>
          <a:stretch>
            <a:fillRect/>
          </a:stretch>
        </p:blipFill>
        <p:spPr bwMode="auto">
          <a:xfrm>
            <a:off x="838200" y="1752600"/>
            <a:ext cx="7391400" cy="4724400"/>
          </a:xfrm>
          <a:prstGeom prst="rect">
            <a:avLst/>
          </a:prstGeom>
          <a:noFill/>
          <a:ln w="9525">
            <a:noFill/>
            <a:miter lim="800000"/>
            <a:headEnd/>
            <a:tailEnd/>
          </a:ln>
        </p:spPr>
      </p:pic>
      <p:sp>
        <p:nvSpPr>
          <p:cNvPr id="48131" name="TextBox 5"/>
          <p:cNvSpPr txBox="1">
            <a:spLocks noChangeArrowheads="1"/>
          </p:cNvSpPr>
          <p:nvPr/>
        </p:nvSpPr>
        <p:spPr bwMode="auto">
          <a:xfrm>
            <a:off x="1752600" y="990600"/>
            <a:ext cx="4572000" cy="646113"/>
          </a:xfrm>
          <a:prstGeom prst="rect">
            <a:avLst/>
          </a:prstGeom>
          <a:noFill/>
          <a:ln w="9525">
            <a:noFill/>
            <a:miter lim="800000"/>
            <a:headEnd/>
            <a:tailEnd/>
          </a:ln>
        </p:spPr>
        <p:txBody>
          <a:bodyPr>
            <a:spAutoFit/>
          </a:bodyPr>
          <a:lstStyle/>
          <a:p>
            <a:r>
              <a:rPr lang="en-US"/>
              <a:t>Serial monitor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1295400" y="685800"/>
            <a:ext cx="5715000" cy="646113"/>
          </a:xfrm>
          <a:prstGeom prst="rect">
            <a:avLst/>
          </a:prstGeom>
          <a:noFill/>
          <a:ln w="9525">
            <a:noFill/>
            <a:miter lim="800000"/>
            <a:headEnd/>
            <a:tailEnd/>
          </a:ln>
        </p:spPr>
        <p:txBody>
          <a:bodyPr>
            <a:spAutoFit/>
          </a:bodyPr>
          <a:lstStyle/>
          <a:p>
            <a:r>
              <a:rPr lang="en-US"/>
              <a:t>ThingSpeak </a:t>
            </a:r>
          </a:p>
        </p:txBody>
      </p:sp>
      <p:sp>
        <p:nvSpPr>
          <p:cNvPr id="49155" name="TextBox 4"/>
          <p:cNvSpPr txBox="1">
            <a:spLocks noChangeArrowheads="1"/>
          </p:cNvSpPr>
          <p:nvPr/>
        </p:nvSpPr>
        <p:spPr bwMode="auto">
          <a:xfrm>
            <a:off x="1219200" y="1752600"/>
            <a:ext cx="7391400" cy="2246313"/>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According to its developers, "ThingSpeak is an open-source Internet of Things application and API to store and retrieve data from things using the HTTP protocol over the Internet or via a Local Area Network. </a:t>
            </a:r>
            <a:r>
              <a:rPr lang="en-US" sz="2800">
                <a:latin typeface="Times New Roman" pitchFamily="18" charset="0"/>
                <a:cs typeface="Times New Roman" pitchFamily="18" charset="0"/>
                <a:hlinkClick r:id="rId2"/>
              </a:rPr>
              <a:t>Wikipedia</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Image result for thingspeak"/>
          <p:cNvSpPr>
            <a:spLocks noChangeAspect="1" noChangeArrowheads="1"/>
          </p:cNvSpPr>
          <p:nvPr/>
        </p:nvSpPr>
        <p:spPr bwMode="auto">
          <a:xfrm>
            <a:off x="234950" y="-274638"/>
            <a:ext cx="304800" cy="304801"/>
          </a:xfrm>
          <a:prstGeom prst="rect">
            <a:avLst/>
          </a:prstGeom>
          <a:noFill/>
          <a:ln w="9525">
            <a:noFill/>
            <a:miter lim="800000"/>
            <a:headEnd/>
            <a:tailEnd/>
          </a:ln>
        </p:spPr>
        <p:txBody>
          <a:bodyPr/>
          <a:lstStyle/>
          <a:p>
            <a:endParaRPr lang="en-US"/>
          </a:p>
        </p:txBody>
      </p:sp>
      <p:sp>
        <p:nvSpPr>
          <p:cNvPr id="50179" name="AutoShape 4" descr="Image result for thingspeak"/>
          <p:cNvSpPr>
            <a:spLocks noChangeAspect="1" noChangeArrowheads="1"/>
          </p:cNvSpPr>
          <p:nvPr/>
        </p:nvSpPr>
        <p:spPr bwMode="auto">
          <a:xfrm>
            <a:off x="234950" y="-274638"/>
            <a:ext cx="304800" cy="304801"/>
          </a:xfrm>
          <a:prstGeom prst="rect">
            <a:avLst/>
          </a:prstGeom>
          <a:noFill/>
          <a:ln w="9525">
            <a:noFill/>
            <a:miter lim="800000"/>
            <a:headEnd/>
            <a:tailEnd/>
          </a:ln>
        </p:spPr>
        <p:txBody>
          <a:bodyPr/>
          <a:lstStyle/>
          <a:p>
            <a:endParaRPr lang="en-US"/>
          </a:p>
        </p:txBody>
      </p:sp>
      <p:pic>
        <p:nvPicPr>
          <p:cNvPr id="50180" name="Picture 6" descr="Image result for thingspeak"/>
          <p:cNvPicPr>
            <a:picLocks noChangeAspect="1" noChangeArrowheads="1"/>
          </p:cNvPicPr>
          <p:nvPr/>
        </p:nvPicPr>
        <p:blipFill>
          <a:blip r:embed="rId2"/>
          <a:srcRect/>
          <a:stretch>
            <a:fillRect/>
          </a:stretch>
        </p:blipFill>
        <p:spPr bwMode="auto">
          <a:xfrm>
            <a:off x="838200" y="1295400"/>
            <a:ext cx="6858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6147" name="Content Placeholder 2"/>
          <p:cNvSpPr>
            <a:spLocks noGrp="1"/>
          </p:cNvSpPr>
          <p:nvPr>
            <p:ph idx="1"/>
          </p:nvPr>
        </p:nvSpPr>
        <p:spPr/>
        <p:txBody>
          <a:bodyPr/>
          <a:lstStyle/>
          <a:p>
            <a:endParaRPr lang="en-US" smtClean="0"/>
          </a:p>
        </p:txBody>
      </p:sp>
      <p:pic>
        <p:nvPicPr>
          <p:cNvPr id="6148" name="Picture 2" descr="Image result for iot"/>
          <p:cNvPicPr>
            <a:picLocks noChangeAspect="1" noChangeArrowheads="1"/>
          </p:cNvPicPr>
          <p:nvPr/>
        </p:nvPicPr>
        <p:blipFill>
          <a:blip r:embed="rId2"/>
          <a:srcRect/>
          <a:stretch>
            <a:fillRect/>
          </a:stretch>
        </p:blipFill>
        <p:spPr bwMode="auto">
          <a:xfrm>
            <a:off x="990600" y="1752600"/>
            <a:ext cx="6781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mage result for thingspeak"/>
          <p:cNvPicPr>
            <a:picLocks noChangeAspect="1" noChangeArrowheads="1"/>
          </p:cNvPicPr>
          <p:nvPr/>
        </p:nvPicPr>
        <p:blipFill>
          <a:blip r:embed="rId2"/>
          <a:srcRect/>
          <a:stretch>
            <a:fillRect/>
          </a:stretch>
        </p:blipFill>
        <p:spPr bwMode="auto">
          <a:xfrm>
            <a:off x="1295400" y="1219200"/>
            <a:ext cx="5943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Image result for thingspeak"/>
          <p:cNvPicPr>
            <a:picLocks noChangeAspect="1" noChangeArrowheads="1"/>
          </p:cNvPicPr>
          <p:nvPr/>
        </p:nvPicPr>
        <p:blipFill>
          <a:blip r:embed="rId2"/>
          <a:srcRect/>
          <a:stretch>
            <a:fillRect/>
          </a:stretch>
        </p:blipFill>
        <p:spPr bwMode="auto">
          <a:xfrm>
            <a:off x="838200" y="914400"/>
            <a:ext cx="7162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 result for thingspeak"/>
          <p:cNvPicPr>
            <a:picLocks noChangeAspect="1" noChangeArrowheads="1"/>
          </p:cNvPicPr>
          <p:nvPr/>
        </p:nvPicPr>
        <p:blipFill>
          <a:blip r:embed="rId2"/>
          <a:srcRect/>
          <a:stretch>
            <a:fillRect/>
          </a:stretch>
        </p:blipFill>
        <p:spPr bwMode="auto">
          <a:xfrm>
            <a:off x="1371600" y="3733800"/>
            <a:ext cx="5943600" cy="2514600"/>
          </a:xfrm>
          <a:prstGeom prst="rect">
            <a:avLst/>
          </a:prstGeom>
          <a:noFill/>
          <a:ln w="9525">
            <a:noFill/>
            <a:miter lim="800000"/>
            <a:headEnd/>
            <a:tailEnd/>
          </a:ln>
        </p:spPr>
      </p:pic>
      <p:pic>
        <p:nvPicPr>
          <p:cNvPr id="53251" name="Picture 4" descr="Image result for thingspeak"/>
          <p:cNvPicPr>
            <a:picLocks noChangeAspect="1" noChangeArrowheads="1"/>
          </p:cNvPicPr>
          <p:nvPr/>
        </p:nvPicPr>
        <p:blipFill>
          <a:blip r:embed="rId3"/>
          <a:srcRect/>
          <a:stretch>
            <a:fillRect/>
          </a:stretch>
        </p:blipFill>
        <p:spPr bwMode="auto">
          <a:xfrm>
            <a:off x="1219200" y="990600"/>
            <a:ext cx="6248400" cy="2286000"/>
          </a:xfrm>
          <a:prstGeom prst="rect">
            <a:avLst/>
          </a:prstGeom>
          <a:noFill/>
          <a:ln w="9525">
            <a:noFill/>
            <a:miter lim="800000"/>
            <a:headEnd/>
            <a:tailEnd/>
          </a:ln>
        </p:spPr>
      </p:pic>
      <p:sp>
        <p:nvSpPr>
          <p:cNvPr id="53252" name="TextBox 3"/>
          <p:cNvSpPr txBox="1">
            <a:spLocks noChangeArrowheads="1"/>
          </p:cNvSpPr>
          <p:nvPr/>
        </p:nvSpPr>
        <p:spPr bwMode="auto">
          <a:xfrm>
            <a:off x="1676400" y="228600"/>
            <a:ext cx="4876800" cy="646113"/>
          </a:xfrm>
          <a:prstGeom prst="rect">
            <a:avLst/>
          </a:prstGeom>
          <a:noFill/>
          <a:ln w="9525">
            <a:noFill/>
            <a:miter lim="800000"/>
            <a:headEnd/>
            <a:tailEnd/>
          </a:ln>
        </p:spPr>
        <p:txBody>
          <a:bodyPr>
            <a:spAutoFit/>
          </a:bodyPr>
          <a:lstStyle/>
          <a:p>
            <a:r>
              <a:rPr lang="en-US"/>
              <a:t>IOT control devices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Image result for raspberry pi thingspeak"/>
          <p:cNvSpPr>
            <a:spLocks noChangeAspect="1" noChangeArrowheads="1"/>
          </p:cNvSpPr>
          <p:nvPr/>
        </p:nvSpPr>
        <p:spPr bwMode="auto">
          <a:xfrm>
            <a:off x="234950" y="-274638"/>
            <a:ext cx="304800" cy="304801"/>
          </a:xfrm>
          <a:prstGeom prst="rect">
            <a:avLst/>
          </a:prstGeom>
          <a:noFill/>
          <a:ln w="9525">
            <a:noFill/>
            <a:miter lim="800000"/>
            <a:headEnd/>
            <a:tailEnd/>
          </a:ln>
        </p:spPr>
        <p:txBody>
          <a:bodyPr/>
          <a:lstStyle/>
          <a:p>
            <a:endParaRPr lang="en-US"/>
          </a:p>
        </p:txBody>
      </p:sp>
      <p:sp>
        <p:nvSpPr>
          <p:cNvPr id="54275" name="AutoShape 4" descr="Image result for raspberry pi thingspeak"/>
          <p:cNvSpPr>
            <a:spLocks noChangeAspect="1" noChangeArrowheads="1"/>
          </p:cNvSpPr>
          <p:nvPr/>
        </p:nvSpPr>
        <p:spPr bwMode="auto">
          <a:xfrm>
            <a:off x="234950" y="-274638"/>
            <a:ext cx="304800" cy="304801"/>
          </a:xfrm>
          <a:prstGeom prst="rect">
            <a:avLst/>
          </a:prstGeom>
          <a:noFill/>
          <a:ln w="9525">
            <a:noFill/>
            <a:miter lim="800000"/>
            <a:headEnd/>
            <a:tailEnd/>
          </a:ln>
        </p:spPr>
        <p:txBody>
          <a:bodyPr/>
          <a:lstStyle/>
          <a:p>
            <a:endParaRPr lang="en-US"/>
          </a:p>
        </p:txBody>
      </p:sp>
      <p:sp>
        <p:nvSpPr>
          <p:cNvPr id="54276" name="AutoShape 6" descr="Image result for raspberry pi thingspeak"/>
          <p:cNvSpPr>
            <a:spLocks noChangeAspect="1" noChangeArrowheads="1"/>
          </p:cNvSpPr>
          <p:nvPr/>
        </p:nvSpPr>
        <p:spPr bwMode="auto">
          <a:xfrm>
            <a:off x="234950" y="-274638"/>
            <a:ext cx="304800" cy="304801"/>
          </a:xfrm>
          <a:prstGeom prst="rect">
            <a:avLst/>
          </a:prstGeom>
          <a:noFill/>
          <a:ln w="9525">
            <a:noFill/>
            <a:miter lim="800000"/>
            <a:headEnd/>
            <a:tailEnd/>
          </a:ln>
        </p:spPr>
        <p:txBody>
          <a:bodyPr/>
          <a:lstStyle/>
          <a:p>
            <a:endParaRPr lang="en-US"/>
          </a:p>
        </p:txBody>
      </p:sp>
      <p:sp>
        <p:nvSpPr>
          <p:cNvPr id="54277" name="AutoShape 8" descr="Image result for raspberry pi thingspeak"/>
          <p:cNvSpPr>
            <a:spLocks noChangeAspect="1" noChangeArrowheads="1"/>
          </p:cNvSpPr>
          <p:nvPr/>
        </p:nvSpPr>
        <p:spPr bwMode="auto">
          <a:xfrm>
            <a:off x="234950" y="-274638"/>
            <a:ext cx="304800" cy="304801"/>
          </a:xfrm>
          <a:prstGeom prst="rect">
            <a:avLst/>
          </a:prstGeom>
          <a:noFill/>
          <a:ln w="9525">
            <a:noFill/>
            <a:miter lim="800000"/>
            <a:headEnd/>
            <a:tailEnd/>
          </a:ln>
        </p:spPr>
        <p:txBody>
          <a:bodyPr/>
          <a:lstStyle/>
          <a:p>
            <a:endParaRPr lang="en-US"/>
          </a:p>
        </p:txBody>
      </p:sp>
      <p:pic>
        <p:nvPicPr>
          <p:cNvPr id="54278" name="Picture 10" descr="Image result for raspberry pi thingspeak"/>
          <p:cNvPicPr>
            <a:picLocks noChangeAspect="1" noChangeArrowheads="1"/>
          </p:cNvPicPr>
          <p:nvPr/>
        </p:nvPicPr>
        <p:blipFill>
          <a:blip r:embed="rId2"/>
          <a:srcRect/>
          <a:stretch>
            <a:fillRect/>
          </a:stretch>
        </p:blipFill>
        <p:spPr bwMode="auto">
          <a:xfrm>
            <a:off x="1143000" y="1524000"/>
            <a:ext cx="6781800" cy="42672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2"/>
          <a:srcRect/>
          <a:stretch>
            <a:fillRect/>
          </a:stretch>
        </p:blipFill>
        <p:spPr bwMode="auto">
          <a:xfrm>
            <a:off x="685800" y="1143000"/>
            <a:ext cx="7543800" cy="50292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258762"/>
          </a:xfrm>
        </p:spPr>
        <p:txBody>
          <a:bodyPr/>
          <a:lstStyle/>
          <a:p>
            <a:pPr eaLnBrk="1" hangingPunct="1"/>
            <a:r>
              <a:rPr lang="en-US" smtClean="0"/>
              <a:t> led blinking  code</a:t>
            </a:r>
          </a:p>
        </p:txBody>
      </p:sp>
      <p:sp>
        <p:nvSpPr>
          <p:cNvPr id="56323" name="Content Placeholder 3"/>
          <p:cNvSpPr>
            <a:spLocks noGrp="1"/>
          </p:cNvSpPr>
          <p:nvPr>
            <p:ph idx="1"/>
          </p:nvPr>
        </p:nvSpPr>
        <p:spPr>
          <a:xfrm>
            <a:off x="457200" y="914400"/>
            <a:ext cx="8229600" cy="5211763"/>
          </a:xfrm>
        </p:spPr>
        <p:txBody>
          <a:bodyPr/>
          <a:lstStyle/>
          <a:p>
            <a:pPr eaLnBrk="1" hangingPunct="1">
              <a:buFont typeface="Arial" pitchFamily="34" charset="0"/>
              <a:buNone/>
            </a:pPr>
            <a:r>
              <a:rPr lang="en-US" sz="1600" smtClean="0"/>
              <a:t>/*</a:t>
            </a:r>
          </a:p>
          <a:p>
            <a:pPr eaLnBrk="1" hangingPunct="1">
              <a:buFont typeface="Arial" pitchFamily="34" charset="0"/>
              <a:buNone/>
            </a:pPr>
            <a:r>
              <a:rPr lang="en-US" sz="1600" smtClean="0"/>
              <a:t> Note that this sketch uses BUILTIN_LED to find the pin with the internal LED</a:t>
            </a:r>
          </a:p>
          <a:p>
            <a:pPr eaLnBrk="1" hangingPunct="1">
              <a:buFont typeface="Arial" pitchFamily="34" charset="0"/>
              <a:buNone/>
            </a:pPr>
            <a:r>
              <a:rPr lang="en-US" sz="1600" smtClean="0"/>
              <a:t>*/</a:t>
            </a:r>
          </a:p>
          <a:p>
            <a:pPr eaLnBrk="1" hangingPunct="1">
              <a:buFont typeface="Arial" pitchFamily="34" charset="0"/>
              <a:buNone/>
            </a:pPr>
            <a:r>
              <a:rPr lang="en-US" sz="1600" smtClean="0"/>
              <a:t>#define BUILTIN_LED  D0                 //D0 OR D4 for lolin board</a:t>
            </a:r>
          </a:p>
          <a:p>
            <a:pPr eaLnBrk="1" hangingPunct="1">
              <a:buFont typeface="Arial" pitchFamily="34" charset="0"/>
              <a:buNone/>
            </a:pPr>
            <a:r>
              <a:rPr lang="en-US" sz="1600" smtClean="0"/>
              <a:t>void setup() {</a:t>
            </a:r>
          </a:p>
          <a:p>
            <a:pPr eaLnBrk="1" hangingPunct="1">
              <a:buFont typeface="Arial" pitchFamily="34" charset="0"/>
              <a:buNone/>
            </a:pPr>
            <a:r>
              <a:rPr lang="en-US" sz="1600" smtClean="0"/>
              <a:t>  pinMode(BUILTIN_LED, OUTPUT);     // Initialize the BUILTIN_LED pin as an output</a:t>
            </a:r>
          </a:p>
          <a:p>
            <a:pPr eaLnBrk="1" hangingPunct="1">
              <a:buFont typeface="Arial" pitchFamily="34" charset="0"/>
              <a:buNone/>
            </a:pPr>
            <a:r>
              <a:rPr lang="en-US" sz="1600" smtClean="0"/>
              <a:t>}</a:t>
            </a:r>
          </a:p>
          <a:p>
            <a:pPr eaLnBrk="1" hangingPunct="1">
              <a:buFont typeface="Arial" pitchFamily="34" charset="0"/>
              <a:buNone/>
            </a:pPr>
            <a:r>
              <a:rPr lang="en-US" sz="1600" smtClean="0"/>
              <a:t>                                                                   // the loop function runs over and over again forever</a:t>
            </a:r>
          </a:p>
          <a:p>
            <a:pPr eaLnBrk="1" hangingPunct="1">
              <a:buFont typeface="Arial" pitchFamily="34" charset="0"/>
              <a:buNone/>
            </a:pPr>
            <a:r>
              <a:rPr lang="en-US" sz="1600" smtClean="0"/>
              <a:t>void loop() {</a:t>
            </a:r>
          </a:p>
          <a:p>
            <a:pPr eaLnBrk="1" hangingPunct="1">
              <a:buFont typeface="Arial" pitchFamily="34" charset="0"/>
              <a:buNone/>
            </a:pPr>
            <a:r>
              <a:rPr lang="en-US" sz="1600" smtClean="0"/>
              <a:t>  digitalWrite(BUILTIN_LED, LOW);     // Turn the LED on (Note that LOW is the voltage level</a:t>
            </a:r>
          </a:p>
          <a:p>
            <a:pPr eaLnBrk="1" hangingPunct="1">
              <a:buFont typeface="Arial" pitchFamily="34" charset="0"/>
              <a:buNone/>
            </a:pPr>
            <a:r>
              <a:rPr lang="en-US" sz="1600" smtClean="0"/>
              <a:t>                                                                 // but actually the LED is on; this is because </a:t>
            </a:r>
          </a:p>
          <a:p>
            <a:pPr eaLnBrk="1" hangingPunct="1">
              <a:buFont typeface="Arial" pitchFamily="34" charset="0"/>
              <a:buNone/>
            </a:pPr>
            <a:r>
              <a:rPr lang="en-US" sz="1600" smtClean="0"/>
              <a:t>                                                                 // it is acive low on the ESP-01)</a:t>
            </a:r>
          </a:p>
          <a:p>
            <a:pPr eaLnBrk="1" hangingPunct="1">
              <a:buFont typeface="Arial" pitchFamily="34" charset="0"/>
              <a:buNone/>
            </a:pPr>
            <a:r>
              <a:rPr lang="en-US" sz="1600" smtClean="0"/>
              <a:t>  delay(1000);                      // Wait for a second</a:t>
            </a:r>
          </a:p>
          <a:p>
            <a:pPr eaLnBrk="1" hangingPunct="1">
              <a:buFont typeface="Arial" pitchFamily="34" charset="0"/>
              <a:buNone/>
            </a:pPr>
            <a:r>
              <a:rPr lang="en-US" sz="1600" smtClean="0"/>
              <a:t>  digitalWrite(BUILTIN_LED, HIGH);               // Turn the LED off by making the voltage HIGH</a:t>
            </a:r>
          </a:p>
          <a:p>
            <a:pPr eaLnBrk="1" hangingPunct="1">
              <a:buFont typeface="Arial" pitchFamily="34" charset="0"/>
              <a:buNone/>
            </a:pPr>
            <a:r>
              <a:rPr lang="en-US" sz="1600" smtClean="0"/>
              <a:t>  delay(1000);                                           // Wait for two seconds (to demonstrate the active low LE)</a:t>
            </a:r>
          </a:p>
          <a:p>
            <a:pPr eaLnBrk="1" hangingPunct="1">
              <a:buFont typeface="Arial" pitchFamily="34" charset="0"/>
              <a:buNone/>
            </a:pPr>
            <a:r>
              <a:rPr lang="en-US" sz="1600" smtClean="0"/>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smtClean="0"/>
          </a:p>
        </p:txBody>
      </p:sp>
      <p:sp>
        <p:nvSpPr>
          <p:cNvPr id="57347" name="Content Placeholder 2"/>
          <p:cNvSpPr>
            <a:spLocks noGrp="1"/>
          </p:cNvSpPr>
          <p:nvPr>
            <p:ph idx="1"/>
          </p:nvPr>
        </p:nvSpPr>
        <p:spPr/>
        <p:txBody>
          <a:bodyPr/>
          <a:lstStyle/>
          <a:p>
            <a:r>
              <a:rPr lang="en-US" sz="2000" smtClean="0"/>
              <a:t>int LED = 5; // Assign LED pin i.e: D1 on NodeMCU</a:t>
            </a:r>
          </a:p>
          <a:p>
            <a:r>
              <a:rPr lang="en-US" sz="2000" smtClean="0"/>
              <a:t>void setup() {</a:t>
            </a:r>
          </a:p>
          <a:p>
            <a:r>
              <a:rPr lang="en-US" sz="2000" smtClean="0"/>
              <a:t>  // initialize digital pin LED_BUILTIN as an output.</a:t>
            </a:r>
          </a:p>
          <a:p>
            <a:r>
              <a:rPr lang="en-US" sz="2000" smtClean="0"/>
              <a:t>  pinMode(LED , OUTPUT);</a:t>
            </a:r>
          </a:p>
          <a:p>
            <a:r>
              <a:rPr lang="en-US" sz="2000" smtClean="0"/>
              <a:t>}</a:t>
            </a:r>
          </a:p>
          <a:p>
            <a:endParaRPr lang="en-US" sz="2000" smtClean="0"/>
          </a:p>
          <a:p>
            <a:r>
              <a:rPr lang="en-US" sz="2000" smtClean="0"/>
              <a:t>// the loop function runs over and over again forever</a:t>
            </a:r>
          </a:p>
          <a:p>
            <a:r>
              <a:rPr lang="en-US" sz="2000" smtClean="0"/>
              <a:t>void loop() {</a:t>
            </a:r>
          </a:p>
          <a:p>
            <a:r>
              <a:rPr lang="en-US" sz="2000" smtClean="0"/>
              <a:t>  digitalWrite(LED, HIGH);   // turn the LED on (HIGH is the voltage level)</a:t>
            </a:r>
          </a:p>
          <a:p>
            <a:r>
              <a:rPr lang="en-US" sz="2000" smtClean="0"/>
              <a:t>  delay(1000);                       // wait for a second</a:t>
            </a:r>
          </a:p>
          <a:p>
            <a:r>
              <a:rPr lang="en-US" sz="2000" smtClean="0"/>
              <a:t>  digitalWrite(LED, LOW);    // turn the LED off by making the voltage LOW</a:t>
            </a:r>
          </a:p>
          <a:p>
            <a:r>
              <a:rPr lang="en-US" sz="2000" smtClean="0"/>
              <a:t>  delay(1000);                       // wait for a second</a:t>
            </a:r>
          </a:p>
          <a:p>
            <a:r>
              <a:rPr lang="en-US" sz="2000" smtClean="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457200" y="838200"/>
            <a:ext cx="8229600" cy="5791200"/>
          </a:xfrm>
        </p:spPr>
        <p:txBody>
          <a:bodyPr/>
          <a:lstStyle/>
          <a:p>
            <a:endParaRPr lang="en-US" sz="2200" smtClean="0">
              <a:latin typeface="Times New Roman" pitchFamily="18" charset="0"/>
              <a:cs typeface="Times New Roman" pitchFamily="18" charset="0"/>
            </a:endParaRPr>
          </a:p>
          <a:p>
            <a:r>
              <a:rPr lang="en-US" sz="2200" smtClean="0">
                <a:latin typeface="Times New Roman" pitchFamily="18" charset="0"/>
                <a:cs typeface="Times New Roman" pitchFamily="18" charset="0"/>
              </a:rPr>
              <a:t>int led = 5; // LED pin</a:t>
            </a:r>
            <a:br>
              <a:rPr lang="en-US" sz="2200" smtClean="0">
                <a:latin typeface="Times New Roman" pitchFamily="18" charset="0"/>
                <a:cs typeface="Times New Roman" pitchFamily="18" charset="0"/>
              </a:rPr>
            </a:br>
            <a:r>
              <a:rPr lang="en-US" sz="2200" smtClean="0">
                <a:latin typeface="Times New Roman" pitchFamily="18" charset="0"/>
                <a:cs typeface="Times New Roman" pitchFamily="18" charset="0"/>
              </a:rPr>
              <a:t>int button = 16; // push button is connected </a:t>
            </a:r>
          </a:p>
          <a:p>
            <a:pPr>
              <a:buFont typeface="Arial" pitchFamily="34" charset="0"/>
              <a:buNone/>
            </a:pPr>
            <a:r>
              <a:rPr lang="en-US" sz="2200" smtClean="0">
                <a:latin typeface="Times New Roman" pitchFamily="18" charset="0"/>
                <a:cs typeface="Times New Roman" pitchFamily="18" charset="0"/>
              </a:rPr>
              <a:t>      int temp = 0; // temporary variable for reading the button pin status</a:t>
            </a:r>
          </a:p>
          <a:p>
            <a:pPr>
              <a:buFont typeface="Arial" pitchFamily="34" charset="0"/>
              <a:buNone/>
            </a:pPr>
            <a:r>
              <a:rPr lang="en-US" sz="2200" smtClean="0">
                <a:latin typeface="Times New Roman" pitchFamily="18" charset="0"/>
                <a:cs typeface="Times New Roman" pitchFamily="18" charset="0"/>
              </a:rPr>
              <a:t>         void setup() </a:t>
            </a:r>
          </a:p>
          <a:p>
            <a:pPr>
              <a:buFont typeface="Arial" pitchFamily="34" charset="0"/>
              <a:buNone/>
            </a:pPr>
            <a:r>
              <a:rPr lang="en-US" sz="2000" smtClean="0">
                <a:latin typeface="Times New Roman" pitchFamily="18" charset="0"/>
                <a:cs typeface="Times New Roman" pitchFamily="18" charset="0"/>
              </a:rPr>
              <a:t>     {</a:t>
            </a:r>
            <a:br>
              <a:rPr lang="en-US" sz="2000" smtClean="0">
                <a:latin typeface="Times New Roman" pitchFamily="18" charset="0"/>
                <a:cs typeface="Times New Roman" pitchFamily="18" charset="0"/>
              </a:rPr>
            </a:br>
            <a:r>
              <a:rPr lang="en-US" sz="2200" smtClean="0">
                <a:latin typeface="Times New Roman" pitchFamily="18" charset="0"/>
                <a:cs typeface="Times New Roman" pitchFamily="18" charset="0"/>
              </a:rPr>
              <a:t>  pinMode(led, OUTPUT);     // declare LED as output</a:t>
            </a:r>
          </a:p>
          <a:p>
            <a:pPr>
              <a:buFont typeface="Arial" pitchFamily="34" charset="0"/>
              <a:buNone/>
            </a:pPr>
            <a:r>
              <a:rPr lang="en-US" sz="2200" smtClean="0">
                <a:latin typeface="Times New Roman" pitchFamily="18" charset="0"/>
                <a:cs typeface="Times New Roman" pitchFamily="18" charset="0"/>
              </a:rPr>
              <a:t>        pinMode(button, INPUT); // declare push button as input</a:t>
            </a:r>
          </a:p>
          <a:p>
            <a:pPr>
              <a:buFont typeface="Arial" pitchFamily="34" charset="0"/>
              <a:buNone/>
            </a:pPr>
            <a:r>
              <a:rPr lang="en-US" sz="2200" smtClean="0">
                <a:latin typeface="Times New Roman" pitchFamily="18" charset="0"/>
                <a:cs typeface="Times New Roman" pitchFamily="18" charset="0"/>
              </a:rPr>
              <a:t>     }</a:t>
            </a:r>
          </a:p>
          <a:p>
            <a:pPr>
              <a:buFont typeface="Arial" pitchFamily="34" charset="0"/>
              <a:buNone/>
            </a:pPr>
            <a:r>
              <a:rPr lang="en-US" sz="2200" smtClean="0">
                <a:latin typeface="Times New Roman" pitchFamily="18" charset="0"/>
                <a:cs typeface="Times New Roman" pitchFamily="18" charset="0"/>
              </a:rPr>
              <a:t>     void loop() </a:t>
            </a:r>
          </a:p>
          <a:p>
            <a:pPr>
              <a:buFont typeface="Arial" pitchFamily="34" charset="0"/>
              <a:buNone/>
            </a:pPr>
            <a:r>
              <a:rPr lang="en-US" sz="2200" smtClean="0">
                <a:latin typeface="Times New Roman" pitchFamily="18" charset="0"/>
                <a:cs typeface="Times New Roman" pitchFamily="18" charset="0"/>
              </a:rPr>
              <a:t>    {</a:t>
            </a:r>
            <a:br>
              <a:rPr lang="en-US" sz="2200" smtClean="0">
                <a:latin typeface="Times New Roman" pitchFamily="18" charset="0"/>
                <a:cs typeface="Times New Roman" pitchFamily="18" charset="0"/>
              </a:rPr>
            </a:br>
            <a:r>
              <a:rPr lang="en-US" sz="2200" smtClean="0">
                <a:latin typeface="Times New Roman" pitchFamily="18" charset="0"/>
                <a:cs typeface="Times New Roman" pitchFamily="18" charset="0"/>
              </a:rPr>
              <a:t>   temp = digitalRead(button);</a:t>
            </a:r>
          </a:p>
          <a:p>
            <a:pPr>
              <a:buFont typeface="Arial" pitchFamily="34" charset="0"/>
              <a:buNone/>
            </a:pPr>
            <a:r>
              <a:rPr lang="en-US" sz="2200" smtClean="0">
                <a:latin typeface="Times New Roman" pitchFamily="18" charset="0"/>
                <a:cs typeface="Times New Roman" pitchFamily="18" charset="0"/>
              </a:rPr>
              <a:t>        if (temp == HIGH)</a:t>
            </a:r>
          </a:p>
          <a:p>
            <a:pPr>
              <a:buFont typeface="Arial" pitchFamily="34" charset="0"/>
              <a:buNone/>
            </a:pPr>
            <a:r>
              <a:rPr lang="en-US" sz="2200" smtClean="0">
                <a:latin typeface="Times New Roman" pitchFamily="18" charset="0"/>
                <a:cs typeface="Times New Roman" pitchFamily="18" charset="0"/>
              </a:rPr>
              <a:t>           {</a:t>
            </a:r>
          </a:p>
          <a:p>
            <a:pPr>
              <a:buFont typeface="Arial" pitchFamily="34" charset="0"/>
              <a:buNone/>
            </a:pPr>
            <a:r>
              <a:rPr lang="en-US" sz="2200" smtClean="0">
                <a:latin typeface="Times New Roman" pitchFamily="18" charset="0"/>
                <a:cs typeface="Times New Roman" pitchFamily="18" charset="0"/>
              </a:rPr>
              <a:t>                   digitalWrite(led, HIGH);</a:t>
            </a:r>
          </a:p>
        </p:txBody>
      </p:sp>
      <p:sp>
        <p:nvSpPr>
          <p:cNvPr id="58371" name="TextBox 3"/>
          <p:cNvSpPr txBox="1">
            <a:spLocks noChangeArrowheads="1"/>
          </p:cNvSpPr>
          <p:nvPr/>
        </p:nvSpPr>
        <p:spPr bwMode="auto">
          <a:xfrm>
            <a:off x="1447800" y="381000"/>
            <a:ext cx="5715000" cy="646113"/>
          </a:xfrm>
          <a:prstGeom prst="rect">
            <a:avLst/>
          </a:prstGeom>
          <a:noFill/>
          <a:ln w="9525">
            <a:noFill/>
            <a:miter lim="800000"/>
            <a:headEnd/>
            <a:tailEnd/>
          </a:ln>
        </p:spPr>
        <p:txBody>
          <a:bodyPr>
            <a:spAutoFit/>
          </a:bodyPr>
          <a:lstStyle/>
          <a:p>
            <a:r>
              <a:rPr lang="en-US"/>
              <a:t>Interfacing of switch</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sp>
        <p:nvSpPr>
          <p:cNvPr id="59395" name="Content Placeholder 2"/>
          <p:cNvSpPr>
            <a:spLocks noGrp="1"/>
          </p:cNvSpPr>
          <p:nvPr>
            <p:ph idx="1"/>
          </p:nvPr>
        </p:nvSpPr>
        <p:spPr/>
        <p:txBody>
          <a:bodyPr/>
          <a:lstStyle/>
          <a:p>
            <a:pPr>
              <a:buFont typeface="Arial" pitchFamily="34" charset="0"/>
              <a:buNone/>
            </a:pPr>
            <a:r>
              <a:rPr lang="en-US" sz="2200" smtClean="0">
                <a:latin typeface="Times New Roman" pitchFamily="18" charset="0"/>
                <a:cs typeface="Times New Roman" pitchFamily="18" charset="0"/>
              </a:rPr>
              <a:t>        Serial.println("LED Turned ON");</a:t>
            </a:r>
          </a:p>
          <a:p>
            <a:pPr>
              <a:buFont typeface="Arial" pitchFamily="34" charset="0"/>
              <a:buNone/>
            </a:pPr>
            <a:r>
              <a:rPr lang="en-US" sz="2200" smtClean="0">
                <a:latin typeface="Times New Roman" pitchFamily="18" charset="0"/>
                <a:cs typeface="Times New Roman" pitchFamily="18" charset="0"/>
              </a:rPr>
              <a:t>         delay(1000);</a:t>
            </a:r>
          </a:p>
          <a:p>
            <a:pPr>
              <a:buFont typeface="Arial" pitchFamily="34" charset="0"/>
              <a:buNone/>
            </a:pPr>
            <a:r>
              <a:rPr lang="en-US" sz="2200" smtClean="0">
                <a:latin typeface="Times New Roman" pitchFamily="18" charset="0"/>
                <a:cs typeface="Times New Roman" pitchFamily="18" charset="0"/>
              </a:rPr>
              <a:t>           }</a:t>
            </a:r>
          </a:p>
          <a:p>
            <a:pPr>
              <a:buFont typeface="Arial" pitchFamily="34" charset="0"/>
              <a:buNone/>
            </a:pPr>
            <a:r>
              <a:rPr lang="en-US" sz="2200" smtClean="0">
                <a:latin typeface="Times New Roman" pitchFamily="18" charset="0"/>
                <a:cs typeface="Times New Roman" pitchFamily="18" charset="0"/>
              </a:rPr>
              <a:t>     else {</a:t>
            </a:r>
          </a:p>
          <a:p>
            <a:pPr>
              <a:buFont typeface="Arial" pitchFamily="34" charset="0"/>
              <a:buNone/>
            </a:pPr>
            <a:r>
              <a:rPr lang="en-US" sz="2200" smtClean="0">
                <a:latin typeface="Times New Roman" pitchFamily="18" charset="0"/>
                <a:cs typeface="Times New Roman" pitchFamily="18" charset="0"/>
              </a:rPr>
              <a:t>        digitalWrite(led, LOW); </a:t>
            </a:r>
          </a:p>
          <a:p>
            <a:pPr>
              <a:buFont typeface="Arial" pitchFamily="34" charset="0"/>
              <a:buNone/>
            </a:pPr>
            <a:r>
              <a:rPr lang="en-US" sz="2200" smtClean="0">
                <a:latin typeface="Times New Roman" pitchFamily="18" charset="0"/>
                <a:cs typeface="Times New Roman" pitchFamily="18" charset="0"/>
              </a:rPr>
              <a:t>       Serial.println("LED Turned OFF"); </a:t>
            </a:r>
          </a:p>
          <a:p>
            <a:pPr>
              <a:buFont typeface="Arial" pitchFamily="34" charset="0"/>
              <a:buNone/>
            </a:pPr>
            <a:r>
              <a:rPr lang="en-US" sz="2200" smtClean="0">
                <a:latin typeface="Times New Roman" pitchFamily="18" charset="0"/>
                <a:cs typeface="Times New Roman" pitchFamily="18" charset="0"/>
              </a:rPr>
              <a:t>      delay(1000); </a:t>
            </a:r>
          </a:p>
          <a:p>
            <a:pPr>
              <a:buFont typeface="Arial" pitchFamily="34" charset="0"/>
              <a:buNone/>
            </a:pPr>
            <a:r>
              <a:rPr lang="en-US" sz="2200" smtClean="0">
                <a:latin typeface="Times New Roman" pitchFamily="18" charset="0"/>
                <a:cs typeface="Times New Roman" pitchFamily="18" charset="0"/>
              </a:rPr>
              <a:t>        }</a:t>
            </a:r>
          </a:p>
          <a:p>
            <a:pPr>
              <a:buFont typeface="Arial" pitchFamily="34" charset="0"/>
              <a:buNone/>
            </a:pPr>
            <a:r>
              <a:rPr lang="en-US" sz="2200" smtClean="0">
                <a:latin typeface="Times New Roman" pitchFamily="18" charset="0"/>
                <a:cs typeface="Times New Roman" pitchFamily="18" charset="0"/>
              </a:rPr>
              <a:t> }</a:t>
            </a:r>
            <a:endParaRPr lang="en-US" sz="220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Characteristics of Iot </a:t>
            </a:r>
          </a:p>
        </p:txBody>
      </p:sp>
      <p:sp>
        <p:nvSpPr>
          <p:cNvPr id="60419" name="Content Placeholder 2"/>
          <p:cNvSpPr>
            <a:spLocks noGrp="1"/>
          </p:cNvSpPr>
          <p:nvPr>
            <p:ph idx="1"/>
          </p:nvPr>
        </p:nvSpPr>
        <p:spPr/>
        <p:txBody>
          <a:bodyPr/>
          <a:lstStyle/>
          <a:p>
            <a:pPr eaLnBrk="1" hangingPunct="1"/>
            <a:r>
              <a:rPr lang="en-US" sz="2400" smtClean="0">
                <a:solidFill>
                  <a:srgbClr val="FF0000"/>
                </a:solidFill>
                <a:latin typeface="Times New Roman" pitchFamily="18" charset="0"/>
                <a:cs typeface="Times New Roman" pitchFamily="18" charset="0"/>
              </a:rPr>
              <a:t> Dynamic and self -adapting </a:t>
            </a:r>
            <a:r>
              <a:rPr lang="en-US" sz="2400" smtClean="0">
                <a:latin typeface="Times New Roman" pitchFamily="18" charset="0"/>
                <a:cs typeface="Times New Roman" pitchFamily="18" charset="0"/>
              </a:rPr>
              <a:t>: iot device and systems may have the capability to dynamically adapt with the changing contexts and take actions based on their operating conditions or sensed environment.</a:t>
            </a:r>
          </a:p>
          <a:p>
            <a:pPr eaLnBrk="1" hangingPunct="1"/>
            <a:r>
              <a:rPr lang="en-US" sz="2400" smtClean="0">
                <a:solidFill>
                  <a:srgbClr val="FF0000"/>
                </a:solidFill>
                <a:latin typeface="Times New Roman" pitchFamily="18" charset="0"/>
                <a:cs typeface="Times New Roman" pitchFamily="18" charset="0"/>
              </a:rPr>
              <a:t>Unique Identity</a:t>
            </a:r>
            <a:r>
              <a:rPr lang="en-US" sz="2400" smtClean="0">
                <a:latin typeface="Times New Roman" pitchFamily="18" charset="0"/>
                <a:cs typeface="Times New Roman" pitchFamily="18" charset="0"/>
              </a:rPr>
              <a:t>: each iot device has unique identity and a unique identifier such as IP .this identity is helpful in tracking the equipment and at times to quarry  the status .</a:t>
            </a:r>
          </a:p>
          <a:p>
            <a:pPr eaLnBrk="1" hangingPunct="1"/>
            <a:r>
              <a:rPr lang="en-US" sz="2400" smtClean="0">
                <a:solidFill>
                  <a:srgbClr val="FF0000"/>
                </a:solidFill>
                <a:latin typeface="Times New Roman" pitchFamily="18" charset="0"/>
                <a:cs typeface="Times New Roman" pitchFamily="18" charset="0"/>
              </a:rPr>
              <a:t>Interoperable  communication protocols: </a:t>
            </a:r>
            <a:r>
              <a:rPr lang="en-US" sz="2400" smtClean="0">
                <a:latin typeface="Times New Roman" pitchFamily="18" charset="0"/>
                <a:cs typeface="Times New Roman" pitchFamily="18" charset="0"/>
              </a:rPr>
              <a:t>iot device may support a number of interoperable communication protocols and can communicate with other devices and also with the infrastructure </a:t>
            </a:r>
            <a:endParaRPr lang="en-US" sz="2400" smtClean="0">
              <a:solidFill>
                <a:srgbClr val="FF0000"/>
              </a:solidFill>
              <a:latin typeface="Times New Roman" pitchFamily="18" charset="0"/>
              <a:cs typeface="Times New Roman" pitchFamily="18" charset="0"/>
            </a:endParaRPr>
          </a:p>
          <a:p>
            <a:pPr eaLnBrk="1" hangingPunct="1"/>
            <a:endParaRPr lang="en-US" sz="2400" smtClean="0">
              <a:latin typeface="Times New Roman" pitchFamily="18" charset="0"/>
              <a:cs typeface="Times New Roman" pitchFamily="18" charset="0"/>
            </a:endParaRPr>
          </a:p>
          <a:p>
            <a:pPr eaLnBrk="1" hangingPunct="1">
              <a:buFont typeface="Arial" pitchFamily="34" charset="0"/>
              <a:buNone/>
            </a:pPr>
            <a:endParaRPr lang="en-US"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762000"/>
            <a:ext cx="8229600" cy="5364163"/>
          </a:xfrm>
        </p:spPr>
        <p:txBody>
          <a:bodyPr/>
          <a:lstStyle/>
          <a:p>
            <a:pPr>
              <a:buFont typeface="Arial" pitchFamily="34" charset="0"/>
              <a:buNone/>
            </a:pPr>
            <a:endParaRPr lang="en-US" smtClean="0"/>
          </a:p>
        </p:txBody>
      </p:sp>
      <p:pic>
        <p:nvPicPr>
          <p:cNvPr id="7171" name="Picture 2" descr="How does IoT work?- explanation of IoT Architecture &amp; layers ..."/>
          <p:cNvPicPr>
            <a:picLocks noChangeAspect="1" noChangeArrowheads="1"/>
          </p:cNvPicPr>
          <p:nvPr/>
        </p:nvPicPr>
        <p:blipFill>
          <a:blip r:embed="rId2"/>
          <a:srcRect/>
          <a:stretch>
            <a:fillRect/>
          </a:stretch>
        </p:blipFill>
        <p:spPr bwMode="auto">
          <a:xfrm>
            <a:off x="1143000" y="1600200"/>
            <a:ext cx="685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smtClean="0"/>
          </a:p>
        </p:txBody>
      </p:sp>
      <p:sp>
        <p:nvSpPr>
          <p:cNvPr id="61443" name="Content Placeholder 2"/>
          <p:cNvSpPr>
            <a:spLocks noGrp="1"/>
          </p:cNvSpPr>
          <p:nvPr>
            <p:ph idx="1"/>
          </p:nvPr>
        </p:nvSpPr>
        <p:spPr/>
        <p:txBody>
          <a:bodyPr/>
          <a:lstStyle/>
          <a:p>
            <a:pPr fontAlgn="t"/>
            <a:r>
              <a:rPr lang="en-US" smtClean="0">
                <a:hlinkClick r:id="rId2"/>
              </a:rPr>
              <a:t/>
            </a:r>
            <a:br>
              <a:rPr lang="en-US" smtClean="0">
                <a:hlinkClick r:id="rId2"/>
              </a:rPr>
            </a:br>
            <a:r>
              <a:rPr lang="en-US" smtClean="0">
                <a:hlinkClick r:id="rId2"/>
              </a:rPr>
              <a:t>Internet of things - Wikipedia</a:t>
            </a:r>
          </a:p>
          <a:p>
            <a:r>
              <a:rPr lang="en-US" smtClean="0">
                <a:hlinkClick r:id="rId2"/>
              </a:rPr>
              <a:t>en.wikipedia.org › wiki › Internet_of_things</a:t>
            </a:r>
          </a:p>
          <a:p>
            <a:r>
              <a:rPr lang="en-US" smtClean="0"/>
              <a:t>The </a:t>
            </a:r>
            <a:r>
              <a:rPr lang="en-US" b="1" smtClean="0"/>
              <a:t>Internet of things</a:t>
            </a:r>
            <a:r>
              <a:rPr lang="en-US" smtClean="0"/>
              <a:t> (</a:t>
            </a:r>
            <a:r>
              <a:rPr lang="en-US" b="1" smtClean="0"/>
              <a:t>IoT</a:t>
            </a:r>
            <a:r>
              <a:rPr lang="en-US" smtClean="0"/>
              <a:t>) describes the network of physical objects—“things”—that are embedded with sensors, software, and other technologies for the purpose of connecting and exchanging data with other devices and systems over the Internet.</a:t>
            </a:r>
          </a:p>
          <a:p>
            <a:endParaRPr lang="en-US"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3"/>
          <p:cNvSpPr>
            <a:spLocks noGrp="1"/>
          </p:cNvSpPr>
          <p:nvPr>
            <p:ph idx="1"/>
          </p:nvPr>
        </p:nvSpPr>
        <p:spPr>
          <a:xfrm>
            <a:off x="457200" y="914400"/>
            <a:ext cx="8229600" cy="5562600"/>
          </a:xfrm>
        </p:spPr>
        <p:txBody>
          <a:bodyPr/>
          <a:lstStyle/>
          <a:p>
            <a:pPr eaLnBrk="1" hangingPunct="1">
              <a:buFont typeface="Arial" pitchFamily="34" charset="0"/>
              <a:buNone/>
            </a:pPr>
            <a:r>
              <a:rPr lang="en-US" sz="1800" smtClean="0"/>
              <a:t># include "DHT.h“</a:t>
            </a:r>
          </a:p>
          <a:p>
            <a:pPr eaLnBrk="1" hangingPunct="1">
              <a:buFont typeface="Arial" pitchFamily="34" charset="0"/>
              <a:buNone/>
            </a:pPr>
            <a:r>
              <a:rPr lang="en-US" sz="1800" smtClean="0"/>
              <a:t>DHT dht;</a:t>
            </a:r>
          </a:p>
          <a:p>
            <a:pPr eaLnBrk="1" hangingPunct="1">
              <a:buFont typeface="Arial" pitchFamily="34" charset="0"/>
              <a:buNone/>
            </a:pPr>
            <a:r>
              <a:rPr lang="en-US" sz="1800" smtClean="0"/>
              <a:t>void setup()</a:t>
            </a:r>
          </a:p>
          <a:p>
            <a:pPr eaLnBrk="1" hangingPunct="1">
              <a:buFont typeface="Arial" pitchFamily="34" charset="0"/>
              <a:buNone/>
            </a:pPr>
            <a:r>
              <a:rPr lang="en-US" sz="1800" smtClean="0"/>
              <a:t> {</a:t>
            </a:r>
          </a:p>
          <a:p>
            <a:pPr eaLnBrk="1" hangingPunct="1">
              <a:buFont typeface="Arial" pitchFamily="34" charset="0"/>
              <a:buNone/>
            </a:pPr>
            <a:r>
              <a:rPr lang="en-US" sz="1800" smtClean="0"/>
              <a:t>                                                // declare the enable and ledPin as an OUTPUT:</a:t>
            </a:r>
          </a:p>
          <a:p>
            <a:pPr eaLnBrk="1" hangingPunct="1">
              <a:buFont typeface="Arial" pitchFamily="34" charset="0"/>
              <a:buNone/>
            </a:pPr>
            <a:r>
              <a:rPr lang="en-US" sz="1800" smtClean="0"/>
              <a:t> Serial.begin(115200);</a:t>
            </a:r>
          </a:p>
          <a:p>
            <a:pPr eaLnBrk="1" hangingPunct="1">
              <a:buFont typeface="Arial" pitchFamily="34" charset="0"/>
              <a:buNone/>
            </a:pPr>
            <a:r>
              <a:rPr lang="en-US" sz="1800" smtClean="0"/>
              <a:t>delay(10);</a:t>
            </a:r>
          </a:p>
          <a:p>
            <a:pPr eaLnBrk="1" hangingPunct="1">
              <a:buFont typeface="Arial" pitchFamily="34" charset="0"/>
              <a:buNone/>
            </a:pPr>
            <a:r>
              <a:rPr lang="en-US" sz="1800" smtClean="0"/>
              <a:t>dht.setup(14);                         // data pin 14 mens D5</a:t>
            </a:r>
          </a:p>
          <a:p>
            <a:pPr eaLnBrk="1" hangingPunct="1">
              <a:buFont typeface="Arial" pitchFamily="34" charset="0"/>
              <a:buNone/>
            </a:pPr>
            <a:r>
              <a:rPr lang="en-US" sz="1800" smtClean="0"/>
              <a:t>void loop()</a:t>
            </a:r>
          </a:p>
          <a:p>
            <a:pPr eaLnBrk="1" hangingPunct="1">
              <a:buFont typeface="Arial" pitchFamily="34" charset="0"/>
              <a:buNone/>
            </a:pPr>
            <a:r>
              <a:rPr lang="en-US" sz="1800" smtClean="0"/>
              <a:t> {</a:t>
            </a:r>
          </a:p>
          <a:p>
            <a:pPr eaLnBrk="1" hangingPunct="1">
              <a:buFont typeface="Arial" pitchFamily="34" charset="0"/>
              <a:buNone/>
            </a:pPr>
            <a:r>
              <a:rPr lang="en-US" sz="1800" smtClean="0"/>
              <a:t>                                            //--------------------------DHT22/DHT11-------------------------</a:t>
            </a:r>
          </a:p>
          <a:p>
            <a:pPr eaLnBrk="1" hangingPunct="1">
              <a:buFont typeface="Arial" pitchFamily="34" charset="0"/>
              <a:buNone/>
            </a:pPr>
            <a:r>
              <a:rPr lang="en-US" sz="1800" smtClean="0"/>
              <a:t>float h = dht.getHumidity();</a:t>
            </a:r>
          </a:p>
          <a:p>
            <a:pPr eaLnBrk="1" hangingPunct="1">
              <a:buFont typeface="Arial" pitchFamily="34" charset="0"/>
              <a:buNone/>
            </a:pPr>
            <a:r>
              <a:rPr lang="en-US" sz="1800" smtClean="0"/>
              <a:t>float t = dht.getTemperature();</a:t>
            </a:r>
          </a:p>
          <a:p>
            <a:pPr eaLnBrk="1" hangingPunct="1">
              <a:buFont typeface="Arial" pitchFamily="34" charset="0"/>
              <a:buNone/>
            </a:pPr>
            <a:r>
              <a:rPr lang="en-US" sz="1800" smtClean="0"/>
              <a:t>if (isnan(h) || isnan(t)) {</a:t>
            </a:r>
          </a:p>
          <a:p>
            <a:pPr eaLnBrk="1" hangingPunct="1">
              <a:buFont typeface="Arial" pitchFamily="34" charset="0"/>
              <a:buNone/>
            </a:pPr>
            <a:r>
              <a:rPr lang="en-US" sz="1800" smtClean="0"/>
              <a:t>Serial.println("Failed to read from DHT sensor!");</a:t>
            </a:r>
          </a:p>
          <a:p>
            <a:pPr eaLnBrk="1" hangingPunct="1">
              <a:buFont typeface="Arial" pitchFamily="34" charset="0"/>
              <a:buNone/>
            </a:pPr>
            <a:r>
              <a:rPr lang="en-US" sz="1800" smtClean="0"/>
              <a:t>return;</a:t>
            </a:r>
          </a:p>
          <a:p>
            <a:pPr eaLnBrk="1" hangingPunct="1">
              <a:buFont typeface="Arial" pitchFamily="34" charset="0"/>
              <a:buNone/>
            </a:pPr>
            <a:r>
              <a:rPr lang="en-US" sz="1800" smtClean="0"/>
              <a:t>//}</a:t>
            </a:r>
          </a:p>
          <a:p>
            <a:pPr eaLnBrk="1" hangingPunct="1">
              <a:buFont typeface="Arial" pitchFamily="34" charset="0"/>
              <a:buNone/>
            </a:pPr>
            <a:endParaRPr lang="en-US" sz="1800" smtClean="0"/>
          </a:p>
        </p:txBody>
      </p:sp>
      <p:sp>
        <p:nvSpPr>
          <p:cNvPr id="62467" name="Title 4"/>
          <p:cNvSpPr>
            <a:spLocks noGrp="1"/>
          </p:cNvSpPr>
          <p:nvPr>
            <p:ph type="title"/>
          </p:nvPr>
        </p:nvSpPr>
        <p:spPr>
          <a:xfrm>
            <a:off x="457200" y="274638"/>
            <a:ext cx="8229600" cy="639762"/>
          </a:xfrm>
        </p:spPr>
        <p:txBody>
          <a:bodyPr/>
          <a:lstStyle/>
          <a:p>
            <a:r>
              <a:rPr lang="en-US" smtClean="0"/>
              <a:t>Interfacing of temperture sensor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563562"/>
          </a:xfrm>
        </p:spPr>
        <p:txBody>
          <a:bodyPr/>
          <a:lstStyle/>
          <a:p>
            <a:pPr eaLnBrk="1" hangingPunct="1"/>
            <a:r>
              <a:rPr lang="en-US" smtClean="0"/>
              <a:t>Interfacing of temperture sensor</a:t>
            </a:r>
          </a:p>
        </p:txBody>
      </p:sp>
      <p:sp>
        <p:nvSpPr>
          <p:cNvPr id="63491" name="Content Placeholder 3"/>
          <p:cNvSpPr>
            <a:spLocks noGrp="1"/>
          </p:cNvSpPr>
          <p:nvPr>
            <p:ph idx="1"/>
          </p:nvPr>
        </p:nvSpPr>
        <p:spPr>
          <a:xfrm>
            <a:off x="457200" y="914400"/>
            <a:ext cx="8229600" cy="5562600"/>
          </a:xfrm>
        </p:spPr>
        <p:txBody>
          <a:bodyPr/>
          <a:lstStyle/>
          <a:p>
            <a:pPr eaLnBrk="1" hangingPunct="1">
              <a:buFont typeface="Arial" pitchFamily="34" charset="0"/>
              <a:buNone/>
            </a:pPr>
            <a:r>
              <a:rPr lang="en-US" sz="1800" smtClean="0"/>
              <a:t>Serial.print("Temperature:      ");</a:t>
            </a:r>
          </a:p>
          <a:p>
            <a:pPr eaLnBrk="1" hangingPunct="1">
              <a:buFont typeface="Arial" pitchFamily="34" charset="0"/>
              <a:buNone/>
            </a:pPr>
            <a:r>
              <a:rPr lang="en-US" sz="1800" smtClean="0"/>
              <a:t>Serial.print(t);</a:t>
            </a:r>
          </a:p>
          <a:p>
            <a:pPr eaLnBrk="1" hangingPunct="1">
              <a:buFont typeface="Arial" pitchFamily="34" charset="0"/>
              <a:buNone/>
            </a:pPr>
            <a:r>
              <a:rPr lang="en-US" sz="1800" smtClean="0"/>
              <a:t>Serial.print(" degrees Celcius ");</a:t>
            </a:r>
          </a:p>
          <a:p>
            <a:pPr eaLnBrk="1" hangingPunct="1">
              <a:buFont typeface="Arial" pitchFamily="34" charset="0"/>
              <a:buNone/>
            </a:pPr>
            <a:r>
              <a:rPr lang="en-US" sz="1800" smtClean="0"/>
              <a:t>Serial.println();</a:t>
            </a:r>
          </a:p>
          <a:p>
            <a:pPr eaLnBrk="1" hangingPunct="1">
              <a:buFont typeface="Arial" pitchFamily="34" charset="0"/>
              <a:buNone/>
            </a:pPr>
            <a:r>
              <a:rPr lang="en-US" sz="1800" smtClean="0"/>
              <a:t>Serial.print("Humidity:         ");</a:t>
            </a:r>
          </a:p>
          <a:p>
            <a:pPr eaLnBrk="1" hangingPunct="1">
              <a:buFont typeface="Arial" pitchFamily="34" charset="0"/>
              <a:buNone/>
            </a:pPr>
            <a:r>
              <a:rPr lang="en-US" sz="1800" smtClean="0"/>
              <a:t>Serial.print(h);</a:t>
            </a:r>
          </a:p>
          <a:p>
            <a:pPr eaLnBrk="1" hangingPunct="1">
              <a:buFont typeface="Arial" pitchFamily="34" charset="0"/>
              <a:buNone/>
            </a:pPr>
            <a:r>
              <a:rPr lang="en-US" sz="1800" smtClean="0"/>
              <a:t>Serial.print("%");</a:t>
            </a:r>
          </a:p>
          <a:p>
            <a:pPr eaLnBrk="1" hangingPunct="1">
              <a:buFont typeface="Arial" pitchFamily="34" charset="0"/>
              <a:buNone/>
            </a:pPr>
            <a:r>
              <a:rPr lang="en-US" sz="1800" smtClean="0"/>
              <a:t>Serial.println();</a:t>
            </a:r>
          </a:p>
          <a:p>
            <a:pPr eaLnBrk="1" hangingPunct="1">
              <a:buFont typeface="Arial" pitchFamily="34" charset="0"/>
              <a:buNone/>
            </a:pPr>
            <a:r>
              <a:rPr lang="en-US" sz="1800" smtClean="0"/>
              <a:t>       //--- extra---- you can measure dew point with the temperature and the humidity</a:t>
            </a:r>
          </a:p>
          <a:p>
            <a:pPr eaLnBrk="1" hangingPunct="1">
              <a:buFont typeface="Arial" pitchFamily="34" charset="0"/>
              <a:buNone/>
            </a:pPr>
            <a:r>
              <a:rPr lang="en-US" sz="1800" smtClean="0"/>
              <a:t>double gamma = log(h/100) + ((17.62*t) / (243.5+t));</a:t>
            </a:r>
          </a:p>
          <a:p>
            <a:pPr eaLnBrk="1" hangingPunct="1">
              <a:buFont typeface="Arial" pitchFamily="34" charset="0"/>
              <a:buNone/>
            </a:pPr>
            <a:r>
              <a:rPr lang="en-US" sz="1800" smtClean="0"/>
              <a:t>double dp = 243.5*gamma / (17.62-gamma);</a:t>
            </a:r>
          </a:p>
          <a:p>
            <a:pPr eaLnBrk="1" hangingPunct="1">
              <a:buFont typeface="Arial" pitchFamily="34" charset="0"/>
              <a:buNone/>
            </a:pPr>
            <a:r>
              <a:rPr lang="en-US" sz="1800" smtClean="0"/>
              <a:t>Serial.print("Dew point:        ");</a:t>
            </a:r>
          </a:p>
          <a:p>
            <a:pPr eaLnBrk="1" hangingPunct="1">
              <a:buFont typeface="Arial" pitchFamily="34" charset="0"/>
              <a:buNone/>
            </a:pPr>
            <a:r>
              <a:rPr lang="en-US" sz="1800" smtClean="0"/>
              <a:t>Serial.print(dp);</a:t>
            </a:r>
          </a:p>
          <a:p>
            <a:pPr eaLnBrk="1" hangingPunct="1">
              <a:buFont typeface="Arial" pitchFamily="34" charset="0"/>
              <a:buNone/>
            </a:pPr>
            <a:r>
              <a:rPr lang="en-US" sz="1800" smtClean="0"/>
              <a:t>Serial.print(" degrees Celcius ");</a:t>
            </a:r>
          </a:p>
          <a:p>
            <a:pPr eaLnBrk="1" hangingPunct="1">
              <a:buFont typeface="Arial" pitchFamily="34" charset="0"/>
              <a:buNone/>
            </a:pPr>
            <a:r>
              <a:rPr lang="en-US" sz="1800" smtClean="0"/>
              <a:t>Serial.println();</a:t>
            </a:r>
          </a:p>
          <a:p>
            <a:pPr eaLnBrk="1" hangingPunct="1">
              <a:buFont typeface="Arial" pitchFamily="34" charset="0"/>
              <a:buNone/>
            </a:pPr>
            <a:r>
              <a:rPr lang="en-US" sz="1800" smtClean="0"/>
              <a:t>delay(2000);</a:t>
            </a:r>
          </a:p>
          <a:p>
            <a:pPr eaLnBrk="1" hangingPunct="1">
              <a:buFont typeface="Arial" pitchFamily="34" charset="0"/>
              <a:buNone/>
            </a:pPr>
            <a:r>
              <a:rPr lang="en-US" sz="1800" smtClean="0"/>
              <a:t>}</a:t>
            </a:r>
          </a:p>
          <a:p>
            <a:pPr eaLnBrk="1" hangingPunct="1">
              <a:buFont typeface="Arial" pitchFamily="34" charset="0"/>
              <a:buNone/>
            </a:pPr>
            <a:endParaRPr lang="en-US" sz="18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endParaRPr lang="en-US" smtClean="0"/>
          </a:p>
        </p:txBody>
      </p:sp>
      <p:sp>
        <p:nvSpPr>
          <p:cNvPr id="64515" name="Content Placeholder 2"/>
          <p:cNvSpPr>
            <a:spLocks noGrp="1"/>
          </p:cNvSpPr>
          <p:nvPr>
            <p:ph idx="1"/>
          </p:nvPr>
        </p:nvSpPr>
        <p:spPr/>
        <p:txBody>
          <a:bodyPr/>
          <a:lstStyle/>
          <a:p>
            <a:r>
              <a:rPr lang="en-US" smtClean="0"/>
              <a:t>Cloud refers to remote computation, storage, and communication systems.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n-US" smtClean="0"/>
          </a:p>
        </p:txBody>
      </p:sp>
      <p:pic>
        <p:nvPicPr>
          <p:cNvPr id="65539" name="Picture 2"/>
          <p:cNvPicPr>
            <a:picLocks noGrp="1" noChangeAspect="1" noChangeArrowheads="1"/>
          </p:cNvPicPr>
          <p:nvPr>
            <p:ph idx="1"/>
          </p:nvPr>
        </p:nvPicPr>
        <p:blipFill>
          <a:blip r:embed="rId2"/>
          <a:srcRect/>
          <a:stretch>
            <a:fillRect/>
          </a:stretch>
        </p:blipFill>
        <p:spPr>
          <a:xfrm>
            <a:off x="1566863" y="1852613"/>
            <a:ext cx="6010275" cy="4019550"/>
          </a:xfr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US" smtClean="0"/>
          </a:p>
        </p:txBody>
      </p:sp>
      <p:pic>
        <p:nvPicPr>
          <p:cNvPr id="66563" name="Picture 2"/>
          <p:cNvPicPr>
            <a:picLocks noGrp="1" noChangeAspect="1" noChangeArrowheads="1"/>
          </p:cNvPicPr>
          <p:nvPr>
            <p:ph idx="1"/>
          </p:nvPr>
        </p:nvPicPr>
        <p:blipFill>
          <a:blip r:embed="rId2"/>
          <a:srcRect/>
          <a:stretch>
            <a:fillRect/>
          </a:stretch>
        </p:blipFill>
        <p:spPr>
          <a:xfrm>
            <a:off x="1547813" y="1928813"/>
            <a:ext cx="6048375" cy="3867150"/>
          </a:xfr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endParaRPr lang="en-US" smtClean="0"/>
          </a:p>
        </p:txBody>
      </p:sp>
      <p:pic>
        <p:nvPicPr>
          <p:cNvPr id="67587" name="Picture 2"/>
          <p:cNvPicPr>
            <a:picLocks noGrp="1" noChangeAspect="1" noChangeArrowheads="1"/>
          </p:cNvPicPr>
          <p:nvPr>
            <p:ph idx="1"/>
          </p:nvPr>
        </p:nvPicPr>
        <p:blipFill>
          <a:blip r:embed="rId2"/>
          <a:srcRect/>
          <a:stretch>
            <a:fillRect/>
          </a:stretch>
        </p:blipFill>
        <p:spPr>
          <a:xfrm>
            <a:off x="1404938" y="1600200"/>
            <a:ext cx="6334125" cy="4525963"/>
          </a:xfr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smtClean="0"/>
          </a:p>
        </p:txBody>
      </p:sp>
      <p:pic>
        <p:nvPicPr>
          <p:cNvPr id="68611" name="Picture 4"/>
          <p:cNvPicPr>
            <a:picLocks noGrp="1" noChangeAspect="1" noChangeArrowheads="1"/>
          </p:cNvPicPr>
          <p:nvPr>
            <p:ph idx="1"/>
          </p:nvPr>
        </p:nvPicPr>
        <p:blipFill>
          <a:blip r:embed="rId2"/>
          <a:srcRect/>
          <a:stretch>
            <a:fillRect/>
          </a:stretch>
        </p:blipFill>
        <p:spPr>
          <a:xfrm>
            <a:off x="609600" y="1919288"/>
            <a:ext cx="7924800" cy="3886200"/>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smtClean="0"/>
          </a:p>
        </p:txBody>
      </p:sp>
      <p:pic>
        <p:nvPicPr>
          <p:cNvPr id="69635" name="Picture 2"/>
          <p:cNvPicPr>
            <a:picLocks noGrp="1" noChangeAspect="1" noChangeArrowheads="1"/>
          </p:cNvPicPr>
          <p:nvPr>
            <p:ph idx="1"/>
          </p:nvPr>
        </p:nvPicPr>
        <p:blipFill>
          <a:blip r:embed="rId2"/>
          <a:srcRect/>
          <a:stretch>
            <a:fillRect/>
          </a:stretch>
        </p:blipFill>
        <p:spPr>
          <a:xfrm>
            <a:off x="495300" y="1643063"/>
            <a:ext cx="8153400" cy="4438650"/>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smtClean="0"/>
          </a:p>
        </p:txBody>
      </p:sp>
      <p:pic>
        <p:nvPicPr>
          <p:cNvPr id="70659" name="Picture 2"/>
          <p:cNvPicPr>
            <a:picLocks noGrp="1" noChangeAspect="1" noChangeArrowheads="1"/>
          </p:cNvPicPr>
          <p:nvPr>
            <p:ph idx="1"/>
          </p:nvPr>
        </p:nvPicPr>
        <p:blipFill>
          <a:blip r:embed="rId2"/>
          <a:srcRect/>
          <a:stretch>
            <a:fillRect/>
          </a:stretch>
        </p:blipFill>
        <p:spPr>
          <a:xfrm>
            <a:off x="1266825" y="1852613"/>
            <a:ext cx="6610350" cy="401955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8195" name="Picture 2"/>
          <p:cNvPicPr>
            <a:picLocks noGrp="1" noChangeAspect="1" noChangeArrowheads="1"/>
          </p:cNvPicPr>
          <p:nvPr>
            <p:ph idx="1"/>
          </p:nvPr>
        </p:nvPicPr>
        <p:blipFill>
          <a:blip r:embed="rId3"/>
          <a:srcRect/>
          <a:stretch>
            <a:fillRect/>
          </a:stretch>
        </p:blipFill>
        <p:spPr>
          <a:xfrm>
            <a:off x="457200" y="2044700"/>
            <a:ext cx="8229600" cy="3636963"/>
          </a:xfr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smtClean="0"/>
          </a:p>
        </p:txBody>
      </p:sp>
      <p:pic>
        <p:nvPicPr>
          <p:cNvPr id="71683" name="Picture 2"/>
          <p:cNvPicPr>
            <a:picLocks noGrp="1" noChangeAspect="1" noChangeArrowheads="1"/>
          </p:cNvPicPr>
          <p:nvPr>
            <p:ph idx="1"/>
          </p:nvPr>
        </p:nvPicPr>
        <p:blipFill>
          <a:blip r:embed="rId2"/>
          <a:srcRect/>
          <a:stretch>
            <a:fillRect/>
          </a:stretch>
        </p:blipFill>
        <p:spPr>
          <a:xfrm>
            <a:off x="752475" y="1738313"/>
            <a:ext cx="7639050" cy="4248150"/>
          </a:xfr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endParaRPr lang="en-US" smtClean="0"/>
          </a:p>
        </p:txBody>
      </p:sp>
      <p:pic>
        <p:nvPicPr>
          <p:cNvPr id="72707" name="Picture 2"/>
          <p:cNvPicPr>
            <a:picLocks noGrp="1" noChangeAspect="1" noChangeArrowheads="1"/>
          </p:cNvPicPr>
          <p:nvPr>
            <p:ph idx="1"/>
          </p:nvPr>
        </p:nvPicPr>
        <p:blipFill>
          <a:blip r:embed="rId2"/>
          <a:srcRect/>
          <a:stretch>
            <a:fillRect/>
          </a:stretch>
        </p:blipFill>
        <p:spPr>
          <a:xfrm>
            <a:off x="771525" y="1716088"/>
            <a:ext cx="7600950" cy="4295775"/>
          </a:xfr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endParaRPr lang="en-US" smtClean="0"/>
          </a:p>
        </p:txBody>
      </p:sp>
      <p:pic>
        <p:nvPicPr>
          <p:cNvPr id="73731" name="Picture 4"/>
          <p:cNvPicPr>
            <a:picLocks noGrp="1" noChangeAspect="1" noChangeArrowheads="1"/>
          </p:cNvPicPr>
          <p:nvPr>
            <p:ph idx="1"/>
          </p:nvPr>
        </p:nvPicPr>
        <p:blipFill>
          <a:blip r:embed="rId2"/>
          <a:srcRect/>
          <a:stretch>
            <a:fillRect/>
          </a:stretch>
        </p:blipFill>
        <p:spPr>
          <a:xfrm>
            <a:off x="1181100" y="1630363"/>
            <a:ext cx="6781800" cy="4467225"/>
          </a:xfr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en-US" smtClean="0"/>
          </a:p>
        </p:txBody>
      </p:sp>
      <p:pic>
        <p:nvPicPr>
          <p:cNvPr id="74755" name="Picture 2"/>
          <p:cNvPicPr>
            <a:picLocks noGrp="1" noChangeAspect="1" noChangeArrowheads="1"/>
          </p:cNvPicPr>
          <p:nvPr>
            <p:ph idx="1"/>
          </p:nvPr>
        </p:nvPicPr>
        <p:blipFill>
          <a:blip r:embed="rId2"/>
          <a:srcRect/>
          <a:stretch>
            <a:fillRect/>
          </a:stretch>
        </p:blipFill>
        <p:spPr>
          <a:xfrm>
            <a:off x="838200" y="1728788"/>
            <a:ext cx="7467600" cy="4267200"/>
          </a:xfr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smtClean="0"/>
          </a:p>
        </p:txBody>
      </p:sp>
      <p:sp>
        <p:nvSpPr>
          <p:cNvPr id="75779" name="Content Placeholder 2"/>
          <p:cNvSpPr>
            <a:spLocks noGrp="1"/>
          </p:cNvSpPr>
          <p:nvPr>
            <p:ph idx="1"/>
          </p:nvPr>
        </p:nvSpPr>
        <p:spPr/>
        <p:txBody>
          <a:bodyPr/>
          <a:lstStyle/>
          <a:p>
            <a:endParaRPr lang="en-US" smtClean="0"/>
          </a:p>
        </p:txBody>
      </p:sp>
      <p:pic>
        <p:nvPicPr>
          <p:cNvPr id="75780" name="Picture 2"/>
          <p:cNvPicPr>
            <a:picLocks noChangeAspect="1" noChangeArrowheads="1"/>
          </p:cNvPicPr>
          <p:nvPr/>
        </p:nvPicPr>
        <p:blipFill>
          <a:blip r:embed="rId2"/>
          <a:srcRect/>
          <a:stretch>
            <a:fillRect/>
          </a:stretch>
        </p:blipFill>
        <p:spPr bwMode="auto">
          <a:xfrm>
            <a:off x="890588" y="1328738"/>
            <a:ext cx="7362825" cy="4200525"/>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endParaRPr lang="en-US" smtClean="0"/>
          </a:p>
        </p:txBody>
      </p:sp>
      <p:pic>
        <p:nvPicPr>
          <p:cNvPr id="76803" name="Picture 2"/>
          <p:cNvPicPr>
            <a:picLocks noGrp="1" noChangeAspect="1" noChangeArrowheads="1"/>
          </p:cNvPicPr>
          <p:nvPr>
            <p:ph idx="1"/>
          </p:nvPr>
        </p:nvPicPr>
        <p:blipFill>
          <a:blip r:embed="rId2"/>
          <a:srcRect/>
          <a:stretch>
            <a:fillRect/>
          </a:stretch>
        </p:blipFill>
        <p:spPr>
          <a:xfrm>
            <a:off x="457200" y="1616075"/>
            <a:ext cx="8229600" cy="4494213"/>
          </a:xfr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en-US" smtClean="0"/>
          </a:p>
        </p:txBody>
      </p:sp>
      <p:pic>
        <p:nvPicPr>
          <p:cNvPr id="77827" name="Picture 2"/>
          <p:cNvPicPr>
            <a:picLocks noGrp="1" noChangeAspect="1" noChangeArrowheads="1"/>
          </p:cNvPicPr>
          <p:nvPr>
            <p:ph idx="1"/>
          </p:nvPr>
        </p:nvPicPr>
        <p:blipFill>
          <a:blip r:embed="rId2"/>
          <a:srcRect/>
          <a:stretch>
            <a:fillRect/>
          </a:stretch>
        </p:blipFill>
        <p:spPr>
          <a:xfrm>
            <a:off x="960438" y="1600200"/>
            <a:ext cx="7223125" cy="4525963"/>
          </a:xfr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en-US" smtClean="0"/>
          </a:p>
        </p:txBody>
      </p:sp>
      <p:sp>
        <p:nvSpPr>
          <p:cNvPr id="78851" name="Content Placeholder 2"/>
          <p:cNvSpPr>
            <a:spLocks noGrp="1"/>
          </p:cNvSpPr>
          <p:nvPr>
            <p:ph idx="1"/>
          </p:nvPr>
        </p:nvSpPr>
        <p:spPr/>
        <p:txBody>
          <a:bodyPr/>
          <a:lstStyle/>
          <a:p>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p:txBody>
          <a:bodyPr/>
          <a:lstStyle/>
          <a:p>
            <a:endParaRPr lang="en-US" smtClean="0"/>
          </a:p>
        </p:txBody>
      </p:sp>
      <p:pic>
        <p:nvPicPr>
          <p:cNvPr id="9220" name="Picture 2"/>
          <p:cNvPicPr>
            <a:picLocks noChangeAspect="1" noChangeArrowheads="1"/>
          </p:cNvPicPr>
          <p:nvPr/>
        </p:nvPicPr>
        <p:blipFill>
          <a:blip r:embed="rId2"/>
          <a:srcRect/>
          <a:stretch>
            <a:fillRect/>
          </a:stretch>
        </p:blipFill>
        <p:spPr bwMode="auto">
          <a:xfrm>
            <a:off x="1371600" y="1828800"/>
            <a:ext cx="6410325" cy="42100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10243" name="Content Placeholder 2"/>
          <p:cNvSpPr>
            <a:spLocks noGrp="1"/>
          </p:cNvSpPr>
          <p:nvPr>
            <p:ph idx="1"/>
          </p:nvPr>
        </p:nvSpPr>
        <p:spPr/>
        <p:txBody>
          <a:bodyPr/>
          <a:lstStyle/>
          <a:p>
            <a:endParaRPr lang="en-US" smtClean="0"/>
          </a:p>
        </p:txBody>
      </p:sp>
      <p:pic>
        <p:nvPicPr>
          <p:cNvPr id="10244" name="Picture 2"/>
          <p:cNvPicPr>
            <a:picLocks noChangeAspect="1" noChangeArrowheads="1"/>
          </p:cNvPicPr>
          <p:nvPr/>
        </p:nvPicPr>
        <p:blipFill>
          <a:blip r:embed="rId2"/>
          <a:srcRect/>
          <a:stretch>
            <a:fillRect/>
          </a:stretch>
        </p:blipFill>
        <p:spPr bwMode="auto">
          <a:xfrm>
            <a:off x="1414463" y="852488"/>
            <a:ext cx="6315075" cy="51530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8383</TotalTime>
  <Words>2436</Words>
  <Application>Microsoft Office PowerPoint</Application>
  <PresentationFormat>On-screen Show (4:3)</PresentationFormat>
  <Paragraphs>229</Paragraphs>
  <Slides>77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Tahoma</vt:lpstr>
      <vt:lpstr>Arial</vt:lpstr>
      <vt:lpstr>Calibri</vt:lpstr>
      <vt:lpstr>Raleway</vt:lpstr>
      <vt:lpstr>Times New Roman</vt:lpstr>
      <vt:lpstr>Baskerville Old Face</vt:lpstr>
      <vt:lpstr>Office Theme</vt:lpstr>
      <vt:lpstr>INTERNET OF THINGS(IOT)</vt:lpstr>
      <vt:lpstr>What is IoT</vt:lpstr>
      <vt:lpstr>Slide 3</vt:lpstr>
      <vt:lpstr>Computer Network </vt:lpstr>
      <vt:lpstr>Slide 5</vt:lpstr>
      <vt:lpstr>Slide 6</vt:lpstr>
      <vt:lpstr>Slide 7</vt:lpstr>
      <vt:lpstr>Slide 8</vt:lpstr>
      <vt:lpstr>Slide 9</vt:lpstr>
      <vt:lpstr>Slide 10</vt:lpstr>
      <vt:lpstr>Slide 11</vt:lpstr>
      <vt:lpstr>Sensors: </vt:lpstr>
      <vt:lpstr>Slide 13</vt:lpstr>
      <vt:lpstr>  IoT Gateways &amp; frameworks:  </vt:lpstr>
      <vt:lpstr> Cloud server: </vt:lpstr>
      <vt:lpstr> User Interface </vt:lpstr>
      <vt:lpstr>Actuator</vt:lpstr>
      <vt:lpstr>Actuator</vt:lpstr>
      <vt:lpstr>Where is IoT?</vt:lpstr>
      <vt:lpstr>Slide 20</vt:lpstr>
      <vt:lpstr>Iot application</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Generic block diagram of iot device</vt:lpstr>
      <vt:lpstr> Iot device </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 led blinking  code</vt:lpstr>
      <vt:lpstr>Slide 56</vt:lpstr>
      <vt:lpstr>Slide 57</vt:lpstr>
      <vt:lpstr>Slide 58</vt:lpstr>
      <vt:lpstr>Characteristics of Iot </vt:lpstr>
      <vt:lpstr>Slide 60</vt:lpstr>
      <vt:lpstr>Interfacing of temperture sensor</vt:lpstr>
      <vt:lpstr>Interfacing of temperture sensor</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vector>
  </TitlesOfParts>
  <Company>IIT Delhi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Time Operating Systems</dc:title>
  <dc:creator>csd97407</dc:creator>
  <cp:lastModifiedBy>om</cp:lastModifiedBy>
  <cp:revision>469</cp:revision>
  <dcterms:created xsi:type="dcterms:W3CDTF">2002-02-20T05:40:28Z</dcterms:created>
  <dcterms:modified xsi:type="dcterms:W3CDTF">2023-07-07T08:15:05Z</dcterms:modified>
</cp:coreProperties>
</file>