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0DD36D-5257-4D41-A7DB-7BAA66554851}" v="55" dt="2023-07-04T17:52:25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4" d="100"/>
          <a:sy n="94" d="100"/>
        </p:scale>
        <p:origin x="6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A0E10-D1E7-44DC-A436-E3DF44CC65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24D4CC-1A87-4599-8CB9-8AA05495367F}">
      <dgm:prSet/>
      <dgm:spPr/>
      <dgm:t>
        <a:bodyPr/>
        <a:lstStyle/>
        <a:p>
          <a:r>
            <a:rPr lang="en-US"/>
            <a:t>Maintenance and troubleshooting: Detecting insulation degradation and potential faults in electrical systems</a:t>
          </a:r>
        </a:p>
      </dgm:t>
    </dgm:pt>
    <dgm:pt modelId="{AC3D84C7-B7D4-4D2A-822E-1324CBD2FD52}" type="parTrans" cxnId="{95A4B5F7-C8F5-4097-A90E-CE8573266586}">
      <dgm:prSet/>
      <dgm:spPr/>
      <dgm:t>
        <a:bodyPr/>
        <a:lstStyle/>
        <a:p>
          <a:endParaRPr lang="en-US"/>
        </a:p>
      </dgm:t>
    </dgm:pt>
    <dgm:pt modelId="{7FDAC9C4-8FDA-46AD-A5D2-9E128A8B46A3}" type="sibTrans" cxnId="{95A4B5F7-C8F5-4097-A90E-CE8573266586}">
      <dgm:prSet/>
      <dgm:spPr/>
      <dgm:t>
        <a:bodyPr/>
        <a:lstStyle/>
        <a:p>
          <a:endParaRPr lang="en-US"/>
        </a:p>
      </dgm:t>
    </dgm:pt>
    <dgm:pt modelId="{4ED1CFF7-AE1E-45C9-9641-0C7A6165DB62}">
      <dgm:prSet/>
      <dgm:spPr/>
      <dgm:t>
        <a:bodyPr/>
        <a:lstStyle/>
        <a:p>
          <a:r>
            <a:rPr lang="en-US"/>
            <a:t>Electrical safety: Ensuring compliance with safety standards and regulations</a:t>
          </a:r>
        </a:p>
      </dgm:t>
    </dgm:pt>
    <dgm:pt modelId="{1DA7F101-C4CB-4D94-9D9C-41D8943730BE}" type="parTrans" cxnId="{5EFF3D29-1D49-4EA1-9625-888D4AE47E59}">
      <dgm:prSet/>
      <dgm:spPr/>
      <dgm:t>
        <a:bodyPr/>
        <a:lstStyle/>
        <a:p>
          <a:endParaRPr lang="en-US"/>
        </a:p>
      </dgm:t>
    </dgm:pt>
    <dgm:pt modelId="{5479B4C0-8FF5-4ADF-B4C3-9D0568090A4A}" type="sibTrans" cxnId="{5EFF3D29-1D49-4EA1-9625-888D4AE47E59}">
      <dgm:prSet/>
      <dgm:spPr/>
      <dgm:t>
        <a:bodyPr/>
        <a:lstStyle/>
        <a:p>
          <a:endParaRPr lang="en-US"/>
        </a:p>
      </dgm:t>
    </dgm:pt>
    <dgm:pt modelId="{58A74A0C-02BB-407E-AB8A-047B7C4A79CB}">
      <dgm:prSet/>
      <dgm:spPr/>
      <dgm:t>
        <a:bodyPr/>
        <a:lstStyle/>
        <a:p>
          <a:r>
            <a:rPr lang="en-US"/>
            <a:t>Insulation resistance transformers offer several benefits, including</a:t>
          </a:r>
        </a:p>
      </dgm:t>
    </dgm:pt>
    <dgm:pt modelId="{13238B9F-C8A3-468B-9CA4-1AFEF8DC53B6}" type="parTrans" cxnId="{A6BEB8CF-5B27-484B-ACCA-93BE813F0909}">
      <dgm:prSet/>
      <dgm:spPr/>
      <dgm:t>
        <a:bodyPr/>
        <a:lstStyle/>
        <a:p>
          <a:endParaRPr lang="en-US"/>
        </a:p>
      </dgm:t>
    </dgm:pt>
    <dgm:pt modelId="{154CDE87-8F88-4E40-A93E-062E7297544E}" type="sibTrans" cxnId="{A6BEB8CF-5B27-484B-ACCA-93BE813F0909}">
      <dgm:prSet/>
      <dgm:spPr/>
      <dgm:t>
        <a:bodyPr/>
        <a:lstStyle/>
        <a:p>
          <a:endParaRPr lang="en-US"/>
        </a:p>
      </dgm:t>
    </dgm:pt>
    <dgm:pt modelId="{3A7C476D-E231-4A7C-8E89-FE2D6EF4ECC9}">
      <dgm:prSet/>
      <dgm:spPr/>
      <dgm:t>
        <a:bodyPr/>
        <a:lstStyle/>
        <a:p>
          <a:r>
            <a:rPr lang="en-US"/>
            <a:t>Safety: They provide a safe method for testing insulation resistance without exposing personnel to high voltages</a:t>
          </a:r>
        </a:p>
      </dgm:t>
    </dgm:pt>
    <dgm:pt modelId="{E972AA4D-7011-4D81-9176-389A333D4C44}" type="parTrans" cxnId="{1AB6138F-3D49-4603-92C5-8B39F1F5A799}">
      <dgm:prSet/>
      <dgm:spPr/>
      <dgm:t>
        <a:bodyPr/>
        <a:lstStyle/>
        <a:p>
          <a:endParaRPr lang="en-US"/>
        </a:p>
      </dgm:t>
    </dgm:pt>
    <dgm:pt modelId="{BCA2EFDC-A18D-47C6-98D6-E488B6477260}" type="sibTrans" cxnId="{1AB6138F-3D49-4603-92C5-8B39F1F5A799}">
      <dgm:prSet/>
      <dgm:spPr/>
      <dgm:t>
        <a:bodyPr/>
        <a:lstStyle/>
        <a:p>
          <a:endParaRPr lang="en-US"/>
        </a:p>
      </dgm:t>
    </dgm:pt>
    <dgm:pt modelId="{44836CF9-967A-4630-A72E-8ED6E74E68EA}">
      <dgm:prSet/>
      <dgm:spPr/>
      <dgm:t>
        <a:bodyPr/>
        <a:lstStyle/>
        <a:p>
          <a:r>
            <a:rPr lang="en-US"/>
            <a:t>Reliability: Insulation resistance testing helps identify potential issues before they lead to equipment failure or accidents</a:t>
          </a:r>
        </a:p>
      </dgm:t>
    </dgm:pt>
    <dgm:pt modelId="{BC15FC4A-2E15-4617-A5BB-73FA925FD9A0}" type="parTrans" cxnId="{D0255C0D-3677-4BD2-AF96-1DF3B9DCAB6F}">
      <dgm:prSet/>
      <dgm:spPr/>
      <dgm:t>
        <a:bodyPr/>
        <a:lstStyle/>
        <a:p>
          <a:endParaRPr lang="en-US"/>
        </a:p>
      </dgm:t>
    </dgm:pt>
    <dgm:pt modelId="{E5036FBD-E6D4-4592-8914-A930CE39526D}" type="sibTrans" cxnId="{D0255C0D-3677-4BD2-AF96-1DF3B9DCAB6F}">
      <dgm:prSet/>
      <dgm:spPr/>
      <dgm:t>
        <a:bodyPr/>
        <a:lstStyle/>
        <a:p>
          <a:endParaRPr lang="en-US"/>
        </a:p>
      </dgm:t>
    </dgm:pt>
    <dgm:pt modelId="{1D27A4AD-4C37-43F5-A1DE-00DF8F9A92AA}">
      <dgm:prSet/>
      <dgm:spPr/>
      <dgm:t>
        <a:bodyPr/>
        <a:lstStyle/>
        <a:p>
          <a:r>
            <a:rPr lang="en-US"/>
            <a:t>Cost savings: By identifying insulation problems early, maintenance can be performed proactively, reducing downtime and costly repairs</a:t>
          </a:r>
        </a:p>
      </dgm:t>
    </dgm:pt>
    <dgm:pt modelId="{927DFF4D-FC6C-4527-8A49-DE502D03678B}" type="parTrans" cxnId="{89D4490E-F751-49F0-8EE5-9784F87A25DC}">
      <dgm:prSet/>
      <dgm:spPr/>
      <dgm:t>
        <a:bodyPr/>
        <a:lstStyle/>
        <a:p>
          <a:endParaRPr lang="en-US"/>
        </a:p>
      </dgm:t>
    </dgm:pt>
    <dgm:pt modelId="{FBBC4449-E272-47E4-9F56-AB46BE865230}" type="sibTrans" cxnId="{89D4490E-F751-49F0-8EE5-9784F87A25DC}">
      <dgm:prSet/>
      <dgm:spPr/>
      <dgm:t>
        <a:bodyPr/>
        <a:lstStyle/>
        <a:p>
          <a:endParaRPr lang="en-US"/>
        </a:p>
      </dgm:t>
    </dgm:pt>
    <dgm:pt modelId="{C0F2E904-5347-49F4-BFBE-9A586EA624BC}">
      <dgm:prSet/>
      <dgm:spPr/>
      <dgm:t>
        <a:bodyPr/>
        <a:lstStyle/>
        <a:p>
          <a:r>
            <a:rPr lang="en-US"/>
            <a:t>Compliance: Insulation resistance testing ensures compliance with safety regulations and standards</a:t>
          </a:r>
        </a:p>
      </dgm:t>
    </dgm:pt>
    <dgm:pt modelId="{FAD4D288-9F4A-45ED-93B1-7710C96C0CE5}" type="parTrans" cxnId="{7A1BF03D-52BF-4E16-988C-109216BF55F4}">
      <dgm:prSet/>
      <dgm:spPr/>
      <dgm:t>
        <a:bodyPr/>
        <a:lstStyle/>
        <a:p>
          <a:endParaRPr lang="en-US"/>
        </a:p>
      </dgm:t>
    </dgm:pt>
    <dgm:pt modelId="{E2692CEB-A59C-4D38-9FB1-9C36B50CE4D6}" type="sibTrans" cxnId="{7A1BF03D-52BF-4E16-988C-109216BF55F4}">
      <dgm:prSet/>
      <dgm:spPr/>
      <dgm:t>
        <a:bodyPr/>
        <a:lstStyle/>
        <a:p>
          <a:endParaRPr lang="en-US"/>
        </a:p>
      </dgm:t>
    </dgm:pt>
    <dgm:pt modelId="{1C006677-5767-4F31-88D4-DB5881247C55}" type="pres">
      <dgm:prSet presAssocID="{4E8A0E10-D1E7-44DC-A436-E3DF44CC65FE}" presName="diagram" presStyleCnt="0">
        <dgm:presLayoutVars>
          <dgm:dir/>
          <dgm:resizeHandles val="exact"/>
        </dgm:presLayoutVars>
      </dgm:prSet>
      <dgm:spPr/>
    </dgm:pt>
    <dgm:pt modelId="{A132898D-AE2F-4CD5-B49E-BE9831C6D241}" type="pres">
      <dgm:prSet presAssocID="{3724D4CC-1A87-4599-8CB9-8AA05495367F}" presName="node" presStyleLbl="node1" presStyleIdx="0" presStyleCnt="7">
        <dgm:presLayoutVars>
          <dgm:bulletEnabled val="1"/>
        </dgm:presLayoutVars>
      </dgm:prSet>
      <dgm:spPr/>
    </dgm:pt>
    <dgm:pt modelId="{D2829C00-7536-4FDE-9E80-15159B65A99B}" type="pres">
      <dgm:prSet presAssocID="{7FDAC9C4-8FDA-46AD-A5D2-9E128A8B46A3}" presName="sibTrans" presStyleCnt="0"/>
      <dgm:spPr/>
    </dgm:pt>
    <dgm:pt modelId="{4FBD4CB5-437C-4011-92E7-C7F8997F31F9}" type="pres">
      <dgm:prSet presAssocID="{4ED1CFF7-AE1E-45C9-9641-0C7A6165DB62}" presName="node" presStyleLbl="node1" presStyleIdx="1" presStyleCnt="7">
        <dgm:presLayoutVars>
          <dgm:bulletEnabled val="1"/>
        </dgm:presLayoutVars>
      </dgm:prSet>
      <dgm:spPr/>
    </dgm:pt>
    <dgm:pt modelId="{7C26363A-F41A-4D41-8EA4-221C3BD28A18}" type="pres">
      <dgm:prSet presAssocID="{5479B4C0-8FF5-4ADF-B4C3-9D0568090A4A}" presName="sibTrans" presStyleCnt="0"/>
      <dgm:spPr/>
    </dgm:pt>
    <dgm:pt modelId="{A8D744E1-21B8-4178-952A-086A8143C5F4}" type="pres">
      <dgm:prSet presAssocID="{58A74A0C-02BB-407E-AB8A-047B7C4A79CB}" presName="node" presStyleLbl="node1" presStyleIdx="2" presStyleCnt="7">
        <dgm:presLayoutVars>
          <dgm:bulletEnabled val="1"/>
        </dgm:presLayoutVars>
      </dgm:prSet>
      <dgm:spPr/>
    </dgm:pt>
    <dgm:pt modelId="{4C14F19F-B609-4562-BDC2-3B44350A96BD}" type="pres">
      <dgm:prSet presAssocID="{154CDE87-8F88-4E40-A93E-062E7297544E}" presName="sibTrans" presStyleCnt="0"/>
      <dgm:spPr/>
    </dgm:pt>
    <dgm:pt modelId="{FABB9C2C-F184-4103-9EEB-A22F3AA8F33F}" type="pres">
      <dgm:prSet presAssocID="{3A7C476D-E231-4A7C-8E89-FE2D6EF4ECC9}" presName="node" presStyleLbl="node1" presStyleIdx="3" presStyleCnt="7">
        <dgm:presLayoutVars>
          <dgm:bulletEnabled val="1"/>
        </dgm:presLayoutVars>
      </dgm:prSet>
      <dgm:spPr/>
    </dgm:pt>
    <dgm:pt modelId="{DBE21188-8808-42D6-B877-91BB03B79149}" type="pres">
      <dgm:prSet presAssocID="{BCA2EFDC-A18D-47C6-98D6-E488B6477260}" presName="sibTrans" presStyleCnt="0"/>
      <dgm:spPr/>
    </dgm:pt>
    <dgm:pt modelId="{CD11F889-3F3E-4527-A04B-B5C536E9D6A6}" type="pres">
      <dgm:prSet presAssocID="{44836CF9-967A-4630-A72E-8ED6E74E68EA}" presName="node" presStyleLbl="node1" presStyleIdx="4" presStyleCnt="7">
        <dgm:presLayoutVars>
          <dgm:bulletEnabled val="1"/>
        </dgm:presLayoutVars>
      </dgm:prSet>
      <dgm:spPr/>
    </dgm:pt>
    <dgm:pt modelId="{197F0391-D5D5-48D8-BE79-0ED7F5BC8922}" type="pres">
      <dgm:prSet presAssocID="{E5036FBD-E6D4-4592-8914-A930CE39526D}" presName="sibTrans" presStyleCnt="0"/>
      <dgm:spPr/>
    </dgm:pt>
    <dgm:pt modelId="{CA2961BB-2050-498D-B592-EE936AAB151A}" type="pres">
      <dgm:prSet presAssocID="{1D27A4AD-4C37-43F5-A1DE-00DF8F9A92AA}" presName="node" presStyleLbl="node1" presStyleIdx="5" presStyleCnt="7">
        <dgm:presLayoutVars>
          <dgm:bulletEnabled val="1"/>
        </dgm:presLayoutVars>
      </dgm:prSet>
      <dgm:spPr/>
    </dgm:pt>
    <dgm:pt modelId="{B601E953-6657-4F14-BB91-6C0700FC02D5}" type="pres">
      <dgm:prSet presAssocID="{FBBC4449-E272-47E4-9F56-AB46BE865230}" presName="sibTrans" presStyleCnt="0"/>
      <dgm:spPr/>
    </dgm:pt>
    <dgm:pt modelId="{68BA70BC-BB03-4D1F-A24B-0BC69F732042}" type="pres">
      <dgm:prSet presAssocID="{C0F2E904-5347-49F4-BFBE-9A586EA624BC}" presName="node" presStyleLbl="node1" presStyleIdx="6" presStyleCnt="7">
        <dgm:presLayoutVars>
          <dgm:bulletEnabled val="1"/>
        </dgm:presLayoutVars>
      </dgm:prSet>
      <dgm:spPr/>
    </dgm:pt>
  </dgm:ptLst>
  <dgm:cxnLst>
    <dgm:cxn modelId="{D0255C0D-3677-4BD2-AF96-1DF3B9DCAB6F}" srcId="{4E8A0E10-D1E7-44DC-A436-E3DF44CC65FE}" destId="{44836CF9-967A-4630-A72E-8ED6E74E68EA}" srcOrd="4" destOrd="0" parTransId="{BC15FC4A-2E15-4617-A5BB-73FA925FD9A0}" sibTransId="{E5036FBD-E6D4-4592-8914-A930CE39526D}"/>
    <dgm:cxn modelId="{89D4490E-F751-49F0-8EE5-9784F87A25DC}" srcId="{4E8A0E10-D1E7-44DC-A436-E3DF44CC65FE}" destId="{1D27A4AD-4C37-43F5-A1DE-00DF8F9A92AA}" srcOrd="5" destOrd="0" parTransId="{927DFF4D-FC6C-4527-8A49-DE502D03678B}" sibTransId="{FBBC4449-E272-47E4-9F56-AB46BE865230}"/>
    <dgm:cxn modelId="{1862FC11-D21A-45FA-B855-F1241828E73D}" type="presOf" srcId="{C0F2E904-5347-49F4-BFBE-9A586EA624BC}" destId="{68BA70BC-BB03-4D1F-A24B-0BC69F732042}" srcOrd="0" destOrd="0" presId="urn:microsoft.com/office/officeart/2005/8/layout/default"/>
    <dgm:cxn modelId="{5EFF3D29-1D49-4EA1-9625-888D4AE47E59}" srcId="{4E8A0E10-D1E7-44DC-A436-E3DF44CC65FE}" destId="{4ED1CFF7-AE1E-45C9-9641-0C7A6165DB62}" srcOrd="1" destOrd="0" parTransId="{1DA7F101-C4CB-4D94-9D9C-41D8943730BE}" sibTransId="{5479B4C0-8FF5-4ADF-B4C3-9D0568090A4A}"/>
    <dgm:cxn modelId="{FF674D2A-1BB1-46EC-8CC1-53BC91CFE2C1}" type="presOf" srcId="{44836CF9-967A-4630-A72E-8ED6E74E68EA}" destId="{CD11F889-3F3E-4527-A04B-B5C536E9D6A6}" srcOrd="0" destOrd="0" presId="urn:microsoft.com/office/officeart/2005/8/layout/default"/>
    <dgm:cxn modelId="{7A1BF03D-52BF-4E16-988C-109216BF55F4}" srcId="{4E8A0E10-D1E7-44DC-A436-E3DF44CC65FE}" destId="{C0F2E904-5347-49F4-BFBE-9A586EA624BC}" srcOrd="6" destOrd="0" parTransId="{FAD4D288-9F4A-45ED-93B1-7710C96C0CE5}" sibTransId="{E2692CEB-A59C-4D38-9FB1-9C36B50CE4D6}"/>
    <dgm:cxn modelId="{B0359566-A439-4851-A6D2-079B947004B0}" type="presOf" srcId="{4E8A0E10-D1E7-44DC-A436-E3DF44CC65FE}" destId="{1C006677-5767-4F31-88D4-DB5881247C55}" srcOrd="0" destOrd="0" presId="urn:microsoft.com/office/officeart/2005/8/layout/default"/>
    <dgm:cxn modelId="{B600504B-30E8-4642-9F5B-AFB9C10D7626}" type="presOf" srcId="{58A74A0C-02BB-407E-AB8A-047B7C4A79CB}" destId="{A8D744E1-21B8-4178-952A-086A8143C5F4}" srcOrd="0" destOrd="0" presId="urn:microsoft.com/office/officeart/2005/8/layout/default"/>
    <dgm:cxn modelId="{E20D0E8C-C58D-4C67-A1C1-ADF0E1A35CEE}" type="presOf" srcId="{3A7C476D-E231-4A7C-8E89-FE2D6EF4ECC9}" destId="{FABB9C2C-F184-4103-9EEB-A22F3AA8F33F}" srcOrd="0" destOrd="0" presId="urn:microsoft.com/office/officeart/2005/8/layout/default"/>
    <dgm:cxn modelId="{1AB6138F-3D49-4603-92C5-8B39F1F5A799}" srcId="{4E8A0E10-D1E7-44DC-A436-E3DF44CC65FE}" destId="{3A7C476D-E231-4A7C-8E89-FE2D6EF4ECC9}" srcOrd="3" destOrd="0" parTransId="{E972AA4D-7011-4D81-9176-389A333D4C44}" sibTransId="{BCA2EFDC-A18D-47C6-98D6-E488B6477260}"/>
    <dgm:cxn modelId="{75B787B4-06A6-41CD-A90F-E816BBCD2C6D}" type="presOf" srcId="{4ED1CFF7-AE1E-45C9-9641-0C7A6165DB62}" destId="{4FBD4CB5-437C-4011-92E7-C7F8997F31F9}" srcOrd="0" destOrd="0" presId="urn:microsoft.com/office/officeart/2005/8/layout/default"/>
    <dgm:cxn modelId="{2BB8F5B6-6B51-4227-BADD-34107D85E748}" type="presOf" srcId="{3724D4CC-1A87-4599-8CB9-8AA05495367F}" destId="{A132898D-AE2F-4CD5-B49E-BE9831C6D241}" srcOrd="0" destOrd="0" presId="urn:microsoft.com/office/officeart/2005/8/layout/default"/>
    <dgm:cxn modelId="{F59405C6-40BE-46F2-A10A-3B9C38DC1240}" type="presOf" srcId="{1D27A4AD-4C37-43F5-A1DE-00DF8F9A92AA}" destId="{CA2961BB-2050-498D-B592-EE936AAB151A}" srcOrd="0" destOrd="0" presId="urn:microsoft.com/office/officeart/2005/8/layout/default"/>
    <dgm:cxn modelId="{A6BEB8CF-5B27-484B-ACCA-93BE813F0909}" srcId="{4E8A0E10-D1E7-44DC-A436-E3DF44CC65FE}" destId="{58A74A0C-02BB-407E-AB8A-047B7C4A79CB}" srcOrd="2" destOrd="0" parTransId="{13238B9F-C8A3-468B-9CA4-1AFEF8DC53B6}" sibTransId="{154CDE87-8F88-4E40-A93E-062E7297544E}"/>
    <dgm:cxn modelId="{95A4B5F7-C8F5-4097-A90E-CE8573266586}" srcId="{4E8A0E10-D1E7-44DC-A436-E3DF44CC65FE}" destId="{3724D4CC-1A87-4599-8CB9-8AA05495367F}" srcOrd="0" destOrd="0" parTransId="{AC3D84C7-B7D4-4D2A-822E-1324CBD2FD52}" sibTransId="{7FDAC9C4-8FDA-46AD-A5D2-9E128A8B46A3}"/>
    <dgm:cxn modelId="{D15FC88D-ABE1-41FE-B905-1514D74DA976}" type="presParOf" srcId="{1C006677-5767-4F31-88D4-DB5881247C55}" destId="{A132898D-AE2F-4CD5-B49E-BE9831C6D241}" srcOrd="0" destOrd="0" presId="urn:microsoft.com/office/officeart/2005/8/layout/default"/>
    <dgm:cxn modelId="{14395D8D-7D79-4993-85EE-3103C5E5F067}" type="presParOf" srcId="{1C006677-5767-4F31-88D4-DB5881247C55}" destId="{D2829C00-7536-4FDE-9E80-15159B65A99B}" srcOrd="1" destOrd="0" presId="urn:microsoft.com/office/officeart/2005/8/layout/default"/>
    <dgm:cxn modelId="{0D58204B-0D3C-45BA-B521-45873A30F70D}" type="presParOf" srcId="{1C006677-5767-4F31-88D4-DB5881247C55}" destId="{4FBD4CB5-437C-4011-92E7-C7F8997F31F9}" srcOrd="2" destOrd="0" presId="urn:microsoft.com/office/officeart/2005/8/layout/default"/>
    <dgm:cxn modelId="{4F879371-F309-456E-8C8F-AC59123A096A}" type="presParOf" srcId="{1C006677-5767-4F31-88D4-DB5881247C55}" destId="{7C26363A-F41A-4D41-8EA4-221C3BD28A18}" srcOrd="3" destOrd="0" presId="urn:microsoft.com/office/officeart/2005/8/layout/default"/>
    <dgm:cxn modelId="{C4D7D6CB-70D2-4395-8682-0747CAD10E43}" type="presParOf" srcId="{1C006677-5767-4F31-88D4-DB5881247C55}" destId="{A8D744E1-21B8-4178-952A-086A8143C5F4}" srcOrd="4" destOrd="0" presId="urn:microsoft.com/office/officeart/2005/8/layout/default"/>
    <dgm:cxn modelId="{D411CB02-99EC-40FF-9E0A-847EBF62A435}" type="presParOf" srcId="{1C006677-5767-4F31-88D4-DB5881247C55}" destId="{4C14F19F-B609-4562-BDC2-3B44350A96BD}" srcOrd="5" destOrd="0" presId="urn:microsoft.com/office/officeart/2005/8/layout/default"/>
    <dgm:cxn modelId="{A24F708C-3A9F-4E14-8625-D9015DA2CF38}" type="presParOf" srcId="{1C006677-5767-4F31-88D4-DB5881247C55}" destId="{FABB9C2C-F184-4103-9EEB-A22F3AA8F33F}" srcOrd="6" destOrd="0" presId="urn:microsoft.com/office/officeart/2005/8/layout/default"/>
    <dgm:cxn modelId="{A67CF3AE-1B09-42E2-991B-0833D8036384}" type="presParOf" srcId="{1C006677-5767-4F31-88D4-DB5881247C55}" destId="{DBE21188-8808-42D6-B877-91BB03B79149}" srcOrd="7" destOrd="0" presId="urn:microsoft.com/office/officeart/2005/8/layout/default"/>
    <dgm:cxn modelId="{B89BE25D-D20E-4A70-AC26-C3B69097CB4D}" type="presParOf" srcId="{1C006677-5767-4F31-88D4-DB5881247C55}" destId="{CD11F889-3F3E-4527-A04B-B5C536E9D6A6}" srcOrd="8" destOrd="0" presId="urn:microsoft.com/office/officeart/2005/8/layout/default"/>
    <dgm:cxn modelId="{5EF91E38-500E-480C-9C5C-96D403C98C9C}" type="presParOf" srcId="{1C006677-5767-4F31-88D4-DB5881247C55}" destId="{197F0391-D5D5-48D8-BE79-0ED7F5BC8922}" srcOrd="9" destOrd="0" presId="urn:microsoft.com/office/officeart/2005/8/layout/default"/>
    <dgm:cxn modelId="{FD34666D-75DA-4D8F-AB34-6EF13F276A75}" type="presParOf" srcId="{1C006677-5767-4F31-88D4-DB5881247C55}" destId="{CA2961BB-2050-498D-B592-EE936AAB151A}" srcOrd="10" destOrd="0" presId="urn:microsoft.com/office/officeart/2005/8/layout/default"/>
    <dgm:cxn modelId="{8C993ECE-41B7-4165-8F2E-A35090CCE14C}" type="presParOf" srcId="{1C006677-5767-4F31-88D4-DB5881247C55}" destId="{B601E953-6657-4F14-BB91-6C0700FC02D5}" srcOrd="11" destOrd="0" presId="urn:microsoft.com/office/officeart/2005/8/layout/default"/>
    <dgm:cxn modelId="{1F7B5A14-C283-42DF-81F7-E8646871880C}" type="presParOf" srcId="{1C006677-5767-4F31-88D4-DB5881247C55}" destId="{68BA70BC-BB03-4D1F-A24B-0BC69F73204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2898D-AE2F-4CD5-B49E-BE9831C6D241}">
      <dsp:nvSpPr>
        <dsp:cNvPr id="0" name=""/>
        <dsp:cNvSpPr/>
      </dsp:nvSpPr>
      <dsp:spPr>
        <a:xfrm>
          <a:off x="0" y="9569"/>
          <a:ext cx="1971563" cy="1182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Maintenance and troubleshooting: Detecting insulation degradation and potential faults in electrical systems</a:t>
          </a:r>
        </a:p>
      </dsp:txBody>
      <dsp:txXfrm>
        <a:off x="0" y="9569"/>
        <a:ext cx="1971563" cy="1182938"/>
      </dsp:txXfrm>
    </dsp:sp>
    <dsp:sp modelId="{4FBD4CB5-437C-4011-92E7-C7F8997F31F9}">
      <dsp:nvSpPr>
        <dsp:cNvPr id="0" name=""/>
        <dsp:cNvSpPr/>
      </dsp:nvSpPr>
      <dsp:spPr>
        <a:xfrm>
          <a:off x="2168719" y="9569"/>
          <a:ext cx="1971563" cy="1182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Electrical safety: Ensuring compliance with safety standards and regulations</a:t>
          </a:r>
        </a:p>
      </dsp:txBody>
      <dsp:txXfrm>
        <a:off x="2168719" y="9569"/>
        <a:ext cx="1971563" cy="1182938"/>
      </dsp:txXfrm>
    </dsp:sp>
    <dsp:sp modelId="{A8D744E1-21B8-4178-952A-086A8143C5F4}">
      <dsp:nvSpPr>
        <dsp:cNvPr id="0" name=""/>
        <dsp:cNvSpPr/>
      </dsp:nvSpPr>
      <dsp:spPr>
        <a:xfrm>
          <a:off x="4337439" y="9569"/>
          <a:ext cx="1971563" cy="1182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Insulation resistance transformers offer several benefits, including</a:t>
          </a:r>
        </a:p>
      </dsp:txBody>
      <dsp:txXfrm>
        <a:off x="4337439" y="9569"/>
        <a:ext cx="1971563" cy="1182938"/>
      </dsp:txXfrm>
    </dsp:sp>
    <dsp:sp modelId="{FABB9C2C-F184-4103-9EEB-A22F3AA8F33F}">
      <dsp:nvSpPr>
        <dsp:cNvPr id="0" name=""/>
        <dsp:cNvSpPr/>
      </dsp:nvSpPr>
      <dsp:spPr>
        <a:xfrm>
          <a:off x="0" y="1389663"/>
          <a:ext cx="1971563" cy="1182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Safety: They provide a safe method for testing insulation resistance without exposing personnel to high voltages</a:t>
          </a:r>
        </a:p>
      </dsp:txBody>
      <dsp:txXfrm>
        <a:off x="0" y="1389663"/>
        <a:ext cx="1971563" cy="1182938"/>
      </dsp:txXfrm>
    </dsp:sp>
    <dsp:sp modelId="{CD11F889-3F3E-4527-A04B-B5C536E9D6A6}">
      <dsp:nvSpPr>
        <dsp:cNvPr id="0" name=""/>
        <dsp:cNvSpPr/>
      </dsp:nvSpPr>
      <dsp:spPr>
        <a:xfrm>
          <a:off x="2168719" y="1389663"/>
          <a:ext cx="1971563" cy="1182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Reliability: Insulation resistance testing helps identify potential issues before they lead to equipment failure or accidents</a:t>
          </a:r>
        </a:p>
      </dsp:txBody>
      <dsp:txXfrm>
        <a:off x="2168719" y="1389663"/>
        <a:ext cx="1971563" cy="1182938"/>
      </dsp:txXfrm>
    </dsp:sp>
    <dsp:sp modelId="{CA2961BB-2050-498D-B592-EE936AAB151A}">
      <dsp:nvSpPr>
        <dsp:cNvPr id="0" name=""/>
        <dsp:cNvSpPr/>
      </dsp:nvSpPr>
      <dsp:spPr>
        <a:xfrm>
          <a:off x="4337439" y="1389663"/>
          <a:ext cx="1971563" cy="1182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Cost savings: By identifying insulation problems early, maintenance can be performed proactively, reducing downtime and costly repairs</a:t>
          </a:r>
        </a:p>
      </dsp:txBody>
      <dsp:txXfrm>
        <a:off x="4337439" y="1389663"/>
        <a:ext cx="1971563" cy="1182938"/>
      </dsp:txXfrm>
    </dsp:sp>
    <dsp:sp modelId="{68BA70BC-BB03-4D1F-A24B-0BC69F732042}">
      <dsp:nvSpPr>
        <dsp:cNvPr id="0" name=""/>
        <dsp:cNvSpPr/>
      </dsp:nvSpPr>
      <dsp:spPr>
        <a:xfrm>
          <a:off x="2168719" y="2769758"/>
          <a:ext cx="1971563" cy="1182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Compliance: Insulation resistance testing ensures compliance with safety regulations and standards</a:t>
          </a:r>
        </a:p>
      </dsp:txBody>
      <dsp:txXfrm>
        <a:off x="2168719" y="2769758"/>
        <a:ext cx="1971563" cy="1182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8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1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3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0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4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9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6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6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3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53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976B1-EFD2-6080-E407-53DEAFE31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2" t="21302" r="-7" b="5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298345" y="1524001"/>
            <a:ext cx="3208866" cy="3478384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Insulation Resistance TEST OF Transformer</a:t>
            </a:r>
          </a:p>
        </p:txBody>
      </p:sp>
    </p:spTree>
    <p:extLst>
      <p:ext uri="{BB962C8B-B14F-4D97-AF65-F5344CB8AC3E}">
        <p14:creationId xmlns:p14="http://schemas.microsoft.com/office/powerpoint/2010/main" val="89551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ea typeface="+mj-lt"/>
                <a:cs typeface="+mj-lt"/>
              </a:rPr>
              <a:t>purpose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chemeClr val="tx2"/>
                </a:solidFill>
              </a:rPr>
              <a:t>Insulation resistance transformers are specialized transformers used for testing the insulation properties of electrical equipment</a:t>
            </a:r>
          </a:p>
          <a:p>
            <a:pPr lvl="0"/>
            <a:r>
              <a:rPr lang="en-US">
                <a:solidFill>
                  <a:schemeClr val="tx2"/>
                </a:solidFill>
              </a:rPr>
              <a:t>They are designed to measure the resistance between various components of the electrical system and the ground</a:t>
            </a:r>
          </a:p>
          <a:p>
            <a:pPr lvl="0"/>
            <a:r>
              <a:rPr lang="en-US">
                <a:solidFill>
                  <a:schemeClr val="tx2"/>
                </a:solidFill>
              </a:rPr>
              <a:t>The primary purpose of insulation resistance testing is to ensure the safety and reliability of electrical installations</a:t>
            </a:r>
          </a:p>
        </p:txBody>
      </p:sp>
      <p:pic>
        <p:nvPicPr>
          <p:cNvPr id="6" name="Picture 5" descr="Electronics protoboard">
            <a:extLst>
              <a:ext uri="{FF2B5EF4-FFF2-40B4-BE49-F238E27FC236}">
                <a16:creationId xmlns:a16="http://schemas.microsoft.com/office/drawing/2014/main" id="{7F441169-387D-AFCA-6C2C-F9391D034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6" r="47709" b="-3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1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US" b="1" err="1">
                <a:solidFill>
                  <a:schemeClr val="tx2"/>
                </a:solidFill>
              </a:rPr>
              <a:t>Ir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err="1">
                <a:solidFill>
                  <a:schemeClr val="tx2"/>
                </a:solidFill>
              </a:rPr>
              <a:t>tEST</a:t>
            </a:r>
            <a:endParaRPr b="1" err="1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chemeClr val="tx2"/>
                </a:solidFill>
              </a:rPr>
              <a:t>Insulation resistance transformers consist of a high-voltage winding, a low-voltage winding, and a high-resistance load connected to the secondary winding</a:t>
            </a:r>
          </a:p>
          <a:p>
            <a:pPr lvl="0"/>
            <a:r>
              <a:rPr lang="en-US">
                <a:solidFill>
                  <a:schemeClr val="tx2"/>
                </a:solidFill>
              </a:rPr>
              <a:t>The high-voltage winding is energized, creating an AC voltage across the low-voltage winding and the high-resistance load</a:t>
            </a:r>
          </a:p>
          <a:p>
            <a:pPr lvl="0"/>
            <a:r>
              <a:rPr lang="en-US">
                <a:solidFill>
                  <a:schemeClr val="tx2"/>
                </a:solidFill>
              </a:rPr>
              <a:t>The high-resistance load limits the current flow, allowing only a small current to pass through the winding under test</a:t>
            </a:r>
          </a:p>
          <a:p>
            <a:pPr lvl="0"/>
            <a:r>
              <a:rPr lang="en-US">
                <a:solidFill>
                  <a:schemeClr val="tx2"/>
                </a:solidFill>
              </a:rPr>
              <a:t>The insulation resistance is determined by measuring the voltage drop across the winding under test and calculating the current using Ohm's law</a:t>
            </a:r>
          </a:p>
        </p:txBody>
      </p:sp>
      <p:pic>
        <p:nvPicPr>
          <p:cNvPr id="6" name="Picture 5" descr="Smoke from a factory">
            <a:extLst>
              <a:ext uri="{FF2B5EF4-FFF2-40B4-BE49-F238E27FC236}">
                <a16:creationId xmlns:a16="http://schemas.microsoft.com/office/drawing/2014/main" id="{85B84806-CF0B-0C34-C907-FD2E21B41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5" r="29830" b="-3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9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Procedure 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1400">
                <a:solidFill>
                  <a:schemeClr val="tx2"/>
                </a:solidFill>
              </a:rPr>
              <a:t>Insulation resistance testing is performed by connecting the winding under test to the high-voltage winding of the insulation resistance transformer</a:t>
            </a:r>
          </a:p>
          <a:p>
            <a:pPr lvl="0">
              <a:lnSpc>
                <a:spcPct val="110000"/>
              </a:lnSpc>
            </a:pPr>
            <a:r>
              <a:rPr lang="en-US" sz="1400">
                <a:solidFill>
                  <a:schemeClr val="tx2"/>
                </a:solidFill>
              </a:rPr>
              <a:t>The high-resistance load limits the current flow, preventing excessive current from damaging the winding or causing an electric shock hazard</a:t>
            </a:r>
          </a:p>
          <a:p>
            <a:pPr lvl="0">
              <a:lnSpc>
                <a:spcPct val="110000"/>
              </a:lnSpc>
            </a:pPr>
            <a:r>
              <a:rPr lang="en-US" sz="1400">
                <a:solidFill>
                  <a:schemeClr val="tx2"/>
                </a:solidFill>
              </a:rPr>
              <a:t>By measuring the voltage drop and the current, the insulation resistance can be calculated using the formula: Insulation Resistance = Voltage Drop / Current</a:t>
            </a:r>
          </a:p>
          <a:p>
            <a:pPr lvl="0">
              <a:lnSpc>
                <a:spcPct val="110000"/>
              </a:lnSpc>
            </a:pPr>
            <a:r>
              <a:rPr lang="en-US" sz="1400">
                <a:solidFill>
                  <a:schemeClr val="tx2"/>
                </a:solidFill>
              </a:rPr>
              <a:t>Insulation resistance transformers find applications in various industries, including</a:t>
            </a:r>
          </a:p>
          <a:p>
            <a:pPr lvl="0">
              <a:lnSpc>
                <a:spcPct val="110000"/>
              </a:lnSpc>
            </a:pPr>
            <a:r>
              <a:rPr lang="en-US" sz="1400">
                <a:solidFill>
                  <a:schemeClr val="tx2"/>
                </a:solidFill>
              </a:rPr>
              <a:t>Power generation and distribution: Testing insulation of transformers, generators, and power cables</a:t>
            </a:r>
          </a:p>
          <a:p>
            <a:pPr lvl="0">
              <a:lnSpc>
                <a:spcPct val="110000"/>
              </a:lnSpc>
            </a:pPr>
            <a:r>
              <a:rPr lang="en-US" sz="1400">
                <a:solidFill>
                  <a:schemeClr val="tx2"/>
                </a:solidFill>
              </a:rPr>
              <a:t>Manufacturing: Assessing the insulation of motors, transformers, and other electrical equipment</a:t>
            </a:r>
          </a:p>
        </p:txBody>
      </p:sp>
      <p:pic>
        <p:nvPicPr>
          <p:cNvPr id="6" name="Picture 5" descr="무료 이미지 : 과학 기술, 케이블, 차량, 전력선, 돛대, 에너지, 높은 전압, 흐름, 전기 같은, 전원 공급 장치, 강화하다 ...">
            <a:extLst>
              <a:ext uri="{FF2B5EF4-FFF2-40B4-BE49-F238E27FC236}">
                <a16:creationId xmlns:a16="http://schemas.microsoft.com/office/drawing/2014/main" id="{482AD874-B9E0-46B6-3A0B-37B3596D9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0" r="24460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Outcomes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">
            <a:extLst>
              <a:ext uri="{FF2B5EF4-FFF2-40B4-BE49-F238E27FC236}">
                <a16:creationId xmlns:a16="http://schemas.microsoft.com/office/drawing/2014/main" id="{180B3D1D-C73E-3544-A742-46AA100238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194" y="1896533"/>
          <a:ext cx="6309003" cy="3962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Exclamation mark on a yellow background">
            <a:extLst>
              <a:ext uri="{FF2B5EF4-FFF2-40B4-BE49-F238E27FC236}">
                <a16:creationId xmlns:a16="http://schemas.microsoft.com/office/drawing/2014/main" id="{B5CFECE4-45DA-3F09-4858-D0BEC959F6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995" r="17927" b="4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6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Conclusion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chemeClr val="tx2"/>
                </a:solidFill>
              </a:rPr>
              <a:t>Insulation resistance transformers are crucial tools for testing the insulation properties of electrical equipment</a:t>
            </a:r>
          </a:p>
          <a:p>
            <a:pPr lvl="0"/>
            <a:r>
              <a:rPr lang="en-US">
                <a:solidFill>
                  <a:schemeClr val="tx2"/>
                </a:solidFill>
              </a:rPr>
              <a:t>They provide a safe and reliable method for assessing insulation resistance, ensuring the safety and efficiency of electrical installations</a:t>
            </a:r>
          </a:p>
          <a:p>
            <a:pPr lvl="0"/>
            <a:r>
              <a:rPr lang="en-US">
                <a:solidFill>
                  <a:schemeClr val="tx2"/>
                </a:solidFill>
              </a:rPr>
              <a:t>By using insulation resistance transformers, industries can prevent equipment failure, reduce downtime, and maintain compliance with safety standards</a:t>
            </a:r>
          </a:p>
        </p:txBody>
      </p:sp>
      <p:pic>
        <p:nvPicPr>
          <p:cNvPr id="6" name="Picture 5" descr="Oil refinery against blue sky">
            <a:extLst>
              <a:ext uri="{FF2B5EF4-FFF2-40B4-BE49-F238E27FC236}">
                <a16:creationId xmlns:a16="http://schemas.microsoft.com/office/drawing/2014/main" id="{A4A6A06F-8F2F-FD80-91DB-E56D40189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97" r="26692" b="-2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972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311C21"/>
      </a:dk2>
      <a:lt2>
        <a:srgbClr val="F0F3F3"/>
      </a:lt2>
      <a:accent1>
        <a:srgbClr val="C34D69"/>
      </a:accent1>
      <a:accent2>
        <a:srgbClr val="B13B89"/>
      </a:accent2>
      <a:accent3>
        <a:srgbClr val="BB4DC3"/>
      </a:accent3>
      <a:accent4>
        <a:srgbClr val="773BB1"/>
      </a:accent4>
      <a:accent5>
        <a:srgbClr val="584DC3"/>
      </a:accent5>
      <a:accent6>
        <a:srgbClr val="3B61B1"/>
      </a:accent6>
      <a:hlink>
        <a:srgbClr val="775AC8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DividendVTI</vt:lpstr>
      <vt:lpstr>Insulation Resistance TEST OF Transformer</vt:lpstr>
      <vt:lpstr>purpose</vt:lpstr>
      <vt:lpstr>Ir tEST</vt:lpstr>
      <vt:lpstr>Procedure </vt:lpstr>
      <vt:lpstr>Outcomes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-</cp:lastModifiedBy>
  <cp:revision>26</cp:revision>
  <dcterms:created xsi:type="dcterms:W3CDTF">2023-07-04T17:43:13Z</dcterms:created>
  <dcterms:modified xsi:type="dcterms:W3CDTF">2023-07-04T17:52:59Z</dcterms:modified>
</cp:coreProperties>
</file>