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615555" y="1066038"/>
            <a:ext cx="4129404" cy="398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rgbClr val="1F4E7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3870" y="123825"/>
            <a:ext cx="530606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58" y="2046579"/>
            <a:ext cx="8281670" cy="4277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dtmag.com/article/2013/07/implantable-drug-delivery-devices%E2%80%94-overview" TargetMode="External"/><Relationship Id="rId7" Type="http://schemas.openxmlformats.org/officeDocument/2006/relationships/hyperlink" Target="https://braeburnpharmaceuticals.com/braeburn-pharmaceuticals-announces-fda-approves-probuphine-buprenorphine-implant-the-first-implant-for-treatment-of-opioid-dependence/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pnsw.org.au/health-information/contraception/contraceptive-implant" TargetMode="External"/><Relationship Id="rId5" Type="http://schemas.openxmlformats.org/officeDocument/2006/relationships/hyperlink" Target="http://www.sciencedirect.com/science/article/pii/S1056871998000276" TargetMode="External"/><Relationship Id="rId4" Type="http://schemas.openxmlformats.org/officeDocument/2006/relationships/hyperlink" Target="http://www.slideshare.net/biniyapatel/implant-3763281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932" y="813406"/>
            <a:ext cx="7209790" cy="46342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4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Definition</a:t>
            </a:r>
            <a:endParaRPr sz="4000">
              <a:latin typeface="Times New Roman"/>
              <a:cs typeface="Times New Roman"/>
            </a:endParaRPr>
          </a:p>
          <a:p>
            <a:pPr marL="469900" marR="5080" indent="-457200">
              <a:lnSpc>
                <a:spcPts val="3460"/>
              </a:lnSpc>
              <a:spcBef>
                <a:spcPts val="1080"/>
              </a:spcBef>
              <a:buChar char="-"/>
              <a:tabLst>
                <a:tab pos="469265" algn="l"/>
                <a:tab pos="469900" algn="l"/>
                <a:tab pos="2094864" algn="l"/>
              </a:tabLst>
            </a:pPr>
            <a:r>
              <a:rPr sz="3200" dirty="0">
                <a:latin typeface="Times New Roman"/>
                <a:cs typeface="Times New Roman"/>
              </a:rPr>
              <a:t>Implants	are small sterile solid masses  consisting of a highly purified drug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made  by compression or molding or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extrusion.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Char char="-"/>
            </a:pPr>
            <a:endParaRPr sz="4650">
              <a:latin typeface="Times New Roman"/>
              <a:cs typeface="Times New Roman"/>
            </a:endParaRPr>
          </a:p>
          <a:p>
            <a:pPr marL="469900" marR="377190" indent="-457200">
              <a:lnSpc>
                <a:spcPct val="90000"/>
              </a:lnSpc>
              <a:buChar char="-"/>
              <a:tabLst>
                <a:tab pos="469265" algn="l"/>
                <a:tab pos="469900" algn="l"/>
              </a:tabLst>
            </a:pPr>
            <a:r>
              <a:rPr sz="3200" dirty="0">
                <a:latin typeface="Times New Roman"/>
                <a:cs typeface="Times New Roman"/>
              </a:rPr>
              <a:t>Implants are drug delivery systems  which provide controlled delivery of  drug over a period of time at the site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  implantation.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19643" y="1905000"/>
            <a:ext cx="4023359" cy="3392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52876" y="21082"/>
            <a:ext cx="32308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0" spc="-5" dirty="0">
                <a:solidFill>
                  <a:srgbClr val="001F5F"/>
                </a:solidFill>
                <a:latin typeface="Century"/>
                <a:cs typeface="Century"/>
              </a:rPr>
              <a:t>Im</a:t>
            </a:r>
            <a:r>
              <a:rPr sz="6000" b="0" spc="10" dirty="0">
                <a:solidFill>
                  <a:srgbClr val="001F5F"/>
                </a:solidFill>
                <a:latin typeface="Century"/>
                <a:cs typeface="Century"/>
              </a:rPr>
              <a:t>p</a:t>
            </a:r>
            <a:r>
              <a:rPr sz="6000" b="0" dirty="0">
                <a:solidFill>
                  <a:srgbClr val="001F5F"/>
                </a:solidFill>
                <a:latin typeface="Century"/>
                <a:cs typeface="Century"/>
              </a:rPr>
              <a:t>lants</a:t>
            </a:r>
            <a:endParaRPr sz="6000">
              <a:latin typeface="Century"/>
              <a:cs typeface="Centur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21" y="82118"/>
            <a:ext cx="71208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B) Activation modulated</a:t>
            </a:r>
            <a:r>
              <a:rPr spc="-340" dirty="0"/>
              <a:t> </a:t>
            </a:r>
            <a:r>
              <a:rPr dirty="0"/>
              <a:t>DDS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2158" y="930021"/>
            <a:ext cx="10996930" cy="40614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  <a:tabLst>
                <a:tab pos="742315" algn="l"/>
                <a:tab pos="14611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	release of </a:t>
            </a:r>
            <a:r>
              <a:rPr sz="2800" dirty="0">
                <a:latin typeface="Times New Roman"/>
                <a:cs typeface="Times New Roman"/>
              </a:rPr>
              <a:t>drug </a:t>
            </a:r>
            <a:r>
              <a:rPr sz="2800" spc="-5" dirty="0">
                <a:latin typeface="Times New Roman"/>
                <a:cs typeface="Times New Roman"/>
              </a:rPr>
              <a:t>molecules from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delivery system is activated by some  physical,	chemical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biochemical process facilitated by an external </a:t>
            </a:r>
            <a:r>
              <a:rPr sz="2800" spc="-15" dirty="0">
                <a:latin typeface="Times New Roman"/>
                <a:cs typeface="Times New Roman"/>
              </a:rPr>
              <a:t>energy  </a:t>
            </a:r>
            <a:r>
              <a:rPr sz="2800" spc="-20" dirty="0">
                <a:latin typeface="Times New Roman"/>
                <a:cs typeface="Times New Roman"/>
              </a:rPr>
              <a:t>supplier.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1- </a:t>
            </a:r>
            <a:r>
              <a:rPr sz="3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Hydration </a:t>
            </a: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Activated </a:t>
            </a:r>
            <a:r>
              <a:rPr sz="3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Drug </a:t>
            </a: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Delivery</a:t>
            </a:r>
            <a:r>
              <a:rPr sz="3000" b="1" spc="-1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System</a:t>
            </a:r>
            <a:endParaRPr sz="3000">
              <a:latin typeface="Times New Roman"/>
              <a:cs typeface="Times New Roman"/>
            </a:endParaRPr>
          </a:p>
          <a:p>
            <a:pPr marL="241300" marR="644525" indent="-228600">
              <a:lnSpc>
                <a:spcPts val="3020"/>
              </a:lnSpc>
              <a:spcBef>
                <a:spcPts val="1055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Drug reservoir is homogeneously dispersed in a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swellable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hydrophilic 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polymeric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matrix.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020"/>
              </a:lnSpc>
              <a:spcBef>
                <a:spcPts val="1005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After hydration drug molecules are released by diffusing </a:t>
            </a:r>
            <a:r>
              <a:rPr sz="2800" dirty="0">
                <a:latin typeface="Times New Roman"/>
                <a:cs typeface="Times New Roman"/>
              </a:rPr>
              <a:t>through the  </a:t>
            </a:r>
            <a:r>
              <a:rPr sz="2800" spc="-5" dirty="0">
                <a:latin typeface="Times New Roman"/>
                <a:cs typeface="Times New Roman"/>
              </a:rPr>
              <a:t>microscopic water saturated pore channels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swollen polymeric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matrix.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  <a:tabLst>
                <a:tab pos="26416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Ex: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Norgestomet	</a:t>
            </a:r>
            <a:r>
              <a:rPr sz="2800" spc="-5" dirty="0">
                <a:latin typeface="Times New Roman"/>
                <a:cs typeface="Times New Roman"/>
              </a:rPr>
              <a:t>releasing </a:t>
            </a:r>
            <a:r>
              <a:rPr sz="2800" spc="-10" dirty="0">
                <a:latin typeface="Times New Roman"/>
                <a:cs typeface="Times New Roman"/>
              </a:rPr>
              <a:t>HYDRON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implant.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71572" y="5233415"/>
            <a:ext cx="8584692" cy="1444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21" y="82118"/>
            <a:ext cx="71208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B) Activation modulated</a:t>
            </a:r>
            <a:r>
              <a:rPr spc="-340" dirty="0"/>
              <a:t> </a:t>
            </a:r>
            <a:r>
              <a:rPr dirty="0"/>
              <a:t>DDS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2158" y="832242"/>
            <a:ext cx="8522970" cy="554799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2- </a:t>
            </a:r>
            <a:r>
              <a:rPr sz="3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Osmotic </a:t>
            </a:r>
            <a:r>
              <a:rPr sz="30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Pressure </a:t>
            </a: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Activated </a:t>
            </a:r>
            <a:r>
              <a:rPr sz="3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Drug </a:t>
            </a: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Delivery</a:t>
            </a:r>
            <a:r>
              <a:rPr sz="3000" b="1" spc="-16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Device</a:t>
            </a:r>
            <a:endParaRPr sz="3000">
              <a:latin typeface="Times New Roman"/>
              <a:cs typeface="Times New Roman"/>
            </a:endParaRPr>
          </a:p>
          <a:p>
            <a:pPr marL="241300" marR="488315" indent="-228600">
              <a:lnSpc>
                <a:spcPct val="90000"/>
              </a:lnSpc>
              <a:spcBef>
                <a:spcPts val="1020"/>
              </a:spcBef>
              <a:buChar char="-"/>
              <a:tabLst>
                <a:tab pos="241300" algn="l"/>
                <a:tab pos="2222500" algn="l"/>
              </a:tabLst>
            </a:pPr>
            <a:r>
              <a:rPr sz="2800" spc="-5" dirty="0">
                <a:latin typeface="Times New Roman"/>
                <a:cs typeface="Times New Roman"/>
              </a:rPr>
              <a:t>In this type of </a:t>
            </a:r>
            <a:r>
              <a:rPr sz="2800" spc="-10" dirty="0">
                <a:latin typeface="Times New Roman"/>
                <a:cs typeface="Times New Roman"/>
              </a:rPr>
              <a:t>DDS,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drug in </a:t>
            </a:r>
            <a:r>
              <a:rPr sz="2800" dirty="0">
                <a:latin typeface="Times New Roman"/>
                <a:cs typeface="Times New Roman"/>
              </a:rPr>
              <a:t>solution </a:t>
            </a:r>
            <a:r>
              <a:rPr sz="2800" spc="-5" dirty="0">
                <a:latin typeface="Times New Roman"/>
                <a:cs typeface="Times New Roman"/>
              </a:rPr>
              <a:t>is released  </a:t>
            </a:r>
            <a:r>
              <a:rPr sz="2800" dirty="0">
                <a:latin typeface="Times New Roman"/>
                <a:cs typeface="Times New Roman"/>
              </a:rPr>
              <a:t>through </a:t>
            </a:r>
            <a:r>
              <a:rPr sz="2800" spc="-5" dirty="0">
                <a:latin typeface="Times New Roman"/>
                <a:cs typeface="Times New Roman"/>
              </a:rPr>
              <a:t>a specialized laser </a:t>
            </a:r>
            <a:r>
              <a:rPr sz="2800" dirty="0">
                <a:latin typeface="Times New Roman"/>
                <a:cs typeface="Times New Roman"/>
              </a:rPr>
              <a:t>drilled </a:t>
            </a:r>
            <a:r>
              <a:rPr sz="2800" spc="-5" dirty="0">
                <a:latin typeface="Times New Roman"/>
                <a:cs typeface="Times New Roman"/>
              </a:rPr>
              <a:t>delivery </a:t>
            </a:r>
            <a:r>
              <a:rPr sz="2800" dirty="0">
                <a:latin typeface="Times New Roman"/>
                <a:cs typeface="Times New Roman"/>
              </a:rPr>
              <a:t>orifice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a  constant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rate	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under a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controlled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gradient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osmotic 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pressure.</a:t>
            </a:r>
            <a:endParaRPr sz="2800">
              <a:latin typeface="Times New Roman"/>
              <a:cs typeface="Times New Roman"/>
            </a:endParaRPr>
          </a:p>
          <a:p>
            <a:pPr marL="241300" marR="179070" indent="-228600">
              <a:lnSpc>
                <a:spcPts val="3030"/>
              </a:lnSpc>
              <a:spcBef>
                <a:spcPts val="1035"/>
              </a:spcBef>
              <a:buFont typeface="Times New Roman"/>
              <a:buChar char="-"/>
              <a:tabLst>
                <a:tab pos="241300" algn="l"/>
                <a:tab pos="3630929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External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component:	</a:t>
            </a:r>
            <a:r>
              <a:rPr sz="2800" spc="-5" dirty="0">
                <a:latin typeface="Times New Roman"/>
                <a:cs typeface="Times New Roman"/>
              </a:rPr>
              <a:t>Rigid semipermeable </a:t>
            </a:r>
            <a:r>
              <a:rPr sz="2800" dirty="0">
                <a:latin typeface="Times New Roman"/>
                <a:cs typeface="Times New Roman"/>
              </a:rPr>
              <a:t>housing  </a:t>
            </a:r>
            <a:r>
              <a:rPr sz="2800" spc="-10" dirty="0">
                <a:latin typeface="Times New Roman"/>
                <a:cs typeface="Times New Roman"/>
              </a:rPr>
              <a:t>made </a:t>
            </a:r>
            <a:r>
              <a:rPr sz="2800" spc="-5" dirty="0">
                <a:latin typeface="Times New Roman"/>
                <a:cs typeface="Times New Roman"/>
              </a:rPr>
              <a:t>up of </a:t>
            </a:r>
            <a:r>
              <a:rPr sz="2800" dirty="0">
                <a:latin typeface="Times New Roman"/>
                <a:cs typeface="Times New Roman"/>
              </a:rPr>
              <a:t>substituted </a:t>
            </a:r>
            <a:r>
              <a:rPr sz="2800" spc="-5" dirty="0">
                <a:latin typeface="Times New Roman"/>
                <a:cs typeface="Times New Roman"/>
              </a:rPr>
              <a:t>cellulosic polymers containing an  osmotically active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salt.</a:t>
            </a:r>
            <a:endParaRPr sz="2800">
              <a:latin typeface="Times New Roman"/>
              <a:cs typeface="Times New Roman"/>
            </a:endParaRPr>
          </a:p>
          <a:p>
            <a:pPr marL="241300" marR="490220" indent="-228600" algn="just">
              <a:lnSpc>
                <a:spcPct val="90000"/>
              </a:lnSpc>
              <a:spcBef>
                <a:spcPts val="940"/>
              </a:spcBef>
              <a:buFont typeface="Times New Roman"/>
              <a:buChar char="-"/>
              <a:tabLst>
                <a:tab pos="2413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Internal compartment: </a:t>
            </a:r>
            <a:r>
              <a:rPr sz="2800" spc="-5" dirty="0">
                <a:latin typeface="Times New Roman"/>
                <a:cs typeface="Times New Roman"/>
              </a:rPr>
              <a:t>Drug reservoir enclosed by a  flexible partition layer and osmotic agent </a:t>
            </a:r>
            <a:r>
              <a:rPr sz="2800" spc="-10" dirty="0">
                <a:latin typeface="Times New Roman"/>
                <a:cs typeface="Times New Roman"/>
              </a:rPr>
              <a:t>impermeable  </a:t>
            </a:r>
            <a:r>
              <a:rPr sz="2800" spc="-5" dirty="0">
                <a:latin typeface="Times New Roman"/>
                <a:cs typeface="Times New Roman"/>
              </a:rPr>
              <a:t>polyester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bag.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30"/>
              </a:spcBef>
              <a:tabLst>
                <a:tab pos="7239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Ex:	</a:t>
            </a:r>
            <a:r>
              <a:rPr sz="2800" spc="-5" dirty="0">
                <a:latin typeface="Times New Roman"/>
                <a:cs typeface="Times New Roman"/>
              </a:rPr>
              <a:t>Alzet Osmotic Pump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425940" y="1185672"/>
            <a:ext cx="2618231" cy="5327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21" y="82118"/>
            <a:ext cx="71208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B) Activation modulated</a:t>
            </a:r>
            <a:r>
              <a:rPr spc="-340" dirty="0"/>
              <a:t> </a:t>
            </a:r>
            <a:r>
              <a:rPr dirty="0"/>
              <a:t>DDS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121" y="832242"/>
            <a:ext cx="11369675" cy="546290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3- </a:t>
            </a:r>
            <a:r>
              <a:rPr sz="3000" b="1" spc="-55" dirty="0">
                <a:solidFill>
                  <a:srgbClr val="1F4E79"/>
                </a:solidFill>
                <a:latin typeface="Times New Roman"/>
                <a:cs typeface="Times New Roman"/>
              </a:rPr>
              <a:t>Vapor </a:t>
            </a:r>
            <a:r>
              <a:rPr sz="30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Pressure </a:t>
            </a:r>
            <a:r>
              <a:rPr sz="3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Activated</a:t>
            </a:r>
            <a:r>
              <a:rPr sz="3000" b="1" spc="-19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Drug</a:t>
            </a:r>
            <a:endParaRPr sz="3000">
              <a:latin typeface="Times New Roman"/>
              <a:cs typeface="Times New Roman"/>
            </a:endParaRPr>
          </a:p>
          <a:p>
            <a:pPr marL="241300" marR="4598035" indent="-228600">
              <a:lnSpc>
                <a:spcPct val="90000"/>
              </a:lnSpc>
              <a:spcBef>
                <a:spcPts val="1020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In this system, the drug reservoir in a </a:t>
            </a:r>
            <a:r>
              <a:rPr sz="2800" dirty="0">
                <a:latin typeface="Times New Roman"/>
                <a:cs typeface="Times New Roman"/>
              </a:rPr>
              <a:t>solution  </a:t>
            </a:r>
            <a:r>
              <a:rPr sz="2800" spc="-5" dirty="0">
                <a:latin typeface="Times New Roman"/>
                <a:cs typeface="Times New Roman"/>
              </a:rPr>
              <a:t>formulation, is contained </a:t>
            </a:r>
            <a:r>
              <a:rPr sz="2800" dirty="0">
                <a:latin typeface="Times New Roman"/>
                <a:cs typeface="Times New Roman"/>
              </a:rPr>
              <a:t>inside </a:t>
            </a:r>
            <a:r>
              <a:rPr sz="2800" spc="-5" dirty="0">
                <a:latin typeface="Times New Roman"/>
                <a:cs typeface="Times New Roman"/>
              </a:rPr>
              <a:t>an </a:t>
            </a:r>
            <a:r>
              <a:rPr sz="2800" dirty="0">
                <a:latin typeface="Times New Roman"/>
                <a:cs typeface="Times New Roman"/>
              </a:rPr>
              <a:t>infusate  </a:t>
            </a:r>
            <a:r>
              <a:rPr sz="2800" spc="-25" dirty="0">
                <a:latin typeface="Times New Roman"/>
                <a:cs typeface="Times New Roman"/>
              </a:rPr>
              <a:t>chamber.</a:t>
            </a:r>
            <a:endParaRPr sz="2800">
              <a:latin typeface="Times New Roman"/>
              <a:cs typeface="Times New Roman"/>
            </a:endParaRPr>
          </a:p>
          <a:p>
            <a:pPr marL="241300" marR="4425315" indent="-228600">
              <a:lnSpc>
                <a:spcPts val="3020"/>
              </a:lnSpc>
              <a:spcBef>
                <a:spcPts val="1040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It is physically separated from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vapor  pressure chamber by a freely movable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bellows.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Char char="-"/>
            </a:pPr>
            <a:endParaRPr sz="2700">
              <a:latin typeface="Times New Roman"/>
              <a:cs typeface="Times New Roman"/>
            </a:endParaRPr>
          </a:p>
          <a:p>
            <a:pPr marL="241300" marR="332740" indent="-228600">
              <a:lnSpc>
                <a:spcPts val="3020"/>
              </a:lnSpc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vapor chamber contains a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vaporizable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fluid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b="1" spc="-10" dirty="0">
                <a:latin typeface="Times New Roman"/>
                <a:cs typeface="Times New Roman"/>
              </a:rPr>
              <a:t>which </a:t>
            </a:r>
            <a:r>
              <a:rPr sz="2800" b="1" spc="-5" dirty="0">
                <a:latin typeface="Times New Roman"/>
                <a:cs typeface="Times New Roman"/>
              </a:rPr>
              <a:t>vaporizes </a:t>
            </a:r>
            <a:r>
              <a:rPr sz="2800" b="1" dirty="0">
                <a:latin typeface="Times New Roman"/>
                <a:cs typeface="Times New Roman"/>
              </a:rPr>
              <a:t>at body  </a:t>
            </a:r>
            <a:r>
              <a:rPr sz="2800" b="1" spc="-5" dirty="0">
                <a:latin typeface="Times New Roman"/>
                <a:cs typeface="Times New Roman"/>
              </a:rPr>
              <a:t>temp. &amp; </a:t>
            </a:r>
            <a:r>
              <a:rPr sz="2800" b="1" spc="-10" dirty="0">
                <a:latin typeface="Times New Roman"/>
                <a:cs typeface="Times New Roman"/>
              </a:rPr>
              <a:t>creates </a:t>
            </a:r>
            <a:r>
              <a:rPr sz="2800" b="1" spc="-5" dirty="0">
                <a:latin typeface="Times New Roman"/>
                <a:cs typeface="Times New Roman"/>
              </a:rPr>
              <a:t>a </a:t>
            </a:r>
            <a:r>
              <a:rPr sz="2800" b="1" dirty="0">
                <a:latin typeface="Times New Roman"/>
                <a:cs typeface="Times New Roman"/>
              </a:rPr>
              <a:t>vapor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pressure.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Char char="-"/>
            </a:pPr>
            <a:endParaRPr sz="265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ts val="3020"/>
              </a:lnSpc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Under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vapor </a:t>
            </a:r>
            <a:r>
              <a:rPr sz="2800" dirty="0">
                <a:latin typeface="Times New Roman"/>
                <a:cs typeface="Times New Roman"/>
              </a:rPr>
              <a:t>pressure </a:t>
            </a:r>
            <a:r>
              <a:rPr sz="2800" spc="-5" dirty="0">
                <a:latin typeface="Times New Roman"/>
                <a:cs typeface="Times New Roman"/>
              </a:rPr>
              <a:t>created,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bellows move upward &amp; </a:t>
            </a:r>
            <a:r>
              <a:rPr sz="2800" dirty="0">
                <a:latin typeface="Times New Roman"/>
                <a:cs typeface="Times New Roman"/>
              </a:rPr>
              <a:t>forces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drug  solution </a:t>
            </a:r>
            <a:r>
              <a:rPr sz="2800" spc="-5" dirty="0">
                <a:latin typeface="Times New Roman"/>
                <a:cs typeface="Times New Roman"/>
              </a:rPr>
              <a:t>in the infusate chamber to release, through a series of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regulators  &amp;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delivery cannula </a:t>
            </a:r>
            <a:r>
              <a:rPr sz="2800" dirty="0">
                <a:latin typeface="Times New Roman"/>
                <a:cs typeface="Times New Roman"/>
              </a:rPr>
              <a:t>into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blood </a:t>
            </a:r>
            <a:r>
              <a:rPr sz="2800" spc="-5" dirty="0">
                <a:latin typeface="Times New Roman"/>
                <a:cs typeface="Times New Roman"/>
              </a:rPr>
              <a:t>circulation at a constant </a:t>
            </a:r>
            <a:r>
              <a:rPr sz="2800" dirty="0">
                <a:latin typeface="Times New Roman"/>
                <a:cs typeface="Times New Roman"/>
              </a:rPr>
              <a:t>flow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rate.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20711" y="751331"/>
            <a:ext cx="4924044" cy="281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21" y="82118"/>
            <a:ext cx="71208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B) Activation modulated</a:t>
            </a:r>
            <a:r>
              <a:rPr spc="-340" dirty="0"/>
              <a:t> </a:t>
            </a:r>
            <a:r>
              <a:rPr dirty="0"/>
              <a:t>DDS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121" y="832242"/>
            <a:ext cx="11230610" cy="339407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4- </a:t>
            </a:r>
            <a:r>
              <a:rPr sz="3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Hydrolysis </a:t>
            </a:r>
            <a:r>
              <a:rPr sz="3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Activated </a:t>
            </a: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Drug</a:t>
            </a:r>
            <a:r>
              <a:rPr sz="3000" b="1" spc="-1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Delivery</a:t>
            </a:r>
            <a:endParaRPr sz="3000">
              <a:latin typeface="Times New Roman"/>
              <a:cs typeface="Times New Roman"/>
            </a:endParaRPr>
          </a:p>
          <a:p>
            <a:pPr marL="241300" marR="335280" indent="-228600">
              <a:lnSpc>
                <a:spcPts val="3020"/>
              </a:lnSpc>
              <a:spcBef>
                <a:spcPts val="1065"/>
              </a:spcBef>
              <a:buChar char="-"/>
              <a:tabLst>
                <a:tab pos="241300" algn="l"/>
                <a:tab pos="35052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These systems are prepared from a </a:t>
            </a:r>
            <a:r>
              <a:rPr sz="2800" dirty="0">
                <a:latin typeface="Times New Roman"/>
                <a:cs typeface="Times New Roman"/>
              </a:rPr>
              <a:t>bio-erodible </a:t>
            </a:r>
            <a:r>
              <a:rPr sz="2800" spc="-5" dirty="0">
                <a:latin typeface="Times New Roman"/>
                <a:cs typeface="Times New Roman"/>
              </a:rPr>
              <a:t>or </a:t>
            </a:r>
            <a:r>
              <a:rPr sz="2800" dirty="0">
                <a:latin typeface="Times New Roman"/>
                <a:cs typeface="Times New Roman"/>
              </a:rPr>
              <a:t>bio-degradable </a:t>
            </a:r>
            <a:r>
              <a:rPr sz="2800" spc="-5" dirty="0">
                <a:latin typeface="Times New Roman"/>
                <a:cs typeface="Times New Roman"/>
              </a:rPr>
              <a:t>polymer  such as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polylactide or	poly(lactide-glycolide)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copolymer.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ts val="3190"/>
              </a:lnSpc>
              <a:spcBef>
                <a:spcPts val="2590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This device is activated to release the drug upon </a:t>
            </a:r>
            <a:r>
              <a:rPr sz="2800" b="1" spc="-10" dirty="0">
                <a:latin typeface="Times New Roman"/>
                <a:cs typeface="Times New Roman"/>
              </a:rPr>
              <a:t>hydrolysis </a:t>
            </a:r>
            <a:r>
              <a:rPr sz="2800" b="1" spc="-5" dirty="0">
                <a:latin typeface="Times New Roman"/>
                <a:cs typeface="Times New Roman"/>
              </a:rPr>
              <a:t>of polymer</a:t>
            </a:r>
            <a:r>
              <a:rPr sz="2800" b="1" spc="5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base</a:t>
            </a:r>
            <a:endParaRPr sz="2800">
              <a:latin typeface="Times New Roman"/>
              <a:cs typeface="Times New Roman"/>
            </a:endParaRPr>
          </a:p>
          <a:p>
            <a:pPr marL="241300">
              <a:lnSpc>
                <a:spcPts val="3190"/>
              </a:lnSpc>
            </a:pPr>
            <a:r>
              <a:rPr sz="2800" spc="-5" dirty="0">
                <a:latin typeface="Times New Roman"/>
                <a:cs typeface="Times New Roman"/>
              </a:rPr>
              <a:t>by tissue </a:t>
            </a:r>
            <a:r>
              <a:rPr sz="2800" dirty="0">
                <a:latin typeface="Times New Roman"/>
                <a:cs typeface="Times New Roman"/>
              </a:rPr>
              <a:t>fluid </a:t>
            </a:r>
            <a:r>
              <a:rPr sz="2800" spc="-5" dirty="0">
                <a:latin typeface="Times New Roman"/>
                <a:cs typeface="Times New Roman"/>
              </a:rPr>
              <a:t>at the implantation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site.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0"/>
              </a:spcBef>
            </a:pPr>
            <a:r>
              <a:rPr sz="2800" b="1" spc="-5" dirty="0">
                <a:latin typeface="Times New Roman"/>
                <a:cs typeface="Times New Roman"/>
              </a:rPr>
              <a:t>Ex: </a:t>
            </a:r>
            <a:r>
              <a:rPr sz="2800" spc="-10" dirty="0">
                <a:latin typeface="Times New Roman"/>
                <a:cs typeface="Times New Roman"/>
              </a:rPr>
              <a:t>ZOLADEX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system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88820" y="4398264"/>
            <a:ext cx="7754111" cy="1969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21" y="82118"/>
            <a:ext cx="74860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C) Feed back </a:t>
            </a:r>
            <a:r>
              <a:rPr spc="-10" dirty="0"/>
              <a:t>regulated</a:t>
            </a:r>
            <a:r>
              <a:rPr spc="-90" dirty="0"/>
              <a:t> </a:t>
            </a:r>
            <a:r>
              <a:rPr spc="-15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121" y="930021"/>
            <a:ext cx="11116945" cy="480885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  <a:buChar char="-"/>
              <a:tabLst>
                <a:tab pos="241300" algn="l"/>
                <a:tab pos="3620135" algn="l"/>
                <a:tab pos="6390005" algn="l"/>
                <a:tab pos="74930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release of </a:t>
            </a:r>
            <a:r>
              <a:rPr sz="2800" dirty="0">
                <a:latin typeface="Times New Roman"/>
                <a:cs typeface="Times New Roman"/>
              </a:rPr>
              <a:t>drug </a:t>
            </a:r>
            <a:r>
              <a:rPr sz="2800" spc="-5" dirty="0">
                <a:latin typeface="Times New Roman"/>
                <a:cs typeface="Times New Roman"/>
              </a:rPr>
              <a:t>molecules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 activated	by a triggering system , </a:t>
            </a:r>
            <a:r>
              <a:rPr sz="2800" dirty="0">
                <a:latin typeface="Times New Roman"/>
                <a:cs typeface="Times New Roman"/>
              </a:rPr>
              <a:t>such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  biochemical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substance	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35" dirty="0">
                <a:latin typeface="Times New Roman"/>
                <a:cs typeface="Times New Roman"/>
              </a:rPr>
              <a:t>body,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through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some	feedback</a:t>
            </a:r>
            <a:r>
              <a:rPr sz="2800" spc="-10" dirty="0">
                <a:latin typeface="Times New Roman"/>
                <a:cs typeface="Times New Roman"/>
              </a:rPr>
              <a:t> mechanisms.</a:t>
            </a:r>
            <a:endParaRPr sz="2800">
              <a:latin typeface="Times New Roman"/>
              <a:cs typeface="Times New Roman"/>
            </a:endParaRPr>
          </a:p>
          <a:p>
            <a:pPr marL="241300" marR="373380" indent="-228600">
              <a:lnSpc>
                <a:spcPts val="3030"/>
              </a:lnSpc>
              <a:spcBef>
                <a:spcPts val="1005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rate of </a:t>
            </a:r>
            <a:r>
              <a:rPr sz="2800" dirty="0">
                <a:latin typeface="Times New Roman"/>
                <a:cs typeface="Times New Roman"/>
              </a:rPr>
              <a:t>drug </a:t>
            </a:r>
            <a:r>
              <a:rPr sz="2800" spc="-5" dirty="0">
                <a:latin typeface="Times New Roman"/>
                <a:cs typeface="Times New Roman"/>
              </a:rPr>
              <a:t>release is regulated by the concentration of the triggering  agent detected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a sensor built in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system.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50">
              <a:latin typeface="Times New Roman"/>
              <a:cs typeface="Times New Roman"/>
            </a:endParaRPr>
          </a:p>
          <a:p>
            <a:pPr marL="198755">
              <a:lnSpc>
                <a:spcPct val="100000"/>
              </a:lnSpc>
            </a:pP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1- </a:t>
            </a:r>
            <a:r>
              <a:rPr sz="3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Bioerosion</a:t>
            </a: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 Regulated</a:t>
            </a:r>
            <a:endParaRPr sz="3000">
              <a:latin typeface="Times New Roman"/>
              <a:cs typeface="Times New Roman"/>
            </a:endParaRPr>
          </a:p>
          <a:p>
            <a:pPr marL="427990" marR="5454015" indent="-229235">
              <a:lnSpc>
                <a:spcPct val="90000"/>
              </a:lnSpc>
              <a:spcBef>
                <a:spcPts val="1015"/>
              </a:spcBef>
              <a:tabLst>
                <a:tab pos="2834640" algn="l"/>
                <a:tab pos="4235450" algn="l"/>
              </a:tabLst>
            </a:pPr>
            <a:r>
              <a:rPr sz="2800" spc="-5" dirty="0">
                <a:latin typeface="Times New Roman"/>
                <a:cs typeface="Times New Roman"/>
              </a:rPr>
              <a:t>- This</a:t>
            </a:r>
            <a:r>
              <a:rPr sz="2800" spc="20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consists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	</a:t>
            </a:r>
            <a:r>
              <a:rPr sz="2800" dirty="0">
                <a:latin typeface="Times New Roman"/>
                <a:cs typeface="Times New Roman"/>
              </a:rPr>
              <a:t>bio-erodible </a:t>
            </a:r>
            <a:r>
              <a:rPr sz="2800" spc="-5" dirty="0">
                <a:latin typeface="Times New Roman"/>
                <a:cs typeface="Times New Roman"/>
              </a:rPr>
              <a:t>drug  di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persed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ly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atrix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fabricat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d  from poly </a:t>
            </a:r>
            <a:r>
              <a:rPr sz="2800" dirty="0">
                <a:latin typeface="Times New Roman"/>
                <a:cs typeface="Times New Roman"/>
              </a:rPr>
              <a:t>(vinyl </a:t>
            </a:r>
            <a:r>
              <a:rPr sz="2800" spc="-5" dirty="0">
                <a:latin typeface="Times New Roman"/>
                <a:cs typeface="Times New Roman"/>
              </a:rPr>
              <a:t>methyl ether) half  ester , which </a:t>
            </a:r>
            <a:r>
              <a:rPr sz="2800" spc="-10" dirty="0">
                <a:latin typeface="Times New Roman"/>
                <a:cs typeface="Times New Roman"/>
              </a:rPr>
              <a:t>was </a:t>
            </a:r>
            <a:r>
              <a:rPr sz="2800" spc="-5" dirty="0">
                <a:latin typeface="Times New Roman"/>
                <a:cs typeface="Times New Roman"/>
              </a:rPr>
              <a:t>coated with a layer  of immobilized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urease.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0380" y="2884932"/>
            <a:ext cx="5049012" cy="381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21" y="82118"/>
            <a:ext cx="74860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C) Feed back </a:t>
            </a:r>
            <a:r>
              <a:rPr spc="-10" dirty="0"/>
              <a:t>regulated</a:t>
            </a:r>
            <a:r>
              <a:rPr spc="-90" dirty="0"/>
              <a:t> </a:t>
            </a:r>
            <a:r>
              <a:rPr spc="-15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3228" y="879893"/>
            <a:ext cx="5305425" cy="441452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2- </a:t>
            </a:r>
            <a:r>
              <a:rPr sz="30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Bioresponsive </a:t>
            </a:r>
            <a:r>
              <a:rPr sz="3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Drug</a:t>
            </a:r>
            <a:r>
              <a:rPr sz="3000" b="1" dirty="0">
                <a:solidFill>
                  <a:srgbClr val="1F4E79"/>
                </a:solidFill>
                <a:latin typeface="Times New Roman"/>
                <a:cs typeface="Times New Roman"/>
              </a:rPr>
              <a:t> Delivery</a:t>
            </a:r>
            <a:endParaRPr sz="3000">
              <a:latin typeface="Times New Roman"/>
              <a:cs typeface="Times New Roman"/>
            </a:endParaRPr>
          </a:p>
          <a:p>
            <a:pPr marL="241300" marR="5080" indent="-229235">
              <a:lnSpc>
                <a:spcPts val="3030"/>
              </a:lnSpc>
              <a:spcBef>
                <a:spcPts val="1055"/>
              </a:spcBef>
              <a:buChar char="-"/>
              <a:tabLst>
                <a:tab pos="241935" algn="l"/>
                <a:tab pos="267398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drug </a:t>
            </a:r>
            <a:r>
              <a:rPr sz="2800" spc="-5" dirty="0">
                <a:latin typeface="Times New Roman"/>
                <a:cs typeface="Times New Roman"/>
              </a:rPr>
              <a:t>reservoir is contained in a  device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enclosed	by a</a:t>
            </a:r>
            <a:endParaRPr sz="2800">
              <a:latin typeface="Times New Roman"/>
              <a:cs typeface="Times New Roman"/>
            </a:endParaRPr>
          </a:p>
          <a:p>
            <a:pPr marL="12700" marR="285750">
              <a:lnSpc>
                <a:spcPct val="90000"/>
              </a:lnSpc>
              <a:spcBef>
                <a:spcPts val="944"/>
              </a:spcBef>
              <a:tabLst>
                <a:tab pos="267208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bioresponsive polymer</a:t>
            </a:r>
            <a:r>
              <a:rPr sz="2800" b="1" spc="-1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membrane  </a:t>
            </a:r>
            <a:r>
              <a:rPr sz="2800" spc="-5" dirty="0">
                <a:latin typeface="Times New Roman"/>
                <a:cs typeface="Times New Roman"/>
              </a:rPr>
              <a:t>whose permeability to </a:t>
            </a:r>
            <a:r>
              <a:rPr sz="2800" dirty="0">
                <a:latin typeface="Times New Roman"/>
                <a:cs typeface="Times New Roman"/>
              </a:rPr>
              <a:t>drug  </a:t>
            </a:r>
            <a:r>
              <a:rPr sz="2800" spc="-5" dirty="0">
                <a:latin typeface="Times New Roman"/>
                <a:cs typeface="Times New Roman"/>
              </a:rPr>
              <a:t>molecules is </a:t>
            </a:r>
            <a:r>
              <a:rPr sz="2800" dirty="0">
                <a:latin typeface="Times New Roman"/>
                <a:cs typeface="Times New Roman"/>
              </a:rPr>
              <a:t>controlled </a:t>
            </a:r>
            <a:r>
              <a:rPr sz="2800" spc="-5" dirty="0">
                <a:latin typeface="Times New Roman"/>
                <a:cs typeface="Times New Roman"/>
              </a:rPr>
              <a:t>by 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concentration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	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biochemical 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agent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 the</a:t>
            </a:r>
            <a:r>
              <a:rPr sz="2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tissue.</a:t>
            </a:r>
            <a:endParaRPr sz="2800">
              <a:latin typeface="Times New Roman"/>
              <a:cs typeface="Times New Roman"/>
            </a:endParaRPr>
          </a:p>
          <a:p>
            <a:pPr marL="241300" marR="632460" indent="-229235">
              <a:lnSpc>
                <a:spcPts val="3020"/>
              </a:lnSpc>
              <a:spcBef>
                <a:spcPts val="1045"/>
              </a:spcBef>
              <a:buFont typeface="Times New Roman"/>
              <a:buChar char="-"/>
              <a:tabLst>
                <a:tab pos="241935" algn="l"/>
                <a:tab pos="9531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Ex:	</a:t>
            </a:r>
            <a:r>
              <a:rPr sz="2800" spc="-5" dirty="0">
                <a:latin typeface="Times New Roman"/>
                <a:cs typeface="Times New Roman"/>
              </a:rPr>
              <a:t>Glucose </a:t>
            </a:r>
            <a:r>
              <a:rPr sz="2800" spc="-15" dirty="0">
                <a:latin typeface="Times New Roman"/>
                <a:cs typeface="Times New Roman"/>
              </a:rPr>
              <a:t>Triggered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Insulin  </a:t>
            </a:r>
            <a:r>
              <a:rPr sz="2800" spc="-5" dirty="0">
                <a:latin typeface="Times New Roman"/>
                <a:cs typeface="Times New Roman"/>
              </a:rPr>
              <a:t>Delivery System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94832" y="787906"/>
            <a:ext cx="6076188" cy="594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9415" y="1929739"/>
            <a:ext cx="8585200" cy="2854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900"/>
              </a:lnSpc>
              <a:spcBef>
                <a:spcPts val="100"/>
              </a:spcBef>
            </a:pPr>
            <a:r>
              <a:rPr sz="3200" b="1" spc="-5" dirty="0">
                <a:latin typeface="Calibri"/>
                <a:cs typeface="Calibri"/>
              </a:rPr>
              <a:t>Of </a:t>
            </a:r>
            <a:r>
              <a:rPr sz="3200" b="1" spc="-10" dirty="0">
                <a:latin typeface="Calibri"/>
                <a:cs typeface="Calibri"/>
              </a:rPr>
              <a:t>course </a:t>
            </a:r>
            <a:r>
              <a:rPr sz="3200" b="1" u="heavy" spc="-9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NOT</a:t>
            </a:r>
            <a:r>
              <a:rPr sz="3200" b="1" spc="-95" dirty="0">
                <a:latin typeface="Calibri"/>
                <a:cs typeface="Calibri"/>
              </a:rPr>
              <a:t>, </a:t>
            </a:r>
            <a:r>
              <a:rPr sz="3200" b="1" spc="-15" dirty="0">
                <a:latin typeface="Calibri"/>
                <a:cs typeface="Calibri"/>
              </a:rPr>
              <a:t>There </a:t>
            </a:r>
            <a:r>
              <a:rPr sz="3200" b="1" spc="-10" dirty="0">
                <a:latin typeface="Calibri"/>
                <a:cs typeface="Calibri"/>
              </a:rPr>
              <a:t>are </a:t>
            </a:r>
            <a:r>
              <a:rPr sz="3200" b="1" spc="-20" dirty="0">
                <a:latin typeface="Calibri"/>
                <a:cs typeface="Calibri"/>
              </a:rPr>
              <a:t>many </a:t>
            </a:r>
            <a:r>
              <a:rPr sz="3200" b="1" spc="-5" dirty="0">
                <a:latin typeface="Calibri"/>
                <a:cs typeface="Calibri"/>
              </a:rPr>
              <a:t>types </a:t>
            </a:r>
            <a:r>
              <a:rPr sz="3200" b="1" dirty="0">
                <a:latin typeface="Calibri"/>
                <a:cs typeface="Calibri"/>
              </a:rPr>
              <a:t>of </a:t>
            </a:r>
            <a:r>
              <a:rPr sz="3200" b="1" spc="-5" dirty="0">
                <a:latin typeface="Calibri"/>
                <a:cs typeface="Calibri"/>
              </a:rPr>
              <a:t>implants: </a:t>
            </a:r>
            <a:r>
              <a:rPr sz="3200" b="1" dirty="0">
                <a:latin typeface="Calibri"/>
                <a:cs typeface="Calibri"/>
              </a:rPr>
              <a:t>-  </a:t>
            </a:r>
            <a:r>
              <a:rPr sz="3200" b="1" spc="-5" dirty="0">
                <a:latin typeface="Calibri"/>
                <a:cs typeface="Calibri"/>
              </a:rPr>
              <a:t>1- Implant </a:t>
            </a:r>
            <a:r>
              <a:rPr sz="3200" b="1" dirty="0">
                <a:latin typeface="Calibri"/>
                <a:cs typeface="Calibri"/>
              </a:rPr>
              <a:t>drug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delivery.</a:t>
            </a:r>
            <a:endParaRPr sz="3200">
              <a:latin typeface="Calibri"/>
              <a:cs typeface="Calibri"/>
            </a:endParaRPr>
          </a:p>
          <a:p>
            <a:pPr marL="434340" indent="-422275">
              <a:lnSpc>
                <a:spcPct val="100000"/>
              </a:lnSpc>
              <a:spcBef>
                <a:spcPts val="610"/>
              </a:spcBef>
              <a:buAutoNum type="arabicPlain" startAt="2"/>
              <a:tabLst>
                <a:tab pos="434975" algn="l"/>
              </a:tabLst>
            </a:pPr>
            <a:r>
              <a:rPr sz="3200" b="1" spc="-5" dirty="0">
                <a:latin typeface="Calibri"/>
                <a:cs typeface="Calibri"/>
              </a:rPr>
              <a:t>Implant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devices.</a:t>
            </a:r>
            <a:endParaRPr sz="3200">
              <a:latin typeface="Calibri"/>
              <a:cs typeface="Calibri"/>
            </a:endParaRPr>
          </a:p>
          <a:p>
            <a:pPr marL="434340" indent="-422275">
              <a:lnSpc>
                <a:spcPct val="100000"/>
              </a:lnSpc>
              <a:spcBef>
                <a:spcPts val="630"/>
              </a:spcBef>
              <a:buAutoNum type="arabicPlain" startAt="2"/>
              <a:tabLst>
                <a:tab pos="434975" algn="l"/>
              </a:tabLst>
            </a:pPr>
            <a:r>
              <a:rPr sz="3200" b="1" spc="-5" dirty="0">
                <a:latin typeface="Calibri"/>
                <a:cs typeface="Calibri"/>
              </a:rPr>
              <a:t>Implant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support.</a:t>
            </a:r>
            <a:endParaRPr sz="3200">
              <a:latin typeface="Calibri"/>
              <a:cs typeface="Calibri"/>
            </a:endParaRPr>
          </a:p>
          <a:p>
            <a:pPr marL="434340" indent="-422275">
              <a:lnSpc>
                <a:spcPct val="100000"/>
              </a:lnSpc>
              <a:spcBef>
                <a:spcPts val="610"/>
              </a:spcBef>
              <a:buAutoNum type="arabicPlain" startAt="2"/>
              <a:tabLst>
                <a:tab pos="434975" algn="l"/>
              </a:tabLst>
            </a:pPr>
            <a:r>
              <a:rPr sz="3200" b="1" spc="-15" dirty="0">
                <a:latin typeface="Calibri"/>
                <a:cs typeface="Calibri"/>
              </a:rPr>
              <a:t>Dental</a:t>
            </a:r>
            <a:r>
              <a:rPr sz="3200" b="1" spc="-5" dirty="0">
                <a:latin typeface="Calibri"/>
                <a:cs typeface="Calibri"/>
              </a:rPr>
              <a:t> implants.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2846" y="816102"/>
            <a:ext cx="68789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37995" algn="l"/>
                <a:tab pos="6560820" algn="l"/>
              </a:tabLst>
            </a:pPr>
            <a:r>
              <a:rPr sz="4800" spc="-5" dirty="0"/>
              <a:t>I</a:t>
            </a:r>
            <a:r>
              <a:rPr sz="4800" dirty="0"/>
              <a:t>s</a:t>
            </a:r>
            <a:r>
              <a:rPr sz="4800" spc="-20" dirty="0"/>
              <a:t> </a:t>
            </a:r>
            <a:r>
              <a:rPr sz="4800" spc="-5" dirty="0"/>
              <a:t>thi</a:t>
            </a:r>
            <a:r>
              <a:rPr sz="4800" dirty="0"/>
              <a:t>s	all</a:t>
            </a:r>
            <a:r>
              <a:rPr sz="4800" spc="5" dirty="0"/>
              <a:t> </a:t>
            </a:r>
            <a:r>
              <a:rPr sz="4800" spc="-5" dirty="0"/>
              <a:t>wha</a:t>
            </a:r>
            <a:r>
              <a:rPr sz="4800" dirty="0"/>
              <a:t>t</a:t>
            </a:r>
            <a:r>
              <a:rPr sz="4800" spc="-5" dirty="0"/>
              <a:t> </a:t>
            </a:r>
            <a:r>
              <a:rPr sz="4800" dirty="0"/>
              <a:t>it</a:t>
            </a:r>
            <a:r>
              <a:rPr sz="4800" spc="-180" dirty="0"/>
              <a:t>’</a:t>
            </a:r>
            <a:r>
              <a:rPr sz="4800" dirty="0"/>
              <a:t>s</a:t>
            </a:r>
            <a:r>
              <a:rPr sz="4800" spc="5" dirty="0"/>
              <a:t> </a:t>
            </a:r>
            <a:r>
              <a:rPr sz="4800" dirty="0"/>
              <a:t>about	?</a:t>
            </a:r>
            <a:endParaRPr sz="4800"/>
          </a:p>
        </p:txBody>
      </p:sp>
      <p:sp>
        <p:nvSpPr>
          <p:cNvPr id="4" name="object 4"/>
          <p:cNvSpPr/>
          <p:nvPr/>
        </p:nvSpPr>
        <p:spPr>
          <a:xfrm>
            <a:off x="6766559" y="519683"/>
            <a:ext cx="5265420" cy="5266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9415" y="669830"/>
            <a:ext cx="7974965" cy="562419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3400" b="1" dirty="0">
                <a:solidFill>
                  <a:srgbClr val="1F4E79"/>
                </a:solidFill>
                <a:latin typeface="Times New Roman"/>
                <a:cs typeface="Times New Roman"/>
              </a:rPr>
              <a:t>1- </a:t>
            </a:r>
            <a:r>
              <a:rPr sz="34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Implantable </a:t>
            </a:r>
            <a:r>
              <a:rPr sz="3400" b="1" dirty="0">
                <a:solidFill>
                  <a:srgbClr val="1F4E79"/>
                </a:solidFill>
                <a:latin typeface="Times New Roman"/>
                <a:cs typeface="Times New Roman"/>
              </a:rPr>
              <a:t>Cardioverter</a:t>
            </a:r>
            <a:r>
              <a:rPr sz="34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 Defibrillators</a:t>
            </a:r>
            <a:endParaRPr sz="3400">
              <a:latin typeface="Times New Roman"/>
              <a:cs typeface="Times New Roman"/>
            </a:endParaRPr>
          </a:p>
          <a:p>
            <a:pPr marL="241300" marR="398780" indent="-228600">
              <a:lnSpc>
                <a:spcPct val="80000"/>
              </a:lnSpc>
              <a:spcBef>
                <a:spcPts val="1005"/>
              </a:spcBef>
            </a:pPr>
            <a:r>
              <a:rPr sz="3200" dirty="0">
                <a:latin typeface="Times New Roman"/>
                <a:cs typeface="Times New Roman"/>
              </a:rPr>
              <a:t>- </a:t>
            </a:r>
            <a:r>
              <a:rPr sz="3200" b="1" dirty="0">
                <a:latin typeface="Times New Roman"/>
                <a:cs typeface="Times New Roman"/>
              </a:rPr>
              <a:t>ICDs </a:t>
            </a:r>
            <a:r>
              <a:rPr sz="3200" dirty="0">
                <a:latin typeface="Times New Roman"/>
                <a:cs typeface="Times New Roman"/>
              </a:rPr>
              <a:t>are devices that monitor and treat  rhythms when they are detected by sending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  </a:t>
            </a:r>
            <a:r>
              <a:rPr sz="3200" spc="-15" dirty="0">
                <a:latin typeface="Times New Roman"/>
                <a:cs typeface="Times New Roman"/>
              </a:rPr>
              <a:t>large </a:t>
            </a:r>
            <a:r>
              <a:rPr sz="3200" dirty="0">
                <a:latin typeface="Times New Roman"/>
                <a:cs typeface="Times New Roman"/>
              </a:rPr>
              <a:t>jolt of electricity to the heart, and  basically pressing the </a:t>
            </a:r>
            <a:r>
              <a:rPr sz="3200" b="1" spc="-10" dirty="0">
                <a:latin typeface="Times New Roman"/>
                <a:cs typeface="Times New Roman"/>
              </a:rPr>
              <a:t>reset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button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0"/>
              </a:spcBef>
            </a:pPr>
            <a:r>
              <a:rPr sz="34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2-</a:t>
            </a:r>
            <a:r>
              <a:rPr sz="34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400" b="1" dirty="0">
                <a:solidFill>
                  <a:srgbClr val="1F4E79"/>
                </a:solidFill>
                <a:latin typeface="Times New Roman"/>
                <a:cs typeface="Times New Roman"/>
              </a:rPr>
              <a:t>Pacemakers</a:t>
            </a:r>
            <a:endParaRPr sz="3400">
              <a:latin typeface="Times New Roman"/>
              <a:cs typeface="Times New Roman"/>
            </a:endParaRPr>
          </a:p>
          <a:p>
            <a:pPr marL="241300" marR="207010" indent="-228600">
              <a:lnSpc>
                <a:spcPts val="3070"/>
              </a:lnSpc>
              <a:spcBef>
                <a:spcPts val="980"/>
              </a:spcBef>
              <a:buChar char="-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Pacemakers are used when the </a:t>
            </a:r>
            <a:r>
              <a:rPr sz="3200" spc="-25" dirty="0">
                <a:latin typeface="Times New Roman"/>
                <a:cs typeface="Times New Roman"/>
              </a:rPr>
              <a:t>heart’s </a:t>
            </a:r>
            <a:r>
              <a:rPr sz="3200" dirty="0">
                <a:latin typeface="Times New Roman"/>
                <a:cs typeface="Times New Roman"/>
              </a:rPr>
              <a:t>internal  clock is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 maintaining a fast enough</a:t>
            </a:r>
            <a:r>
              <a:rPr sz="3200" b="1" u="heavy" spc="-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pace</a:t>
            </a:r>
            <a:r>
              <a:rPr sz="3200" b="1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80000"/>
              </a:lnSpc>
              <a:spcBef>
                <a:spcPts val="1025"/>
              </a:spcBef>
              <a:buChar char="-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Pacemakers override the aberrant signals in </a:t>
            </a:r>
            <a:r>
              <a:rPr sz="3200" spc="-5" dirty="0">
                <a:latin typeface="Times New Roman"/>
                <a:cs typeface="Times New Roman"/>
              </a:rPr>
              <a:t>the  </a:t>
            </a:r>
            <a:r>
              <a:rPr sz="3200" dirty="0">
                <a:latin typeface="Times New Roman"/>
                <a:cs typeface="Times New Roman"/>
              </a:rPr>
              <a:t>heart by passing small jolts of electricity to  multiple parts of the heart muscle, providing</a:t>
            </a:r>
            <a:r>
              <a:rPr sz="3200" spc="-1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its  </a:t>
            </a:r>
            <a:r>
              <a:rPr sz="3200" b="1" dirty="0">
                <a:latin typeface="Times New Roman"/>
                <a:cs typeface="Times New Roman"/>
              </a:rPr>
              <a:t>own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rhythm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9415" y="29082"/>
            <a:ext cx="379920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Implant</a:t>
            </a:r>
            <a:r>
              <a:rPr spc="-55" dirty="0"/>
              <a:t> </a:t>
            </a:r>
            <a:r>
              <a:rPr spc="-5" dirty="0"/>
              <a:t>devices</a:t>
            </a:r>
          </a:p>
        </p:txBody>
      </p:sp>
      <p:sp>
        <p:nvSpPr>
          <p:cNvPr id="4" name="object 4"/>
          <p:cNvSpPr/>
          <p:nvPr/>
        </p:nvSpPr>
        <p:spPr>
          <a:xfrm>
            <a:off x="312153" y="661923"/>
            <a:ext cx="3775075" cy="53340"/>
          </a:xfrm>
          <a:custGeom>
            <a:avLst/>
            <a:gdLst/>
            <a:ahLst/>
            <a:cxnLst/>
            <a:rect l="l" t="t" r="r" b="b"/>
            <a:pathLst>
              <a:path w="3775075" h="53340">
                <a:moveTo>
                  <a:pt x="3774960" y="0"/>
                </a:moveTo>
                <a:lnTo>
                  <a:pt x="0" y="0"/>
                </a:lnTo>
                <a:lnTo>
                  <a:pt x="0" y="53339"/>
                </a:lnTo>
                <a:lnTo>
                  <a:pt x="3774960" y="53339"/>
                </a:lnTo>
                <a:lnTo>
                  <a:pt x="377496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48116" y="1542288"/>
            <a:ext cx="3489960" cy="419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870" y="123825"/>
            <a:ext cx="40487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Implant</a:t>
            </a:r>
            <a:r>
              <a:rPr spc="-55" dirty="0"/>
              <a:t> </a:t>
            </a:r>
            <a:r>
              <a:rPr spc="-5" dirty="0"/>
              <a:t>Support</a:t>
            </a:r>
          </a:p>
        </p:txBody>
      </p:sp>
      <p:sp>
        <p:nvSpPr>
          <p:cNvPr id="3" name="object 3"/>
          <p:cNvSpPr/>
          <p:nvPr/>
        </p:nvSpPr>
        <p:spPr>
          <a:xfrm>
            <a:off x="296392" y="756538"/>
            <a:ext cx="4023995" cy="53340"/>
          </a:xfrm>
          <a:custGeom>
            <a:avLst/>
            <a:gdLst/>
            <a:ahLst/>
            <a:cxnLst/>
            <a:rect l="l" t="t" r="r" b="b"/>
            <a:pathLst>
              <a:path w="4023995" h="53340">
                <a:moveTo>
                  <a:pt x="4023385" y="0"/>
                </a:moveTo>
                <a:lnTo>
                  <a:pt x="0" y="0"/>
                </a:lnTo>
                <a:lnTo>
                  <a:pt x="0" y="53339"/>
                </a:lnTo>
                <a:lnTo>
                  <a:pt x="4023385" y="53339"/>
                </a:lnTo>
                <a:lnTo>
                  <a:pt x="402338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77528" y="495300"/>
            <a:ext cx="2827020" cy="3319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3870" y="930456"/>
            <a:ext cx="11488420" cy="538162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1- Artificial</a:t>
            </a:r>
            <a:r>
              <a:rPr sz="3200" b="1" spc="-229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Hips</a:t>
            </a:r>
            <a:endParaRPr sz="3200">
              <a:latin typeface="Times New Roman"/>
              <a:cs typeface="Times New Roman"/>
            </a:endParaRPr>
          </a:p>
          <a:p>
            <a:pPr marL="240665" marR="3221355" indent="-228600">
              <a:lnSpc>
                <a:spcPts val="3460"/>
              </a:lnSpc>
              <a:spcBef>
                <a:spcPts val="1045"/>
              </a:spcBef>
              <a:buChar char="-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As people age and gain weight the wearing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down  of cartilage and the painful friction of bone  rubbing against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bone.</a:t>
            </a:r>
            <a:endParaRPr sz="3200">
              <a:latin typeface="Times New Roman"/>
              <a:cs typeface="Times New Roman"/>
            </a:endParaRPr>
          </a:p>
          <a:p>
            <a:pPr marL="240665" marR="2985135" indent="-228600">
              <a:lnSpc>
                <a:spcPts val="3460"/>
              </a:lnSpc>
              <a:spcBef>
                <a:spcPts val="985"/>
              </a:spcBef>
              <a:buChar char="-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Hip replacement can lead to a decrease in pain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  an increase in mobility in over 90% of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recipients.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25"/>
              </a:spcBef>
            </a:pP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2- </a:t>
            </a:r>
            <a:r>
              <a:rPr sz="3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Spine </a:t>
            </a:r>
            <a:r>
              <a:rPr sz="32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Screws,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Rods, and Artificial</a:t>
            </a:r>
            <a:r>
              <a:rPr sz="3200" b="1" spc="-26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Discs</a:t>
            </a:r>
            <a:endParaRPr sz="3200">
              <a:latin typeface="Times New Roman"/>
              <a:cs typeface="Times New Roman"/>
            </a:endParaRPr>
          </a:p>
          <a:p>
            <a:pPr marL="250190" indent="-238125">
              <a:lnSpc>
                <a:spcPct val="100000"/>
              </a:lnSpc>
              <a:buChar char="-"/>
              <a:tabLst>
                <a:tab pos="250825" algn="l"/>
              </a:tabLst>
            </a:pPr>
            <a:r>
              <a:rPr sz="3200" dirty="0">
                <a:latin typeface="Times New Roman"/>
                <a:cs typeface="Times New Roman"/>
              </a:rPr>
              <a:t>Spinal fusion </a:t>
            </a:r>
            <a:r>
              <a:rPr sz="3200" spc="-5" dirty="0">
                <a:latin typeface="Times New Roman"/>
                <a:cs typeface="Times New Roman"/>
              </a:rPr>
              <a:t>surgeries </a:t>
            </a:r>
            <a:r>
              <a:rPr sz="3200" dirty="0">
                <a:latin typeface="Times New Roman"/>
                <a:cs typeface="Times New Roman"/>
              </a:rPr>
              <a:t>are performed for a variety of back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problems.</a:t>
            </a:r>
            <a:endParaRPr sz="3200">
              <a:latin typeface="Times New Roman"/>
              <a:cs typeface="Times New Roman"/>
            </a:endParaRPr>
          </a:p>
          <a:p>
            <a:pPr marL="12700" marR="173990">
              <a:lnSpc>
                <a:spcPct val="100000"/>
              </a:lnSpc>
              <a:buChar char="-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10" dirty="0">
                <a:latin typeface="Times New Roman"/>
                <a:cs typeface="Times New Roman"/>
              </a:rPr>
              <a:t>surgery </a:t>
            </a:r>
            <a:r>
              <a:rPr sz="3200" dirty="0">
                <a:latin typeface="Times New Roman"/>
                <a:cs typeface="Times New Roman"/>
              </a:rPr>
              <a:t>essentially fuses </a:t>
            </a:r>
            <a:r>
              <a:rPr sz="3200" spc="-5" dirty="0">
                <a:latin typeface="Times New Roman"/>
                <a:cs typeface="Times New Roman"/>
              </a:rPr>
              <a:t>two </a:t>
            </a:r>
            <a:r>
              <a:rPr sz="3200" dirty="0">
                <a:latin typeface="Times New Roman"/>
                <a:cs typeface="Times New Roman"/>
              </a:rPr>
              <a:t>or more vertebrae with the help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  hardware such as </a:t>
            </a:r>
            <a:r>
              <a:rPr sz="3200" b="1" spc="-10" dirty="0">
                <a:latin typeface="Times New Roman"/>
                <a:cs typeface="Times New Roman"/>
              </a:rPr>
              <a:t>screws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rods.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870" y="1015746"/>
            <a:ext cx="8820785" cy="416052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0665" marR="422275" indent="-228600">
              <a:lnSpc>
                <a:spcPts val="3030"/>
              </a:lnSpc>
              <a:spcBef>
                <a:spcPts val="470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b="1" spc="-5" dirty="0">
                <a:latin typeface="Times New Roman"/>
                <a:cs typeface="Times New Roman"/>
              </a:rPr>
              <a:t>dental implant </a:t>
            </a:r>
            <a:r>
              <a:rPr sz="2800" spc="-5" dirty="0">
                <a:latin typeface="Times New Roman"/>
                <a:cs typeface="Times New Roman"/>
              </a:rPr>
              <a:t>is an artificial </a:t>
            </a:r>
            <a:r>
              <a:rPr sz="2800" b="1" dirty="0">
                <a:latin typeface="Times New Roman"/>
                <a:cs typeface="Times New Roman"/>
              </a:rPr>
              <a:t>tooth </a:t>
            </a:r>
            <a:r>
              <a:rPr sz="2800" b="1" spc="-15" dirty="0">
                <a:latin typeface="Times New Roman"/>
                <a:cs typeface="Times New Roman"/>
              </a:rPr>
              <a:t>root </a:t>
            </a:r>
            <a:r>
              <a:rPr sz="2800" spc="-5" dirty="0">
                <a:latin typeface="Times New Roman"/>
                <a:cs typeface="Times New Roman"/>
              </a:rPr>
              <a:t>that is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placed  into your jaw to hold a replacement </a:t>
            </a:r>
            <a:r>
              <a:rPr sz="2800" b="1" dirty="0">
                <a:latin typeface="Times New Roman"/>
                <a:cs typeface="Times New Roman"/>
              </a:rPr>
              <a:t>tooth </a:t>
            </a:r>
            <a:r>
              <a:rPr sz="2800" spc="-5" dirty="0">
                <a:latin typeface="Times New Roman"/>
                <a:cs typeface="Times New Roman"/>
              </a:rPr>
              <a:t>or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bridge.</a:t>
            </a:r>
            <a:endParaRPr sz="2800">
              <a:latin typeface="Times New Roman"/>
              <a:cs typeface="Times New Roman"/>
            </a:endParaRPr>
          </a:p>
          <a:p>
            <a:pPr marL="240665" marR="5080" indent="-228600">
              <a:lnSpc>
                <a:spcPts val="3020"/>
              </a:lnSpc>
              <a:spcBef>
                <a:spcPts val="1005"/>
              </a:spcBef>
              <a:buFont typeface="Times New Roman"/>
              <a:buChar char="-"/>
              <a:tabLst>
                <a:tab pos="2413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Dental implants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an </a:t>
            </a:r>
            <a:r>
              <a:rPr sz="2800" dirty="0">
                <a:latin typeface="Times New Roman"/>
                <a:cs typeface="Times New Roman"/>
              </a:rPr>
              <a:t>option for </a:t>
            </a:r>
            <a:r>
              <a:rPr sz="2800" spc="-5" dirty="0">
                <a:latin typeface="Times New Roman"/>
                <a:cs typeface="Times New Roman"/>
              </a:rPr>
              <a:t>people who have lost  a </a:t>
            </a:r>
            <a:r>
              <a:rPr sz="2800" b="1" dirty="0">
                <a:latin typeface="Times New Roman"/>
                <a:cs typeface="Times New Roman"/>
              </a:rPr>
              <a:t>tooth </a:t>
            </a:r>
            <a:r>
              <a:rPr sz="2800" spc="-5" dirty="0">
                <a:latin typeface="Times New Roman"/>
                <a:cs typeface="Times New Roman"/>
              </a:rPr>
              <a:t>or </a:t>
            </a:r>
            <a:r>
              <a:rPr sz="2800" b="1" spc="-5" dirty="0">
                <a:latin typeface="Times New Roman"/>
                <a:cs typeface="Times New Roman"/>
              </a:rPr>
              <a:t>teeth </a:t>
            </a:r>
            <a:r>
              <a:rPr sz="2800" spc="-5" dirty="0">
                <a:latin typeface="Times New Roman"/>
                <a:cs typeface="Times New Roman"/>
              </a:rPr>
              <a:t>due to </a:t>
            </a:r>
            <a:r>
              <a:rPr sz="2800" dirty="0">
                <a:latin typeface="Times New Roman"/>
                <a:cs typeface="Times New Roman"/>
              </a:rPr>
              <a:t>periodontal </a:t>
            </a:r>
            <a:r>
              <a:rPr sz="2800" spc="-5" dirty="0">
                <a:latin typeface="Times New Roman"/>
                <a:cs typeface="Times New Roman"/>
              </a:rPr>
              <a:t>disease, an </a:t>
            </a:r>
            <a:r>
              <a:rPr sz="2800" spc="-25" dirty="0">
                <a:latin typeface="Times New Roman"/>
                <a:cs typeface="Times New Roman"/>
              </a:rPr>
              <a:t>injury, </a:t>
            </a:r>
            <a:r>
              <a:rPr sz="2800" spc="-5" dirty="0">
                <a:latin typeface="Times New Roman"/>
                <a:cs typeface="Times New Roman"/>
              </a:rPr>
              <a:t>or  some </a:t>
            </a:r>
            <a:r>
              <a:rPr sz="2800" dirty="0">
                <a:latin typeface="Times New Roman"/>
                <a:cs typeface="Times New Roman"/>
              </a:rPr>
              <a:t>other</a:t>
            </a:r>
            <a:r>
              <a:rPr sz="2800" spc="-5" dirty="0">
                <a:latin typeface="Times New Roman"/>
                <a:cs typeface="Times New Roman"/>
              </a:rPr>
              <a:t> reason.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Char char="-"/>
            </a:pPr>
            <a:endParaRPr sz="4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Times New Roman"/>
              <a:buChar char="-"/>
              <a:tabLst>
                <a:tab pos="241300" algn="l"/>
              </a:tabLst>
            </a:pPr>
            <a:r>
              <a:rPr sz="2800" b="1" spc="-45" dirty="0">
                <a:latin typeface="Times New Roman"/>
                <a:cs typeface="Times New Roman"/>
              </a:rPr>
              <a:t>Types </a:t>
            </a:r>
            <a:r>
              <a:rPr sz="2800" b="1" spc="-5" dirty="0">
                <a:latin typeface="Times New Roman"/>
                <a:cs typeface="Times New Roman"/>
              </a:rPr>
              <a:t>of </a:t>
            </a:r>
            <a:r>
              <a:rPr sz="2800" b="1" spc="-40" dirty="0">
                <a:latin typeface="Times New Roman"/>
                <a:cs typeface="Times New Roman"/>
              </a:rPr>
              <a:t>DENTAL</a:t>
            </a:r>
            <a:r>
              <a:rPr sz="2800" b="1" spc="-10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Implants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Endosteal ► in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bone.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Subperiosteal ► on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bone.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3870" y="123825"/>
            <a:ext cx="38919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Dental</a:t>
            </a:r>
            <a:r>
              <a:rPr spc="-95" dirty="0"/>
              <a:t> </a:t>
            </a:r>
            <a:r>
              <a:rPr dirty="0"/>
              <a:t>Implants</a:t>
            </a:r>
          </a:p>
        </p:txBody>
      </p:sp>
      <p:sp>
        <p:nvSpPr>
          <p:cNvPr id="4" name="object 4"/>
          <p:cNvSpPr/>
          <p:nvPr/>
        </p:nvSpPr>
        <p:spPr>
          <a:xfrm>
            <a:off x="296392" y="756538"/>
            <a:ext cx="3868420" cy="53340"/>
          </a:xfrm>
          <a:custGeom>
            <a:avLst/>
            <a:gdLst/>
            <a:ahLst/>
            <a:cxnLst/>
            <a:rect l="l" t="t" r="r" b="b"/>
            <a:pathLst>
              <a:path w="3868420" h="53340">
                <a:moveTo>
                  <a:pt x="3867937" y="0"/>
                </a:moveTo>
                <a:lnTo>
                  <a:pt x="0" y="0"/>
                </a:lnTo>
                <a:lnTo>
                  <a:pt x="0" y="53339"/>
                </a:lnTo>
                <a:lnTo>
                  <a:pt x="3867937" y="53339"/>
                </a:lnTo>
                <a:lnTo>
                  <a:pt x="3867937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64479" y="3877055"/>
            <a:ext cx="6477000" cy="266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61576" y="1383791"/>
            <a:ext cx="2279904" cy="17693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19159" y="1531619"/>
            <a:ext cx="3450336" cy="2660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2255" y="1142238"/>
            <a:ext cx="8081009" cy="427863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84"/>
              </a:spcBef>
              <a:buChar char="-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Implants are intended for implantation in the  body</a:t>
            </a:r>
            <a:r>
              <a:rPr sz="320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subcutaneous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intramuscular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tissue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by  a minor </a:t>
            </a:r>
            <a:r>
              <a:rPr sz="3200" spc="-5" dirty="0">
                <a:latin typeface="Times New Roman"/>
                <a:cs typeface="Times New Roman"/>
              </a:rPr>
              <a:t>surgical </a:t>
            </a:r>
            <a:r>
              <a:rPr sz="3200" dirty="0">
                <a:latin typeface="Times New Roman"/>
                <a:cs typeface="Times New Roman"/>
              </a:rPr>
              <a:t>incision or injected through a  </a:t>
            </a:r>
            <a:r>
              <a:rPr sz="3200" spc="-15" dirty="0">
                <a:latin typeface="Times New Roman"/>
                <a:cs typeface="Times New Roman"/>
              </a:rPr>
              <a:t>large </a:t>
            </a:r>
            <a:r>
              <a:rPr sz="3200" dirty="0">
                <a:latin typeface="Times New Roman"/>
                <a:cs typeface="Times New Roman"/>
              </a:rPr>
              <a:t>bore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needle.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Char char="-"/>
            </a:pPr>
            <a:endParaRPr sz="4750">
              <a:latin typeface="Times New Roman"/>
              <a:cs typeface="Times New Roman"/>
            </a:endParaRPr>
          </a:p>
          <a:p>
            <a:pPr marL="241300" marR="275590" indent="-228600">
              <a:lnSpc>
                <a:spcPts val="3460"/>
              </a:lnSpc>
              <a:buChar char="-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Implants are developed with a view to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provide </a:t>
            </a:r>
            <a:r>
              <a:rPr sz="3200" u="heavy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continuous </a:t>
            </a:r>
            <a:r>
              <a:rPr sz="3200" b="1" u="heavy" spc="-10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release</a:t>
            </a:r>
            <a:r>
              <a:rPr sz="32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 the drug into the blood  stream over long periods of time without the  repeated insertion of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needles.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5264" y="208915"/>
            <a:ext cx="27819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Introduction</a:t>
            </a:r>
            <a:endParaRPr sz="4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870" y="123825"/>
            <a:ext cx="53060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Implant </a:t>
            </a:r>
            <a:r>
              <a:rPr spc="-5" dirty="0"/>
              <a:t>drug</a:t>
            </a:r>
            <a:r>
              <a:rPr spc="-65" dirty="0"/>
              <a:t> </a:t>
            </a:r>
            <a:r>
              <a:rPr dirty="0"/>
              <a:t>delivery</a:t>
            </a:r>
          </a:p>
        </p:txBody>
      </p:sp>
      <p:sp>
        <p:nvSpPr>
          <p:cNvPr id="3" name="object 3"/>
          <p:cNvSpPr/>
          <p:nvPr/>
        </p:nvSpPr>
        <p:spPr>
          <a:xfrm>
            <a:off x="296392" y="756538"/>
            <a:ext cx="5282565" cy="53340"/>
          </a:xfrm>
          <a:custGeom>
            <a:avLst/>
            <a:gdLst/>
            <a:ahLst/>
            <a:cxnLst/>
            <a:rect l="l" t="t" r="r" b="b"/>
            <a:pathLst>
              <a:path w="5282565" h="53340">
                <a:moveTo>
                  <a:pt x="5282209" y="0"/>
                </a:moveTo>
                <a:lnTo>
                  <a:pt x="0" y="0"/>
                </a:lnTo>
                <a:lnTo>
                  <a:pt x="0" y="53339"/>
                </a:lnTo>
                <a:lnTo>
                  <a:pt x="5282209" y="53339"/>
                </a:lnTo>
                <a:lnTo>
                  <a:pt x="528220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941337"/>
            <a:ext cx="10697210" cy="533146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1- Contraceptive implants</a:t>
            </a:r>
            <a:r>
              <a:rPr sz="3200" b="1" spc="-7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“Nexplanon®”</a:t>
            </a:r>
            <a:endParaRPr sz="3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030"/>
              </a:lnSpc>
              <a:spcBef>
                <a:spcPts val="1055"/>
              </a:spcBef>
            </a:pPr>
            <a:r>
              <a:rPr sz="2800" spc="-5" dirty="0">
                <a:latin typeface="Times New Roman"/>
                <a:cs typeface="Times New Roman"/>
              </a:rPr>
              <a:t>- The contraceptive implant is a small </a:t>
            </a:r>
            <a:r>
              <a:rPr sz="2800" dirty="0">
                <a:latin typeface="Times New Roman"/>
                <a:cs typeface="Times New Roman"/>
              </a:rPr>
              <a:t>flexible tube </a:t>
            </a:r>
            <a:r>
              <a:rPr sz="2800" spc="-5" dirty="0">
                <a:latin typeface="Times New Roman"/>
                <a:cs typeface="Times New Roman"/>
              </a:rPr>
              <a:t>about 40mm </a:t>
            </a:r>
            <a:r>
              <a:rPr sz="2800" dirty="0">
                <a:latin typeface="Times New Roman"/>
                <a:cs typeface="Times New Roman"/>
              </a:rPr>
              <a:t>long </a:t>
            </a:r>
            <a:r>
              <a:rPr sz="2800" spc="-5" dirty="0">
                <a:latin typeface="Times New Roman"/>
                <a:cs typeface="Times New Roman"/>
              </a:rPr>
              <a:t>that's  inserted under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skin of your upper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arm.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50">
              <a:latin typeface="Times New Roman"/>
              <a:cs typeface="Times New Roman"/>
            </a:endParaRPr>
          </a:p>
          <a:p>
            <a:pPr marL="122555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solidFill>
                  <a:srgbClr val="9900CC"/>
                </a:solidFill>
                <a:latin typeface="Times New Roman"/>
                <a:cs typeface="Times New Roman"/>
              </a:rPr>
              <a:t>How the implant</a:t>
            </a:r>
            <a:r>
              <a:rPr sz="2800" b="1" spc="5" dirty="0">
                <a:solidFill>
                  <a:srgbClr val="9900CC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9900CC"/>
                </a:solidFill>
                <a:latin typeface="Times New Roman"/>
                <a:cs typeface="Times New Roman"/>
              </a:rPr>
              <a:t>works?</a:t>
            </a:r>
            <a:endParaRPr sz="2800">
              <a:latin typeface="Times New Roman"/>
              <a:cs typeface="Times New Roman"/>
            </a:endParaRPr>
          </a:p>
          <a:p>
            <a:pPr marL="351155" marR="1771014" indent="-228600">
              <a:lnSpc>
                <a:spcPts val="3030"/>
              </a:lnSpc>
              <a:spcBef>
                <a:spcPts val="1045"/>
              </a:spcBef>
            </a:pPr>
            <a:r>
              <a:rPr sz="2800" spc="-5" dirty="0">
                <a:latin typeface="Times New Roman"/>
                <a:cs typeface="Times New Roman"/>
              </a:rPr>
              <a:t>- The implant steadily releases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hormone </a:t>
            </a:r>
            <a:r>
              <a:rPr sz="2800" b="1" spc="-10" dirty="0">
                <a:latin typeface="Times New Roman"/>
                <a:cs typeface="Times New Roman"/>
              </a:rPr>
              <a:t>progestogen </a:t>
            </a:r>
            <a:r>
              <a:rPr sz="2800" spc="-5" dirty="0">
                <a:latin typeface="Times New Roman"/>
                <a:cs typeface="Times New Roman"/>
              </a:rPr>
              <a:t>into  your bloodstream which leads </a:t>
            </a:r>
            <a:r>
              <a:rPr sz="2800" dirty="0">
                <a:latin typeface="Times New Roman"/>
                <a:cs typeface="Times New Roman"/>
              </a:rPr>
              <a:t>to: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</a:t>
            </a:r>
            <a:endParaRPr sz="2800">
              <a:latin typeface="Times New Roman"/>
              <a:cs typeface="Times New Roman"/>
            </a:endParaRPr>
          </a:p>
          <a:p>
            <a:pPr marL="564515" indent="-442595">
              <a:lnSpc>
                <a:spcPct val="100000"/>
              </a:lnSpc>
              <a:spcBef>
                <a:spcPts val="610"/>
              </a:spcBef>
              <a:buChar char="►"/>
              <a:tabLst>
                <a:tab pos="565150" algn="l"/>
              </a:tabLst>
            </a:pPr>
            <a:r>
              <a:rPr sz="2800" dirty="0">
                <a:latin typeface="Times New Roman"/>
                <a:cs typeface="Times New Roman"/>
              </a:rPr>
              <a:t>Stops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woman </a:t>
            </a:r>
            <a:r>
              <a:rPr sz="2800" spc="-5" dirty="0">
                <a:latin typeface="Times New Roman"/>
                <a:cs typeface="Times New Roman"/>
              </a:rPr>
              <a:t>releasing an egg every month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(ovulation).</a:t>
            </a:r>
            <a:endParaRPr sz="2800">
              <a:latin typeface="Times New Roman"/>
              <a:cs typeface="Times New Roman"/>
            </a:endParaRPr>
          </a:p>
          <a:p>
            <a:pPr marL="556895" indent="-434975">
              <a:lnSpc>
                <a:spcPct val="100000"/>
              </a:lnSpc>
              <a:spcBef>
                <a:spcPts val="660"/>
              </a:spcBef>
              <a:buChar char="►"/>
              <a:tabLst>
                <a:tab pos="557530" algn="l"/>
              </a:tabLst>
            </a:pPr>
            <a:r>
              <a:rPr sz="2800" spc="-5" dirty="0">
                <a:latin typeface="Times New Roman"/>
                <a:cs typeface="Times New Roman"/>
              </a:rPr>
              <a:t>Thickens the </a:t>
            </a:r>
            <a:r>
              <a:rPr sz="2800" spc="-10" dirty="0">
                <a:latin typeface="Times New Roman"/>
                <a:cs typeface="Times New Roman"/>
              </a:rPr>
              <a:t>mucus </a:t>
            </a:r>
            <a:r>
              <a:rPr sz="2800" dirty="0">
                <a:latin typeface="Times New Roman"/>
                <a:cs typeface="Times New Roman"/>
              </a:rPr>
              <a:t>from the </a:t>
            </a:r>
            <a:r>
              <a:rPr sz="2800" spc="-5" dirty="0">
                <a:latin typeface="Times New Roman"/>
                <a:cs typeface="Times New Roman"/>
              </a:rPr>
              <a:t>cervix </a:t>
            </a:r>
            <a:r>
              <a:rPr sz="2800" b="1" spc="-5" dirty="0">
                <a:latin typeface="Times New Roman"/>
                <a:cs typeface="Times New Roman"/>
              </a:rPr>
              <a:t>(entrance </a:t>
            </a:r>
            <a:r>
              <a:rPr sz="2800" b="1" dirty="0">
                <a:latin typeface="Times New Roman"/>
                <a:cs typeface="Times New Roman"/>
              </a:rPr>
              <a:t>to the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womb).</a:t>
            </a:r>
            <a:endParaRPr sz="2800">
              <a:latin typeface="Times New Roman"/>
              <a:cs typeface="Times New Roman"/>
            </a:endParaRPr>
          </a:p>
          <a:p>
            <a:pPr marL="567690" marR="1762760" indent="-445134">
              <a:lnSpc>
                <a:spcPct val="119600"/>
              </a:lnSpc>
              <a:spcBef>
                <a:spcPts val="20"/>
              </a:spcBef>
              <a:buChar char="►"/>
              <a:tabLst>
                <a:tab pos="565150" algn="l"/>
              </a:tabLst>
            </a:pPr>
            <a:r>
              <a:rPr sz="2800" spc="-5" dirty="0">
                <a:latin typeface="Times New Roman"/>
                <a:cs typeface="Times New Roman"/>
              </a:rPr>
              <a:t>makes </a:t>
            </a:r>
            <a:r>
              <a:rPr sz="2800" dirty="0">
                <a:latin typeface="Times New Roman"/>
                <a:cs typeface="Times New Roman"/>
              </a:rPr>
              <a:t>the lining </a:t>
            </a:r>
            <a:r>
              <a:rPr sz="2800" spc="-5" dirty="0">
                <a:latin typeface="Times New Roman"/>
                <a:cs typeface="Times New Roman"/>
              </a:rPr>
              <a:t>of the </a:t>
            </a:r>
            <a:r>
              <a:rPr sz="2800" spc="-10" dirty="0">
                <a:latin typeface="Times New Roman"/>
                <a:cs typeface="Times New Roman"/>
              </a:rPr>
              <a:t>womb </a:t>
            </a:r>
            <a:r>
              <a:rPr sz="2800" spc="-5" dirty="0">
                <a:latin typeface="Times New Roman"/>
                <a:cs typeface="Times New Roman"/>
              </a:rPr>
              <a:t>thinner so that it is unable to  </a:t>
            </a:r>
            <a:r>
              <a:rPr sz="2800" dirty="0">
                <a:latin typeface="Times New Roman"/>
                <a:cs typeface="Times New Roman"/>
              </a:rPr>
              <a:t>support </a:t>
            </a:r>
            <a:r>
              <a:rPr sz="2800" spc="-5" dirty="0">
                <a:latin typeface="Times New Roman"/>
                <a:cs typeface="Times New Roman"/>
              </a:rPr>
              <a:t>a fertilized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egg.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21952" y="2247900"/>
            <a:ext cx="2485644" cy="4154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Implant </a:t>
            </a:r>
            <a:r>
              <a:rPr spc="-5" dirty="0"/>
              <a:t>drug</a:t>
            </a:r>
            <a:r>
              <a:rPr spc="-65" dirty="0"/>
              <a:t> </a:t>
            </a:r>
            <a:r>
              <a:rPr dirty="0"/>
              <a:t>delivery</a:t>
            </a:r>
          </a:p>
        </p:txBody>
      </p:sp>
      <p:sp>
        <p:nvSpPr>
          <p:cNvPr id="3" name="object 3"/>
          <p:cNvSpPr/>
          <p:nvPr/>
        </p:nvSpPr>
        <p:spPr>
          <a:xfrm>
            <a:off x="296392" y="756538"/>
            <a:ext cx="5282565" cy="53340"/>
          </a:xfrm>
          <a:custGeom>
            <a:avLst/>
            <a:gdLst/>
            <a:ahLst/>
            <a:cxnLst/>
            <a:rect l="l" t="t" r="r" b="b"/>
            <a:pathLst>
              <a:path w="5282565" h="53340">
                <a:moveTo>
                  <a:pt x="5282209" y="0"/>
                </a:moveTo>
                <a:lnTo>
                  <a:pt x="0" y="0"/>
                </a:lnTo>
                <a:lnTo>
                  <a:pt x="0" y="53339"/>
                </a:lnTo>
                <a:lnTo>
                  <a:pt x="5282209" y="53339"/>
                </a:lnTo>
                <a:lnTo>
                  <a:pt x="528220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3870" y="751073"/>
            <a:ext cx="11282680" cy="521398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452755" indent="-440690">
              <a:lnSpc>
                <a:spcPct val="100000"/>
              </a:lnSpc>
              <a:spcBef>
                <a:spcPts val="885"/>
              </a:spcBef>
              <a:buAutoNum type="arabicPlain"/>
              <a:tabLst>
                <a:tab pos="453390" algn="l"/>
              </a:tabLst>
            </a:pPr>
            <a:r>
              <a:rPr sz="3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Contraceptive implants</a:t>
            </a:r>
            <a:r>
              <a:rPr sz="3200" b="1" spc="-5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“Nexplanon®”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800" b="1" spc="-5" dirty="0">
                <a:solidFill>
                  <a:srgbClr val="9900CC"/>
                </a:solidFill>
                <a:latin typeface="Times New Roman"/>
                <a:cs typeface="Times New Roman"/>
              </a:rPr>
              <a:t>Advantages</a:t>
            </a:r>
            <a:endParaRPr sz="2800">
              <a:latin typeface="Times New Roman"/>
              <a:cs typeface="Times New Roman"/>
            </a:endParaRPr>
          </a:p>
          <a:p>
            <a:pPr marL="664845" lvl="1" indent="-386715">
              <a:lnSpc>
                <a:spcPct val="100000"/>
              </a:lnSpc>
              <a:spcBef>
                <a:spcPts val="660"/>
              </a:spcBef>
              <a:buAutoNum type="arabicPlain"/>
              <a:tabLst>
                <a:tab pos="665480" algn="l"/>
              </a:tabLst>
            </a:pPr>
            <a:r>
              <a:rPr sz="2800" spc="-5" dirty="0">
                <a:latin typeface="Times New Roman"/>
                <a:cs typeface="Times New Roman"/>
              </a:rPr>
              <a:t>It works for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three</a:t>
            </a:r>
            <a:r>
              <a:rPr sz="2800" b="1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years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78765" marR="1431290" lvl="1">
              <a:lnSpc>
                <a:spcPts val="4040"/>
              </a:lnSpc>
              <a:spcBef>
                <a:spcPts val="225"/>
              </a:spcBef>
              <a:buAutoNum type="arabicPlain"/>
              <a:tabLst>
                <a:tab pos="665480" algn="l"/>
              </a:tabLst>
            </a:pPr>
            <a:r>
              <a:rPr sz="2800" spc="-5" dirty="0">
                <a:latin typeface="Times New Roman"/>
                <a:cs typeface="Times New Roman"/>
              </a:rPr>
              <a:t>It is an </a:t>
            </a:r>
            <a:r>
              <a:rPr sz="2800" dirty="0">
                <a:latin typeface="Times New Roman"/>
                <a:cs typeface="Times New Roman"/>
              </a:rPr>
              <a:t>option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you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cannot use oestrogen</a:t>
            </a:r>
            <a:r>
              <a:rPr sz="2800" spc="-5" dirty="0">
                <a:latin typeface="Times New Roman"/>
                <a:cs typeface="Times New Roman"/>
              </a:rPr>
              <a:t>-based </a:t>
            </a:r>
            <a:r>
              <a:rPr sz="2800" dirty="0">
                <a:latin typeface="Times New Roman"/>
                <a:cs typeface="Times New Roman"/>
              </a:rPr>
              <a:t>contraception.  3- </a:t>
            </a:r>
            <a:r>
              <a:rPr sz="2800" spc="-5" dirty="0">
                <a:latin typeface="Times New Roman"/>
                <a:cs typeface="Times New Roman"/>
              </a:rPr>
              <a:t>you do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have to </a:t>
            </a:r>
            <a:r>
              <a:rPr sz="2800" spc="-10" dirty="0">
                <a:latin typeface="Times New Roman"/>
                <a:cs typeface="Times New Roman"/>
              </a:rPr>
              <a:t>remember </a:t>
            </a:r>
            <a:r>
              <a:rPr sz="2800" spc="-5" dirty="0">
                <a:latin typeface="Times New Roman"/>
                <a:cs typeface="Times New Roman"/>
              </a:rPr>
              <a:t>to take a pill every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day.</a:t>
            </a:r>
            <a:endParaRPr sz="2800">
              <a:latin typeface="Times New Roman"/>
              <a:cs typeface="Times New Roman"/>
            </a:endParaRPr>
          </a:p>
          <a:p>
            <a:pPr marL="658495" indent="-380365">
              <a:lnSpc>
                <a:spcPct val="100000"/>
              </a:lnSpc>
              <a:spcBef>
                <a:spcPts val="409"/>
              </a:spcBef>
              <a:buAutoNum type="arabicPlain" startAt="4"/>
              <a:tabLst>
                <a:tab pos="65913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implant is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safe to use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while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you </a:t>
            </a:r>
            <a:r>
              <a:rPr sz="2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are</a:t>
            </a:r>
            <a:r>
              <a:rPr sz="2800" b="1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breastfeeding</a:t>
            </a:r>
            <a:r>
              <a:rPr sz="2800" b="1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664845" indent="-386715">
              <a:lnSpc>
                <a:spcPct val="100000"/>
              </a:lnSpc>
              <a:spcBef>
                <a:spcPts val="660"/>
              </a:spcBef>
              <a:buAutoNum type="arabicPlain" startAt="4"/>
              <a:tabLst>
                <a:tab pos="665480" algn="l"/>
              </a:tabLst>
            </a:pPr>
            <a:r>
              <a:rPr sz="2800" spc="-5" dirty="0">
                <a:latin typeface="Times New Roman"/>
                <a:cs typeface="Times New Roman"/>
              </a:rPr>
              <a:t>your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fertility should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return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 normal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 soon as the implant is</a:t>
            </a:r>
            <a:r>
              <a:rPr sz="2800" spc="1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removed.</a:t>
            </a:r>
            <a:endParaRPr sz="2800">
              <a:latin typeface="Times New Roman"/>
              <a:cs typeface="Times New Roman"/>
            </a:endParaRPr>
          </a:p>
          <a:p>
            <a:pPr marL="278765" marR="116205">
              <a:lnSpc>
                <a:spcPct val="119600"/>
              </a:lnSpc>
              <a:spcBef>
                <a:spcPts val="15"/>
              </a:spcBef>
              <a:buAutoNum type="arabicPlain" startAt="4"/>
              <a:tabLst>
                <a:tab pos="665480" algn="l"/>
              </a:tabLst>
            </a:pPr>
            <a:r>
              <a:rPr sz="2800" spc="-5" dirty="0">
                <a:latin typeface="Times New Roman"/>
                <a:cs typeface="Times New Roman"/>
              </a:rPr>
              <a:t>It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reduce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heavy periods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 painful periods after the first </a:t>
            </a:r>
            <a:r>
              <a:rPr sz="2800" spc="-10" dirty="0">
                <a:latin typeface="Times New Roman"/>
                <a:cs typeface="Times New Roman"/>
              </a:rPr>
              <a:t>year </a:t>
            </a:r>
            <a:r>
              <a:rPr sz="2800" spc="-5" dirty="0">
                <a:latin typeface="Times New Roman"/>
                <a:cs typeface="Times New Roman"/>
              </a:rPr>
              <a:t>of use.  </a:t>
            </a:r>
            <a:r>
              <a:rPr sz="2800" dirty="0">
                <a:latin typeface="Times New Roman"/>
                <a:cs typeface="Times New Roman"/>
              </a:rPr>
              <a:t>7- </a:t>
            </a:r>
            <a:r>
              <a:rPr sz="2800" spc="-5" dirty="0">
                <a:latin typeface="Times New Roman"/>
                <a:cs typeface="Times New Roman"/>
              </a:rPr>
              <a:t>Implants </a:t>
            </a:r>
            <a:r>
              <a:rPr sz="2800" spc="-10" dirty="0">
                <a:latin typeface="Times New Roman"/>
                <a:cs typeface="Times New Roman"/>
              </a:rPr>
              <a:t>offer </a:t>
            </a:r>
            <a:r>
              <a:rPr sz="2800" spc="-5" dirty="0">
                <a:latin typeface="Times New Roman"/>
                <a:cs typeface="Times New Roman"/>
              </a:rPr>
              <a:t>some protection against pelvic inflammatory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disease.</a:t>
            </a:r>
            <a:endParaRPr sz="2800">
              <a:latin typeface="Times New Roman"/>
              <a:cs typeface="Times New Roman"/>
            </a:endParaRPr>
          </a:p>
          <a:p>
            <a:pPr marL="278765">
              <a:lnSpc>
                <a:spcPct val="100000"/>
              </a:lnSpc>
              <a:spcBef>
                <a:spcPts val="660"/>
              </a:spcBef>
            </a:pPr>
            <a:r>
              <a:rPr sz="2800" dirty="0">
                <a:latin typeface="Times New Roman"/>
                <a:cs typeface="Times New Roman"/>
              </a:rPr>
              <a:t>8- </a:t>
            </a:r>
            <a:r>
              <a:rPr sz="2800" spc="-5" dirty="0">
                <a:latin typeface="Times New Roman"/>
                <a:cs typeface="Times New Roman"/>
              </a:rPr>
              <a:t>Implants </a:t>
            </a:r>
            <a:r>
              <a:rPr sz="2800" dirty="0">
                <a:latin typeface="Times New Roman"/>
                <a:cs typeface="Times New Roman"/>
              </a:rPr>
              <a:t>give </a:t>
            </a:r>
            <a:r>
              <a:rPr sz="2800" spc="-5" dirty="0">
                <a:latin typeface="Times New Roman"/>
                <a:cs typeface="Times New Roman"/>
              </a:rPr>
              <a:t>some protection against cancer of the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womb.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Implant </a:t>
            </a:r>
            <a:r>
              <a:rPr spc="-5" dirty="0"/>
              <a:t>drug</a:t>
            </a:r>
            <a:r>
              <a:rPr spc="-65" dirty="0"/>
              <a:t> </a:t>
            </a:r>
            <a:r>
              <a:rPr dirty="0"/>
              <a:t>delivery</a:t>
            </a:r>
          </a:p>
        </p:txBody>
      </p:sp>
      <p:sp>
        <p:nvSpPr>
          <p:cNvPr id="3" name="object 3"/>
          <p:cNvSpPr/>
          <p:nvPr/>
        </p:nvSpPr>
        <p:spPr>
          <a:xfrm>
            <a:off x="296392" y="756538"/>
            <a:ext cx="5282565" cy="53340"/>
          </a:xfrm>
          <a:custGeom>
            <a:avLst/>
            <a:gdLst/>
            <a:ahLst/>
            <a:cxnLst/>
            <a:rect l="l" t="t" r="r" b="b"/>
            <a:pathLst>
              <a:path w="5282565" h="53340">
                <a:moveTo>
                  <a:pt x="5282209" y="0"/>
                </a:moveTo>
                <a:lnTo>
                  <a:pt x="0" y="0"/>
                </a:lnTo>
                <a:lnTo>
                  <a:pt x="0" y="53339"/>
                </a:lnTo>
                <a:lnTo>
                  <a:pt x="5282209" y="53339"/>
                </a:lnTo>
                <a:lnTo>
                  <a:pt x="528220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3870" y="751073"/>
            <a:ext cx="7409815" cy="163639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1- </a:t>
            </a:r>
            <a:r>
              <a:rPr sz="3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Contraceptive implants</a:t>
            </a:r>
            <a:r>
              <a:rPr sz="3200" b="1" spc="-5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“Nexplanon®”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800" b="1" spc="-5" dirty="0">
                <a:solidFill>
                  <a:srgbClr val="9900CC"/>
                </a:solidFill>
                <a:latin typeface="Times New Roman"/>
                <a:cs typeface="Times New Roman"/>
              </a:rPr>
              <a:t>Disadvantages</a:t>
            </a:r>
            <a:endParaRPr sz="2800">
              <a:latin typeface="Times New Roman"/>
              <a:cs typeface="Times New Roman"/>
            </a:endParaRPr>
          </a:p>
          <a:p>
            <a:pPr marL="278765">
              <a:lnSpc>
                <a:spcPct val="100000"/>
              </a:lnSpc>
              <a:spcBef>
                <a:spcPts val="660"/>
              </a:spcBef>
            </a:pPr>
            <a:r>
              <a:rPr sz="2800" dirty="0">
                <a:latin typeface="Times New Roman"/>
                <a:cs typeface="Times New Roman"/>
              </a:rPr>
              <a:t>1- </a:t>
            </a:r>
            <a:r>
              <a:rPr sz="2800" spc="-5" dirty="0">
                <a:latin typeface="Times New Roman"/>
                <a:cs typeface="Times New Roman"/>
              </a:rPr>
              <a:t>Bleeding patterns are likely to </a:t>
            </a:r>
            <a:r>
              <a:rPr sz="2800" spc="-10" dirty="0">
                <a:latin typeface="Times New Roman"/>
                <a:cs typeface="Times New Roman"/>
              </a:rPr>
              <a:t>remain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irregular.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0570" y="2359748"/>
            <a:ext cx="3928110" cy="1050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2- headaches, acne,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nausea.  </a:t>
            </a:r>
            <a:r>
              <a:rPr sz="2800" dirty="0">
                <a:latin typeface="Times New Roman"/>
                <a:cs typeface="Times New Roman"/>
              </a:rPr>
              <a:t>4- </a:t>
            </a:r>
            <a:r>
              <a:rPr sz="2800" spc="-5" dirty="0">
                <a:latin typeface="Times New Roman"/>
                <a:cs typeface="Times New Roman"/>
              </a:rPr>
              <a:t>changes in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mood.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29851" y="2359748"/>
            <a:ext cx="2981325" cy="1050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3815">
              <a:lnSpc>
                <a:spcPct val="120100"/>
              </a:lnSpc>
              <a:spcBef>
                <a:spcPts val="100"/>
              </a:spcBef>
            </a:pPr>
            <a:r>
              <a:rPr sz="2800" spc="5" dirty="0">
                <a:latin typeface="Times New Roman"/>
                <a:cs typeface="Times New Roman"/>
              </a:rPr>
              <a:t>3- </a:t>
            </a:r>
            <a:r>
              <a:rPr sz="2800" spc="-5" dirty="0">
                <a:latin typeface="Times New Roman"/>
                <a:cs typeface="Times New Roman"/>
              </a:rPr>
              <a:t>breast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tenderness.  </a:t>
            </a:r>
            <a:r>
              <a:rPr sz="2800" spc="10" dirty="0">
                <a:latin typeface="Times New Roman"/>
                <a:cs typeface="Times New Roman"/>
              </a:rPr>
              <a:t>5- </a:t>
            </a:r>
            <a:r>
              <a:rPr sz="2800" spc="-5" dirty="0">
                <a:latin typeface="Times New Roman"/>
                <a:cs typeface="Times New Roman"/>
              </a:rPr>
              <a:t>loss of sex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drive.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3870" y="3838854"/>
            <a:ext cx="10285730" cy="156083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5" dirty="0">
                <a:solidFill>
                  <a:srgbClr val="9900CC"/>
                </a:solidFill>
                <a:latin typeface="Times New Roman"/>
                <a:cs typeface="Times New Roman"/>
              </a:rPr>
              <a:t>Implants</a:t>
            </a:r>
            <a:r>
              <a:rPr sz="2800" b="1" spc="-10" dirty="0">
                <a:solidFill>
                  <a:srgbClr val="9900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CC"/>
                </a:solidFill>
                <a:latin typeface="Times New Roman"/>
                <a:cs typeface="Times New Roman"/>
              </a:rPr>
              <a:t>interactions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Some medicines can reduce the implant's </a:t>
            </a:r>
            <a:r>
              <a:rPr sz="2800" spc="-10" dirty="0">
                <a:latin typeface="Times New Roman"/>
                <a:cs typeface="Times New Roman"/>
              </a:rPr>
              <a:t>effectiveness, </a:t>
            </a:r>
            <a:r>
              <a:rPr sz="2800" spc="-5" dirty="0">
                <a:latin typeface="Times New Roman"/>
                <a:cs typeface="Times New Roman"/>
              </a:rPr>
              <a:t>These </a:t>
            </a:r>
            <a:r>
              <a:rPr sz="2800" spc="-10" dirty="0">
                <a:latin typeface="Times New Roman"/>
                <a:cs typeface="Times New Roman"/>
              </a:rPr>
              <a:t>are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called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enzyme-inducing</a:t>
            </a:r>
            <a:r>
              <a:rPr sz="2800" b="1" u="heavy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drugs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3870" y="5458459"/>
            <a:ext cx="6775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Ex</a:t>
            </a:r>
            <a:r>
              <a:rPr sz="2800" b="1" dirty="0">
                <a:latin typeface="Times New Roman"/>
                <a:cs typeface="Times New Roman"/>
              </a:rPr>
              <a:t>:</a:t>
            </a:r>
            <a:r>
              <a:rPr sz="2800" b="1" spc="-5" dirty="0">
                <a:latin typeface="Times New Roman"/>
                <a:cs typeface="Times New Roman"/>
              </a:rPr>
              <a:t>-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62252" y="5372201"/>
            <a:ext cx="5496560" cy="105029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50190" indent="-209550">
              <a:lnSpc>
                <a:spcPct val="100000"/>
              </a:lnSpc>
              <a:spcBef>
                <a:spcPts val="775"/>
              </a:spcBef>
              <a:buChar char="-"/>
              <a:tabLst>
                <a:tab pos="250825" algn="l"/>
              </a:tabLst>
            </a:pPr>
            <a:r>
              <a:rPr sz="2800" spc="-5" dirty="0">
                <a:latin typeface="Times New Roman"/>
                <a:cs typeface="Times New Roman"/>
              </a:rPr>
              <a:t>Medication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b="1" spc="-5" dirty="0">
                <a:latin typeface="Times New Roman"/>
                <a:cs typeface="Times New Roman"/>
              </a:rPr>
              <a:t>HIV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epilepsy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00025" indent="-187960">
              <a:lnSpc>
                <a:spcPct val="100000"/>
              </a:lnSpc>
              <a:spcBef>
                <a:spcPts val="675"/>
              </a:spcBef>
              <a:buChar char="-"/>
              <a:tabLst>
                <a:tab pos="200660" algn="l"/>
              </a:tabLst>
            </a:pPr>
            <a:r>
              <a:rPr sz="2800" spc="-5" dirty="0">
                <a:latin typeface="Times New Roman"/>
                <a:cs typeface="Times New Roman"/>
              </a:rPr>
              <a:t>Antibiotics as </a:t>
            </a:r>
            <a:r>
              <a:rPr sz="2800" b="1" dirty="0">
                <a:latin typeface="Times New Roman"/>
                <a:cs typeface="Times New Roman"/>
              </a:rPr>
              <a:t>rifabutin</a:t>
            </a:r>
            <a:r>
              <a:rPr sz="2800" dirty="0">
                <a:latin typeface="Times New Roman"/>
                <a:cs typeface="Times New Roman"/>
              </a:rPr>
              <a:t>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rifampicin.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Implant </a:t>
            </a:r>
            <a:r>
              <a:rPr spc="-5" dirty="0"/>
              <a:t>drug</a:t>
            </a:r>
            <a:r>
              <a:rPr spc="-65" dirty="0"/>
              <a:t> </a:t>
            </a:r>
            <a:r>
              <a:rPr dirty="0"/>
              <a:t>delivery</a:t>
            </a:r>
          </a:p>
        </p:txBody>
      </p:sp>
      <p:sp>
        <p:nvSpPr>
          <p:cNvPr id="3" name="object 3"/>
          <p:cNvSpPr/>
          <p:nvPr/>
        </p:nvSpPr>
        <p:spPr>
          <a:xfrm>
            <a:off x="296392" y="756538"/>
            <a:ext cx="5282565" cy="53340"/>
          </a:xfrm>
          <a:custGeom>
            <a:avLst/>
            <a:gdLst/>
            <a:ahLst/>
            <a:cxnLst/>
            <a:rect l="l" t="t" r="r" b="b"/>
            <a:pathLst>
              <a:path w="5282565" h="53340">
                <a:moveTo>
                  <a:pt x="5282209" y="0"/>
                </a:moveTo>
                <a:lnTo>
                  <a:pt x="0" y="0"/>
                </a:lnTo>
                <a:lnTo>
                  <a:pt x="0" y="53339"/>
                </a:lnTo>
                <a:lnTo>
                  <a:pt x="5282209" y="53339"/>
                </a:lnTo>
                <a:lnTo>
                  <a:pt x="528220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0439" y="751073"/>
            <a:ext cx="10881360" cy="594741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885"/>
              </a:spcBef>
            </a:pP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2- </a:t>
            </a:r>
            <a:r>
              <a:rPr sz="3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Histrelin</a:t>
            </a:r>
            <a:r>
              <a:rPr sz="3200" b="1" spc="-12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implants</a:t>
            </a:r>
            <a:endParaRPr sz="3200">
              <a:latin typeface="Times New Roman"/>
              <a:cs typeface="Times New Roman"/>
            </a:endParaRPr>
          </a:p>
          <a:p>
            <a:pPr marL="414655" marR="2334260" indent="-228600">
              <a:lnSpc>
                <a:spcPts val="3020"/>
              </a:lnSpc>
              <a:spcBef>
                <a:spcPts val="1065"/>
              </a:spcBef>
              <a:buChar char="-"/>
              <a:tabLst>
                <a:tab pos="415290" algn="l"/>
              </a:tabLst>
            </a:pPr>
            <a:r>
              <a:rPr sz="2800" spc="-5" dirty="0">
                <a:latin typeface="Times New Roman"/>
                <a:cs typeface="Times New Roman"/>
              </a:rPr>
              <a:t>Histrelin implant is a small, </a:t>
            </a:r>
            <a:r>
              <a:rPr sz="2800" dirty="0">
                <a:latin typeface="Times New Roman"/>
                <a:cs typeface="Times New Roman"/>
              </a:rPr>
              <a:t>thin, </a:t>
            </a:r>
            <a:r>
              <a:rPr sz="2800" spc="-5" dirty="0">
                <a:latin typeface="Times New Roman"/>
                <a:cs typeface="Times New Roman"/>
              </a:rPr>
              <a:t>flexible tube containing  medication that is inserted by a doctor on </a:t>
            </a:r>
            <a:r>
              <a:rPr sz="2800" dirty="0">
                <a:latin typeface="Times New Roman"/>
                <a:cs typeface="Times New Roman"/>
              </a:rPr>
              <a:t>the inside </a:t>
            </a:r>
            <a:r>
              <a:rPr sz="2800" spc="-5" dirty="0">
                <a:latin typeface="Times New Roman"/>
                <a:cs typeface="Times New Roman"/>
              </a:rPr>
              <a:t>of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upper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arm.</a:t>
            </a:r>
            <a:endParaRPr sz="2800">
              <a:latin typeface="Times New Roman"/>
              <a:cs typeface="Times New Roman"/>
            </a:endParaRPr>
          </a:p>
          <a:p>
            <a:pPr marL="414655" marR="2487295" indent="-228600">
              <a:lnSpc>
                <a:spcPct val="90000"/>
              </a:lnSpc>
              <a:spcBef>
                <a:spcPts val="960"/>
              </a:spcBef>
              <a:buChar char="-"/>
              <a:tabLst>
                <a:tab pos="415290" algn="l"/>
              </a:tabLst>
            </a:pPr>
            <a:r>
              <a:rPr sz="2800" spc="-5" dirty="0">
                <a:latin typeface="Times New Roman"/>
                <a:cs typeface="Times New Roman"/>
              </a:rPr>
              <a:t>Histrelin is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man-made form of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hormone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  regulates </a:t>
            </a:r>
            <a:r>
              <a:rPr sz="2800" spc="-10" dirty="0">
                <a:latin typeface="Times New Roman"/>
                <a:cs typeface="Times New Roman"/>
              </a:rPr>
              <a:t>many </a:t>
            </a:r>
            <a:r>
              <a:rPr sz="2800" spc="-5" dirty="0">
                <a:latin typeface="Times New Roman"/>
                <a:cs typeface="Times New Roman"/>
              </a:rPr>
              <a:t>processes in the </a:t>
            </a:r>
            <a:r>
              <a:rPr sz="2800" spc="-35" dirty="0">
                <a:latin typeface="Times New Roman"/>
                <a:cs typeface="Times New Roman"/>
              </a:rPr>
              <a:t>body. </a:t>
            </a:r>
            <a:r>
              <a:rPr sz="2800" spc="-5" dirty="0">
                <a:latin typeface="Times New Roman"/>
                <a:cs typeface="Times New Roman"/>
              </a:rPr>
              <a:t>Histrelin  overstimulates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body's own production of certain  hormones, which causes </a:t>
            </a:r>
            <a:r>
              <a:rPr sz="2800" b="1" spc="-5" dirty="0">
                <a:latin typeface="Times New Roman"/>
                <a:cs typeface="Times New Roman"/>
              </a:rPr>
              <a:t>that </a:t>
            </a:r>
            <a:r>
              <a:rPr sz="2800" b="1" spc="-10" dirty="0">
                <a:latin typeface="Times New Roman"/>
                <a:cs typeface="Times New Roman"/>
              </a:rPr>
              <a:t>production </a:t>
            </a:r>
            <a:r>
              <a:rPr sz="2800" b="1" spc="-5" dirty="0">
                <a:latin typeface="Times New Roman"/>
                <a:cs typeface="Times New Roman"/>
              </a:rPr>
              <a:t>to shut </a:t>
            </a:r>
            <a:r>
              <a:rPr sz="2800" b="1" spc="-10" dirty="0">
                <a:latin typeface="Times New Roman"/>
                <a:cs typeface="Times New Roman"/>
              </a:rPr>
              <a:t>down  </a:t>
            </a:r>
            <a:r>
              <a:rPr sz="2800" b="1" spc="-15" dirty="0">
                <a:latin typeface="Times New Roman"/>
                <a:cs typeface="Times New Roman"/>
              </a:rPr>
              <a:t>temporarily.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b="1" dirty="0">
                <a:solidFill>
                  <a:srgbClr val="9900CC"/>
                </a:solidFill>
                <a:latin typeface="Times New Roman"/>
                <a:cs typeface="Times New Roman"/>
              </a:rPr>
              <a:t>Uses</a:t>
            </a:r>
            <a:endParaRPr sz="3200">
              <a:latin typeface="Times New Roman"/>
              <a:cs typeface="Times New Roman"/>
            </a:endParaRPr>
          </a:p>
          <a:p>
            <a:pPr marL="213360" indent="-201295">
              <a:lnSpc>
                <a:spcPct val="100000"/>
              </a:lnSpc>
              <a:spcBef>
                <a:spcPts val="675"/>
              </a:spcBef>
              <a:buChar char="-"/>
              <a:tabLst>
                <a:tab pos="213995" algn="l"/>
                <a:tab pos="232727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Vantas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®	</a:t>
            </a:r>
            <a:r>
              <a:rPr sz="2800" spc="-5" dirty="0">
                <a:latin typeface="Times New Roman"/>
                <a:cs typeface="Times New Roman"/>
              </a:rPr>
              <a:t>► </a:t>
            </a:r>
            <a:r>
              <a:rPr sz="2800" spc="-25" dirty="0">
                <a:latin typeface="Times New Roman"/>
                <a:cs typeface="Times New Roman"/>
              </a:rPr>
              <a:t>Treat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symptoms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prostate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cancer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men.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020"/>
              </a:lnSpc>
              <a:spcBef>
                <a:spcPts val="1045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Supprelin </a:t>
            </a:r>
            <a:r>
              <a:rPr sz="2800" spc="-10" dirty="0">
                <a:latin typeface="Times New Roman"/>
                <a:cs typeface="Times New Roman"/>
              </a:rPr>
              <a:t>LA</a:t>
            </a:r>
            <a:r>
              <a:rPr sz="2800" b="1" spc="-10" dirty="0">
                <a:latin typeface="Times New Roman"/>
                <a:cs typeface="Times New Roman"/>
              </a:rPr>
              <a:t>® </a:t>
            </a:r>
            <a:r>
              <a:rPr sz="2800" spc="-5" dirty="0">
                <a:latin typeface="Times New Roman"/>
                <a:cs typeface="Times New Roman"/>
              </a:rPr>
              <a:t>► </a:t>
            </a:r>
            <a:r>
              <a:rPr sz="2800" spc="-25" dirty="0">
                <a:latin typeface="Times New Roman"/>
                <a:cs typeface="Times New Roman"/>
              </a:rPr>
              <a:t>Treat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precocious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puberty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 both </a:t>
            </a:r>
            <a:r>
              <a:rPr sz="2800" spc="-10" dirty="0">
                <a:latin typeface="Times New Roman"/>
                <a:cs typeface="Times New Roman"/>
              </a:rPr>
              <a:t>male </a:t>
            </a:r>
            <a:r>
              <a:rPr sz="2800" spc="-5" dirty="0">
                <a:latin typeface="Times New Roman"/>
                <a:cs typeface="Times New Roman"/>
              </a:rPr>
              <a:t>and female  children.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766047" y="879347"/>
            <a:ext cx="3325367" cy="2491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Implant </a:t>
            </a:r>
            <a:r>
              <a:rPr spc="-5" dirty="0"/>
              <a:t>drug</a:t>
            </a:r>
            <a:r>
              <a:rPr spc="-65" dirty="0"/>
              <a:t> </a:t>
            </a:r>
            <a:r>
              <a:rPr dirty="0"/>
              <a:t>delivery</a:t>
            </a:r>
          </a:p>
        </p:txBody>
      </p:sp>
      <p:sp>
        <p:nvSpPr>
          <p:cNvPr id="3" name="object 3"/>
          <p:cNvSpPr/>
          <p:nvPr/>
        </p:nvSpPr>
        <p:spPr>
          <a:xfrm>
            <a:off x="296392" y="756538"/>
            <a:ext cx="5282565" cy="53340"/>
          </a:xfrm>
          <a:custGeom>
            <a:avLst/>
            <a:gdLst/>
            <a:ahLst/>
            <a:cxnLst/>
            <a:rect l="l" t="t" r="r" b="b"/>
            <a:pathLst>
              <a:path w="5282565" h="53340">
                <a:moveTo>
                  <a:pt x="5282209" y="0"/>
                </a:moveTo>
                <a:lnTo>
                  <a:pt x="0" y="0"/>
                </a:lnTo>
                <a:lnTo>
                  <a:pt x="0" y="53339"/>
                </a:lnTo>
                <a:lnTo>
                  <a:pt x="5282209" y="53339"/>
                </a:lnTo>
                <a:lnTo>
                  <a:pt x="528220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3870" y="751073"/>
            <a:ext cx="11661140" cy="596265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2- </a:t>
            </a:r>
            <a:r>
              <a:rPr sz="3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Histrelin</a:t>
            </a:r>
            <a:r>
              <a:rPr sz="3200" b="1" spc="-4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implants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800" b="1" spc="-5" dirty="0">
                <a:solidFill>
                  <a:srgbClr val="9900CC"/>
                </a:solidFill>
                <a:latin typeface="Times New Roman"/>
                <a:cs typeface="Times New Roman"/>
              </a:rPr>
              <a:t>Usual Adult Dose </a:t>
            </a:r>
            <a:r>
              <a:rPr sz="2800" b="1" dirty="0">
                <a:solidFill>
                  <a:srgbClr val="9900CC"/>
                </a:solidFill>
                <a:latin typeface="Times New Roman"/>
                <a:cs typeface="Times New Roman"/>
              </a:rPr>
              <a:t>for </a:t>
            </a:r>
            <a:r>
              <a:rPr sz="2800" b="1" spc="-10" dirty="0">
                <a:solidFill>
                  <a:srgbClr val="9900CC"/>
                </a:solidFill>
                <a:latin typeface="Times New Roman"/>
                <a:cs typeface="Times New Roman"/>
              </a:rPr>
              <a:t>Prostate</a:t>
            </a:r>
            <a:r>
              <a:rPr sz="2800" b="1" spc="-195" dirty="0">
                <a:solidFill>
                  <a:srgbClr val="9900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CC"/>
                </a:solidFill>
                <a:latin typeface="Times New Roman"/>
                <a:cs typeface="Times New Roman"/>
              </a:rPr>
              <a:t>Cancer:</a:t>
            </a:r>
            <a:endParaRPr sz="2800">
              <a:latin typeface="Times New Roman"/>
              <a:cs typeface="Times New Roman"/>
            </a:endParaRPr>
          </a:p>
          <a:p>
            <a:pPr marL="241300" marR="3658235" indent="-241300">
              <a:lnSpc>
                <a:spcPct val="119600"/>
              </a:lnSpc>
              <a:buFont typeface="Times New Roman"/>
              <a:buChar char="-"/>
              <a:tabLst>
                <a:tab pos="241300" algn="l"/>
              </a:tabLst>
            </a:pPr>
            <a:r>
              <a:rPr sz="2800" b="1" spc="-35" dirty="0">
                <a:latin typeface="Times New Roman"/>
                <a:cs typeface="Times New Roman"/>
              </a:rPr>
              <a:t>Vantas®: </a:t>
            </a:r>
            <a:r>
              <a:rPr sz="2800" spc="-5" dirty="0">
                <a:latin typeface="Times New Roman"/>
                <a:cs typeface="Times New Roman"/>
              </a:rPr>
              <a:t>One </a:t>
            </a:r>
            <a:r>
              <a:rPr sz="2800" dirty="0">
                <a:latin typeface="Times New Roman"/>
                <a:cs typeface="Times New Roman"/>
              </a:rPr>
              <a:t>50 </a:t>
            </a:r>
            <a:r>
              <a:rPr sz="2800" spc="-15" dirty="0">
                <a:latin typeface="Times New Roman"/>
                <a:cs typeface="Times New Roman"/>
              </a:rPr>
              <a:t>mg </a:t>
            </a:r>
            <a:r>
              <a:rPr sz="2800" spc="-5" dirty="0">
                <a:latin typeface="Times New Roman"/>
                <a:cs typeface="Times New Roman"/>
              </a:rPr>
              <a:t>implant inserted subcutaneously  in </a:t>
            </a:r>
            <a:r>
              <a:rPr sz="2800" dirty="0">
                <a:latin typeface="Times New Roman"/>
                <a:cs typeface="Times New Roman"/>
              </a:rPr>
              <a:t>the inner </a:t>
            </a:r>
            <a:r>
              <a:rPr sz="2800" spc="-5" dirty="0">
                <a:latin typeface="Times New Roman"/>
                <a:cs typeface="Times New Roman"/>
              </a:rPr>
              <a:t>aspect of the </a:t>
            </a:r>
            <a:r>
              <a:rPr sz="2800" dirty="0">
                <a:latin typeface="Times New Roman"/>
                <a:cs typeface="Times New Roman"/>
              </a:rPr>
              <a:t>upper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arm.</a:t>
            </a:r>
            <a:endParaRPr sz="2800">
              <a:latin typeface="Times New Roman"/>
              <a:cs typeface="Times New Roman"/>
            </a:endParaRPr>
          </a:p>
          <a:p>
            <a:pPr marL="219710" indent="-207645">
              <a:lnSpc>
                <a:spcPct val="100000"/>
              </a:lnSpc>
              <a:spcBef>
                <a:spcPts val="675"/>
              </a:spcBef>
              <a:buChar char="-"/>
              <a:tabLst>
                <a:tab pos="220345" algn="l"/>
              </a:tabLst>
            </a:pPr>
            <a:r>
              <a:rPr sz="2800" spc="-5" dirty="0">
                <a:latin typeface="Times New Roman"/>
                <a:cs typeface="Times New Roman"/>
              </a:rPr>
              <a:t>Duration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therapy: The implant should be removed after 12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months.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har char="-"/>
              <a:tabLst>
                <a:tab pos="241300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Palliative treatment of advanced prostate</a:t>
            </a:r>
            <a:r>
              <a:rPr sz="2800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cancer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30"/>
              </a:spcBef>
            </a:pPr>
            <a:r>
              <a:rPr sz="2800" b="1" spc="-5" dirty="0">
                <a:solidFill>
                  <a:srgbClr val="9900CC"/>
                </a:solidFill>
                <a:latin typeface="Times New Roman"/>
                <a:cs typeface="Times New Roman"/>
              </a:rPr>
              <a:t>Usual Pediatric Dose for </a:t>
            </a:r>
            <a:r>
              <a:rPr sz="2800" b="1" spc="-10" dirty="0">
                <a:solidFill>
                  <a:srgbClr val="9900CC"/>
                </a:solidFill>
                <a:latin typeface="Times New Roman"/>
                <a:cs typeface="Times New Roman"/>
              </a:rPr>
              <a:t>Precocious</a:t>
            </a:r>
            <a:r>
              <a:rPr sz="2800" b="1" spc="-50" dirty="0">
                <a:solidFill>
                  <a:srgbClr val="9900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CC"/>
                </a:solidFill>
                <a:latin typeface="Times New Roman"/>
                <a:cs typeface="Times New Roman"/>
              </a:rPr>
              <a:t>Puberty:</a:t>
            </a:r>
            <a:endParaRPr sz="2800">
              <a:latin typeface="Times New Roman"/>
              <a:cs typeface="Times New Roman"/>
            </a:endParaRPr>
          </a:p>
          <a:p>
            <a:pPr marL="241300" marR="2613660" indent="-241300">
              <a:lnSpc>
                <a:spcPct val="119600"/>
              </a:lnSpc>
              <a:spcBef>
                <a:spcPts val="5"/>
              </a:spcBef>
              <a:buFont typeface="Times New Roman"/>
              <a:buChar char="-"/>
              <a:tabLst>
                <a:tab pos="24130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Supprelin </a:t>
            </a:r>
            <a:r>
              <a:rPr sz="2800" b="1" spc="-5" dirty="0">
                <a:latin typeface="Times New Roman"/>
                <a:cs typeface="Times New Roman"/>
              </a:rPr>
              <a:t>LA®: </a:t>
            </a:r>
            <a:r>
              <a:rPr sz="2800" spc="-5" dirty="0">
                <a:latin typeface="Times New Roman"/>
                <a:cs typeface="Times New Roman"/>
              </a:rPr>
              <a:t>One </a:t>
            </a:r>
            <a:r>
              <a:rPr sz="2800" dirty="0">
                <a:latin typeface="Times New Roman"/>
                <a:cs typeface="Times New Roman"/>
              </a:rPr>
              <a:t>50 </a:t>
            </a:r>
            <a:r>
              <a:rPr sz="2800" spc="-15" dirty="0">
                <a:latin typeface="Times New Roman"/>
                <a:cs typeface="Times New Roman"/>
              </a:rPr>
              <a:t>mg </a:t>
            </a:r>
            <a:r>
              <a:rPr sz="2800" spc="-5" dirty="0">
                <a:latin typeface="Times New Roman"/>
                <a:cs typeface="Times New Roman"/>
              </a:rPr>
              <a:t>implant inserted subcutaneously  in the inner aspect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upper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arm.</a:t>
            </a:r>
            <a:endParaRPr sz="2800">
              <a:latin typeface="Times New Roman"/>
              <a:cs typeface="Times New Roman"/>
            </a:endParaRPr>
          </a:p>
          <a:p>
            <a:pPr marL="219710" indent="-207645">
              <a:lnSpc>
                <a:spcPct val="100000"/>
              </a:lnSpc>
              <a:spcBef>
                <a:spcPts val="670"/>
              </a:spcBef>
              <a:buChar char="-"/>
              <a:tabLst>
                <a:tab pos="220345" algn="l"/>
              </a:tabLst>
            </a:pPr>
            <a:r>
              <a:rPr sz="2800" spc="-5" dirty="0">
                <a:latin typeface="Times New Roman"/>
                <a:cs typeface="Times New Roman"/>
              </a:rPr>
              <a:t>Duration of therapy: The implant </a:t>
            </a:r>
            <a:r>
              <a:rPr sz="2800" dirty="0">
                <a:latin typeface="Times New Roman"/>
                <a:cs typeface="Times New Roman"/>
              </a:rPr>
              <a:t>should </a:t>
            </a:r>
            <a:r>
              <a:rPr sz="2800" spc="-5" dirty="0">
                <a:latin typeface="Times New Roman"/>
                <a:cs typeface="Times New Roman"/>
              </a:rPr>
              <a:t>be removed after 12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months.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Discontinuation of therapy at the appropriate </a:t>
            </a: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dirty="0">
                <a:latin typeface="Times New Roman"/>
                <a:cs typeface="Times New Roman"/>
              </a:rPr>
              <a:t>point for the </a:t>
            </a:r>
            <a:r>
              <a:rPr sz="2800" spc="-5" dirty="0">
                <a:latin typeface="Times New Roman"/>
                <a:cs typeface="Times New Roman"/>
              </a:rPr>
              <a:t>onset of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puberty.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014204" y="464819"/>
            <a:ext cx="2029968" cy="21656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14204" y="3479291"/>
            <a:ext cx="2029968" cy="21808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Implant </a:t>
            </a:r>
            <a:r>
              <a:rPr spc="-5" dirty="0"/>
              <a:t>drug</a:t>
            </a:r>
            <a:r>
              <a:rPr spc="-65" dirty="0"/>
              <a:t> </a:t>
            </a:r>
            <a:r>
              <a:rPr dirty="0"/>
              <a:t>delivery</a:t>
            </a:r>
          </a:p>
        </p:txBody>
      </p:sp>
      <p:sp>
        <p:nvSpPr>
          <p:cNvPr id="3" name="object 3"/>
          <p:cNvSpPr/>
          <p:nvPr/>
        </p:nvSpPr>
        <p:spPr>
          <a:xfrm>
            <a:off x="296392" y="756538"/>
            <a:ext cx="5282565" cy="53340"/>
          </a:xfrm>
          <a:custGeom>
            <a:avLst/>
            <a:gdLst/>
            <a:ahLst/>
            <a:cxnLst/>
            <a:rect l="l" t="t" r="r" b="b"/>
            <a:pathLst>
              <a:path w="5282565" h="53340">
                <a:moveTo>
                  <a:pt x="5282209" y="0"/>
                </a:moveTo>
                <a:lnTo>
                  <a:pt x="0" y="0"/>
                </a:lnTo>
                <a:lnTo>
                  <a:pt x="0" y="53339"/>
                </a:lnTo>
                <a:lnTo>
                  <a:pt x="5282209" y="53339"/>
                </a:lnTo>
                <a:lnTo>
                  <a:pt x="528220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40400" y="1263411"/>
            <a:ext cx="5250815" cy="4919980"/>
          </a:xfrm>
          <a:prstGeom prst="rect">
            <a:avLst/>
          </a:prstGeom>
        </p:spPr>
        <p:txBody>
          <a:bodyPr vert="horz" wrap="square" lIns="0" tIns="227330" rIns="0" bIns="0" rtlCol="0">
            <a:spAutoFit/>
          </a:bodyPr>
          <a:lstStyle/>
          <a:p>
            <a:pPr marL="391160">
              <a:lnSpc>
                <a:spcPct val="100000"/>
              </a:lnSpc>
              <a:spcBef>
                <a:spcPts val="1790"/>
              </a:spcBef>
            </a:pPr>
            <a:r>
              <a:rPr sz="3200" b="1" dirty="0">
                <a:solidFill>
                  <a:srgbClr val="9900CC"/>
                </a:solidFill>
                <a:latin typeface="Times New Roman"/>
                <a:cs typeface="Times New Roman"/>
              </a:rPr>
              <a:t>Contraindications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Histrelin Pregnancy</a:t>
            </a:r>
            <a:r>
              <a:rPr sz="2800" b="1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Warnings:-</a:t>
            </a:r>
            <a:endParaRPr sz="2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Char char="-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Spontaneous </a:t>
            </a:r>
            <a:r>
              <a:rPr sz="2800" b="1" spc="-5" dirty="0">
                <a:latin typeface="Times New Roman"/>
                <a:cs typeface="Times New Roman"/>
              </a:rPr>
              <a:t>abortions </a:t>
            </a:r>
            <a:r>
              <a:rPr sz="2800" spc="-10" dirty="0">
                <a:latin typeface="Times New Roman"/>
                <a:cs typeface="Times New Roman"/>
              </a:rPr>
              <a:t>may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occur.</a:t>
            </a:r>
            <a:endParaRPr sz="2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Char char="-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US FDA pregnancy category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X.</a:t>
            </a:r>
            <a:endParaRPr sz="2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Times New Roman"/>
              <a:buChar char="-"/>
              <a:tabLst>
                <a:tab pos="241935" algn="l"/>
              </a:tabLst>
            </a:pPr>
            <a:r>
              <a:rPr sz="2800" b="1" spc="-30" dirty="0">
                <a:latin typeface="Times New Roman"/>
                <a:cs typeface="Times New Roman"/>
              </a:rPr>
              <a:t>Teratogenic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b="1" dirty="0">
                <a:latin typeface="Times New Roman"/>
                <a:cs typeface="Times New Roman"/>
              </a:rPr>
              <a:t>fetotoxic </a:t>
            </a:r>
            <a:r>
              <a:rPr sz="2800" spc="-10" dirty="0">
                <a:latin typeface="Times New Roman"/>
                <a:cs typeface="Times New Roman"/>
              </a:rPr>
              <a:t>effects.</a:t>
            </a:r>
            <a:endParaRPr sz="2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Char char="-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Major fetal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abnormalities,</a:t>
            </a:r>
            <a:endParaRPr sz="2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Char char="-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Increased fetal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mortality.</a:t>
            </a:r>
            <a:endParaRPr sz="2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Char char="-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Decreased </a:t>
            </a:r>
            <a:r>
              <a:rPr sz="2800" dirty="0">
                <a:latin typeface="Times New Roman"/>
                <a:cs typeface="Times New Roman"/>
              </a:rPr>
              <a:t>fetal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weights.</a:t>
            </a:r>
            <a:endParaRPr sz="2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Char char="-"/>
              <a:tabLst>
                <a:tab pos="241935" algn="l"/>
              </a:tabLst>
            </a:pPr>
            <a:r>
              <a:rPr sz="2800" spc="-10" dirty="0">
                <a:latin typeface="Times New Roman"/>
                <a:cs typeface="Times New Roman"/>
              </a:rPr>
              <a:t>Reduced </a:t>
            </a:r>
            <a:r>
              <a:rPr sz="2800" spc="-20" dirty="0">
                <a:latin typeface="Times New Roman"/>
                <a:cs typeface="Times New Roman"/>
              </a:rPr>
              <a:t>fertility.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870" y="778507"/>
            <a:ext cx="5010785" cy="489267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466725" indent="-454659">
              <a:lnSpc>
                <a:spcPct val="100000"/>
              </a:lnSpc>
              <a:spcBef>
                <a:spcPts val="960"/>
              </a:spcBef>
              <a:buAutoNum type="arabicPlain" startAt="2"/>
              <a:tabLst>
                <a:tab pos="467359" algn="l"/>
              </a:tabLst>
            </a:pPr>
            <a:r>
              <a:rPr sz="33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Histrelin</a:t>
            </a:r>
            <a:r>
              <a:rPr sz="33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300" b="1" dirty="0">
                <a:solidFill>
                  <a:srgbClr val="1F4E79"/>
                </a:solidFill>
                <a:latin typeface="Times New Roman"/>
                <a:cs typeface="Times New Roman"/>
              </a:rPr>
              <a:t>implants</a:t>
            </a:r>
            <a:endParaRPr sz="3300">
              <a:latin typeface="Times New Roman"/>
              <a:cs typeface="Times New Roman"/>
            </a:endParaRPr>
          </a:p>
          <a:p>
            <a:pPr marL="310515">
              <a:lnSpc>
                <a:spcPct val="100000"/>
              </a:lnSpc>
              <a:spcBef>
                <a:spcPts val="840"/>
              </a:spcBef>
            </a:pPr>
            <a:r>
              <a:rPr sz="3200" b="1" spc="-5" dirty="0">
                <a:solidFill>
                  <a:srgbClr val="9900CC"/>
                </a:solidFill>
                <a:latin typeface="Times New Roman"/>
                <a:cs typeface="Times New Roman"/>
              </a:rPr>
              <a:t>Side </a:t>
            </a:r>
            <a:r>
              <a:rPr sz="3200" b="1" dirty="0">
                <a:solidFill>
                  <a:srgbClr val="9900CC"/>
                </a:solidFill>
                <a:latin typeface="Times New Roman"/>
                <a:cs typeface="Times New Roman"/>
              </a:rPr>
              <a:t>effects</a:t>
            </a:r>
            <a:endParaRPr sz="3200">
              <a:latin typeface="Times New Roman"/>
              <a:cs typeface="Times New Roman"/>
            </a:endParaRPr>
          </a:p>
          <a:p>
            <a:pPr marL="539115" lvl="1" indent="-229235">
              <a:lnSpc>
                <a:spcPct val="100000"/>
              </a:lnSpc>
              <a:spcBef>
                <a:spcPts val="1315"/>
              </a:spcBef>
              <a:buChar char="-"/>
              <a:tabLst>
                <a:tab pos="539750" algn="l"/>
              </a:tabLst>
            </a:pPr>
            <a:r>
              <a:rPr sz="2800" spc="-5" dirty="0">
                <a:latin typeface="Times New Roman"/>
                <a:cs typeface="Times New Roman"/>
              </a:rPr>
              <a:t>Bloody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urine.</a:t>
            </a:r>
            <a:endParaRPr sz="2800">
              <a:latin typeface="Times New Roman"/>
              <a:cs typeface="Times New Roman"/>
            </a:endParaRPr>
          </a:p>
          <a:p>
            <a:pPr marL="539115" lvl="1" indent="-229235">
              <a:lnSpc>
                <a:spcPct val="100000"/>
              </a:lnSpc>
              <a:spcBef>
                <a:spcPts val="670"/>
              </a:spcBef>
              <a:buChar char="-"/>
              <a:tabLst>
                <a:tab pos="539750" algn="l"/>
              </a:tabLst>
            </a:pPr>
            <a:r>
              <a:rPr sz="2800" spc="-5" dirty="0">
                <a:latin typeface="Times New Roman"/>
                <a:cs typeface="Times New Roman"/>
              </a:rPr>
              <a:t>Increased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thirst.</a:t>
            </a:r>
            <a:endParaRPr sz="2800">
              <a:latin typeface="Times New Roman"/>
              <a:cs typeface="Times New Roman"/>
            </a:endParaRPr>
          </a:p>
          <a:p>
            <a:pPr marL="539115" lvl="1" indent="-229235">
              <a:lnSpc>
                <a:spcPct val="100000"/>
              </a:lnSpc>
              <a:spcBef>
                <a:spcPts val="665"/>
              </a:spcBef>
              <a:buChar char="-"/>
              <a:tabLst>
                <a:tab pos="539750" algn="l"/>
              </a:tabLst>
            </a:pPr>
            <a:r>
              <a:rPr sz="2800" spc="-5" dirty="0">
                <a:latin typeface="Times New Roman"/>
                <a:cs typeface="Times New Roman"/>
              </a:rPr>
              <a:t>Nausea, vomiting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539115" lvl="1" indent="-229235">
              <a:lnSpc>
                <a:spcPct val="100000"/>
              </a:lnSpc>
              <a:spcBef>
                <a:spcPts val="660"/>
              </a:spcBef>
              <a:buChar char="-"/>
              <a:tabLst>
                <a:tab pos="539750" algn="l"/>
              </a:tabLst>
            </a:pPr>
            <a:r>
              <a:rPr sz="2800" spc="-5" dirty="0">
                <a:latin typeface="Times New Roman"/>
                <a:cs typeface="Times New Roman"/>
              </a:rPr>
              <a:t>lower back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side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pain.</a:t>
            </a:r>
            <a:endParaRPr sz="2800">
              <a:latin typeface="Times New Roman"/>
              <a:cs typeface="Times New Roman"/>
            </a:endParaRPr>
          </a:p>
          <a:p>
            <a:pPr marL="517525" lvl="1" indent="-207645">
              <a:lnSpc>
                <a:spcPct val="100000"/>
              </a:lnSpc>
              <a:spcBef>
                <a:spcPts val="670"/>
              </a:spcBef>
              <a:buChar char="-"/>
              <a:tabLst>
                <a:tab pos="518159" algn="l"/>
              </a:tabLst>
            </a:pPr>
            <a:r>
              <a:rPr sz="2800" spc="-5" dirty="0">
                <a:latin typeface="Times New Roman"/>
                <a:cs typeface="Times New Roman"/>
              </a:rPr>
              <a:t>Swelling of 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face.</a:t>
            </a:r>
            <a:endParaRPr sz="2800">
              <a:latin typeface="Times New Roman"/>
              <a:cs typeface="Times New Roman"/>
            </a:endParaRPr>
          </a:p>
          <a:p>
            <a:pPr marL="539115" lvl="1" indent="-229235">
              <a:lnSpc>
                <a:spcPct val="100000"/>
              </a:lnSpc>
              <a:spcBef>
                <a:spcPts val="665"/>
              </a:spcBef>
              <a:buChar char="-"/>
              <a:tabLst>
                <a:tab pos="539750" algn="l"/>
              </a:tabLst>
            </a:pPr>
            <a:r>
              <a:rPr sz="2800" spc="-20" dirty="0">
                <a:latin typeface="Times New Roman"/>
                <a:cs typeface="Times New Roman"/>
              </a:rPr>
              <a:t>Trouble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breathing.</a:t>
            </a:r>
            <a:endParaRPr sz="2800">
              <a:latin typeface="Times New Roman"/>
              <a:cs typeface="Times New Roman"/>
            </a:endParaRPr>
          </a:p>
          <a:p>
            <a:pPr marL="539115" lvl="1" indent="-229235">
              <a:lnSpc>
                <a:spcPct val="100000"/>
              </a:lnSpc>
              <a:spcBef>
                <a:spcPts val="660"/>
              </a:spcBef>
              <a:buChar char="-"/>
              <a:tabLst>
                <a:tab pos="539750" algn="l"/>
              </a:tabLst>
            </a:pPr>
            <a:r>
              <a:rPr sz="2800" spc="-5" dirty="0">
                <a:latin typeface="Times New Roman"/>
                <a:cs typeface="Times New Roman"/>
              </a:rPr>
              <a:t>Unusual tiredness or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weakness.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Implant </a:t>
            </a:r>
            <a:r>
              <a:rPr spc="-5" dirty="0"/>
              <a:t>drug</a:t>
            </a:r>
            <a:r>
              <a:rPr spc="-65" dirty="0"/>
              <a:t> </a:t>
            </a:r>
            <a:r>
              <a:rPr dirty="0"/>
              <a:t>delivery</a:t>
            </a:r>
          </a:p>
        </p:txBody>
      </p:sp>
      <p:sp>
        <p:nvSpPr>
          <p:cNvPr id="3" name="object 3"/>
          <p:cNvSpPr/>
          <p:nvPr/>
        </p:nvSpPr>
        <p:spPr>
          <a:xfrm>
            <a:off x="296392" y="756538"/>
            <a:ext cx="5282565" cy="53340"/>
          </a:xfrm>
          <a:custGeom>
            <a:avLst/>
            <a:gdLst/>
            <a:ahLst/>
            <a:cxnLst/>
            <a:rect l="l" t="t" r="r" b="b"/>
            <a:pathLst>
              <a:path w="5282565" h="53340">
                <a:moveTo>
                  <a:pt x="5282209" y="0"/>
                </a:moveTo>
                <a:lnTo>
                  <a:pt x="0" y="0"/>
                </a:lnTo>
                <a:lnTo>
                  <a:pt x="0" y="53339"/>
                </a:lnTo>
                <a:lnTo>
                  <a:pt x="5282209" y="53339"/>
                </a:lnTo>
                <a:lnTo>
                  <a:pt x="528220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91143" y="362711"/>
            <a:ext cx="3621024" cy="2584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3870" y="751073"/>
            <a:ext cx="11186795" cy="542734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3- </a:t>
            </a:r>
            <a:r>
              <a:rPr sz="3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Buprenorphine implants</a:t>
            </a:r>
            <a:r>
              <a:rPr sz="3200" b="1" spc="-5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“Probuphine®”</a:t>
            </a:r>
            <a:endParaRPr sz="3200">
              <a:latin typeface="Times New Roman"/>
              <a:cs typeface="Times New Roman"/>
            </a:endParaRPr>
          </a:p>
          <a:p>
            <a:pPr marL="240665" marR="3634104" indent="-228600">
              <a:lnSpc>
                <a:spcPts val="3020"/>
              </a:lnSpc>
              <a:spcBef>
                <a:spcPts val="1065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It consists of a small, </a:t>
            </a:r>
            <a:r>
              <a:rPr sz="2800" dirty="0">
                <a:latin typeface="Times New Roman"/>
                <a:cs typeface="Times New Roman"/>
              </a:rPr>
              <a:t>solid </a:t>
            </a:r>
            <a:r>
              <a:rPr sz="2800" spc="-5" dirty="0">
                <a:latin typeface="Times New Roman"/>
                <a:cs typeface="Times New Roman"/>
              </a:rPr>
              <a:t>implant </a:t>
            </a:r>
            <a:r>
              <a:rPr sz="2800" spc="-10" dirty="0">
                <a:latin typeface="Times New Roman"/>
                <a:cs typeface="Times New Roman"/>
              </a:rPr>
              <a:t>made </a:t>
            </a:r>
            <a:r>
              <a:rPr sz="2800" dirty="0">
                <a:latin typeface="Times New Roman"/>
                <a:cs typeface="Times New Roman"/>
              </a:rPr>
              <a:t>from </a:t>
            </a:r>
            <a:r>
              <a:rPr sz="2800" spc="-5" dirty="0">
                <a:latin typeface="Times New Roman"/>
                <a:cs typeface="Times New Roman"/>
              </a:rPr>
              <a:t>a  mixture of </a:t>
            </a:r>
            <a:r>
              <a:rPr sz="2800" dirty="0">
                <a:latin typeface="Times New Roman"/>
                <a:cs typeface="Times New Roman"/>
              </a:rPr>
              <a:t>ethylene-vinyl </a:t>
            </a:r>
            <a:r>
              <a:rPr sz="2800" spc="-5" dirty="0">
                <a:latin typeface="Times New Roman"/>
                <a:cs typeface="Times New Roman"/>
              </a:rPr>
              <a:t>acetate </a:t>
            </a:r>
            <a:r>
              <a:rPr sz="2800" spc="-80" dirty="0">
                <a:latin typeface="Times New Roman"/>
                <a:cs typeface="Times New Roman"/>
              </a:rPr>
              <a:t>(EVA) </a:t>
            </a:r>
            <a:r>
              <a:rPr sz="2800" spc="-5" dirty="0">
                <a:latin typeface="Times New Roman"/>
                <a:cs typeface="Times New Roman"/>
              </a:rPr>
              <a:t>and a </a:t>
            </a:r>
            <a:r>
              <a:rPr sz="2800" dirty="0">
                <a:latin typeface="Times New Roman"/>
                <a:cs typeface="Times New Roman"/>
              </a:rPr>
              <a:t>drug  </a:t>
            </a:r>
            <a:r>
              <a:rPr sz="2800" spc="-5" dirty="0">
                <a:latin typeface="Times New Roman"/>
                <a:cs typeface="Times New Roman"/>
              </a:rPr>
              <a:t>substance.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Char char="-"/>
            </a:pPr>
            <a:endParaRPr sz="3450">
              <a:latin typeface="Times New Roman"/>
              <a:cs typeface="Times New Roman"/>
            </a:endParaRPr>
          </a:p>
          <a:p>
            <a:pPr marL="288290" indent="-229235">
              <a:lnSpc>
                <a:spcPct val="100000"/>
              </a:lnSpc>
              <a:buChar char="-"/>
              <a:tabLst>
                <a:tab pos="288925" algn="l"/>
              </a:tabLst>
            </a:pPr>
            <a:r>
              <a:rPr sz="2800" spc="-5" dirty="0">
                <a:latin typeface="Times New Roman"/>
                <a:cs typeface="Times New Roman"/>
              </a:rPr>
              <a:t>It is placed </a:t>
            </a:r>
            <a:r>
              <a:rPr sz="2800" spc="-15" dirty="0">
                <a:latin typeface="Times New Roman"/>
                <a:cs typeface="Times New Roman"/>
              </a:rPr>
              <a:t>subcutaneously, </a:t>
            </a:r>
            <a:r>
              <a:rPr sz="2800" spc="-5" dirty="0">
                <a:latin typeface="Times New Roman"/>
                <a:cs typeface="Times New Roman"/>
              </a:rPr>
              <a:t>normally in the upper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arm.</a:t>
            </a:r>
            <a:endParaRPr sz="2800">
              <a:latin typeface="Times New Roman"/>
              <a:cs typeface="Times New Roman"/>
            </a:endParaRPr>
          </a:p>
          <a:p>
            <a:pPr marL="288290" indent="-229235">
              <a:lnSpc>
                <a:spcPct val="100000"/>
              </a:lnSpc>
              <a:spcBef>
                <a:spcPts val="670"/>
              </a:spcBef>
              <a:buChar char="-"/>
              <a:tabLst>
                <a:tab pos="288925" algn="l"/>
              </a:tabLst>
            </a:pPr>
            <a:r>
              <a:rPr sz="2800" spc="-5" dirty="0">
                <a:latin typeface="Times New Roman"/>
                <a:cs typeface="Times New Roman"/>
              </a:rPr>
              <a:t>Each implant contains the equivalent of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80 mg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buprenorphine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59690">
              <a:lnSpc>
                <a:spcPct val="100000"/>
              </a:lnSpc>
              <a:spcBef>
                <a:spcPts val="2470"/>
              </a:spcBef>
            </a:pPr>
            <a:r>
              <a:rPr sz="3200" b="1" dirty="0">
                <a:solidFill>
                  <a:srgbClr val="9900CC"/>
                </a:solidFill>
                <a:latin typeface="Times New Roman"/>
                <a:cs typeface="Times New Roman"/>
              </a:rPr>
              <a:t>Uses</a:t>
            </a:r>
            <a:endParaRPr sz="3200">
              <a:latin typeface="Times New Roman"/>
              <a:cs typeface="Times New Roman"/>
            </a:endParaRPr>
          </a:p>
          <a:p>
            <a:pPr marL="288290" marR="633730" indent="-228600">
              <a:lnSpc>
                <a:spcPts val="3030"/>
              </a:lnSpc>
              <a:spcBef>
                <a:spcPts val="1055"/>
              </a:spcBef>
              <a:buChar char="-"/>
              <a:tabLst>
                <a:tab pos="288925" algn="l"/>
              </a:tabLst>
            </a:pPr>
            <a:r>
              <a:rPr sz="2800" spc="-5" dirty="0">
                <a:latin typeface="Times New Roman"/>
                <a:cs typeface="Times New Roman"/>
              </a:rPr>
              <a:t>It is indicated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maintenance treatment of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opioid dependence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  patients who have achieved and sustained prolonged clinical stability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on</a:t>
            </a:r>
            <a:endParaRPr sz="2800">
              <a:latin typeface="Times New Roman"/>
              <a:cs typeface="Times New Roman"/>
            </a:endParaRPr>
          </a:p>
          <a:p>
            <a:pPr marL="288290">
              <a:lnSpc>
                <a:spcPts val="2975"/>
              </a:lnSpc>
            </a:pPr>
            <a:r>
              <a:rPr sz="2800" spc="-5" dirty="0">
                <a:latin typeface="Times New Roman"/>
                <a:cs typeface="Times New Roman"/>
              </a:rPr>
              <a:t>low-to-moderate doses of a transmucosal buprenorphine-containing</a:t>
            </a:r>
            <a:r>
              <a:rPr sz="2800" spc="1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product.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Implant </a:t>
            </a:r>
            <a:r>
              <a:rPr spc="-5" dirty="0"/>
              <a:t>drug</a:t>
            </a:r>
            <a:r>
              <a:rPr spc="-65" dirty="0"/>
              <a:t> </a:t>
            </a:r>
            <a:r>
              <a:rPr dirty="0"/>
              <a:t>delivery</a:t>
            </a:r>
          </a:p>
        </p:txBody>
      </p:sp>
      <p:sp>
        <p:nvSpPr>
          <p:cNvPr id="3" name="object 3"/>
          <p:cNvSpPr/>
          <p:nvPr/>
        </p:nvSpPr>
        <p:spPr>
          <a:xfrm>
            <a:off x="296392" y="756538"/>
            <a:ext cx="5282565" cy="53340"/>
          </a:xfrm>
          <a:custGeom>
            <a:avLst/>
            <a:gdLst/>
            <a:ahLst/>
            <a:cxnLst/>
            <a:rect l="l" t="t" r="r" b="b"/>
            <a:pathLst>
              <a:path w="5282565" h="53340">
                <a:moveTo>
                  <a:pt x="5282209" y="0"/>
                </a:moveTo>
                <a:lnTo>
                  <a:pt x="0" y="0"/>
                </a:lnTo>
                <a:lnTo>
                  <a:pt x="0" y="53339"/>
                </a:lnTo>
                <a:lnTo>
                  <a:pt x="5282209" y="53339"/>
                </a:lnTo>
                <a:lnTo>
                  <a:pt x="528220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1152" y="772849"/>
            <a:ext cx="11409680" cy="5488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818254">
              <a:lnSpc>
                <a:spcPct val="115999"/>
              </a:lnSpc>
              <a:spcBef>
                <a:spcPts val="100"/>
              </a:spcBef>
            </a:pP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3- </a:t>
            </a:r>
            <a:r>
              <a:rPr sz="3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Buprenorphine implants </a:t>
            </a:r>
            <a:r>
              <a:rPr sz="32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“Probuphine®” </a:t>
            </a:r>
            <a:r>
              <a:rPr sz="3200" b="1" spc="-10" dirty="0">
                <a:solidFill>
                  <a:srgbClr val="9900CC"/>
                </a:solidFill>
                <a:latin typeface="Times New Roman"/>
                <a:cs typeface="Times New Roman"/>
              </a:rPr>
              <a:t> </a:t>
            </a:r>
            <a:r>
              <a:rPr sz="3200" b="1" spc="-25" dirty="0">
                <a:solidFill>
                  <a:srgbClr val="9900CC"/>
                </a:solidFill>
                <a:latin typeface="Times New Roman"/>
                <a:cs typeface="Times New Roman"/>
              </a:rPr>
              <a:t>Warnings </a:t>
            </a:r>
            <a:r>
              <a:rPr sz="3200" b="1" dirty="0">
                <a:solidFill>
                  <a:srgbClr val="9900CC"/>
                </a:solidFill>
                <a:latin typeface="Times New Roman"/>
                <a:cs typeface="Times New Roman"/>
              </a:rPr>
              <a:t>and</a:t>
            </a:r>
            <a:r>
              <a:rPr sz="3200" b="1" spc="-10" dirty="0">
                <a:solidFill>
                  <a:srgbClr val="9900CC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9900CC"/>
                </a:solidFill>
                <a:latin typeface="Times New Roman"/>
                <a:cs typeface="Times New Roman"/>
              </a:rPr>
              <a:t>Precautions</a:t>
            </a:r>
            <a:endParaRPr sz="3200">
              <a:latin typeface="Times New Roman"/>
              <a:cs typeface="Times New Roman"/>
            </a:endParaRPr>
          </a:p>
          <a:p>
            <a:pPr marL="241300" marR="570865" indent="-228600">
              <a:lnSpc>
                <a:spcPts val="3020"/>
              </a:lnSpc>
              <a:spcBef>
                <a:spcPts val="1060"/>
              </a:spcBef>
              <a:buFont typeface="Times New Roman"/>
              <a:buChar char="-"/>
              <a:tabLst>
                <a:tab pos="2413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Addiction, Abuse and </a:t>
            </a:r>
            <a:r>
              <a:rPr sz="2800" b="1" dirty="0">
                <a:latin typeface="Times New Roman"/>
                <a:cs typeface="Times New Roman"/>
              </a:rPr>
              <a:t>Misuse</a:t>
            </a:r>
            <a:r>
              <a:rPr sz="2800" dirty="0">
                <a:latin typeface="Times New Roman"/>
                <a:cs typeface="Times New Roman"/>
              </a:rPr>
              <a:t>: </a:t>
            </a:r>
            <a:r>
              <a:rPr sz="2800" spc="-5" dirty="0">
                <a:latin typeface="Times New Roman"/>
                <a:cs typeface="Times New Roman"/>
              </a:rPr>
              <a:t>Buprenorphine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abused in a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manner  similar to </a:t>
            </a:r>
            <a:r>
              <a:rPr sz="2800" dirty="0">
                <a:latin typeface="Times New Roman"/>
                <a:cs typeface="Times New Roman"/>
              </a:rPr>
              <a:t>other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opioids.</a:t>
            </a:r>
            <a:endParaRPr sz="2800">
              <a:latin typeface="Times New Roman"/>
              <a:cs typeface="Times New Roman"/>
            </a:endParaRPr>
          </a:p>
          <a:p>
            <a:pPr marL="241300" marR="535940" indent="-228600">
              <a:lnSpc>
                <a:spcPts val="3020"/>
              </a:lnSpc>
              <a:spcBef>
                <a:spcPts val="1005"/>
              </a:spcBef>
              <a:buFont typeface="Times New Roman"/>
              <a:buChar char="-"/>
              <a:tabLst>
                <a:tab pos="2413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Respiratory and </a:t>
            </a:r>
            <a:r>
              <a:rPr sz="2800" b="1" spc="-10" dirty="0">
                <a:latin typeface="Times New Roman"/>
                <a:cs typeface="Times New Roman"/>
              </a:rPr>
              <a:t>CNS Depression </a:t>
            </a:r>
            <a:r>
              <a:rPr sz="2800" spc="-5" dirty="0">
                <a:latin typeface="Times New Roman"/>
                <a:cs typeface="Times New Roman"/>
              </a:rPr>
              <a:t>and death have occurred in association  with </a:t>
            </a:r>
            <a:r>
              <a:rPr sz="2800" dirty="0">
                <a:latin typeface="Times New Roman"/>
                <a:cs typeface="Times New Roman"/>
              </a:rPr>
              <a:t>buprenorphine </a:t>
            </a:r>
            <a:r>
              <a:rPr sz="2800" spc="-5" dirty="0">
                <a:latin typeface="Times New Roman"/>
                <a:cs typeface="Times New Roman"/>
              </a:rPr>
              <a:t>particularly when taken by the intravenous (IV)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route.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Char char="-"/>
            </a:pPr>
            <a:endParaRPr sz="2450">
              <a:latin typeface="Times New Roman"/>
              <a:cs typeface="Times New Roman"/>
            </a:endParaRPr>
          </a:p>
          <a:p>
            <a:pPr marL="241300" marR="985519" indent="-228600">
              <a:lnSpc>
                <a:spcPts val="3030"/>
              </a:lnSpc>
              <a:buFont typeface="Times New Roman"/>
              <a:buChar char="-"/>
              <a:tabLst>
                <a:tab pos="2413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Neonatal Opioid </a:t>
            </a:r>
            <a:r>
              <a:rPr sz="2800" b="1" spc="-10" dirty="0">
                <a:latin typeface="Times New Roman"/>
                <a:cs typeface="Times New Roman"/>
              </a:rPr>
              <a:t>Withdrawal Syndrome </a:t>
            </a:r>
            <a:r>
              <a:rPr sz="2800" b="1" spc="-5" dirty="0">
                <a:latin typeface="Times New Roman"/>
                <a:cs typeface="Times New Roman"/>
              </a:rPr>
              <a:t>(NOWS) </a:t>
            </a:r>
            <a:r>
              <a:rPr sz="2800" spc="-5" dirty="0">
                <a:latin typeface="Times New Roman"/>
                <a:cs typeface="Times New Roman"/>
              </a:rPr>
              <a:t>is an expected and  treatable outcome </a:t>
            </a:r>
            <a:r>
              <a:rPr sz="2800" dirty="0">
                <a:latin typeface="Times New Roman"/>
                <a:cs typeface="Times New Roman"/>
              </a:rPr>
              <a:t>of prolonged </a:t>
            </a:r>
            <a:r>
              <a:rPr sz="2800" spc="-5" dirty="0">
                <a:latin typeface="Times New Roman"/>
                <a:cs typeface="Times New Roman"/>
              </a:rPr>
              <a:t>use of </a:t>
            </a:r>
            <a:r>
              <a:rPr sz="2800" dirty="0">
                <a:latin typeface="Times New Roman"/>
                <a:cs typeface="Times New Roman"/>
              </a:rPr>
              <a:t>opioids during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pregnancy.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10"/>
              </a:spcBef>
              <a:buFont typeface="Times New Roman"/>
              <a:buChar char="-"/>
              <a:tabLst>
                <a:tab pos="2413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Risk of Opioid </a:t>
            </a:r>
            <a:r>
              <a:rPr sz="2800" b="1" spc="-10" dirty="0">
                <a:latin typeface="Times New Roman"/>
                <a:cs typeface="Times New Roman"/>
              </a:rPr>
              <a:t>Withdrawal with </a:t>
            </a:r>
            <a:r>
              <a:rPr sz="2800" b="1" spc="-5" dirty="0">
                <a:latin typeface="Times New Roman"/>
                <a:cs typeface="Times New Roman"/>
              </a:rPr>
              <a:t>Abrupt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Discontinuation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020"/>
              </a:lnSpc>
              <a:spcBef>
                <a:spcPts val="1060"/>
              </a:spcBef>
              <a:buFont typeface="Times New Roman"/>
              <a:buChar char="-"/>
              <a:tabLst>
                <a:tab pos="2413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Most common side effects </a:t>
            </a:r>
            <a:r>
              <a:rPr sz="2800" spc="-5" dirty="0">
                <a:latin typeface="Times New Roman"/>
                <a:cs typeface="Times New Roman"/>
              </a:rPr>
              <a:t>: headache, insomnia, rhinorrhea,, nausea, </a:t>
            </a:r>
            <a:r>
              <a:rPr sz="2800" spc="-25" dirty="0">
                <a:latin typeface="Times New Roman"/>
                <a:cs typeface="Times New Roman"/>
              </a:rPr>
              <a:t>anxiety,  </a:t>
            </a:r>
            <a:r>
              <a:rPr sz="2800" spc="-5" dirty="0">
                <a:latin typeface="Times New Roman"/>
                <a:cs typeface="Times New Roman"/>
              </a:rPr>
              <a:t>back pain, </a:t>
            </a:r>
            <a:r>
              <a:rPr sz="2800" dirty="0">
                <a:latin typeface="Times New Roman"/>
                <a:cs typeface="Times New Roman"/>
              </a:rPr>
              <a:t>depression, constipation,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vomiting.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Implant </a:t>
            </a:r>
            <a:r>
              <a:rPr spc="-5" dirty="0"/>
              <a:t>drug</a:t>
            </a:r>
            <a:r>
              <a:rPr spc="-65" dirty="0"/>
              <a:t> </a:t>
            </a:r>
            <a:r>
              <a:rPr dirty="0"/>
              <a:t>delivery</a:t>
            </a:r>
          </a:p>
        </p:txBody>
      </p:sp>
      <p:sp>
        <p:nvSpPr>
          <p:cNvPr id="3" name="object 3"/>
          <p:cNvSpPr/>
          <p:nvPr/>
        </p:nvSpPr>
        <p:spPr>
          <a:xfrm>
            <a:off x="296392" y="756538"/>
            <a:ext cx="5282565" cy="53340"/>
          </a:xfrm>
          <a:custGeom>
            <a:avLst/>
            <a:gdLst/>
            <a:ahLst/>
            <a:cxnLst/>
            <a:rect l="l" t="t" r="r" b="b"/>
            <a:pathLst>
              <a:path w="5282565" h="53340">
                <a:moveTo>
                  <a:pt x="5282209" y="0"/>
                </a:moveTo>
                <a:lnTo>
                  <a:pt x="0" y="0"/>
                </a:lnTo>
                <a:lnTo>
                  <a:pt x="0" y="53339"/>
                </a:lnTo>
                <a:lnTo>
                  <a:pt x="5282209" y="53339"/>
                </a:lnTo>
                <a:lnTo>
                  <a:pt x="528220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22719" y="2738627"/>
            <a:ext cx="5474208" cy="2058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1152" y="751073"/>
            <a:ext cx="11524615" cy="562229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4- </a:t>
            </a:r>
            <a:r>
              <a:rPr sz="3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Naltrexone</a:t>
            </a:r>
            <a:r>
              <a:rPr sz="3200" b="1" spc="-5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implants</a:t>
            </a:r>
            <a:endParaRPr sz="3200">
              <a:latin typeface="Times New Roman"/>
              <a:cs typeface="Times New Roman"/>
            </a:endParaRPr>
          </a:p>
          <a:p>
            <a:pPr marL="241300" marR="552450" indent="-228600">
              <a:lnSpc>
                <a:spcPts val="3020"/>
              </a:lnSpc>
              <a:spcBef>
                <a:spcPts val="1065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Naltrexone implants </a:t>
            </a:r>
            <a:r>
              <a:rPr sz="2800" spc="-10" dirty="0">
                <a:latin typeface="Times New Roman"/>
                <a:cs typeface="Times New Roman"/>
              </a:rPr>
              <a:t>are </a:t>
            </a:r>
            <a:r>
              <a:rPr sz="2800" spc="-5" dirty="0">
                <a:latin typeface="Times New Roman"/>
                <a:cs typeface="Times New Roman"/>
              </a:rPr>
              <a:t>small medication pellets that get inserted under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skin and slowly release the medication over varying lengths of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time.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Char char="-"/>
            </a:pPr>
            <a:endParaRPr sz="2850">
              <a:latin typeface="Times New Roman"/>
              <a:cs typeface="Times New Roman"/>
            </a:endParaRPr>
          </a:p>
          <a:p>
            <a:pPr marL="343535" marR="5384165" lvl="1" indent="-228600" algn="just">
              <a:lnSpc>
                <a:spcPts val="3030"/>
              </a:lnSpc>
              <a:buChar char="-"/>
              <a:tabLst>
                <a:tab pos="344170" algn="l"/>
              </a:tabLst>
            </a:pPr>
            <a:r>
              <a:rPr sz="2800" spc="-5" dirty="0">
                <a:latin typeface="Times New Roman"/>
                <a:cs typeface="Times New Roman"/>
              </a:rPr>
              <a:t>Naltrexone is a </a:t>
            </a:r>
            <a:r>
              <a:rPr sz="2800" dirty="0">
                <a:latin typeface="Times New Roman"/>
                <a:cs typeface="Times New Roman"/>
              </a:rPr>
              <a:t>drug belonging </a:t>
            </a:r>
            <a:r>
              <a:rPr sz="2800" spc="-5" dirty="0">
                <a:latin typeface="Times New Roman"/>
                <a:cs typeface="Times New Roman"/>
              </a:rPr>
              <a:t>to a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class  of </a:t>
            </a:r>
            <a:r>
              <a:rPr sz="2800" dirty="0">
                <a:latin typeface="Times New Roman"/>
                <a:cs typeface="Times New Roman"/>
              </a:rPr>
              <a:t>drugs </a:t>
            </a:r>
            <a:r>
              <a:rPr sz="2800" spc="-5" dirty="0">
                <a:latin typeface="Times New Roman"/>
                <a:cs typeface="Times New Roman"/>
              </a:rPr>
              <a:t>called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opioid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antagonists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43535" marR="5720080" lvl="1" indent="-228600" algn="just">
              <a:lnSpc>
                <a:spcPct val="90000"/>
              </a:lnSpc>
              <a:spcBef>
                <a:spcPts val="960"/>
              </a:spcBef>
              <a:buChar char="-"/>
              <a:tabLst>
                <a:tab pos="344170" algn="l"/>
              </a:tabLst>
            </a:pPr>
            <a:r>
              <a:rPr sz="2800" spc="-5" dirty="0">
                <a:latin typeface="Times New Roman"/>
                <a:cs typeface="Times New Roman"/>
              </a:rPr>
              <a:t>Naltrexone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help reduce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desire  </a:t>
            </a:r>
            <a:r>
              <a:rPr sz="2800" dirty="0">
                <a:latin typeface="Times New Roman"/>
                <a:cs typeface="Times New Roman"/>
              </a:rPr>
              <a:t>for drugs </a:t>
            </a:r>
            <a:r>
              <a:rPr sz="2800" spc="-5" dirty="0">
                <a:latin typeface="Times New Roman"/>
                <a:cs typeface="Times New Roman"/>
              </a:rPr>
              <a:t>such as: </a:t>
            </a:r>
            <a:r>
              <a:rPr sz="2800" b="1" spc="-15" dirty="0">
                <a:latin typeface="Times New Roman"/>
                <a:cs typeface="Times New Roman"/>
              </a:rPr>
              <a:t>Heroin, </a:t>
            </a:r>
            <a:r>
              <a:rPr sz="2800" b="1" spc="-5" dirty="0">
                <a:latin typeface="Times New Roman"/>
                <a:cs typeface="Times New Roman"/>
              </a:rPr>
              <a:t>Morphine,  </a:t>
            </a:r>
            <a:r>
              <a:rPr sz="2800" b="1" dirty="0">
                <a:latin typeface="Times New Roman"/>
                <a:cs typeface="Times New Roman"/>
              </a:rPr>
              <a:t>Dilaudid, </a:t>
            </a:r>
            <a:r>
              <a:rPr sz="2800" b="1" spc="-5" dirty="0">
                <a:latin typeface="Times New Roman"/>
                <a:cs typeface="Times New Roman"/>
              </a:rPr>
              <a:t>Fentanyl,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Oxycontin.</a:t>
            </a:r>
            <a:endParaRPr sz="2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imes New Roman"/>
              <a:buChar char="-"/>
            </a:pPr>
            <a:endParaRPr sz="335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90000"/>
              </a:lnSpc>
              <a:spcBef>
                <a:spcPts val="5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But naltrexone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doesn’t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treat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withdrawal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symptoms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 </a:t>
            </a:r>
            <a:r>
              <a:rPr sz="2800" dirty="0">
                <a:latin typeface="Times New Roman"/>
                <a:cs typeface="Times New Roman"/>
              </a:rPr>
              <a:t>opioid </a:t>
            </a:r>
            <a:r>
              <a:rPr sz="2800" spc="-5" dirty="0">
                <a:latin typeface="Times New Roman"/>
                <a:cs typeface="Times New Roman"/>
              </a:rPr>
              <a:t>users </a:t>
            </a:r>
            <a:r>
              <a:rPr sz="2800" spc="-10" dirty="0">
                <a:latin typeface="Times New Roman"/>
                <a:cs typeface="Times New Roman"/>
              </a:rPr>
              <a:t>may  </a:t>
            </a:r>
            <a:r>
              <a:rPr sz="2800" spc="-5" dirty="0">
                <a:latin typeface="Times New Roman"/>
                <a:cs typeface="Times New Roman"/>
              </a:rPr>
              <a:t>experience, including: </a:t>
            </a:r>
            <a:r>
              <a:rPr sz="2800" spc="-25" dirty="0">
                <a:latin typeface="Times New Roman"/>
                <a:cs typeface="Times New Roman"/>
              </a:rPr>
              <a:t>Anxiety, </a:t>
            </a:r>
            <a:r>
              <a:rPr sz="2800" spc="-5" dirty="0">
                <a:latin typeface="Times New Roman"/>
                <a:cs typeface="Times New Roman"/>
              </a:rPr>
              <a:t>Agitation, Sleep disturbances, Sweating,  Abdominal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pain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Implant </a:t>
            </a:r>
            <a:r>
              <a:rPr spc="-5" dirty="0"/>
              <a:t>drug</a:t>
            </a:r>
            <a:r>
              <a:rPr spc="-65" dirty="0"/>
              <a:t> </a:t>
            </a:r>
            <a:r>
              <a:rPr dirty="0"/>
              <a:t>delivery</a:t>
            </a:r>
          </a:p>
        </p:txBody>
      </p:sp>
      <p:sp>
        <p:nvSpPr>
          <p:cNvPr id="3" name="object 3"/>
          <p:cNvSpPr/>
          <p:nvPr/>
        </p:nvSpPr>
        <p:spPr>
          <a:xfrm>
            <a:off x="296392" y="756538"/>
            <a:ext cx="5282565" cy="53340"/>
          </a:xfrm>
          <a:custGeom>
            <a:avLst/>
            <a:gdLst/>
            <a:ahLst/>
            <a:cxnLst/>
            <a:rect l="l" t="t" r="r" b="b"/>
            <a:pathLst>
              <a:path w="5282565" h="53340">
                <a:moveTo>
                  <a:pt x="5282209" y="0"/>
                </a:moveTo>
                <a:lnTo>
                  <a:pt x="0" y="0"/>
                </a:lnTo>
                <a:lnTo>
                  <a:pt x="0" y="53339"/>
                </a:lnTo>
                <a:lnTo>
                  <a:pt x="5282209" y="53339"/>
                </a:lnTo>
                <a:lnTo>
                  <a:pt x="528220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3870" y="772849"/>
            <a:ext cx="11361420" cy="5412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03084">
              <a:lnSpc>
                <a:spcPct val="115999"/>
              </a:lnSpc>
              <a:spcBef>
                <a:spcPts val="100"/>
              </a:spcBef>
            </a:pP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4- </a:t>
            </a:r>
            <a:r>
              <a:rPr sz="3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Naltrexone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implants </a:t>
            </a:r>
            <a:r>
              <a:rPr sz="3200" b="1" dirty="0">
                <a:solidFill>
                  <a:srgbClr val="9900CC"/>
                </a:solidFill>
                <a:latin typeface="Times New Roman"/>
                <a:cs typeface="Times New Roman"/>
              </a:rPr>
              <a:t> Why Choose an</a:t>
            </a:r>
            <a:r>
              <a:rPr sz="3200" b="1" spc="-70" dirty="0">
                <a:solidFill>
                  <a:srgbClr val="9900CC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9900CC"/>
                </a:solidFill>
                <a:latin typeface="Times New Roman"/>
                <a:cs typeface="Times New Roman"/>
              </a:rPr>
              <a:t>Implant?</a:t>
            </a:r>
            <a:endParaRPr sz="3200">
              <a:latin typeface="Times New Roman"/>
              <a:cs typeface="Times New Roman"/>
            </a:endParaRPr>
          </a:p>
          <a:p>
            <a:pPr marL="219710" indent="-207645">
              <a:lnSpc>
                <a:spcPct val="100000"/>
              </a:lnSpc>
              <a:spcBef>
                <a:spcPts val="675"/>
              </a:spcBef>
              <a:buChar char="-"/>
              <a:tabLst>
                <a:tab pos="220345" algn="l"/>
              </a:tabLst>
            </a:pPr>
            <a:r>
              <a:rPr sz="2800" spc="-5" dirty="0">
                <a:latin typeface="Times New Roman"/>
                <a:cs typeface="Times New Roman"/>
              </a:rPr>
              <a:t>Patient has a </a:t>
            </a:r>
            <a:r>
              <a:rPr sz="2800" dirty="0">
                <a:latin typeface="Times New Roman"/>
                <a:cs typeface="Times New Roman"/>
              </a:rPr>
              <a:t>history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relapsing.</a:t>
            </a:r>
            <a:endParaRPr sz="2800">
              <a:latin typeface="Times New Roman"/>
              <a:cs typeface="Times New Roman"/>
            </a:endParaRPr>
          </a:p>
          <a:p>
            <a:pPr marL="219710" indent="-207645">
              <a:lnSpc>
                <a:spcPct val="100000"/>
              </a:lnSpc>
              <a:spcBef>
                <a:spcPts val="660"/>
              </a:spcBef>
              <a:buChar char="-"/>
              <a:tabLst>
                <a:tab pos="220345" algn="l"/>
              </a:tabLst>
            </a:pPr>
            <a:r>
              <a:rPr sz="2800" spc="-5" dirty="0">
                <a:latin typeface="Times New Roman"/>
                <a:cs typeface="Times New Roman"/>
              </a:rPr>
              <a:t>Life circumstances </a:t>
            </a:r>
            <a:r>
              <a:rPr sz="2800" spc="-10" dirty="0">
                <a:latin typeface="Times New Roman"/>
                <a:cs typeface="Times New Roman"/>
              </a:rPr>
              <a:t>make </a:t>
            </a:r>
            <a:r>
              <a:rPr sz="2800" spc="-5" dirty="0">
                <a:latin typeface="Times New Roman"/>
                <a:cs typeface="Times New Roman"/>
              </a:rPr>
              <a:t>it </a:t>
            </a:r>
            <a:r>
              <a:rPr sz="2800" b="1" spc="-5" dirty="0">
                <a:latin typeface="Times New Roman"/>
                <a:cs typeface="Times New Roman"/>
              </a:rPr>
              <a:t>difficult to </a:t>
            </a:r>
            <a:r>
              <a:rPr sz="2800" b="1" dirty="0">
                <a:latin typeface="Times New Roman"/>
                <a:cs typeface="Times New Roman"/>
              </a:rPr>
              <a:t>stay </a:t>
            </a:r>
            <a:r>
              <a:rPr sz="2800" b="1" spc="-5" dirty="0">
                <a:latin typeface="Times New Roman"/>
                <a:cs typeface="Times New Roman"/>
              </a:rPr>
              <a:t>consistent </a:t>
            </a:r>
            <a:r>
              <a:rPr sz="2800" b="1" spc="-10" dirty="0">
                <a:latin typeface="Times New Roman"/>
                <a:cs typeface="Times New Roman"/>
              </a:rPr>
              <a:t>with </a:t>
            </a:r>
            <a:r>
              <a:rPr sz="2800" b="1" spc="-5" dirty="0">
                <a:latin typeface="Times New Roman"/>
                <a:cs typeface="Times New Roman"/>
              </a:rPr>
              <a:t>oral</a:t>
            </a:r>
            <a:r>
              <a:rPr sz="2800" b="1" spc="17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medication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Implants Last a </a:t>
            </a:r>
            <a:r>
              <a:rPr sz="2800" b="1" spc="-5" dirty="0">
                <a:latin typeface="Times New Roman"/>
                <a:cs typeface="Times New Roman"/>
              </a:rPr>
              <a:t>Long </a:t>
            </a:r>
            <a:r>
              <a:rPr sz="2800" b="1" spc="-20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► </a:t>
            </a:r>
            <a:r>
              <a:rPr sz="2800" spc="-10" dirty="0">
                <a:latin typeface="Times New Roman"/>
                <a:cs typeface="Times New Roman"/>
              </a:rPr>
              <a:t>effective </a:t>
            </a:r>
            <a:r>
              <a:rPr sz="2800" spc="-5" dirty="0">
                <a:latin typeface="Times New Roman"/>
                <a:cs typeface="Times New Roman"/>
              </a:rPr>
              <a:t>for 2-6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months.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70"/>
              </a:spcBef>
            </a:pPr>
            <a:r>
              <a:rPr sz="3200" b="1" spc="-25" dirty="0">
                <a:solidFill>
                  <a:srgbClr val="9900CC"/>
                </a:solidFill>
                <a:latin typeface="Times New Roman"/>
                <a:cs typeface="Times New Roman"/>
              </a:rPr>
              <a:t>Warnings </a:t>
            </a:r>
            <a:r>
              <a:rPr sz="3200" b="1" dirty="0">
                <a:solidFill>
                  <a:srgbClr val="9900CC"/>
                </a:solidFill>
                <a:latin typeface="Times New Roman"/>
                <a:cs typeface="Times New Roman"/>
              </a:rPr>
              <a:t>and</a:t>
            </a:r>
            <a:r>
              <a:rPr sz="3200" b="1" spc="-10" dirty="0">
                <a:solidFill>
                  <a:srgbClr val="9900CC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9900CC"/>
                </a:solidFill>
                <a:latin typeface="Times New Roman"/>
                <a:cs typeface="Times New Roman"/>
              </a:rPr>
              <a:t>precautions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Implantation site complications ► Infection, Inflammation,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Irritation.</a:t>
            </a:r>
            <a:endParaRPr sz="2800">
              <a:latin typeface="Times New Roman"/>
              <a:cs typeface="Times New Roman"/>
            </a:endParaRPr>
          </a:p>
          <a:p>
            <a:pPr marL="240665" marR="397510" indent="-228600">
              <a:lnSpc>
                <a:spcPts val="3020"/>
              </a:lnSpc>
              <a:spcBef>
                <a:spcPts val="1045"/>
              </a:spcBef>
              <a:buFont typeface="Times New Roman"/>
              <a:buChar char="-"/>
              <a:tabLst>
                <a:tab pos="24130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Withdrawal </a:t>
            </a:r>
            <a:r>
              <a:rPr sz="2800" b="1" dirty="0">
                <a:latin typeface="Times New Roman"/>
                <a:cs typeface="Times New Roman"/>
              </a:rPr>
              <a:t>symptoms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if you </a:t>
            </a:r>
            <a:r>
              <a:rPr sz="2800" spc="-10" dirty="0">
                <a:latin typeface="Times New Roman"/>
                <a:cs typeface="Times New Roman"/>
              </a:rPr>
              <a:t>haven’t </a:t>
            </a:r>
            <a:r>
              <a:rPr sz="2800" spc="-5" dirty="0">
                <a:latin typeface="Times New Roman"/>
                <a:cs typeface="Times New Roman"/>
              </a:rPr>
              <a:t>completely detoxed at the </a:t>
            </a: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you  started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treatment.</a:t>
            </a:r>
            <a:endParaRPr sz="2800">
              <a:latin typeface="Times New Roman"/>
              <a:cs typeface="Times New Roman"/>
            </a:endParaRPr>
          </a:p>
          <a:p>
            <a:pPr marL="213360" indent="-201295">
              <a:lnSpc>
                <a:spcPct val="100000"/>
              </a:lnSpc>
              <a:spcBef>
                <a:spcPts val="620"/>
              </a:spcBef>
              <a:buChar char="-"/>
              <a:tabLst>
                <a:tab pos="213995" algn="l"/>
              </a:tabLst>
            </a:pPr>
            <a:r>
              <a:rPr sz="2800" spc="-50" dirty="0">
                <a:latin typeface="Times New Roman"/>
                <a:cs typeface="Times New Roman"/>
              </a:rPr>
              <a:t>Women </a:t>
            </a:r>
            <a:r>
              <a:rPr sz="2800" spc="-5" dirty="0">
                <a:latin typeface="Times New Roman"/>
                <a:cs typeface="Times New Roman"/>
              </a:rPr>
              <a:t>who are </a:t>
            </a:r>
            <a:r>
              <a:rPr sz="2800" b="1" spc="-10" dirty="0">
                <a:latin typeface="Times New Roman"/>
                <a:cs typeface="Times New Roman"/>
              </a:rPr>
              <a:t>pregnant </a:t>
            </a:r>
            <a:r>
              <a:rPr sz="2800" b="1" spc="-5" dirty="0">
                <a:latin typeface="Times New Roman"/>
                <a:cs typeface="Times New Roman"/>
              </a:rPr>
              <a:t>or nursing </a:t>
            </a:r>
            <a:r>
              <a:rPr sz="2800" spc="-5" dirty="0">
                <a:latin typeface="Times New Roman"/>
                <a:cs typeface="Times New Roman"/>
              </a:rPr>
              <a:t>are advised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to take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naltrexone.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1251" y="123190"/>
            <a:ext cx="1063942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5" dirty="0"/>
              <a:t>Advantages and disadvantages of</a:t>
            </a:r>
            <a:r>
              <a:rPr sz="4600" spc="45" dirty="0"/>
              <a:t> </a:t>
            </a:r>
            <a:r>
              <a:rPr sz="4600" spc="-5" dirty="0"/>
              <a:t>implants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558495" y="1076705"/>
            <a:ext cx="5108575" cy="5229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7215">
              <a:lnSpc>
                <a:spcPct val="100000"/>
              </a:lnSpc>
              <a:spcBef>
                <a:spcPts val="100"/>
              </a:spcBef>
            </a:pPr>
            <a:r>
              <a:rPr sz="3600" b="1" u="heavy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Advantages</a:t>
            </a:r>
            <a:endParaRPr sz="3600">
              <a:latin typeface="Times New Roman"/>
              <a:cs typeface="Times New Roman"/>
            </a:endParaRPr>
          </a:p>
          <a:p>
            <a:pPr marL="241300" marR="266700" indent="-228600">
              <a:lnSpc>
                <a:spcPts val="3460"/>
              </a:lnSpc>
              <a:spcBef>
                <a:spcPts val="304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Controlled drug delivery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  over a long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time.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Improve patient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compliance.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241300" algn="l"/>
              </a:tabLst>
            </a:pPr>
            <a:r>
              <a:rPr sz="3200" spc="-35" dirty="0">
                <a:latin typeface="Times New Roman"/>
                <a:cs typeface="Times New Roman"/>
              </a:rPr>
              <a:t>Targeted </a:t>
            </a:r>
            <a:r>
              <a:rPr sz="3200" dirty="0">
                <a:latin typeface="Times New Roman"/>
                <a:cs typeface="Times New Roman"/>
              </a:rPr>
              <a:t>drug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delivery.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Bypass first pass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metabolism.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Decrease side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effects.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Improved stability of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drugs.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Improve availability of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drugs.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Disadvantages</a:t>
            </a:r>
          </a:p>
          <a:p>
            <a:pPr marL="241300" marR="113030" indent="-228600">
              <a:lnSpc>
                <a:spcPts val="3460"/>
              </a:lnSpc>
              <a:spcBef>
                <a:spcPts val="3130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0" u="none" spc="-5" dirty="0">
                <a:solidFill>
                  <a:srgbClr val="000000"/>
                </a:solidFill>
                <a:latin typeface="Times New Roman"/>
                <a:cs typeface="Times New Roman"/>
              </a:rPr>
              <a:t>Mini-surgery </a:t>
            </a:r>
            <a:r>
              <a:rPr sz="3200" b="0" u="none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3200" b="0" u="none" spc="-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0" u="none" dirty="0">
                <a:solidFill>
                  <a:srgbClr val="000000"/>
                </a:solidFill>
                <a:latin typeface="Times New Roman"/>
                <a:cs typeface="Times New Roman"/>
              </a:rPr>
              <a:t>needed  (Painful).</a:t>
            </a:r>
            <a:endParaRPr sz="3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46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0" u="none" dirty="0">
                <a:solidFill>
                  <a:srgbClr val="000000"/>
                </a:solidFill>
                <a:latin typeface="Times New Roman"/>
                <a:cs typeface="Times New Roman"/>
              </a:rPr>
              <a:t>Uneasy to simply  discontinue the</a:t>
            </a:r>
            <a:r>
              <a:rPr sz="3200" b="0" u="none" spc="-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0" u="none" spc="-25" dirty="0">
                <a:solidFill>
                  <a:srgbClr val="000000"/>
                </a:solidFill>
                <a:latin typeface="Times New Roman"/>
                <a:cs typeface="Times New Roman"/>
              </a:rPr>
              <a:t>therapy.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0" u="none" dirty="0">
                <a:solidFill>
                  <a:srgbClr val="000000"/>
                </a:solidFill>
                <a:latin typeface="Times New Roman"/>
                <a:cs typeface="Times New Roman"/>
              </a:rPr>
              <a:t>Local</a:t>
            </a:r>
            <a:r>
              <a:rPr sz="3200" b="0" u="none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0" u="none" dirty="0">
                <a:solidFill>
                  <a:srgbClr val="000000"/>
                </a:solidFill>
                <a:latin typeface="Times New Roman"/>
                <a:cs typeface="Times New Roman"/>
              </a:rPr>
              <a:t>reactions.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0" u="none" dirty="0">
                <a:solidFill>
                  <a:srgbClr val="000000"/>
                </a:solidFill>
                <a:latin typeface="Times New Roman"/>
                <a:cs typeface="Times New Roman"/>
              </a:rPr>
              <a:t>Inadequate</a:t>
            </a:r>
            <a:r>
              <a:rPr sz="3200" b="0" u="none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0" u="none" dirty="0">
                <a:solidFill>
                  <a:srgbClr val="000000"/>
                </a:solidFill>
                <a:latin typeface="Times New Roman"/>
                <a:cs typeface="Times New Roman"/>
              </a:rPr>
              <a:t>release.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151333"/>
            <a:ext cx="356679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15" dirty="0"/>
              <a:t>References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333552" y="1169288"/>
            <a:ext cx="11305540" cy="519557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 marR="1397000">
              <a:lnSpc>
                <a:spcPts val="2690"/>
              </a:lnSpc>
              <a:spcBef>
                <a:spcPts val="740"/>
              </a:spcBef>
            </a:pP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h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t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t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p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s: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/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/ww</a:t>
            </a:r>
            <a:r>
              <a:rPr sz="2800" u="heavy" spc="-19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w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.</a:t>
            </a:r>
            <a:r>
              <a:rPr sz="28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m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d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t</a:t>
            </a:r>
            <a:r>
              <a:rPr sz="28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m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ag.co</a:t>
            </a:r>
            <a:r>
              <a:rPr sz="28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m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/article</a:t>
            </a:r>
            <a:r>
              <a:rPr sz="2800" u="heavy" spc="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/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2013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/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07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/i</a:t>
            </a:r>
            <a:r>
              <a:rPr sz="28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m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p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l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antabl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e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-d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r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ug-deliver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y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- </a:t>
            </a:r>
            <a:r>
              <a:rPr sz="2800" spc="-5" dirty="0">
                <a:solidFill>
                  <a:srgbClr val="0462C1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devices%E2%80%94-overview</a:t>
            </a:r>
            <a:endParaRPr sz="2800">
              <a:latin typeface="Times New Roman"/>
              <a:cs typeface="Times New Roman"/>
            </a:endParaRPr>
          </a:p>
          <a:p>
            <a:pPr marL="12700" marR="260985">
              <a:lnSpc>
                <a:spcPct val="109600"/>
              </a:lnSpc>
              <a:spcBef>
                <a:spcPts val="1805"/>
              </a:spcBef>
            </a:pP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http://www.slideshare.net/biniyapatel/implant-37632814 </a:t>
            </a:r>
            <a:r>
              <a:rPr sz="2800" spc="-5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http://www.sciencedirect.com/science/article/pii/S1056871998000276</a:t>
            </a:r>
            <a:endParaRPr sz="2800">
              <a:latin typeface="Times New Roman"/>
              <a:cs typeface="Times New Roman"/>
            </a:endParaRPr>
          </a:p>
          <a:p>
            <a:pPr marL="12700" marR="260985">
              <a:lnSpc>
                <a:spcPct val="80000"/>
              </a:lnSpc>
              <a:spcBef>
                <a:spcPts val="980"/>
              </a:spcBef>
            </a:pPr>
            <a:r>
              <a:rPr sz="28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https://www.fpnsw.org.au/health-information/contraception/contraceptive- </a:t>
            </a:r>
            <a:r>
              <a:rPr sz="2800" spc="-20" dirty="0">
                <a:solidFill>
                  <a:srgbClr val="0462C1"/>
                </a:solidFill>
                <a:latin typeface="Calibri"/>
                <a:cs typeface="Calibri"/>
                <a:hlinkClick r:id="rId6"/>
              </a:rPr>
              <a:t> </a:t>
            </a:r>
            <a:r>
              <a:rPr sz="28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implant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1010"/>
              </a:spcBef>
            </a:pPr>
            <a:r>
              <a:rPr sz="28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7"/>
              </a:rPr>
              <a:t>https://braeburnpharmaceuticals.com/braeburn-pharmaceuticals-announces- </a:t>
            </a:r>
            <a:r>
              <a:rPr sz="2800" spc="-10" dirty="0">
                <a:solidFill>
                  <a:srgbClr val="0462C1"/>
                </a:solidFill>
                <a:latin typeface="Calibri"/>
                <a:cs typeface="Calibri"/>
                <a:hlinkClick r:id="rId7"/>
              </a:rPr>
              <a:t> </a:t>
            </a:r>
            <a:r>
              <a:rPr sz="28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7"/>
              </a:rPr>
              <a:t>fda-approves-probuphine-buprenorphine-implant-the-first-implant-for- </a:t>
            </a:r>
            <a:r>
              <a:rPr sz="2800" spc="-10" dirty="0">
                <a:solidFill>
                  <a:srgbClr val="0462C1"/>
                </a:solidFill>
                <a:latin typeface="Calibri"/>
                <a:cs typeface="Calibri"/>
                <a:hlinkClick r:id="rId7"/>
              </a:rPr>
              <a:t> </a:t>
            </a:r>
            <a:r>
              <a:rPr sz="28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7"/>
              </a:rPr>
              <a:t>treatment-of-opioid-dependence/</a:t>
            </a:r>
            <a:endParaRPr sz="2800">
              <a:latin typeface="Calibri"/>
              <a:cs typeface="Calibri"/>
            </a:endParaRPr>
          </a:p>
          <a:p>
            <a:pPr marL="241300" marR="74930" indent="-228600">
              <a:lnSpc>
                <a:spcPts val="269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Cochlear Implant </a:t>
            </a:r>
            <a:r>
              <a:rPr sz="2800" dirty="0">
                <a:latin typeface="Times New Roman"/>
                <a:cs typeface="Times New Roman"/>
              </a:rPr>
              <a:t>Patient </a:t>
            </a:r>
            <a:r>
              <a:rPr sz="2800" spc="-5" dirty="0">
                <a:latin typeface="Times New Roman"/>
                <a:cs typeface="Times New Roman"/>
              </a:rPr>
              <a:t>Assessment Evaluation of </a:t>
            </a:r>
            <a:r>
              <a:rPr sz="2800" spc="-20" dirty="0">
                <a:latin typeface="Times New Roman"/>
                <a:cs typeface="Times New Roman"/>
              </a:rPr>
              <a:t>Candidacy, </a:t>
            </a:r>
            <a:r>
              <a:rPr sz="2800" spc="-5" dirty="0">
                <a:latin typeface="Times New Roman"/>
                <a:cs typeface="Times New Roman"/>
              </a:rPr>
              <a:t>Performance,  and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Outcomes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Biointegration </a:t>
            </a:r>
            <a:r>
              <a:rPr sz="2800" spc="-5" dirty="0">
                <a:latin typeface="Times New Roman"/>
                <a:cs typeface="Times New Roman"/>
              </a:rPr>
              <a:t>of Medical Implant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Materials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358" y="917276"/>
            <a:ext cx="3404235" cy="115633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3200" dirty="0">
                <a:latin typeface="Times New Roman"/>
                <a:cs typeface="Times New Roman"/>
              </a:rPr>
              <a:t>1-Biostable.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3200" dirty="0">
                <a:latin typeface="Times New Roman"/>
                <a:cs typeface="Times New Roman"/>
              </a:rPr>
              <a:t>3 -Easily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removable.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4558" y="917276"/>
            <a:ext cx="5291455" cy="115633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705"/>
              </a:spcBef>
            </a:pPr>
            <a:r>
              <a:rPr sz="3200" dirty="0">
                <a:latin typeface="Times New Roman"/>
                <a:cs typeface="Times New Roman"/>
              </a:rPr>
              <a:t>2-Biocompatible.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3200" dirty="0">
                <a:latin typeface="Times New Roman"/>
                <a:cs typeface="Times New Roman"/>
              </a:rPr>
              <a:t>4-Nontoxic </a:t>
            </a:r>
            <a:r>
              <a:rPr sz="3200" spc="5" dirty="0">
                <a:latin typeface="Times New Roman"/>
                <a:cs typeface="Times New Roman"/>
              </a:rPr>
              <a:t>&amp; </a:t>
            </a:r>
            <a:r>
              <a:rPr sz="3200" dirty="0">
                <a:latin typeface="Times New Roman"/>
                <a:cs typeface="Times New Roman"/>
              </a:rPr>
              <a:t>non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carcinogenic.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8358" y="110998"/>
            <a:ext cx="60413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Ideal </a:t>
            </a:r>
            <a:r>
              <a:rPr sz="4000" spc="-10" dirty="0"/>
              <a:t>properties </a:t>
            </a:r>
            <a:r>
              <a:rPr sz="4000" spc="-5" dirty="0"/>
              <a:t>of</a:t>
            </a:r>
            <a:r>
              <a:rPr sz="4000" dirty="0"/>
              <a:t> </a:t>
            </a:r>
            <a:r>
              <a:rPr sz="4000" spc="-5" dirty="0"/>
              <a:t>implants</a:t>
            </a:r>
            <a:endParaRPr sz="4000"/>
          </a:p>
        </p:txBody>
      </p:sp>
      <p:grpSp>
        <p:nvGrpSpPr>
          <p:cNvPr id="5" name="object 5"/>
          <p:cNvGrpSpPr/>
          <p:nvPr/>
        </p:nvGrpSpPr>
        <p:grpSpPr>
          <a:xfrm>
            <a:off x="1569719" y="4288535"/>
            <a:ext cx="7282180" cy="2334895"/>
            <a:chOff x="1569719" y="4288535"/>
            <a:chExt cx="7282180" cy="2334895"/>
          </a:xfrm>
        </p:grpSpPr>
        <p:sp>
          <p:nvSpPr>
            <p:cNvPr id="6" name="object 6"/>
            <p:cNvSpPr/>
            <p:nvPr/>
          </p:nvSpPr>
          <p:spPr>
            <a:xfrm>
              <a:off x="1575815" y="4916423"/>
              <a:ext cx="2161540" cy="1080770"/>
            </a:xfrm>
            <a:custGeom>
              <a:avLst/>
              <a:gdLst/>
              <a:ahLst/>
              <a:cxnLst/>
              <a:rect l="l" t="t" r="r" b="b"/>
              <a:pathLst>
                <a:path w="2161540" h="1080770">
                  <a:moveTo>
                    <a:pt x="2052955" y="0"/>
                  </a:moveTo>
                  <a:lnTo>
                    <a:pt x="108077" y="0"/>
                  </a:lnTo>
                  <a:lnTo>
                    <a:pt x="66008" y="8493"/>
                  </a:lnTo>
                  <a:lnTo>
                    <a:pt x="31654" y="31654"/>
                  </a:lnTo>
                  <a:lnTo>
                    <a:pt x="8493" y="66008"/>
                  </a:lnTo>
                  <a:lnTo>
                    <a:pt x="0" y="108076"/>
                  </a:lnTo>
                  <a:lnTo>
                    <a:pt x="0" y="972464"/>
                  </a:lnTo>
                  <a:lnTo>
                    <a:pt x="8493" y="1014523"/>
                  </a:lnTo>
                  <a:lnTo>
                    <a:pt x="31654" y="1048869"/>
                  </a:lnTo>
                  <a:lnTo>
                    <a:pt x="66008" y="1072025"/>
                  </a:lnTo>
                  <a:lnTo>
                    <a:pt x="108077" y="1080516"/>
                  </a:lnTo>
                  <a:lnTo>
                    <a:pt x="2052955" y="1080516"/>
                  </a:lnTo>
                  <a:lnTo>
                    <a:pt x="2095023" y="1072025"/>
                  </a:lnTo>
                  <a:lnTo>
                    <a:pt x="2129377" y="1048869"/>
                  </a:lnTo>
                  <a:lnTo>
                    <a:pt x="2152538" y="1014523"/>
                  </a:lnTo>
                  <a:lnTo>
                    <a:pt x="2161032" y="972464"/>
                  </a:lnTo>
                  <a:lnTo>
                    <a:pt x="2161032" y="108076"/>
                  </a:lnTo>
                  <a:lnTo>
                    <a:pt x="2152538" y="66008"/>
                  </a:lnTo>
                  <a:lnTo>
                    <a:pt x="2129377" y="31654"/>
                  </a:lnTo>
                  <a:lnTo>
                    <a:pt x="2095023" y="8493"/>
                  </a:lnTo>
                  <a:lnTo>
                    <a:pt x="205295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75815" y="4916423"/>
              <a:ext cx="2161540" cy="1080770"/>
            </a:xfrm>
            <a:custGeom>
              <a:avLst/>
              <a:gdLst/>
              <a:ahLst/>
              <a:cxnLst/>
              <a:rect l="l" t="t" r="r" b="b"/>
              <a:pathLst>
                <a:path w="2161540" h="1080770">
                  <a:moveTo>
                    <a:pt x="0" y="108076"/>
                  </a:moveTo>
                  <a:lnTo>
                    <a:pt x="8493" y="66008"/>
                  </a:lnTo>
                  <a:lnTo>
                    <a:pt x="31654" y="31654"/>
                  </a:lnTo>
                  <a:lnTo>
                    <a:pt x="66008" y="8493"/>
                  </a:lnTo>
                  <a:lnTo>
                    <a:pt x="108077" y="0"/>
                  </a:lnTo>
                  <a:lnTo>
                    <a:pt x="2052955" y="0"/>
                  </a:lnTo>
                  <a:lnTo>
                    <a:pt x="2095023" y="8493"/>
                  </a:lnTo>
                  <a:lnTo>
                    <a:pt x="2129377" y="31654"/>
                  </a:lnTo>
                  <a:lnTo>
                    <a:pt x="2152538" y="66008"/>
                  </a:lnTo>
                  <a:lnTo>
                    <a:pt x="2161032" y="108076"/>
                  </a:lnTo>
                  <a:lnTo>
                    <a:pt x="2161032" y="972464"/>
                  </a:lnTo>
                  <a:lnTo>
                    <a:pt x="2152538" y="1014523"/>
                  </a:lnTo>
                  <a:lnTo>
                    <a:pt x="2129377" y="1048869"/>
                  </a:lnTo>
                  <a:lnTo>
                    <a:pt x="2095023" y="1072025"/>
                  </a:lnTo>
                  <a:lnTo>
                    <a:pt x="2052955" y="1080516"/>
                  </a:lnTo>
                  <a:lnTo>
                    <a:pt x="108077" y="1080516"/>
                  </a:lnTo>
                  <a:lnTo>
                    <a:pt x="66008" y="1072025"/>
                  </a:lnTo>
                  <a:lnTo>
                    <a:pt x="31654" y="1048869"/>
                  </a:lnTo>
                  <a:lnTo>
                    <a:pt x="8493" y="1014523"/>
                  </a:lnTo>
                  <a:lnTo>
                    <a:pt x="0" y="972464"/>
                  </a:lnTo>
                  <a:lnTo>
                    <a:pt x="0" y="10807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36212" y="4834762"/>
              <a:ext cx="864869" cy="621665"/>
            </a:xfrm>
            <a:custGeom>
              <a:avLst/>
              <a:gdLst/>
              <a:ahLst/>
              <a:cxnLst/>
              <a:rect l="l" t="t" r="r" b="b"/>
              <a:pathLst>
                <a:path w="864870" h="621664">
                  <a:moveTo>
                    <a:pt x="0" y="621284"/>
                  </a:moveTo>
                  <a:lnTo>
                    <a:pt x="864488" y="0"/>
                  </a:lnTo>
                </a:path>
              </a:pathLst>
            </a:custGeom>
            <a:ln w="12700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00955" y="4294631"/>
              <a:ext cx="4244340" cy="1080770"/>
            </a:xfrm>
            <a:custGeom>
              <a:avLst/>
              <a:gdLst/>
              <a:ahLst/>
              <a:cxnLst/>
              <a:rect l="l" t="t" r="r" b="b"/>
              <a:pathLst>
                <a:path w="4244340" h="1080770">
                  <a:moveTo>
                    <a:pt x="4136263" y="0"/>
                  </a:moveTo>
                  <a:lnTo>
                    <a:pt x="108077" y="0"/>
                  </a:lnTo>
                  <a:lnTo>
                    <a:pt x="66008" y="8493"/>
                  </a:lnTo>
                  <a:lnTo>
                    <a:pt x="31654" y="31654"/>
                  </a:lnTo>
                  <a:lnTo>
                    <a:pt x="8493" y="66008"/>
                  </a:lnTo>
                  <a:lnTo>
                    <a:pt x="0" y="108077"/>
                  </a:lnTo>
                  <a:lnTo>
                    <a:pt x="0" y="972439"/>
                  </a:lnTo>
                  <a:lnTo>
                    <a:pt x="8493" y="1014507"/>
                  </a:lnTo>
                  <a:lnTo>
                    <a:pt x="31654" y="1048861"/>
                  </a:lnTo>
                  <a:lnTo>
                    <a:pt x="66008" y="1072022"/>
                  </a:lnTo>
                  <a:lnTo>
                    <a:pt x="108077" y="1080516"/>
                  </a:lnTo>
                  <a:lnTo>
                    <a:pt x="4136263" y="1080516"/>
                  </a:lnTo>
                  <a:lnTo>
                    <a:pt x="4178331" y="1072022"/>
                  </a:lnTo>
                  <a:lnTo>
                    <a:pt x="4212685" y="1048861"/>
                  </a:lnTo>
                  <a:lnTo>
                    <a:pt x="4235846" y="1014507"/>
                  </a:lnTo>
                  <a:lnTo>
                    <a:pt x="4244340" y="972439"/>
                  </a:lnTo>
                  <a:lnTo>
                    <a:pt x="4244340" y="108077"/>
                  </a:lnTo>
                  <a:lnTo>
                    <a:pt x="4235846" y="66008"/>
                  </a:lnTo>
                  <a:lnTo>
                    <a:pt x="4212685" y="31654"/>
                  </a:lnTo>
                  <a:lnTo>
                    <a:pt x="4178331" y="8493"/>
                  </a:lnTo>
                  <a:lnTo>
                    <a:pt x="4136263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00955" y="4294631"/>
              <a:ext cx="4244340" cy="1080770"/>
            </a:xfrm>
            <a:custGeom>
              <a:avLst/>
              <a:gdLst/>
              <a:ahLst/>
              <a:cxnLst/>
              <a:rect l="l" t="t" r="r" b="b"/>
              <a:pathLst>
                <a:path w="4244340" h="1080770">
                  <a:moveTo>
                    <a:pt x="0" y="108077"/>
                  </a:moveTo>
                  <a:lnTo>
                    <a:pt x="8493" y="66008"/>
                  </a:lnTo>
                  <a:lnTo>
                    <a:pt x="31654" y="31654"/>
                  </a:lnTo>
                  <a:lnTo>
                    <a:pt x="66008" y="8493"/>
                  </a:lnTo>
                  <a:lnTo>
                    <a:pt x="108077" y="0"/>
                  </a:lnTo>
                  <a:lnTo>
                    <a:pt x="4136263" y="0"/>
                  </a:lnTo>
                  <a:lnTo>
                    <a:pt x="4178331" y="8493"/>
                  </a:lnTo>
                  <a:lnTo>
                    <a:pt x="4212685" y="31654"/>
                  </a:lnTo>
                  <a:lnTo>
                    <a:pt x="4235846" y="66008"/>
                  </a:lnTo>
                  <a:lnTo>
                    <a:pt x="4244340" y="108077"/>
                  </a:lnTo>
                  <a:lnTo>
                    <a:pt x="4244340" y="972439"/>
                  </a:lnTo>
                  <a:lnTo>
                    <a:pt x="4235846" y="1014507"/>
                  </a:lnTo>
                  <a:lnTo>
                    <a:pt x="4212685" y="1048861"/>
                  </a:lnTo>
                  <a:lnTo>
                    <a:pt x="4178331" y="1072022"/>
                  </a:lnTo>
                  <a:lnTo>
                    <a:pt x="4136263" y="1080516"/>
                  </a:lnTo>
                  <a:lnTo>
                    <a:pt x="108077" y="1080516"/>
                  </a:lnTo>
                  <a:lnTo>
                    <a:pt x="66008" y="1072022"/>
                  </a:lnTo>
                  <a:lnTo>
                    <a:pt x="31654" y="1048861"/>
                  </a:lnTo>
                  <a:lnTo>
                    <a:pt x="8493" y="1014507"/>
                  </a:lnTo>
                  <a:lnTo>
                    <a:pt x="0" y="972439"/>
                  </a:lnTo>
                  <a:lnTo>
                    <a:pt x="0" y="108077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736212" y="5456046"/>
              <a:ext cx="864869" cy="621665"/>
            </a:xfrm>
            <a:custGeom>
              <a:avLst/>
              <a:gdLst/>
              <a:ahLst/>
              <a:cxnLst/>
              <a:rect l="l" t="t" r="r" b="b"/>
              <a:pathLst>
                <a:path w="864870" h="621664">
                  <a:moveTo>
                    <a:pt x="0" y="0"/>
                  </a:moveTo>
                  <a:lnTo>
                    <a:pt x="864488" y="621372"/>
                  </a:lnTo>
                </a:path>
              </a:pathLst>
            </a:custGeom>
            <a:ln w="12700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00955" y="5536691"/>
              <a:ext cx="4213860" cy="1080770"/>
            </a:xfrm>
            <a:custGeom>
              <a:avLst/>
              <a:gdLst/>
              <a:ahLst/>
              <a:cxnLst/>
              <a:rect l="l" t="t" r="r" b="b"/>
              <a:pathLst>
                <a:path w="4213859" h="1080770">
                  <a:moveTo>
                    <a:pt x="4105783" y="0"/>
                  </a:moveTo>
                  <a:lnTo>
                    <a:pt x="108077" y="0"/>
                  </a:lnTo>
                  <a:lnTo>
                    <a:pt x="66008" y="8492"/>
                  </a:lnTo>
                  <a:lnTo>
                    <a:pt x="31654" y="31651"/>
                  </a:lnTo>
                  <a:lnTo>
                    <a:pt x="8493" y="65997"/>
                  </a:lnTo>
                  <a:lnTo>
                    <a:pt x="0" y="108051"/>
                  </a:lnTo>
                  <a:lnTo>
                    <a:pt x="0" y="972464"/>
                  </a:lnTo>
                  <a:lnTo>
                    <a:pt x="8493" y="1014523"/>
                  </a:lnTo>
                  <a:lnTo>
                    <a:pt x="31654" y="1048869"/>
                  </a:lnTo>
                  <a:lnTo>
                    <a:pt x="66008" y="1072025"/>
                  </a:lnTo>
                  <a:lnTo>
                    <a:pt x="108077" y="1080516"/>
                  </a:lnTo>
                  <a:lnTo>
                    <a:pt x="4105783" y="1080516"/>
                  </a:lnTo>
                  <a:lnTo>
                    <a:pt x="4147851" y="1072025"/>
                  </a:lnTo>
                  <a:lnTo>
                    <a:pt x="4182205" y="1048869"/>
                  </a:lnTo>
                  <a:lnTo>
                    <a:pt x="4205366" y="1014523"/>
                  </a:lnTo>
                  <a:lnTo>
                    <a:pt x="4213860" y="972464"/>
                  </a:lnTo>
                  <a:lnTo>
                    <a:pt x="4213860" y="108051"/>
                  </a:lnTo>
                  <a:lnTo>
                    <a:pt x="4205366" y="65997"/>
                  </a:lnTo>
                  <a:lnTo>
                    <a:pt x="4182205" y="31651"/>
                  </a:lnTo>
                  <a:lnTo>
                    <a:pt x="4147851" y="8492"/>
                  </a:lnTo>
                  <a:lnTo>
                    <a:pt x="4105783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00955" y="5536691"/>
              <a:ext cx="4213860" cy="1080770"/>
            </a:xfrm>
            <a:custGeom>
              <a:avLst/>
              <a:gdLst/>
              <a:ahLst/>
              <a:cxnLst/>
              <a:rect l="l" t="t" r="r" b="b"/>
              <a:pathLst>
                <a:path w="4213859" h="1080770">
                  <a:moveTo>
                    <a:pt x="0" y="108051"/>
                  </a:moveTo>
                  <a:lnTo>
                    <a:pt x="8493" y="65997"/>
                  </a:lnTo>
                  <a:lnTo>
                    <a:pt x="31654" y="31651"/>
                  </a:lnTo>
                  <a:lnTo>
                    <a:pt x="66008" y="8492"/>
                  </a:lnTo>
                  <a:lnTo>
                    <a:pt x="108077" y="0"/>
                  </a:lnTo>
                  <a:lnTo>
                    <a:pt x="4105783" y="0"/>
                  </a:lnTo>
                  <a:lnTo>
                    <a:pt x="4147851" y="8492"/>
                  </a:lnTo>
                  <a:lnTo>
                    <a:pt x="4182205" y="31651"/>
                  </a:lnTo>
                  <a:lnTo>
                    <a:pt x="4205366" y="65997"/>
                  </a:lnTo>
                  <a:lnTo>
                    <a:pt x="4213860" y="108051"/>
                  </a:lnTo>
                  <a:lnTo>
                    <a:pt x="4213860" y="972464"/>
                  </a:lnTo>
                  <a:lnTo>
                    <a:pt x="4205366" y="1014523"/>
                  </a:lnTo>
                  <a:lnTo>
                    <a:pt x="4182205" y="1048869"/>
                  </a:lnTo>
                  <a:lnTo>
                    <a:pt x="4147851" y="1072025"/>
                  </a:lnTo>
                  <a:lnTo>
                    <a:pt x="4105783" y="1080516"/>
                  </a:lnTo>
                  <a:lnTo>
                    <a:pt x="108077" y="1080516"/>
                  </a:lnTo>
                  <a:lnTo>
                    <a:pt x="66008" y="1072025"/>
                  </a:lnTo>
                  <a:lnTo>
                    <a:pt x="31654" y="1048869"/>
                  </a:lnTo>
                  <a:lnTo>
                    <a:pt x="8493" y="1014523"/>
                  </a:lnTo>
                  <a:lnTo>
                    <a:pt x="0" y="972464"/>
                  </a:lnTo>
                  <a:lnTo>
                    <a:pt x="0" y="108051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2530">
              <a:lnSpc>
                <a:spcPct val="116199"/>
              </a:lnSpc>
              <a:spcBef>
                <a:spcPts val="100"/>
              </a:spcBef>
            </a:pPr>
            <a:r>
              <a:rPr dirty="0"/>
              <a:t>4-Minimum surface area &amp; smooth</a:t>
            </a:r>
            <a:r>
              <a:rPr spc="-105" dirty="0"/>
              <a:t> </a:t>
            </a:r>
            <a:r>
              <a:rPr dirty="0"/>
              <a:t>texture.  6-rate controlled release of the</a:t>
            </a:r>
            <a:r>
              <a:rPr spc="-80" dirty="0"/>
              <a:t> </a:t>
            </a:r>
            <a:r>
              <a:rPr dirty="0"/>
              <a:t>drug.</a:t>
            </a:r>
          </a:p>
          <a:p>
            <a:pPr marL="12700">
              <a:lnSpc>
                <a:spcPct val="100000"/>
              </a:lnSpc>
              <a:spcBef>
                <a:spcPts val="2825"/>
              </a:spcBef>
            </a:pPr>
            <a:r>
              <a:rPr sz="4000" b="1" spc="-80" dirty="0">
                <a:solidFill>
                  <a:srgbClr val="C00000"/>
                </a:solidFill>
                <a:latin typeface="Times New Roman"/>
                <a:cs typeface="Times New Roman"/>
              </a:rPr>
              <a:t>Type </a:t>
            </a:r>
            <a:r>
              <a:rPr sz="4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sz="4000" b="1" spc="7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Implants</a:t>
            </a:r>
            <a:endParaRPr sz="4000">
              <a:latin typeface="Times New Roman"/>
              <a:cs typeface="Times New Roman"/>
            </a:endParaRPr>
          </a:p>
          <a:p>
            <a:pPr marL="4423410">
              <a:lnSpc>
                <a:spcPct val="100000"/>
              </a:lnSpc>
              <a:spcBef>
                <a:spcPts val="2580"/>
              </a:spcBef>
            </a:pPr>
            <a:r>
              <a:rPr sz="3800" b="1" dirty="0">
                <a:solidFill>
                  <a:srgbClr val="FFFFFF"/>
                </a:solidFill>
                <a:latin typeface="Calibri"/>
                <a:cs typeface="Calibri"/>
              </a:rPr>
              <a:t>Non</a:t>
            </a:r>
            <a:r>
              <a:rPr sz="38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800" b="1" spc="-10" dirty="0">
                <a:solidFill>
                  <a:srgbClr val="FFFFFF"/>
                </a:solidFill>
                <a:latin typeface="Calibri"/>
                <a:cs typeface="Calibri"/>
              </a:rPr>
              <a:t>Biodegradable</a:t>
            </a:r>
            <a:endParaRPr sz="3800">
              <a:latin typeface="Calibri"/>
              <a:cs typeface="Calibri"/>
            </a:endParaRPr>
          </a:p>
          <a:p>
            <a:pPr marL="1400175">
              <a:lnSpc>
                <a:spcPct val="100000"/>
              </a:lnSpc>
              <a:spcBef>
                <a:spcPts val="330"/>
              </a:spcBef>
            </a:pPr>
            <a:r>
              <a:rPr sz="3800" b="1" spc="-5" dirty="0">
                <a:solidFill>
                  <a:srgbClr val="FFFFFF"/>
                </a:solidFill>
                <a:latin typeface="Calibri"/>
                <a:cs typeface="Calibri"/>
              </a:rPr>
              <a:t>Implants</a:t>
            </a:r>
            <a:endParaRPr sz="3800">
              <a:latin typeface="Calibri"/>
              <a:cs typeface="Calibri"/>
            </a:endParaRPr>
          </a:p>
          <a:p>
            <a:pPr marL="4880610">
              <a:lnSpc>
                <a:spcPct val="100000"/>
              </a:lnSpc>
              <a:spcBef>
                <a:spcPts val="335"/>
              </a:spcBef>
            </a:pPr>
            <a:r>
              <a:rPr sz="3800" b="1" spc="-10" dirty="0">
                <a:solidFill>
                  <a:srgbClr val="FFFFFF"/>
                </a:solidFill>
                <a:latin typeface="Calibri"/>
                <a:cs typeface="Calibri"/>
              </a:rPr>
              <a:t>Biodegradable</a:t>
            </a:r>
            <a:endParaRPr sz="3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321" y="927862"/>
            <a:ext cx="8952865" cy="522287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40665" marR="600710" indent="-2286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241300" algn="l"/>
                <a:tab pos="3210560" algn="l"/>
              </a:tabLst>
            </a:pP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5" dirty="0">
                <a:latin typeface="Times New Roman"/>
                <a:cs typeface="Times New Roman"/>
              </a:rPr>
              <a:t>drug </a:t>
            </a:r>
            <a:r>
              <a:rPr sz="3200" dirty="0">
                <a:latin typeface="Times New Roman"/>
                <a:cs typeface="Times New Roman"/>
              </a:rPr>
              <a:t>is dispersed </a:t>
            </a:r>
            <a:r>
              <a:rPr sz="3200" spc="-15" dirty="0">
                <a:latin typeface="Times New Roman"/>
                <a:cs typeface="Times New Roman"/>
              </a:rPr>
              <a:t>homogeneously, </a:t>
            </a:r>
            <a:r>
              <a:rPr sz="3200" dirty="0">
                <a:latin typeface="Times New Roman"/>
                <a:cs typeface="Times New Roman"/>
              </a:rPr>
              <a:t>inside the  polymeric matrix through which the drug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diffuses  </a:t>
            </a:r>
            <a:r>
              <a:rPr sz="3200" dirty="0">
                <a:latin typeface="Times New Roman"/>
                <a:cs typeface="Times New Roman"/>
              </a:rPr>
              <a:t>slowly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providing	sustained release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240665" marR="520065" indent="-228600">
              <a:lnSpc>
                <a:spcPts val="3460"/>
              </a:lnSpc>
              <a:spcBef>
                <a:spcPts val="295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This type of system has several disadvantages, the  outer membrane is</a:t>
            </a:r>
            <a:r>
              <a:rPr sz="3200" spc="-6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nondegradable.</a:t>
            </a:r>
            <a:endParaRPr sz="3200">
              <a:latin typeface="Times New Roman"/>
              <a:cs typeface="Times New Roman"/>
            </a:endParaRPr>
          </a:p>
          <a:p>
            <a:pPr marL="240665" marR="402590" indent="-228600">
              <a:lnSpc>
                <a:spcPts val="346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Thus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minor 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surgery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 necessary for the removal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  the delivery system from the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body.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4700">
              <a:latin typeface="Times New Roman"/>
              <a:cs typeface="Times New Roman"/>
            </a:endParaRPr>
          </a:p>
          <a:p>
            <a:pPr marL="240665" marR="5080" indent="-228600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There is also a possibility that membrane rupture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will  potentially lead to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“drug </a:t>
            </a:r>
            <a:r>
              <a:rPr sz="3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dumping” </a:t>
            </a:r>
            <a:r>
              <a:rPr sz="3200" dirty="0">
                <a:latin typeface="Times New Roman"/>
                <a:cs typeface="Times New Roman"/>
              </a:rPr>
              <a:t>during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therapy.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321" y="142189"/>
            <a:ext cx="62344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Non </a:t>
            </a:r>
            <a:r>
              <a:rPr sz="4000" dirty="0"/>
              <a:t>Biodegradable</a:t>
            </a:r>
            <a:r>
              <a:rPr sz="4000" spc="-60" dirty="0"/>
              <a:t> </a:t>
            </a:r>
            <a:r>
              <a:rPr sz="4000" spc="-5" dirty="0"/>
              <a:t>implants</a:t>
            </a:r>
            <a:endParaRPr sz="4000"/>
          </a:p>
        </p:txBody>
      </p:sp>
      <p:sp>
        <p:nvSpPr>
          <p:cNvPr id="4" name="object 4"/>
          <p:cNvSpPr/>
          <p:nvPr/>
        </p:nvSpPr>
        <p:spPr>
          <a:xfrm>
            <a:off x="9342119" y="745236"/>
            <a:ext cx="2589276" cy="53080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897763"/>
            <a:ext cx="8464550" cy="5346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ts val="365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The inert polymers, used are eventually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absorbed</a:t>
            </a:r>
            <a:endParaRPr sz="3200">
              <a:latin typeface="Times New Roman"/>
              <a:cs typeface="Times New Roman"/>
            </a:endParaRPr>
          </a:p>
          <a:p>
            <a:pPr marL="241300">
              <a:lnSpc>
                <a:spcPts val="3650"/>
              </a:lnSpc>
            </a:pPr>
            <a:r>
              <a:rPr sz="3200" dirty="0">
                <a:latin typeface="Times New Roman"/>
                <a:cs typeface="Times New Roman"/>
              </a:rPr>
              <a:t>or </a:t>
            </a:r>
            <a:r>
              <a:rPr sz="3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excreted </a:t>
            </a:r>
            <a:r>
              <a:rPr sz="3200" dirty="0">
                <a:latin typeface="Times New Roman"/>
                <a:cs typeface="Times New Roman"/>
              </a:rPr>
              <a:t>by the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body.</a:t>
            </a:r>
            <a:endParaRPr sz="3200">
              <a:latin typeface="Times New Roman"/>
              <a:cs typeface="Times New Roman"/>
            </a:endParaRPr>
          </a:p>
          <a:p>
            <a:pPr marL="241300" marR="233045" indent="-228600">
              <a:lnSpc>
                <a:spcPts val="346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No need for </a:t>
            </a:r>
            <a:r>
              <a:rPr sz="3200" spc="-5" dirty="0">
                <a:latin typeface="Times New Roman"/>
                <a:cs typeface="Times New Roman"/>
              </a:rPr>
              <a:t>surgical </a:t>
            </a:r>
            <a:r>
              <a:rPr sz="3200" dirty="0">
                <a:latin typeface="Times New Roman"/>
                <a:cs typeface="Times New Roman"/>
              </a:rPr>
              <a:t>removal of the implant</a:t>
            </a:r>
            <a:r>
              <a:rPr sz="3200" spc="-1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after  the conclusion of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therapy.</a:t>
            </a:r>
            <a:endParaRPr sz="3200">
              <a:latin typeface="Times New Roman"/>
              <a:cs typeface="Times New Roman"/>
            </a:endParaRPr>
          </a:p>
          <a:p>
            <a:pPr marL="241300" marR="205104" indent="-228600">
              <a:lnSpc>
                <a:spcPts val="3460"/>
              </a:lnSpc>
              <a:spcBef>
                <a:spcPts val="2860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Drug is dispersed in to a</a:t>
            </a:r>
            <a:r>
              <a:rPr sz="320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Times New Roman"/>
                <a:cs typeface="Times New Roman"/>
              </a:rPr>
              <a:t>biodegradable</a:t>
            </a:r>
            <a:r>
              <a:rPr sz="3200" b="1" spc="-8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polymer  matrix like </a:t>
            </a:r>
            <a:r>
              <a:rPr sz="3200" i="1" dirty="0">
                <a:latin typeface="Times New Roman"/>
                <a:cs typeface="Times New Roman"/>
              </a:rPr>
              <a:t>poly vinyl methyl ether </a:t>
            </a:r>
            <a:r>
              <a:rPr sz="3200" dirty="0">
                <a:latin typeface="Times New Roman"/>
                <a:cs typeface="Times New Roman"/>
              </a:rPr>
              <a:t>and is coated  with immobilized urease in a neutral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PH.</a:t>
            </a:r>
            <a:endParaRPr sz="3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460"/>
              </a:lnSpc>
              <a:spcBef>
                <a:spcPts val="306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In the presence of urea, </a:t>
            </a:r>
            <a:r>
              <a:rPr sz="3200" b="1" dirty="0">
                <a:latin typeface="Times New Roman"/>
                <a:cs typeface="Times New Roman"/>
              </a:rPr>
              <a:t>ammonia </a:t>
            </a:r>
            <a:r>
              <a:rPr sz="3200" dirty="0">
                <a:latin typeface="Times New Roman"/>
                <a:cs typeface="Times New Roman"/>
              </a:rPr>
              <a:t>is released  causing increase in </a:t>
            </a:r>
            <a:r>
              <a:rPr sz="3200" spc="-5" dirty="0">
                <a:latin typeface="Times New Roman"/>
                <a:cs typeface="Times New Roman"/>
              </a:rPr>
              <a:t>PH </a:t>
            </a:r>
            <a:r>
              <a:rPr sz="3200" dirty="0">
                <a:latin typeface="Times New Roman"/>
                <a:cs typeface="Times New Roman"/>
              </a:rPr>
              <a:t>at which polymer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degrades  leading to drug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release.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8358" y="158242"/>
            <a:ext cx="52025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Biodegradable</a:t>
            </a:r>
            <a:r>
              <a:rPr sz="4000" spc="-30" dirty="0"/>
              <a:t> </a:t>
            </a:r>
            <a:r>
              <a:rPr sz="4000" spc="-5" dirty="0"/>
              <a:t>implants</a:t>
            </a:r>
            <a:endParaRPr sz="4000"/>
          </a:p>
        </p:txBody>
      </p:sp>
      <p:sp>
        <p:nvSpPr>
          <p:cNvPr id="4" name="object 4"/>
          <p:cNvSpPr/>
          <p:nvPr/>
        </p:nvSpPr>
        <p:spPr>
          <a:xfrm>
            <a:off x="8813292" y="850391"/>
            <a:ext cx="3265932" cy="4730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77085" y="135636"/>
            <a:ext cx="8352155" cy="1325880"/>
            <a:chOff x="2077085" y="135636"/>
            <a:chExt cx="8352155" cy="1325880"/>
          </a:xfrm>
        </p:grpSpPr>
        <p:sp>
          <p:nvSpPr>
            <p:cNvPr id="3" name="object 3"/>
            <p:cNvSpPr/>
            <p:nvPr/>
          </p:nvSpPr>
          <p:spPr>
            <a:xfrm>
              <a:off x="2080260" y="690372"/>
              <a:ext cx="8345805" cy="767715"/>
            </a:xfrm>
            <a:custGeom>
              <a:avLst/>
              <a:gdLst/>
              <a:ahLst/>
              <a:cxnLst/>
              <a:rect l="l" t="t" r="r" b="b"/>
              <a:pathLst>
                <a:path w="8345805" h="767715">
                  <a:moveTo>
                    <a:pt x="4094988" y="0"/>
                  </a:moveTo>
                  <a:lnTo>
                    <a:pt x="4094988" y="383793"/>
                  </a:lnTo>
                  <a:lnTo>
                    <a:pt x="8345296" y="383793"/>
                  </a:lnTo>
                  <a:lnTo>
                    <a:pt x="8345296" y="767461"/>
                  </a:lnTo>
                </a:path>
                <a:path w="8345805" h="767715">
                  <a:moveTo>
                    <a:pt x="4094861" y="0"/>
                  </a:moveTo>
                  <a:lnTo>
                    <a:pt x="4094861" y="336423"/>
                  </a:lnTo>
                  <a:lnTo>
                    <a:pt x="4076700" y="336423"/>
                  </a:lnTo>
                  <a:lnTo>
                    <a:pt x="4076700" y="720216"/>
                  </a:lnTo>
                </a:path>
                <a:path w="8345805" h="767715">
                  <a:moveTo>
                    <a:pt x="4095241" y="0"/>
                  </a:moveTo>
                  <a:lnTo>
                    <a:pt x="4095241" y="383793"/>
                  </a:lnTo>
                  <a:lnTo>
                    <a:pt x="0" y="383793"/>
                  </a:lnTo>
                  <a:lnTo>
                    <a:pt x="0" y="767461"/>
                  </a:lnTo>
                </a:path>
              </a:pathLst>
            </a:custGeom>
            <a:ln w="6096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80204" y="135636"/>
              <a:ext cx="2990088" cy="55473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819650" y="35813"/>
            <a:ext cx="27082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15" dirty="0">
                <a:solidFill>
                  <a:srgbClr val="FFFFFF"/>
                </a:solidFill>
                <a:latin typeface="Calibri"/>
                <a:cs typeface="Calibri"/>
              </a:rPr>
              <a:t>Classification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2984" y="1456944"/>
            <a:ext cx="3654552" cy="1237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5978" y="1483614"/>
            <a:ext cx="3383279" cy="107696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475615" marR="5080" indent="-463550">
              <a:lnSpc>
                <a:spcPts val="3960"/>
              </a:lnSpc>
              <a:spcBef>
                <a:spcPts val="530"/>
              </a:spcBef>
            </a:pPr>
            <a:r>
              <a:rPr sz="3600" spc="-20" dirty="0">
                <a:solidFill>
                  <a:srgbClr val="FFFFFF"/>
                </a:solidFill>
                <a:latin typeface="Calibri"/>
                <a:cs typeface="Calibri"/>
              </a:rPr>
              <a:t>Rate</a:t>
            </a:r>
            <a:r>
              <a:rPr sz="3600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spc="-15" dirty="0">
                <a:solidFill>
                  <a:srgbClr val="FFFFFF"/>
                </a:solidFill>
                <a:latin typeface="Calibri"/>
                <a:cs typeface="Calibri"/>
              </a:rPr>
              <a:t>programmed  </a:t>
            </a:r>
            <a:r>
              <a:rPr sz="3600" spc="-5" dirty="0">
                <a:solidFill>
                  <a:srgbClr val="FFFFFF"/>
                </a:solidFill>
                <a:latin typeface="Calibri"/>
                <a:cs typeface="Calibri"/>
              </a:rPr>
              <a:t>drug</a:t>
            </a:r>
            <a:r>
              <a:rPr sz="3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Calibri"/>
                <a:cs typeface="Calibri"/>
              </a:rPr>
              <a:t>delivery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00371" y="1409700"/>
            <a:ext cx="3311652" cy="15133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604765" y="1323213"/>
            <a:ext cx="3105150" cy="157861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065" marR="5080" algn="ctr">
              <a:lnSpc>
                <a:spcPct val="91500"/>
              </a:lnSpc>
              <a:spcBef>
                <a:spcPts val="465"/>
              </a:spcBef>
            </a:pPr>
            <a:r>
              <a:rPr sz="3600" spc="-10" dirty="0">
                <a:solidFill>
                  <a:srgbClr val="FFFFFF"/>
                </a:solidFill>
                <a:latin typeface="Calibri"/>
                <a:cs typeface="Calibri"/>
              </a:rPr>
              <a:t>Activation  </a:t>
            </a:r>
            <a:r>
              <a:rPr sz="3600" spc="-5" dirty="0">
                <a:solidFill>
                  <a:srgbClr val="FFFFFF"/>
                </a:solidFill>
                <a:latin typeface="Calibri"/>
                <a:cs typeface="Calibri"/>
              </a:rPr>
              <a:t>modulating</a:t>
            </a:r>
            <a:r>
              <a:rPr sz="36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Calibri"/>
                <a:cs typeface="Calibri"/>
              </a:rPr>
              <a:t>drug  </a:t>
            </a:r>
            <a:r>
              <a:rPr sz="3600" spc="-10" dirty="0">
                <a:solidFill>
                  <a:srgbClr val="FFFFFF"/>
                </a:solidFill>
                <a:latin typeface="Calibri"/>
                <a:cs typeface="Calibri"/>
              </a:rPr>
              <a:t>delivery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753856" y="1456944"/>
            <a:ext cx="3343655" cy="10896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770366" y="1409446"/>
            <a:ext cx="3312160" cy="107759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 indent="711835">
              <a:lnSpc>
                <a:spcPts val="3960"/>
              </a:lnSpc>
              <a:spcBef>
                <a:spcPts val="530"/>
              </a:spcBef>
            </a:pPr>
            <a:r>
              <a:rPr sz="3600" spc="-15" dirty="0">
                <a:solidFill>
                  <a:srgbClr val="FFFFFF"/>
                </a:solidFill>
                <a:latin typeface="Calibri"/>
                <a:cs typeface="Calibri"/>
              </a:rPr>
              <a:t>Feed </a:t>
            </a:r>
            <a:r>
              <a:rPr sz="3600" spc="-5" dirty="0">
                <a:solidFill>
                  <a:srgbClr val="FFFFFF"/>
                </a:solidFill>
                <a:latin typeface="Calibri"/>
                <a:cs typeface="Calibri"/>
              </a:rPr>
              <a:t>back  </a:t>
            </a:r>
            <a:r>
              <a:rPr sz="3600" spc="-15" dirty="0">
                <a:solidFill>
                  <a:srgbClr val="FFFFFF"/>
                </a:solidFill>
                <a:latin typeface="Calibri"/>
                <a:cs typeface="Calibri"/>
              </a:rPr>
              <a:t>regulated</a:t>
            </a:r>
            <a:r>
              <a:rPr sz="36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spc="-15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1114" y="3069462"/>
            <a:ext cx="377190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-"/>
              <a:tabLst>
                <a:tab pos="299085" algn="l"/>
                <a:tab pos="299720" algn="l"/>
              </a:tabLst>
            </a:pPr>
            <a:r>
              <a:rPr sz="2800" spc="-15" dirty="0">
                <a:latin typeface="Calibri"/>
                <a:cs typeface="Calibri"/>
              </a:rPr>
              <a:t>Membrane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permeation.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2800" spc="-10" dirty="0">
                <a:latin typeface="Calibri"/>
                <a:cs typeface="Calibri"/>
              </a:rPr>
              <a:t>Matrix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diffusion.</a:t>
            </a:r>
            <a:endParaRPr sz="2800">
              <a:latin typeface="Calibri"/>
              <a:cs typeface="Calibri"/>
            </a:endParaRPr>
          </a:p>
          <a:p>
            <a:pPr marL="299085" marR="853440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2800" spc="-15" dirty="0">
                <a:latin typeface="Calibri"/>
                <a:cs typeface="Calibri"/>
              </a:rPr>
              <a:t>Membrane </a:t>
            </a:r>
            <a:r>
              <a:rPr sz="2800" spc="-10" dirty="0">
                <a:latin typeface="Calibri"/>
                <a:cs typeface="Calibri"/>
              </a:rPr>
              <a:t>matrix  </a:t>
            </a:r>
            <a:r>
              <a:rPr sz="2800" spc="-20" dirty="0">
                <a:latin typeface="Calibri"/>
                <a:cs typeface="Calibri"/>
              </a:rPr>
              <a:t>hybrid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type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82744" y="3069462"/>
            <a:ext cx="3648710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Physical</a:t>
            </a:r>
            <a:r>
              <a:rPr sz="28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activation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2800" spc="-10" dirty="0">
                <a:latin typeface="Calibri"/>
                <a:cs typeface="Calibri"/>
              </a:rPr>
              <a:t>Osmotic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pressure.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2800" spc="-35" dirty="0">
                <a:latin typeface="Calibri"/>
                <a:cs typeface="Calibri"/>
              </a:rPr>
              <a:t>Vapor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pressure.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0D0D0D"/>
                </a:solidFill>
                <a:latin typeface="Calibri"/>
                <a:cs typeface="Calibri"/>
              </a:rPr>
              <a:t>Phonophoresis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2800" spc="-20" dirty="0">
                <a:solidFill>
                  <a:srgbClr val="0D0D0D"/>
                </a:solidFill>
                <a:latin typeface="Calibri"/>
                <a:cs typeface="Calibri"/>
              </a:rPr>
              <a:t>Hydration.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0D0D0D"/>
                </a:solidFill>
                <a:latin typeface="Calibri"/>
                <a:cs typeface="Calibri"/>
              </a:rPr>
              <a:t>Magnetically </a:t>
            </a:r>
            <a:r>
              <a:rPr sz="2800" spc="-15" dirty="0">
                <a:solidFill>
                  <a:srgbClr val="0D0D0D"/>
                </a:solidFill>
                <a:latin typeface="Calibri"/>
                <a:cs typeface="Calibri"/>
              </a:rPr>
              <a:t>activated.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b="1" u="heavy" spc="-1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Calibri"/>
                <a:cs typeface="Calibri"/>
              </a:rPr>
              <a:t>Chemical</a:t>
            </a:r>
            <a:r>
              <a:rPr sz="2800" b="1" u="heavy" spc="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1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Calibri"/>
                <a:cs typeface="Calibri"/>
              </a:rPr>
              <a:t>activation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har char="-"/>
              <a:tabLst>
                <a:tab pos="299085" algn="l"/>
                <a:tab pos="299720" algn="l"/>
              </a:tabLst>
            </a:pPr>
            <a:r>
              <a:rPr sz="2800" spc="-20" dirty="0">
                <a:solidFill>
                  <a:srgbClr val="0D0D0D"/>
                </a:solidFill>
                <a:latin typeface="Calibri"/>
                <a:cs typeface="Calibri"/>
              </a:rPr>
              <a:t>Hydrolysis.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31934" y="2824733"/>
            <a:ext cx="241046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-"/>
              <a:tabLst>
                <a:tab pos="299085" algn="l"/>
                <a:tab pos="299720" algn="l"/>
              </a:tabLst>
            </a:pPr>
            <a:r>
              <a:rPr sz="2800" spc="-10" dirty="0">
                <a:latin typeface="Calibri"/>
                <a:cs typeface="Calibri"/>
              </a:rPr>
              <a:t>Bioerosion.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2800" spc="-5" dirty="0">
                <a:latin typeface="Calibri"/>
                <a:cs typeface="Calibri"/>
              </a:rPr>
              <a:t>Bio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espons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21" y="82118"/>
            <a:ext cx="97751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A) Rate </a:t>
            </a:r>
            <a:r>
              <a:rPr spc="-10" dirty="0"/>
              <a:t>programed </a:t>
            </a:r>
            <a:r>
              <a:rPr dirty="0"/>
              <a:t>drug delivery</a:t>
            </a:r>
            <a:r>
              <a:rPr spc="-114" dirty="0"/>
              <a:t> </a:t>
            </a:r>
            <a:r>
              <a:rPr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5589" y="760437"/>
            <a:ext cx="10281285" cy="521081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1- Polymer membrane permeation </a:t>
            </a:r>
            <a:r>
              <a:rPr sz="3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controlled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drug</a:t>
            </a:r>
            <a:r>
              <a:rPr sz="3200" b="1" spc="-204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delivery</a:t>
            </a:r>
            <a:endParaRPr sz="3200">
              <a:latin typeface="Times New Roman"/>
              <a:cs typeface="Times New Roman"/>
            </a:endParaRPr>
          </a:p>
          <a:p>
            <a:pPr marL="241300" marR="36830" indent="-228600">
              <a:lnSpc>
                <a:spcPts val="3020"/>
              </a:lnSpc>
              <a:spcBef>
                <a:spcPts val="1060"/>
              </a:spcBef>
              <a:buChar char="-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Drug reservoir is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encapsulated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within a spherical compartment that is  enclosed by a rate controlling polymeric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membrane.</a:t>
            </a:r>
            <a:endParaRPr sz="2800">
              <a:latin typeface="Times New Roman"/>
              <a:cs typeface="Times New Roman"/>
            </a:endParaRPr>
          </a:p>
          <a:p>
            <a:pPr marL="241300" marR="104775" indent="-228600">
              <a:lnSpc>
                <a:spcPts val="3020"/>
              </a:lnSpc>
              <a:spcBef>
                <a:spcPts val="1010"/>
              </a:spcBef>
              <a:buFont typeface="Times New Roman"/>
              <a:buChar char="-"/>
              <a:tabLst>
                <a:tab pos="2413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Drug </a:t>
            </a:r>
            <a:r>
              <a:rPr sz="2800" b="1" spc="-10" dirty="0">
                <a:latin typeface="Times New Roman"/>
                <a:cs typeface="Times New Roman"/>
              </a:rPr>
              <a:t>reservoir </a:t>
            </a:r>
            <a:r>
              <a:rPr sz="2800" b="1" spc="-5" dirty="0">
                <a:latin typeface="Times New Roman"/>
                <a:cs typeface="Times New Roman"/>
              </a:rPr>
              <a:t>: </a:t>
            </a:r>
            <a:r>
              <a:rPr sz="2800" spc="-5" dirty="0">
                <a:latin typeface="Times New Roman"/>
                <a:cs typeface="Times New Roman"/>
              </a:rPr>
              <a:t>solid particle/dispersion of solid particles in a </a:t>
            </a:r>
            <a:r>
              <a:rPr sz="2800" dirty="0">
                <a:latin typeface="Times New Roman"/>
                <a:cs typeface="Times New Roman"/>
              </a:rPr>
              <a:t>liquid  </a:t>
            </a:r>
            <a:r>
              <a:rPr sz="2800" spc="-5" dirty="0">
                <a:latin typeface="Times New Roman"/>
                <a:cs typeface="Times New Roman"/>
              </a:rPr>
              <a:t>or solid dispersion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medium.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Font typeface="Times New Roman"/>
              <a:buChar char="-"/>
              <a:tabLst>
                <a:tab pos="2413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Polymer membrane: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nonporous/microporous/semipermeable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40"/>
              </a:spcBef>
            </a:pPr>
            <a:r>
              <a:rPr sz="2800" b="1" spc="-5" dirty="0">
                <a:latin typeface="Times New Roman"/>
                <a:cs typeface="Times New Roman"/>
              </a:rPr>
              <a:t>Example</a:t>
            </a:r>
            <a:endParaRPr sz="2800">
              <a:latin typeface="Times New Roman"/>
              <a:cs typeface="Times New Roman"/>
            </a:endParaRPr>
          </a:p>
          <a:p>
            <a:pPr marL="219710" indent="-207645">
              <a:lnSpc>
                <a:spcPct val="100000"/>
              </a:lnSpc>
              <a:spcBef>
                <a:spcPts val="660"/>
              </a:spcBef>
              <a:buChar char="-"/>
              <a:tabLst>
                <a:tab pos="220345" algn="l"/>
              </a:tabLst>
            </a:pPr>
            <a:r>
              <a:rPr sz="2800" spc="-5" dirty="0">
                <a:latin typeface="Times New Roman"/>
                <a:cs typeface="Times New Roman"/>
              </a:rPr>
              <a:t>Norplant subdermal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implant.</a:t>
            </a:r>
            <a:endParaRPr sz="2800">
              <a:latin typeface="Times New Roman"/>
              <a:cs typeface="Times New Roman"/>
            </a:endParaRPr>
          </a:p>
          <a:p>
            <a:pPr marL="219710" indent="-207645">
              <a:lnSpc>
                <a:spcPct val="100000"/>
              </a:lnSpc>
              <a:spcBef>
                <a:spcPts val="675"/>
              </a:spcBef>
              <a:buChar char="-"/>
              <a:tabLst>
                <a:tab pos="220345" algn="l"/>
              </a:tabLst>
            </a:pPr>
            <a:r>
              <a:rPr sz="2800" spc="-5" dirty="0">
                <a:latin typeface="Times New Roman"/>
                <a:cs typeface="Times New Roman"/>
              </a:rPr>
              <a:t>Progestasert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IUD.</a:t>
            </a:r>
            <a:endParaRPr sz="2800">
              <a:latin typeface="Times New Roman"/>
              <a:cs typeface="Times New Roman"/>
            </a:endParaRPr>
          </a:p>
          <a:p>
            <a:pPr marL="219710" indent="-207645">
              <a:lnSpc>
                <a:spcPct val="100000"/>
              </a:lnSpc>
              <a:spcBef>
                <a:spcPts val="660"/>
              </a:spcBef>
              <a:buChar char="-"/>
              <a:tabLst>
                <a:tab pos="220345" algn="l"/>
              </a:tabLst>
            </a:pPr>
            <a:r>
              <a:rPr sz="2800" spc="-5" dirty="0">
                <a:latin typeface="Times New Roman"/>
                <a:cs typeface="Times New Roman"/>
              </a:rPr>
              <a:t>Ocusert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system.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79080" y="3896867"/>
            <a:ext cx="3779520" cy="2804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21" y="82118"/>
            <a:ext cx="97751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A) Rate </a:t>
            </a:r>
            <a:r>
              <a:rPr spc="-10" dirty="0"/>
              <a:t>programed </a:t>
            </a:r>
            <a:r>
              <a:rPr dirty="0"/>
              <a:t>drug delivery</a:t>
            </a:r>
            <a:r>
              <a:rPr spc="-114" dirty="0"/>
              <a:t> </a:t>
            </a:r>
            <a:r>
              <a:rPr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818743"/>
            <a:ext cx="9128760" cy="526542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710"/>
              </a:spcBef>
            </a:pP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2- Matrix </a:t>
            </a:r>
            <a:r>
              <a:rPr sz="3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diffusion controlled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drug delivery</a:t>
            </a:r>
            <a:r>
              <a:rPr sz="3200" b="1" spc="-10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systems</a:t>
            </a:r>
            <a:endParaRPr sz="3200">
              <a:latin typeface="Times New Roman"/>
              <a:cs typeface="Times New Roman"/>
            </a:endParaRPr>
          </a:p>
          <a:p>
            <a:pPr marL="322580" marR="398780" indent="-228600">
              <a:lnSpc>
                <a:spcPct val="90000"/>
              </a:lnSpc>
              <a:spcBef>
                <a:spcPts val="994"/>
              </a:spcBef>
            </a:pPr>
            <a:r>
              <a:rPr sz="3200" dirty="0">
                <a:latin typeface="Times New Roman"/>
                <a:cs typeface="Times New Roman"/>
              </a:rPr>
              <a:t>- Drug reservoir is prepared by homogeneously  </a:t>
            </a:r>
            <a:r>
              <a:rPr sz="3200" b="1" dirty="0">
                <a:latin typeface="Times New Roman"/>
                <a:cs typeface="Times New Roman"/>
              </a:rPr>
              <a:t>dispersing drug particles </a:t>
            </a:r>
            <a:r>
              <a:rPr sz="3200" dirty="0">
                <a:latin typeface="Times New Roman"/>
                <a:cs typeface="Times New Roman"/>
              </a:rPr>
              <a:t>at a rate controlling  polymeric matrix fabricated from either a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lipophilic  or hydrophilic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polymer.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3- Matrix Hybrid </a:t>
            </a:r>
            <a:r>
              <a:rPr sz="3200" b="1" spc="-60" dirty="0">
                <a:solidFill>
                  <a:srgbClr val="1F4E79"/>
                </a:solidFill>
                <a:latin typeface="Times New Roman"/>
                <a:cs typeface="Times New Roman"/>
              </a:rPr>
              <a:t>Type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Drug Delivery</a:t>
            </a:r>
            <a:r>
              <a:rPr sz="3200" b="1" spc="-9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E79"/>
                </a:solidFill>
                <a:latin typeface="Times New Roman"/>
                <a:cs typeface="Times New Roman"/>
              </a:rPr>
              <a:t>System</a:t>
            </a:r>
            <a:endParaRPr sz="3200">
              <a:latin typeface="Times New Roman"/>
              <a:cs typeface="Times New Roman"/>
            </a:endParaRPr>
          </a:p>
          <a:p>
            <a:pPr marL="241300" marR="828040" indent="-228600">
              <a:lnSpc>
                <a:spcPts val="3080"/>
              </a:lnSpc>
              <a:spcBef>
                <a:spcPts val="965"/>
              </a:spcBef>
              <a:buChar char="-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It is a hybrid of Membrane permeation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controlled  DDS and Matrix </a:t>
            </a:r>
            <a:r>
              <a:rPr sz="3200" spc="-10" dirty="0">
                <a:latin typeface="Times New Roman"/>
                <a:cs typeface="Times New Roman"/>
              </a:rPr>
              <a:t>diffusion </a:t>
            </a:r>
            <a:r>
              <a:rPr sz="3200" dirty="0">
                <a:latin typeface="Times New Roman"/>
                <a:cs typeface="Times New Roman"/>
              </a:rPr>
              <a:t>controlled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DDS.</a:t>
            </a:r>
            <a:endParaRPr sz="3200">
              <a:latin typeface="Times New Roman"/>
              <a:cs typeface="Times New Roman"/>
            </a:endParaRPr>
          </a:p>
          <a:p>
            <a:pPr marL="241300" marR="603250" indent="-228600">
              <a:lnSpc>
                <a:spcPts val="3070"/>
              </a:lnSpc>
              <a:spcBef>
                <a:spcPts val="990"/>
              </a:spcBef>
              <a:buChar char="-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It </a:t>
            </a:r>
            <a:r>
              <a:rPr sz="3200" b="1" spc="-5" dirty="0">
                <a:latin typeface="Times New Roman"/>
                <a:cs typeface="Times New Roman"/>
              </a:rPr>
              <a:t>minimizes the </a:t>
            </a:r>
            <a:r>
              <a:rPr sz="3200" b="1" dirty="0">
                <a:latin typeface="Times New Roman"/>
                <a:cs typeface="Times New Roman"/>
              </a:rPr>
              <a:t>risk of dose </a:t>
            </a:r>
            <a:r>
              <a:rPr sz="3200" b="1" spc="-5" dirty="0">
                <a:latin typeface="Times New Roman"/>
                <a:cs typeface="Times New Roman"/>
              </a:rPr>
              <a:t>dumping </a:t>
            </a:r>
            <a:r>
              <a:rPr sz="3200" dirty="0">
                <a:latin typeface="Times New Roman"/>
                <a:cs typeface="Times New Roman"/>
              </a:rPr>
              <a:t>associated  with membrane permeation controlled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DDS.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465564" y="1014983"/>
            <a:ext cx="2604516" cy="2363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71204" y="4020311"/>
            <a:ext cx="3198876" cy="2430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1816</Words>
  <Application>Microsoft Office PowerPoint</Application>
  <PresentationFormat>Custom</PresentationFormat>
  <Paragraphs>247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Implants</vt:lpstr>
      <vt:lpstr>Introduction</vt:lpstr>
      <vt:lpstr>Advantages and disadvantages of implants</vt:lpstr>
      <vt:lpstr>Ideal properties of implants</vt:lpstr>
      <vt:lpstr>Non Biodegradable implants</vt:lpstr>
      <vt:lpstr>Biodegradable implants</vt:lpstr>
      <vt:lpstr>Classification</vt:lpstr>
      <vt:lpstr>A) Rate programed drug delivery system</vt:lpstr>
      <vt:lpstr>A) Rate programed drug delivery system</vt:lpstr>
      <vt:lpstr>B) Activation modulated DDS</vt:lpstr>
      <vt:lpstr>B) Activation modulated DDS</vt:lpstr>
      <vt:lpstr>B) Activation modulated DDS</vt:lpstr>
      <vt:lpstr>B) Activation modulated DDS</vt:lpstr>
      <vt:lpstr>C) Feed back regulated process</vt:lpstr>
      <vt:lpstr>C) Feed back regulated process</vt:lpstr>
      <vt:lpstr>Is this all what it’s about ?</vt:lpstr>
      <vt:lpstr>Implant devices</vt:lpstr>
      <vt:lpstr>Implant Support</vt:lpstr>
      <vt:lpstr>Dental Implants</vt:lpstr>
      <vt:lpstr>Implant drug delivery</vt:lpstr>
      <vt:lpstr>Implant drug delivery</vt:lpstr>
      <vt:lpstr>Implant drug delivery</vt:lpstr>
      <vt:lpstr>Implant drug delivery</vt:lpstr>
      <vt:lpstr>Implant drug delivery</vt:lpstr>
      <vt:lpstr>Implant drug delivery</vt:lpstr>
      <vt:lpstr>Implant drug delivery</vt:lpstr>
      <vt:lpstr>Implant drug delivery</vt:lpstr>
      <vt:lpstr>Implant drug delivery</vt:lpstr>
      <vt:lpstr>Implant drug delivery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Implants</dc:title>
  <cp:lastModifiedBy>HP</cp:lastModifiedBy>
  <cp:revision>1</cp:revision>
  <dcterms:created xsi:type="dcterms:W3CDTF">2020-06-22T10:28:24Z</dcterms:created>
  <dcterms:modified xsi:type="dcterms:W3CDTF">2020-06-22T10:32:05Z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2020-06-22T00:00:00Z</vt:filetime>
  </property>
</Properties>
</file>