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60" r:id="rId6"/>
    <p:sldId id="270" r:id="rId7"/>
    <p:sldId id="271"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2800" dirty="0" smtClean="0">
                <a:latin typeface="Times New Roman" pitchFamily="18" charset="0"/>
                <a:cs typeface="Times New Roman" pitchFamily="18" charset="0"/>
              </a:rPr>
              <a:t>Agricultural Finance and Cooperatives</a:t>
            </a:r>
            <a:br>
              <a:rPr lang="en-IN" sz="2800" dirty="0" smtClean="0">
                <a:latin typeface="Times New Roman" pitchFamily="18" charset="0"/>
                <a:cs typeface="Times New Roman" pitchFamily="18" charset="0"/>
              </a:rPr>
            </a:br>
            <a:r>
              <a:rPr lang="en-IN" sz="2800" dirty="0" smtClean="0">
                <a:latin typeface="Times New Roman" pitchFamily="18" charset="0"/>
                <a:cs typeface="Times New Roman" pitchFamily="18" charset="0"/>
              </a:rPr>
              <a:t>Introduction</a:t>
            </a:r>
            <a:endParaRPr lang="en-US" sz="2800"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endParaRPr lang="en-US" sz="2400" dirty="0" smtClean="0"/>
          </a:p>
          <a:p>
            <a:pPr>
              <a:buNone/>
            </a:pPr>
            <a:r>
              <a:rPr lang="en-US" sz="2400" dirty="0" smtClean="0">
                <a:latin typeface="Times New Roman" pitchFamily="18" charset="0"/>
                <a:cs typeface="Times New Roman" pitchFamily="18" charset="0"/>
              </a:rPr>
              <a:t>Importance </a:t>
            </a:r>
          </a:p>
          <a:p>
            <a:r>
              <a:rPr lang="en-US" sz="2400" dirty="0" smtClean="0">
                <a:latin typeface="Times New Roman" pitchFamily="18" charset="0"/>
                <a:cs typeface="Times New Roman" pitchFamily="18" charset="0"/>
              </a:rPr>
              <a:t>The agro-socio-economic development of the country both at micro / individual level &amp; at macro / aggregate level </a:t>
            </a:r>
          </a:p>
          <a:p>
            <a:r>
              <a:rPr lang="en-US" sz="2400" dirty="0" smtClean="0">
                <a:latin typeface="Times New Roman" pitchFamily="18" charset="0"/>
                <a:cs typeface="Times New Roman" pitchFamily="18" charset="0"/>
              </a:rPr>
              <a:t> Higher productivity of resources </a:t>
            </a:r>
          </a:p>
          <a:p>
            <a:r>
              <a:rPr lang="en-US" sz="2400" dirty="0" smtClean="0">
                <a:latin typeface="Times New Roman" pitchFamily="18" charset="0"/>
                <a:cs typeface="Times New Roman" pitchFamily="18" charset="0"/>
              </a:rPr>
              <a:t> Increased farm income level </a:t>
            </a:r>
          </a:p>
          <a:p>
            <a:r>
              <a:rPr lang="en-US" sz="2400" dirty="0" smtClean="0">
                <a:latin typeface="Times New Roman" pitchFamily="18" charset="0"/>
                <a:cs typeface="Times New Roman" pitchFamily="18" charset="0"/>
              </a:rPr>
              <a:t> Reduction in regional economic imbalances </a:t>
            </a:r>
          </a:p>
          <a:p>
            <a:r>
              <a:rPr lang="en-US" sz="2400" dirty="0" smtClean="0">
                <a:latin typeface="Times New Roman" pitchFamily="18" charset="0"/>
                <a:cs typeface="Times New Roman" pitchFamily="18" charset="0"/>
              </a:rPr>
              <a:t> Strengthening and development of both input &amp; output market</a:t>
            </a:r>
            <a:endParaRPr lang="en-US"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IN" sz="2800" dirty="0" smtClean="0">
                <a:latin typeface="Times New Roman" pitchFamily="18" charset="0"/>
                <a:cs typeface="Times New Roman" pitchFamily="18" charset="0"/>
              </a:rPr>
              <a:t>Session : one</a:t>
            </a:r>
            <a:endParaRPr lang="en-US" sz="28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Introduction</a:t>
            </a:r>
          </a:p>
          <a:p>
            <a:r>
              <a:rPr lang="en-US" sz="2400" dirty="0" smtClean="0">
                <a:latin typeface="Times New Roman" pitchFamily="18" charset="0"/>
                <a:cs typeface="Times New Roman" pitchFamily="18" charset="0"/>
              </a:rPr>
              <a:t> Meaning of Agricultural finance </a:t>
            </a:r>
          </a:p>
          <a:p>
            <a:r>
              <a:rPr lang="en-US" sz="2400" dirty="0" smtClean="0">
                <a:latin typeface="Times New Roman" pitchFamily="18" charset="0"/>
                <a:cs typeface="Times New Roman" pitchFamily="18" charset="0"/>
              </a:rPr>
              <a:t>Classification of Finance </a:t>
            </a:r>
          </a:p>
          <a:p>
            <a:r>
              <a:rPr lang="en-US" sz="2400" dirty="0" smtClean="0">
                <a:latin typeface="Times New Roman" pitchFamily="18" charset="0"/>
                <a:cs typeface="Times New Roman" pitchFamily="18" charset="0"/>
              </a:rPr>
              <a:t>Sources of Agricultural Finance </a:t>
            </a:r>
          </a:p>
          <a:p>
            <a:r>
              <a:rPr lang="en-US" sz="2400" dirty="0" smtClean="0">
                <a:latin typeface="Times New Roman" pitchFamily="18" charset="0"/>
                <a:cs typeface="Times New Roman" pitchFamily="18" charset="0"/>
              </a:rPr>
              <a:t>Agency wise credit flow to Agriculture in India </a:t>
            </a:r>
          </a:p>
          <a:p>
            <a:r>
              <a:rPr lang="en-US" sz="2400" dirty="0" smtClean="0">
                <a:latin typeface="Times New Roman" pitchFamily="18" charset="0"/>
                <a:cs typeface="Times New Roman" pitchFamily="18" charset="0"/>
              </a:rPr>
              <a:t>Weaknesses in Rural credit structure Suggestions for improving Rural credit system</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None/>
            </a:pPr>
            <a:r>
              <a:rPr lang="en-IN" dirty="0" smtClean="0">
                <a:latin typeface="Times New Roman" pitchFamily="18" charset="0"/>
                <a:cs typeface="Times New Roman" pitchFamily="18" charset="0"/>
              </a:rPr>
              <a:t>Introduction:</a:t>
            </a:r>
          </a:p>
          <a:p>
            <a:r>
              <a:rPr lang="en-US" dirty="0" smtClean="0">
                <a:latin typeface="Times New Roman" pitchFamily="18" charset="0"/>
                <a:cs typeface="Times New Roman" pitchFamily="18" charset="0"/>
              </a:rPr>
              <a:t>Professional moneylenders were the only source of credit to agriculture till 1935 </a:t>
            </a:r>
          </a:p>
          <a:p>
            <a:r>
              <a:rPr lang="en-US" dirty="0" smtClean="0">
                <a:latin typeface="Times New Roman" pitchFamily="18" charset="0"/>
                <a:cs typeface="Times New Roman" pitchFamily="18" charset="0"/>
              </a:rPr>
              <a:t> They use to charge unduly high rates of interest and follow serious practices while giving loans and recovering from borrowers </a:t>
            </a:r>
          </a:p>
          <a:p>
            <a:r>
              <a:rPr lang="en-US" dirty="0" smtClean="0">
                <a:latin typeface="Times New Roman" pitchFamily="18" charset="0"/>
                <a:cs typeface="Times New Roman" pitchFamily="18" charset="0"/>
              </a:rPr>
              <a:t>As a result, farmers were heavily burdened with debts and many of them perpetuated debts </a:t>
            </a:r>
          </a:p>
          <a:p>
            <a:pPr algn="just"/>
            <a:r>
              <a:rPr lang="en-US" dirty="0" smtClean="0">
                <a:latin typeface="Times New Roman" pitchFamily="18" charset="0"/>
                <a:cs typeface="Times New Roman" pitchFamily="18" charset="0"/>
              </a:rPr>
              <a:t>With the passing of Reserve Bank of India Act 1934, District Central Co-op. Banks Act and Land Development Banks Act, leading to improvements in agricultural credit</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endParaRPr lang="en-US" sz="2400"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Agricultural finance generally means studying, examining and analyzing the financial aspects pertaining to farm business, which is the core sector of India.        </a:t>
            </a:r>
          </a:p>
          <a:p>
            <a:pPr algn="just"/>
            <a:r>
              <a:rPr lang="en-US" sz="2800" dirty="0" smtClean="0">
                <a:latin typeface="Times New Roman" pitchFamily="18" charset="0"/>
                <a:cs typeface="Times New Roman" pitchFamily="18" charset="0"/>
              </a:rPr>
              <a:t> The financial aspects include money matters relating to production of agricultural   products and their disposal.</a:t>
            </a:r>
            <a:endParaRPr lang="en-US"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“Agricultural finance is the study of financing and liquidity services credit provides to farm borrowers. It is also considered as the study of those financial intermediaries who provide loan funds to agriculture and the financial markets in which these intermediaries obtain their loan able funds</a:t>
            </a:r>
            <a:endParaRPr lang="en-US"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953000"/>
          </a:xfrm>
        </p:spPr>
        <p:txBody>
          <a:bodyPr>
            <a:noAutofit/>
          </a:bodyPr>
          <a:lstStyle/>
          <a:p>
            <a:pPr>
              <a:buNone/>
            </a:pPr>
            <a:r>
              <a:rPr lang="en-US" sz="2400" dirty="0" smtClean="0">
                <a:latin typeface="Times New Roman" pitchFamily="18" charset="0"/>
                <a:cs typeface="Times New Roman" pitchFamily="18" charset="0"/>
              </a:rPr>
              <a:t>Significance of Agricultural Finance: </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Agri</a:t>
            </a:r>
            <a:r>
              <a:rPr lang="en-US" sz="2400" dirty="0" smtClean="0">
                <a:latin typeface="Times New Roman" pitchFamily="18" charset="0"/>
                <a:cs typeface="Times New Roman" pitchFamily="18" charset="0"/>
              </a:rPr>
              <a:t>- finance assumes vital and significant importance in the agro – socio – economic development of the country both at macro and micro level.  </a:t>
            </a:r>
          </a:p>
          <a:p>
            <a:r>
              <a:rPr lang="en-US" sz="2400" dirty="0" smtClean="0">
                <a:latin typeface="Times New Roman" pitchFamily="18" charset="0"/>
                <a:cs typeface="Times New Roman" pitchFamily="18" charset="0"/>
              </a:rPr>
              <a:t> It is playing a catalytic role in strengthening the farm business and augmenting the productivity of scarce resources. When newly developed potential seeds are combined with purchased inputs like fertilizers &amp; plant protection chemicals in appropriate / requisite proportions will result in higher productivity.  </a:t>
            </a:r>
          </a:p>
          <a:p>
            <a:r>
              <a:rPr lang="en-US" sz="2400" dirty="0" smtClean="0">
                <a:latin typeface="Times New Roman" pitchFamily="18" charset="0"/>
                <a:cs typeface="Times New Roman" pitchFamily="18" charset="0"/>
              </a:rPr>
              <a:t> 3) Use of new technological inputs purchased through farm finance helps to increase the agricultural productivity.</a:t>
            </a:r>
          </a:p>
          <a:p>
            <a:pPr>
              <a:buNone/>
            </a:pPr>
            <a:endParaRPr lang="en-US" sz="24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latin typeface="Times New Roman" pitchFamily="18" charset="0"/>
                <a:cs typeface="Times New Roman" pitchFamily="18" charset="0"/>
              </a:rPr>
              <a:t>Accretion to in farm assets and farm supporting infrastructure  provided by large scale financial investment activities results in increased farm income levels leading to increased standard of living of rural masses. </a:t>
            </a:r>
          </a:p>
          <a:p>
            <a:pPr algn="just"/>
            <a:r>
              <a:rPr lang="en-US" dirty="0" smtClean="0">
                <a:latin typeface="Times New Roman" pitchFamily="18" charset="0"/>
                <a:cs typeface="Times New Roman" pitchFamily="18" charset="0"/>
              </a:rPr>
              <a:t> Farm finance can also reduce the regional economic imbalances and is equally good at reducing the inter–farm asset and wealth variations. </a:t>
            </a:r>
          </a:p>
          <a:p>
            <a:pPr algn="just"/>
            <a:r>
              <a:rPr lang="en-US" dirty="0" smtClean="0">
                <a:latin typeface="Times New Roman" pitchFamily="18" charset="0"/>
                <a:cs typeface="Times New Roman" pitchFamily="18" charset="0"/>
              </a:rPr>
              <a:t> Farm finance is like a lever with both forward and backward linkages to the economic development at micro and macro level. </a:t>
            </a:r>
          </a:p>
          <a:p>
            <a:pPr algn="just"/>
            <a:r>
              <a:rPr lang="en-US" dirty="0" smtClean="0">
                <a:latin typeface="Times New Roman" pitchFamily="18" charset="0"/>
                <a:cs typeface="Times New Roman" pitchFamily="18" charset="0"/>
              </a:rPr>
              <a:t>  As Indian agriculture is still  traditional and subsistence in nature, agricultural finance is needed to create the supporting infrastructure for adoption of new technology</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IN" sz="2800" dirty="0" smtClean="0"/>
          </a:p>
          <a:p>
            <a:pPr>
              <a:buNone/>
            </a:pPr>
            <a:r>
              <a:rPr lang="en-IN" sz="2800" dirty="0" smtClean="0">
                <a:latin typeface="Times New Roman" pitchFamily="18" charset="0"/>
                <a:cs typeface="Times New Roman" pitchFamily="18" charset="0"/>
              </a:rPr>
              <a:t>Classification of Finance :</a:t>
            </a:r>
          </a:p>
          <a:p>
            <a:r>
              <a:rPr lang="en-IN" sz="2800" dirty="0" smtClean="0">
                <a:latin typeface="Times New Roman" pitchFamily="18" charset="0"/>
                <a:cs typeface="Times New Roman" pitchFamily="18" charset="0"/>
              </a:rPr>
              <a:t>Time</a:t>
            </a:r>
          </a:p>
          <a:p>
            <a:r>
              <a:rPr lang="en-IN" sz="2800" dirty="0" smtClean="0">
                <a:latin typeface="Times New Roman" pitchFamily="18" charset="0"/>
                <a:cs typeface="Times New Roman" pitchFamily="18" charset="0"/>
              </a:rPr>
              <a:t>Purpose</a:t>
            </a:r>
          </a:p>
          <a:p>
            <a:r>
              <a:rPr lang="en-IN" sz="2800" dirty="0" smtClean="0">
                <a:latin typeface="Times New Roman" pitchFamily="18" charset="0"/>
                <a:cs typeface="Times New Roman" pitchFamily="18" charset="0"/>
              </a:rPr>
              <a:t>Security</a:t>
            </a:r>
          </a:p>
          <a:p>
            <a:r>
              <a:rPr lang="en-IN" sz="2800" dirty="0" smtClean="0">
                <a:latin typeface="Times New Roman" pitchFamily="18" charset="0"/>
                <a:cs typeface="Times New Roman" pitchFamily="18" charset="0"/>
              </a:rPr>
              <a:t>Lenders</a:t>
            </a:r>
          </a:p>
          <a:p>
            <a:r>
              <a:rPr lang="en-IN" sz="2800" dirty="0" smtClean="0">
                <a:latin typeface="Times New Roman" pitchFamily="18" charset="0"/>
                <a:cs typeface="Times New Roman" pitchFamily="18" charset="0"/>
              </a:rPr>
              <a:t>Borrowers</a:t>
            </a:r>
          </a:p>
          <a:p>
            <a:pPr>
              <a:buNone/>
            </a:pPr>
            <a:endParaRPr lang="en-IN"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IN" dirty="0" smtClean="0">
                <a:latin typeface="Times New Roman" pitchFamily="18" charset="0"/>
                <a:cs typeface="Times New Roman" pitchFamily="18" charset="0"/>
              </a:rPr>
              <a:t>Scope:</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Agricultural finance deals</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Macro finance : deals with different sources of raising funds, lending procedures, rules, regulations, monitoring &amp; controlling procedures of different argil. institutions towards funding for agriculture &amp; allied activities. </a:t>
            </a:r>
          </a:p>
          <a:p>
            <a:r>
              <a:rPr lang="en-US" sz="2400" dirty="0" smtClean="0">
                <a:latin typeface="Times New Roman" pitchFamily="18" charset="0"/>
                <a:cs typeface="Times New Roman" pitchFamily="18" charset="0"/>
              </a:rPr>
              <a:t>Micro finance : deals with the financial management of the individual farm business</a:t>
            </a:r>
            <a:endParaRPr lang="en-US"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518</Words>
  <Application>Microsoft Office PowerPoint</Application>
  <PresentationFormat>On-screen Show (4:3)</PresentationFormat>
  <Paragraphs>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Agricultural Finance and Cooperatives Introduction</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Agricultural Finance and Cooperatives Introduction</dc:title>
  <dc:creator>ndurg</dc:creator>
  <cp:lastModifiedBy>ndurg</cp:lastModifiedBy>
  <cp:revision>21</cp:revision>
  <dcterms:created xsi:type="dcterms:W3CDTF">2006-08-16T00:00:00Z</dcterms:created>
  <dcterms:modified xsi:type="dcterms:W3CDTF">2020-06-08T06:24:29Z</dcterms:modified>
</cp:coreProperties>
</file>