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IN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IN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IN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IN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IN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IN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A4665630-FD0E-4AA8-BAE2-AD5E2FA98245}" type="slidenum">
              <a:rPr lang="en-IN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Roots of Indian Society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563480"/>
            <a:ext cx="9071640" cy="5060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i="1" lang="en-IN" sz="3200">
                <a:latin typeface="Arial"/>
              </a:rPr>
              <a:t>What is Society?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An ‘</a:t>
            </a:r>
            <a:r>
              <a:rPr b="1" lang="en-GB" sz="3200">
                <a:latin typeface="Arial"/>
              </a:rPr>
              <a:t>association’</a:t>
            </a:r>
            <a:r>
              <a:rPr lang="en-GB" sz="3200">
                <a:latin typeface="Arial"/>
              </a:rPr>
              <a:t> (limited sense)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 </a:t>
            </a:r>
            <a:r>
              <a:rPr lang="en-GB" sz="3200">
                <a:latin typeface="Arial"/>
              </a:rPr>
              <a:t>A </a:t>
            </a:r>
            <a:r>
              <a:rPr b="1" lang="en-GB" sz="3200">
                <a:latin typeface="Arial"/>
              </a:rPr>
              <a:t>group of people</a:t>
            </a:r>
            <a:r>
              <a:rPr lang="en-GB" sz="3200">
                <a:latin typeface="Arial"/>
              </a:rPr>
              <a:t> who live together, </a:t>
            </a:r>
            <a:r>
              <a:rPr b="1" lang="en-GB" sz="3200" u="sng">
                <a:latin typeface="Arial"/>
              </a:rPr>
              <a:t>sharing</a:t>
            </a:r>
            <a:r>
              <a:rPr b="1" lang="en-GB" sz="3200">
                <a:latin typeface="Arial"/>
              </a:rPr>
              <a:t> their values and general interests</a:t>
            </a:r>
            <a:r>
              <a:rPr lang="en-GB" sz="3200">
                <a:latin typeface="Arial"/>
              </a:rPr>
              <a:t> long enough to be regarded as </a:t>
            </a:r>
            <a:r>
              <a:rPr b="1" lang="en-GB" sz="3200">
                <a:latin typeface="Arial"/>
              </a:rPr>
              <a:t>a unit</a:t>
            </a:r>
            <a:r>
              <a:rPr lang="en-GB" sz="3200">
                <a:latin typeface="Arial"/>
              </a:rPr>
              <a:t> by others.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GB" sz="3200">
                <a:latin typeface="Arial"/>
              </a:rPr>
              <a:t>Collective living</a:t>
            </a:r>
            <a:r>
              <a:rPr lang="en-GB" sz="3200">
                <a:latin typeface="Arial"/>
              </a:rPr>
              <a:t> in organised communities – RURAL, URBAN, TRIBAL etc.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 </a:t>
            </a:r>
            <a:r>
              <a:rPr lang="en-GB" sz="3200">
                <a:latin typeface="Arial"/>
              </a:rPr>
              <a:t>As a ‘</a:t>
            </a:r>
            <a:r>
              <a:rPr b="1" lang="en-GB" sz="3200" u="sng">
                <a:latin typeface="Arial"/>
              </a:rPr>
              <a:t>web of Social Relationships</a:t>
            </a:r>
            <a:r>
              <a:rPr b="1" lang="en-GB" sz="3200">
                <a:latin typeface="Arial"/>
              </a:rPr>
              <a:t>’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GB" sz="3200">
                <a:latin typeface="Arial"/>
              </a:rPr>
              <a:t>Virtual Society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Indian Society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563480"/>
            <a:ext cx="9071640" cy="4844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Social Structure </a:t>
            </a:r>
            <a:r>
              <a:rPr lang="en-IN" sz="3200">
                <a:latin typeface="Arial"/>
              </a:rPr>
              <a:t>– patterned social arrangements in society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Stratification </a:t>
            </a:r>
            <a:r>
              <a:rPr lang="en-IN" sz="3200">
                <a:latin typeface="Arial"/>
              </a:rPr>
              <a:t>– class, caste, gender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Social Institutions and Organisations </a:t>
            </a:r>
            <a:r>
              <a:rPr lang="en-IN" sz="3200">
                <a:latin typeface="Arial"/>
              </a:rPr>
              <a:t>in society – norms and values – family, religion, government, different groups etc.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Norms, values, traditions, codes of conduct are there to meet certain needs of people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Roots of Indian Society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563480"/>
            <a:ext cx="9071640" cy="5132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Two main characteristics: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It is very old and has already crossed 5000 years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It is also very complex: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- People from </a:t>
            </a:r>
            <a:r>
              <a:rPr b="1" lang="en-IN" sz="3200">
                <a:latin typeface="Arial"/>
              </a:rPr>
              <a:t>different parts</a:t>
            </a:r>
            <a:r>
              <a:rPr lang="en-IN" sz="3200">
                <a:latin typeface="Arial"/>
              </a:rPr>
              <a:t> of the world came to India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- they were from different </a:t>
            </a:r>
            <a:r>
              <a:rPr b="1" lang="en-IN" sz="3200">
                <a:latin typeface="Arial"/>
              </a:rPr>
              <a:t>races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- They had different </a:t>
            </a:r>
            <a:r>
              <a:rPr b="1" lang="en-IN" sz="3200">
                <a:latin typeface="Arial"/>
              </a:rPr>
              <a:t>language and cultures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Indian Society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563480"/>
            <a:ext cx="9071640" cy="5204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i="1" lang="en-IN" sz="3200">
                <a:latin typeface="Arial"/>
              </a:rPr>
              <a:t>Different Races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Negrito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Proto-Australoid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Mongoloid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Indo-Aryan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Found in different parts of India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Indian Society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224000"/>
            <a:ext cx="9360000" cy="5688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Religious Groups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Hinduism</a:t>
            </a:r>
            <a:r>
              <a:rPr lang="en-IN" sz="3200">
                <a:latin typeface="Arial"/>
              </a:rPr>
              <a:t> – around 80% - oldest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Islam</a:t>
            </a:r>
            <a:r>
              <a:rPr lang="en-IN" sz="3200">
                <a:latin typeface="Arial"/>
              </a:rPr>
              <a:t> – 15% - came to India in 12</a:t>
            </a:r>
            <a:r>
              <a:rPr lang="en-IN" sz="3200" baseline="101000">
                <a:latin typeface="Arial"/>
              </a:rPr>
              <a:t>th</a:t>
            </a:r>
            <a:r>
              <a:rPr lang="en-IN" sz="3200">
                <a:latin typeface="Arial"/>
              </a:rPr>
              <a:t> century AD through the Muslim Rulers.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Christianity </a:t>
            </a:r>
            <a:r>
              <a:rPr lang="en-IN" sz="3200">
                <a:latin typeface="Arial"/>
              </a:rPr>
              <a:t>– 2.3% - 6</a:t>
            </a:r>
            <a:r>
              <a:rPr lang="en-IN" sz="3200" baseline="101000">
                <a:latin typeface="Arial"/>
              </a:rPr>
              <a:t>th</a:t>
            </a:r>
            <a:r>
              <a:rPr lang="en-IN" sz="3200">
                <a:latin typeface="Arial"/>
              </a:rPr>
              <a:t> century AD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Sikhism</a:t>
            </a:r>
            <a:r>
              <a:rPr lang="en-IN" sz="3200">
                <a:latin typeface="Arial"/>
              </a:rPr>
              <a:t> – offshoot of Hinduism, 16</a:t>
            </a:r>
            <a:r>
              <a:rPr lang="en-IN" sz="3200" baseline="101000">
                <a:latin typeface="Arial"/>
              </a:rPr>
              <a:t>th</a:t>
            </a:r>
            <a:r>
              <a:rPr lang="en-IN" sz="3200">
                <a:latin typeface="Arial"/>
              </a:rPr>
              <a:t> Century AD (1.96 %)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Budhism </a:t>
            </a:r>
            <a:r>
              <a:rPr lang="en-IN" sz="3200">
                <a:latin typeface="Arial"/>
              </a:rPr>
              <a:t>– offshoot of Hinduism, 6</a:t>
            </a:r>
            <a:r>
              <a:rPr lang="en-IN" sz="3200" baseline="101000">
                <a:latin typeface="Arial"/>
              </a:rPr>
              <a:t>th</a:t>
            </a:r>
            <a:r>
              <a:rPr lang="en-IN" sz="3200">
                <a:latin typeface="Arial"/>
              </a:rPr>
              <a:t> Century BC (less than 1%)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Jainism</a:t>
            </a:r>
            <a:r>
              <a:rPr lang="en-IN" sz="3200">
                <a:latin typeface="Arial"/>
              </a:rPr>
              <a:t> – offshoot of Hinduism, 6</a:t>
            </a:r>
            <a:r>
              <a:rPr lang="en-IN" sz="3200" baseline="101000">
                <a:latin typeface="Arial"/>
              </a:rPr>
              <a:t>th</a:t>
            </a:r>
            <a:r>
              <a:rPr lang="en-IN" sz="3200">
                <a:latin typeface="Arial"/>
              </a:rPr>
              <a:t> Century BC (0.5%)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 </a:t>
            </a:r>
            <a:r>
              <a:rPr lang="en-IN" sz="3200">
                <a:latin typeface="Arial"/>
              </a:rPr>
              <a:t>Zorastrianism – Parsis – worship fire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Animism – workshop nature and ancestors – tribals of India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N" sz="4400">
                <a:latin typeface="Arial"/>
              </a:rPr>
              <a:t>Indian Society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216000" y="1563480"/>
            <a:ext cx="9576000" cy="5564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en-IN" sz="3200">
                <a:latin typeface="Arial"/>
              </a:rPr>
              <a:t>Linguistic Groups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1) Indo-Aryan – Hindi, Odia, Assamese, Bengali, Gujarati, Kashmiri, Marathi, Punjabi etc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2) Dravidian – Telegu, Tamil, Kannada, Malyalam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3) Austric – Most tribal dialects of Central and East India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4) Sino-Tibetian – Tribals of North Eastern India – Nagas, Mizos etc.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