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VOFECA+Arial-BoldMT"/>
      <p:regular r:id="rId22"/>
    </p:embeddedFont>
    <p:embeddedFont>
      <p:font typeface="SWQPAH+Wingdings3"/>
      <p:regular r:id="rId23"/>
    </p:embeddedFont>
    <p:embeddedFont>
      <p:font typeface="NDTVRC+CenturyGothic-Bold"/>
      <p:regular r:id="rId24"/>
    </p:embeddedFont>
    <p:embeddedFont>
      <p:font typeface="DJKLRE+CenturyGothic"/>
      <p:regular r:id="rId25"/>
    </p:embeddedFont>
    <p:embeddedFont>
      <p:font typeface="KJFDCJ+ArialMT"/>
      <p:regular r:id="rId26"/>
    </p:embeddedFont>
    <p:embeddedFont>
      <p:font typeface="RPJHBP+TwCenMT-Regular"/>
      <p:regular r:id="rId27"/>
    </p:embeddedFont>
    <p:embeddedFont>
      <p:font typeface="TKMORI+TimesNewRomanPSMT"/>
      <p:regular r:id="rId28"/>
    </p:embeddedFont>
    <p:embeddedFont>
      <p:font typeface="GJOBMB+TimesNewRomanPS-BoldMT"/>
      <p:regular r:id="rId29"/>
    </p:embeddedFont>
    <p:embeddedFont>
      <p:font typeface="TGFSGI+Wingdings-Regular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25" Type="http://schemas.openxmlformats.org/officeDocument/2006/relationships/font" Target="fonts/font4.fntdata" /><Relationship Id="rId26" Type="http://schemas.openxmlformats.org/officeDocument/2006/relationships/font" Target="fonts/font5.fntdata" /><Relationship Id="rId27" Type="http://schemas.openxmlformats.org/officeDocument/2006/relationships/font" Target="fonts/font6.fntdata" /><Relationship Id="rId28" Type="http://schemas.openxmlformats.org/officeDocument/2006/relationships/font" Target="fonts/font7.fntdata" /><Relationship Id="rId29" Type="http://schemas.openxmlformats.org/officeDocument/2006/relationships/font" Target="fonts/font8.fntdata" /><Relationship Id="rId3" Type="http://schemas.openxmlformats.org/officeDocument/2006/relationships/viewProps" Target="viewProps.xml" /><Relationship Id="rId30" Type="http://schemas.openxmlformats.org/officeDocument/2006/relationships/font" Target="fonts/font9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6" TargetMode="External" /><Relationship Id="rId3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courseware.cutm.ac.in/courses/aquatic-mammals-reptiles-and-amphibians/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0" TargetMode="External" /><Relationship Id="rId3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59981" y="1055856"/>
            <a:ext cx="5143265" cy="1465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08" marR="0">
              <a:lnSpc>
                <a:spcPts val="35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ntroduction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to</a:t>
            </a:r>
            <a:r>
              <a:rPr dirty="0" sz="3200" spc="38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aquatic</a:t>
            </a:r>
          </a:p>
          <a:p>
            <a:pPr marL="0" marR="0">
              <a:lnSpc>
                <a:spcPts val="355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mammals,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reptiles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and</a:t>
            </a:r>
          </a:p>
          <a:p>
            <a:pPr marL="1241425" marR="0">
              <a:lnSpc>
                <a:spcPts val="3557"/>
              </a:lnSpc>
              <a:spcBef>
                <a:spcPts val="232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Algerian"/>
                <a:cs typeface="Algerian"/>
              </a:rPr>
              <a:t>amphibians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2737" y="3270372"/>
            <a:ext cx="1554858" cy="515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Course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Name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4281" y="3885736"/>
            <a:ext cx="4797597" cy="727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Aquatic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mammals,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reptiles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Aharoni"/>
                <a:cs typeface="Aharoni"/>
              </a:rPr>
              <a:t>amphibians</a:t>
            </a:r>
          </a:p>
          <a:p>
            <a:pPr marL="1204912" marR="0">
              <a:lnSpc>
                <a:spcPts val="22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Course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Code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(Credit)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03006" y="4694731"/>
            <a:ext cx="233908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VOFECA+Arial-BoldMT"/>
                <a:cs typeface="VOFECA+Arial-BoldMT"/>
              </a:rPr>
              <a:t>FSRM</a:t>
            </a:r>
            <a:r>
              <a:rPr dirty="0" sz="2000" b="1">
                <a:solidFill>
                  <a:srgbClr val="000000"/>
                </a:solidFill>
                <a:latin typeface="VOFECA+Arial-BoldMT"/>
                <a:cs typeface="VOFEC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VOFECA+Arial-BoldMT"/>
                <a:cs typeface="VOFECA+Arial-BoldMT"/>
              </a:rPr>
              <a:t>2109</a:t>
            </a:r>
            <a:r>
              <a:rPr dirty="0" sz="2000" b="1">
                <a:solidFill>
                  <a:srgbClr val="000000"/>
                </a:solidFill>
                <a:latin typeface="VOFECA+Arial-BoldMT"/>
                <a:cs typeface="VOFECA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VOFECA+Arial-BoldMT"/>
                <a:cs typeface="VOFECA+Arial-BoldMT"/>
              </a:rPr>
              <a:t>(1-0-0)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6381" y="5083932"/>
            <a:ext cx="1667967" cy="515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Course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DaunPenh"/>
                <a:cs typeface="DaunPenh"/>
              </a:rPr>
              <a:t>teacher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97362" y="5719345"/>
            <a:ext cx="374649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haroni"/>
                <a:cs typeface="Aharoni"/>
              </a:rPr>
              <a:t>Mr.</a:t>
            </a:r>
            <a:r>
              <a:rPr dirty="0" sz="2800" b="1">
                <a:solidFill>
                  <a:srgbClr val="000000"/>
                </a:solidFill>
                <a:latin typeface="Aharoni"/>
                <a:cs typeface="Aharon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haroni"/>
                <a:cs typeface="Aharoni"/>
              </a:rPr>
              <a:t>Chinmaya</a:t>
            </a:r>
            <a:r>
              <a:rPr dirty="0" sz="2800" b="1">
                <a:solidFill>
                  <a:srgbClr val="000000"/>
                </a:solidFill>
                <a:latin typeface="Aharoni"/>
                <a:cs typeface="Aharon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haroni"/>
                <a:cs typeface="Aharoni"/>
              </a:rPr>
              <a:t>Nanda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14410" y="89401"/>
            <a:ext cx="1714668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Kingdom:</a:t>
            </a:r>
            <a:r>
              <a:rPr dirty="0" sz="1200" spc="1319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Animalia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305" y="217279"/>
            <a:ext cx="896476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Mammal/Marine</a:t>
            </a: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Mammals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4410" y="272281"/>
            <a:ext cx="725537" cy="9564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Phylum: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Clade: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Clade: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Clade: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Class: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28810" y="272281"/>
            <a:ext cx="1446311" cy="9564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Chordata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Amniota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Synapsida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Mammaliaformes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DJKLRE+CenturyGothic"/>
                <a:cs typeface="DJKLRE+CenturyGothic"/>
              </a:rPr>
              <a:t>Mammalia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9365" y="1403216"/>
            <a:ext cx="4470390" cy="78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“Marine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Mammal/Aquatic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Mammals”=</a:t>
            </a:r>
          </a:p>
          <a:p>
            <a:pPr marL="285750" marR="0">
              <a:lnSpc>
                <a:spcPts val="2214"/>
              </a:lnSpc>
              <a:spcBef>
                <a:spcPts val="13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Not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single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taxonomic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unit,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but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95115" y="2326961"/>
            <a:ext cx="4456940" cy="776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mammals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that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spend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most/all-time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in</a:t>
            </a:r>
          </a:p>
          <a:p>
            <a:pPr marL="0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marine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habitats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(except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few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freshwaters)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4305" y="3701912"/>
            <a:ext cx="1890016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2050" spc="1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Four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orders-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1505" y="4159112"/>
            <a:ext cx="5236725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2050" spc="1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three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exclusively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aquatic-</a:t>
            </a:r>
            <a:r>
              <a:rPr dirty="0" sz="2000" spc="503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Cetaceans,</a:t>
            </a:r>
            <a:r>
              <a:rPr dirty="0" sz="2000" spc="-25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91697" y="4413918"/>
            <a:ext cx="4539342" cy="2148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Mammals</a:t>
            </a:r>
            <a:r>
              <a:rPr dirty="0" sz="2000" spc="1747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are</a:t>
            </a:r>
            <a:r>
              <a:rPr dirty="0" sz="2000" spc="176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characterized</a:t>
            </a:r>
            <a:r>
              <a:rPr dirty="0" sz="2000" spc="1757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by</a:t>
            </a:r>
            <a:r>
              <a:rPr dirty="0" sz="2000" spc="1762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</a:p>
          <a:p>
            <a:pPr marL="0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presence</a:t>
            </a:r>
            <a:r>
              <a:rPr dirty="0" sz="2000" spc="742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of</a:t>
            </a:r>
            <a:r>
              <a:rPr dirty="0" sz="2000" spc="74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milk-producing</a:t>
            </a:r>
            <a:r>
              <a:rPr dirty="0" sz="2000" spc="694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mammary</a:t>
            </a:r>
          </a:p>
          <a:p>
            <a:pPr marL="0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glands</a:t>
            </a:r>
            <a:r>
              <a:rPr dirty="0" sz="2000" spc="162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for</a:t>
            </a:r>
            <a:r>
              <a:rPr dirty="0" sz="2000" spc="162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feeding</a:t>
            </a:r>
            <a:r>
              <a:rPr dirty="0" sz="2000" spc="1622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their</a:t>
            </a:r>
            <a:r>
              <a:rPr dirty="0" sz="2000" spc="1618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young,</a:t>
            </a:r>
            <a:r>
              <a:rPr dirty="0" sz="2000" spc="1627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</a:p>
          <a:p>
            <a:pPr marL="0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neocortex</a:t>
            </a:r>
            <a:r>
              <a:rPr dirty="0" sz="2000" spc="471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region</a:t>
            </a:r>
            <a:r>
              <a:rPr dirty="0" sz="2000" spc="43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of</a:t>
            </a:r>
            <a:r>
              <a:rPr dirty="0" sz="2000" spc="463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the</a:t>
            </a:r>
            <a:r>
              <a:rPr dirty="0" sz="2000" spc="463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brain</a:t>
            </a:r>
            <a:r>
              <a:rPr dirty="0" sz="2000" spc="465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,</a:t>
            </a:r>
            <a:r>
              <a:rPr dirty="0" sz="2000" spc="467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fur</a:t>
            </a:r>
            <a:r>
              <a:rPr dirty="0" sz="2000" spc="428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or</a:t>
            </a:r>
          </a:p>
          <a:p>
            <a:pPr marL="0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hair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and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three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middle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ear</a:t>
            </a:r>
            <a:r>
              <a:rPr dirty="0" sz="2000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 </a:t>
            </a:r>
            <a:r>
              <a:rPr dirty="0" sz="2000" spc="-15" b="1">
                <a:solidFill>
                  <a:srgbClr val="000000"/>
                </a:solidFill>
                <a:latin typeface="GJOBMB+TimesNewRomanPS-BoldMT"/>
                <a:cs typeface="GJOBMB+TimesNewRomanPS-BoldMT"/>
              </a:rPr>
              <a:t>bones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7255" y="4625657"/>
            <a:ext cx="2683042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Sirenians,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Pinnipeds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1505" y="5073511"/>
            <a:ext cx="5858256" cy="124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205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One,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Mainly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terrestrial,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includes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smaller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number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of</a:t>
            </a:r>
          </a:p>
          <a:p>
            <a:pPr marL="285750" marR="0">
              <a:lnSpc>
                <a:spcPts val="2214"/>
              </a:lnSpc>
              <a:spcBef>
                <a:spcPts val="138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true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marine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mammals,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such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sea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otter</a:t>
            </a:r>
          </a:p>
          <a:p>
            <a:pPr marL="285750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(Enhydralutris)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and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polar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bear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(Ursus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maritimus).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502" y="424889"/>
            <a:ext cx="415705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156" y="1670117"/>
            <a:ext cx="7817098" cy="114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reptiles=vertebrates=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not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single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group=several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types=live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</a:t>
            </a:r>
          </a:p>
          <a:p>
            <a:pPr marL="0" marR="0">
              <a:lnSpc>
                <a:spcPts val="2206"/>
              </a:lnSpc>
              <a:spcBef>
                <a:spcPts val="10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different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(exclusively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aquatic/semi-aquatic)</a:t>
            </a:r>
          </a:p>
          <a:p>
            <a:pPr marL="0" marR="0">
              <a:lnSpc>
                <a:spcPts val="2206"/>
              </a:lnSpc>
              <a:spcBef>
                <a:spcPts val="10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Certain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commonalities: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156" y="2904557"/>
            <a:ext cx="4224173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Dependence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fresh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saltwater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0156" y="3316037"/>
            <a:ext cx="6192951" cy="114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Least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diversity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(approx.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1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%)</a:t>
            </a:r>
          </a:p>
          <a:p>
            <a:pPr marL="0" marR="0">
              <a:lnSpc>
                <a:spcPts val="2206"/>
              </a:lnSpc>
              <a:spcBef>
                <a:spcPts val="103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Some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can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withstand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great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pressure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deep-sea</a:t>
            </a:r>
          </a:p>
          <a:p>
            <a:pPr marL="0" marR="0">
              <a:lnSpc>
                <a:spcPts val="2206"/>
              </a:lnSpc>
              <a:spcBef>
                <a:spcPts val="108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Limbs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modified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swimming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21783" y="4361025"/>
            <a:ext cx="3028905" cy="1691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Four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groups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have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species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found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habitats: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DJKLRE+CenturyGothic"/>
                <a:cs typeface="DJKLRE+CenturyGothic"/>
              </a:rPr>
              <a:t>1.</a:t>
            </a:r>
            <a:r>
              <a:rPr dirty="0" sz="1850" spc="651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Turtles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(e.g.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Sea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Turtles)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DJKLRE+CenturyGothic"/>
                <a:cs typeface="DJKLRE+CenturyGothic"/>
              </a:rPr>
              <a:t>2.</a:t>
            </a:r>
            <a:r>
              <a:rPr dirty="0" sz="1850" spc="651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Lizards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(e.g.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Iguanas)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DJKLRE+CenturyGothic"/>
                <a:cs typeface="DJKLRE+CenturyGothic"/>
              </a:rPr>
              <a:t>3.</a:t>
            </a:r>
            <a:r>
              <a:rPr dirty="0" sz="1850" spc="651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Snakes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156" y="4550478"/>
            <a:ext cx="7445861" cy="1964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Marine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have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mechanisms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salt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excretion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through</a:t>
            </a:r>
          </a:p>
          <a:p>
            <a:pPr marL="285750" marR="0">
              <a:lnSpc>
                <a:spcPts val="2206"/>
              </a:lnSpc>
              <a:spcBef>
                <a:spcPts val="10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specialized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glands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via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mouth,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eyes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nose</a:t>
            </a:r>
          </a:p>
          <a:p>
            <a:pPr marL="0" marR="0">
              <a:lnSpc>
                <a:spcPts val="2206"/>
              </a:lnSpc>
              <a:spcBef>
                <a:spcPts val="108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Valve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nostrils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cease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water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entering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when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submerged</a:t>
            </a:r>
          </a:p>
          <a:p>
            <a:pPr marL="0" marR="0">
              <a:lnSpc>
                <a:spcPts val="2206"/>
              </a:lnSpc>
              <a:spcBef>
                <a:spcPts val="103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Some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strictly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carnivorous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predators,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others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omnivores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some</a:t>
            </a:r>
          </a:p>
          <a:p>
            <a:pPr marL="285750" marR="0">
              <a:lnSpc>
                <a:spcPts val="2206"/>
              </a:lnSpc>
              <a:spcBef>
                <a:spcPts val="10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herbivores.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21783" y="6000558"/>
            <a:ext cx="1874028" cy="3261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DJKLRE+CenturyGothic"/>
                <a:cs typeface="DJKLRE+CenturyGothic"/>
              </a:rPr>
              <a:t>4.</a:t>
            </a:r>
            <a:r>
              <a:rPr dirty="0" sz="1850" spc="651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Crocodilians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3631" y="174753"/>
            <a:ext cx="5649117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Amphibians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are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four-limbed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and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ectothermic</a:t>
            </a:r>
          </a:p>
          <a:p>
            <a:pPr marL="67151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vertebrates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class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Amphibia.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7899" y="1488504"/>
            <a:ext cx="6000456" cy="928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193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They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inhabit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various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habitats,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with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most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species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living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within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terrestrial,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fossorial,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arboreal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or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freshwater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aquatic</a:t>
            </a:r>
          </a:p>
          <a:p>
            <a:pPr marL="2310606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MORI+TimesNewRomanPSMT"/>
                <a:cs typeface="TKMORI+TimesNewRomanPSMT"/>
              </a:rPr>
              <a:t>ecosystems.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8211" y="2597443"/>
            <a:ext cx="2207286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63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amphibians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because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n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freshwater,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and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their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6502" y="3420403"/>
            <a:ext cx="4592462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body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composition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makes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them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unable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to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tolerate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pure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salt.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0752" y="4235869"/>
            <a:ext cx="4903354" cy="194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GFSGI+Wingdings-Regular"/>
                <a:cs typeface="TGFSGI+Wingdings-Regular"/>
              </a:rPr>
              <a:t>§</a:t>
            </a:r>
            <a:r>
              <a:rPr dirty="0" sz="1850" spc="9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Amphibians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typically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start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as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larvae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living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in</a:t>
            </a:r>
          </a:p>
          <a:p>
            <a:pPr marL="285750" marR="0">
              <a:lnSpc>
                <a:spcPts val="1993"/>
              </a:lnSpc>
              <a:spcBef>
                <a:spcPts val="1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water,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but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some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species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have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developed</a:t>
            </a:r>
          </a:p>
          <a:p>
            <a:pPr marL="28575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behavioural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adaptations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to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bypass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TKMORI+TimesNewRomanPSMT"/>
                <a:cs typeface="TKMORI+TimesNewRomanPSMT"/>
              </a:rPr>
              <a:t>this.</a:t>
            </a:r>
          </a:p>
          <a:p>
            <a:pPr marL="0" marR="0">
              <a:lnSpc>
                <a:spcPts val="2053"/>
              </a:lnSpc>
              <a:spcBef>
                <a:spcPts val="1187"/>
              </a:spcBef>
              <a:spcAft>
                <a:spcPts val="0"/>
              </a:spcAft>
            </a:pPr>
            <a:r>
              <a:rPr dirty="0" sz="1850">
                <a:solidFill>
                  <a:srgbClr val="333333"/>
                </a:solidFill>
                <a:latin typeface="TGFSGI+Wingdings-Regular"/>
                <a:cs typeface="TGFSGI+Wingdings-Regular"/>
              </a:rPr>
              <a:t>§</a:t>
            </a:r>
            <a:r>
              <a:rPr dirty="0" sz="1850" spc="94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Amphibians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are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type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of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animal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which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are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not</a:t>
            </a:r>
          </a:p>
          <a:p>
            <a:pPr marL="285750" marR="0">
              <a:lnSpc>
                <a:spcPts val="1993"/>
              </a:lnSpc>
              <a:spcBef>
                <a:spcPts val="1245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found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in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1800">
                <a:solidFill>
                  <a:srgbClr val="333333"/>
                </a:solidFill>
                <a:latin typeface="TKMORI+TimesNewRomanPSMT"/>
                <a:cs typeface="TKMORI+TimesNewRomanPSMT"/>
              </a:rPr>
              <a:t>sea.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4737" y="174753"/>
            <a:ext cx="8337448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water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bird,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alternatively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waterbird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or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aquatic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bird,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is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bird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that</a:t>
            </a:r>
          </a:p>
          <a:p>
            <a:pPr marL="258095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lives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on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or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around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water.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6812" y="1272033"/>
            <a:ext cx="8153145" cy="1107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In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some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definitions,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term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water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bird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is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mainly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applied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to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birds</a:t>
            </a:r>
          </a:p>
          <a:p>
            <a:pPr marL="210343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in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freshwater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ecosystems,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although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others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make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no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distinction</a:t>
            </a:r>
          </a:p>
          <a:p>
            <a:pPr marL="1073943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from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seabirds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that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inhabit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marine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TKMORI+TimesNewRomanPSMT"/>
                <a:cs typeface="TKMORI+TimesNewRomanPSMT"/>
              </a:rPr>
              <a:t>environments.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8681" y="5539225"/>
            <a:ext cx="405281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Some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More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Terrestrial-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wading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birds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42052" y="5812182"/>
            <a:ext cx="3700314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Some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more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Aquatic-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waterfowls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40" y="2463742"/>
            <a:ext cx="4500733" cy="419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DJKLRE+CenturyGothic"/>
                <a:cs typeface="DJKLRE+CenturyGothic"/>
              </a:rPr>
              <a:t>1.</a:t>
            </a:r>
            <a:r>
              <a:rPr dirty="0" sz="2450" spc="-12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Divide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the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class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into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groups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40" y="3195262"/>
            <a:ext cx="9638733" cy="2612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DJKLRE+CenturyGothic"/>
                <a:cs typeface="DJKLRE+CenturyGothic"/>
              </a:rPr>
              <a:t>2.</a:t>
            </a:r>
            <a:r>
              <a:rPr dirty="0" sz="2450" spc="-12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Each</a:t>
            </a:r>
            <a:r>
              <a:rPr dirty="0" sz="2400" spc="484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group</a:t>
            </a:r>
            <a:r>
              <a:rPr dirty="0" sz="2400" spc="503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will</a:t>
            </a:r>
            <a:r>
              <a:rPr dirty="0" sz="2400" spc="476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visit</a:t>
            </a:r>
            <a:r>
              <a:rPr dirty="0" sz="2400" spc="476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Library</a:t>
            </a:r>
            <a:r>
              <a:rPr dirty="0" sz="2400" spc="498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and</a:t>
            </a:r>
            <a:r>
              <a:rPr dirty="0" sz="2400" spc="492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collect</a:t>
            </a:r>
            <a:r>
              <a:rPr dirty="0" sz="2400" spc="486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the</a:t>
            </a:r>
            <a:r>
              <a:rPr dirty="0" sz="2400" spc="492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list</a:t>
            </a:r>
            <a:r>
              <a:rPr dirty="0" sz="2400" spc="48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of</a:t>
            </a:r>
            <a:r>
              <a:rPr dirty="0" sz="2400" spc="488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available</a:t>
            </a:r>
          </a:p>
          <a:p>
            <a:pPr marL="342900" marR="0">
              <a:lnSpc>
                <a:spcPts val="2942"/>
              </a:lnSpc>
              <a:spcBef>
                <a:spcPts val="2856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books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directly/indirectly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related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to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the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course.</a:t>
            </a:r>
          </a:p>
          <a:p>
            <a:pPr marL="0" marR="0">
              <a:lnSpc>
                <a:spcPts val="3003"/>
              </a:lnSpc>
              <a:spcBef>
                <a:spcPts val="2717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DJKLRE+CenturyGothic"/>
                <a:cs typeface="DJKLRE+CenturyGothic"/>
              </a:rPr>
              <a:t>3.</a:t>
            </a:r>
            <a:r>
              <a:rPr dirty="0" sz="2450" spc="-12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Each</a:t>
            </a:r>
            <a:r>
              <a:rPr dirty="0" sz="2400" spc="2371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group</a:t>
            </a:r>
            <a:r>
              <a:rPr dirty="0" sz="2400" spc="239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should</a:t>
            </a:r>
            <a:r>
              <a:rPr dirty="0" sz="2400" spc="2394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search</a:t>
            </a:r>
            <a:r>
              <a:rPr dirty="0" sz="2400" spc="2387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online</a:t>
            </a:r>
            <a:r>
              <a:rPr dirty="0" sz="2400" spc="2373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for</a:t>
            </a:r>
            <a:r>
              <a:rPr dirty="0" sz="2400" spc="2381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the</a:t>
            </a:r>
            <a:r>
              <a:rPr dirty="0" sz="2400" spc="2379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related</a:t>
            </a:r>
          </a:p>
          <a:p>
            <a:pPr marL="342900" marR="0">
              <a:lnSpc>
                <a:spcPts val="2942"/>
              </a:lnSpc>
              <a:spcBef>
                <a:spcPts val="2856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books/reference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suitable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for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this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 </a:t>
            </a:r>
            <a:r>
              <a:rPr dirty="0" sz="2400">
                <a:solidFill>
                  <a:srgbClr val="ffffff"/>
                </a:solidFill>
                <a:latin typeface="DJKLRE+CenturyGothic"/>
                <a:cs typeface="DJKLRE+CenturyGothic"/>
              </a:rPr>
              <a:t>subject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3616" y="483682"/>
            <a:ext cx="9274023" cy="1332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49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Mammalian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 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Neocortex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 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and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 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Middle</a:t>
            </a:r>
          </a:p>
          <a:p>
            <a:pPr marL="3092450" marR="0">
              <a:lnSpc>
                <a:spcPts val="50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Ear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 </a:t>
            </a:r>
            <a:r>
              <a:rPr dirty="0" sz="4200">
                <a:solidFill>
                  <a:srgbClr val="ebebeb"/>
                </a:solidFill>
                <a:latin typeface="DJKLRE+CenturyGothic"/>
                <a:cs typeface="DJKLRE+CenturyGothic"/>
              </a:rPr>
              <a:t>Ossicles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097" y="2413288"/>
            <a:ext cx="1469375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acd433"/>
                </a:solidFill>
                <a:latin typeface="SWQPAH+Wingdings3"/>
                <a:cs typeface="SWQPAH+Wingdings3"/>
              </a:rPr>
              <a:t></a:t>
            </a:r>
            <a:r>
              <a:rPr dirty="0" sz="1950" spc="498">
                <a:solidFill>
                  <a:srgbClr val="acd433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UNIT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2297" y="2871606"/>
            <a:ext cx="10499939" cy="984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Selected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Mammal,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Reptile,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Amphibian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Birds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Species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India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relevant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to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Fisheries: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Taxonomic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Status,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Identification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Characters,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Distribution,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Abundance,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Exploitation,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Threats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Conservation.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097" y="3901728"/>
            <a:ext cx="1378240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acd433"/>
                </a:solidFill>
                <a:latin typeface="SWQPAH+Wingdings3"/>
                <a:cs typeface="SWQPAH+Wingdings3"/>
              </a:rPr>
              <a:t></a:t>
            </a:r>
            <a:r>
              <a:rPr dirty="0" sz="1950" spc="498">
                <a:solidFill>
                  <a:srgbClr val="acd433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Unit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2: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2297" y="4360046"/>
            <a:ext cx="10014682" cy="1285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Animals: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Cetaceans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(Whales.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Dolphins,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Porpoises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Narwal),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Sirenia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(Manatees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Dugongs),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Carnivora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(Seals,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Sea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Lions,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Walruses,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Polar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Bear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Otter),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Sea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Turtles,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Tortoise,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Crocodiles,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Sea/Freshwater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Snakes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Amphibians.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5097" y="5691921"/>
            <a:ext cx="1378240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acd433"/>
                </a:solidFill>
                <a:latin typeface="SWQPAH+Wingdings3"/>
                <a:cs typeface="SWQPAH+Wingdings3"/>
              </a:rPr>
              <a:t></a:t>
            </a:r>
            <a:r>
              <a:rPr dirty="0" sz="1950" spc="498">
                <a:solidFill>
                  <a:srgbClr val="acd433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Unit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3: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2297" y="6150238"/>
            <a:ext cx="7034184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acd433"/>
                </a:solidFill>
                <a:latin typeface="SWQPAH+Wingdings3"/>
                <a:cs typeface="SWQPAH+Wingdings3"/>
              </a:rPr>
              <a:t></a:t>
            </a:r>
            <a:r>
              <a:rPr dirty="0" sz="1800" spc="217">
                <a:solidFill>
                  <a:srgbClr val="acd43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IUCN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Criteria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–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List,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Wild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Life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(Protection)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2200">
                <a:solidFill>
                  <a:srgbClr val="000000"/>
                </a:solidFill>
                <a:latin typeface="DJKLRE+CenturyGothic"/>
                <a:cs typeface="DJKLRE+CenturyGothic"/>
              </a:rPr>
              <a:t>Act.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31473" y="615249"/>
            <a:ext cx="1028569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ARMA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6818" y="1201837"/>
            <a:ext cx="315340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Course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Credit=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1+0+0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239" y="2655840"/>
            <a:ext cx="20232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*1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Credit=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Marks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6150" y="3324847"/>
            <a:ext cx="2198682" cy="585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INTERNAL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THEORY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EXAM</a:t>
            </a:r>
          </a:p>
          <a:p>
            <a:pPr marL="777875" marR="0">
              <a:lnSpc>
                <a:spcPts val="1716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(40%)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26372" y="3324847"/>
            <a:ext cx="3510313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END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SEMESTER/EXTERNAL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THEORY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EXAM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59090" y="3654742"/>
            <a:ext cx="639526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(60%)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1050" y="4159968"/>
            <a:ext cx="1051158" cy="58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87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Internal-1</a:t>
            </a:r>
          </a:p>
          <a:p>
            <a:pPr marL="0" marR="0">
              <a:lnSpc>
                <a:spcPts val="1716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(10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Marks)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63068" y="4249173"/>
            <a:ext cx="2301447" cy="585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4368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Internal-2</a:t>
            </a:r>
          </a:p>
          <a:p>
            <a:pPr marL="0" marR="0">
              <a:lnSpc>
                <a:spcPts val="1716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(Continuous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Assessment)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33627" y="4958872"/>
            <a:ext cx="1690892" cy="585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Final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Theory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Exam</a:t>
            </a:r>
          </a:p>
          <a:p>
            <a:pPr marL="319087" marR="0">
              <a:lnSpc>
                <a:spcPts val="1716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(30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Marks)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72518" y="5157584"/>
            <a:ext cx="1439455" cy="25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Presentation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49737" y="5322532"/>
            <a:ext cx="1697997" cy="585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Class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Attendance</a:t>
            </a:r>
          </a:p>
          <a:p>
            <a:pPr marL="311943" marR="0">
              <a:lnSpc>
                <a:spcPts val="1716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(2.5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Marks)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91581" y="5487479"/>
            <a:ext cx="1205656" cy="585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Assignments</a:t>
            </a:r>
          </a:p>
          <a:p>
            <a:pPr marL="63500" marR="0">
              <a:lnSpc>
                <a:spcPts val="1716"/>
              </a:lnSpc>
              <a:spcBef>
                <a:spcPts val="88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(7.5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400">
                <a:solidFill>
                  <a:srgbClr val="000000"/>
                </a:solidFill>
                <a:latin typeface="DJKLRE+CenturyGothic"/>
                <a:cs typeface="DJKLRE+CenturyGothic"/>
              </a:rPr>
              <a:t>Marks)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3424" y="462962"/>
            <a:ext cx="248826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155" y="2019592"/>
            <a:ext cx="3870720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Each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Class=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1hrs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0155" y="2751112"/>
            <a:ext cx="9626034" cy="1267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First</a:t>
            </a:r>
            <a:r>
              <a:rPr dirty="0" sz="3200" spc="996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10</a:t>
            </a:r>
            <a:r>
              <a:rPr dirty="0" sz="3200" spc="967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Min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=</a:t>
            </a:r>
            <a:r>
              <a:rPr dirty="0" sz="3200" spc="971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Presentations</a:t>
            </a:r>
            <a:r>
              <a:rPr dirty="0" sz="3200" spc="993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by</a:t>
            </a:r>
            <a:r>
              <a:rPr dirty="0" sz="3200" spc="975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two</a:t>
            </a:r>
            <a:r>
              <a:rPr dirty="0" sz="3200" spc="988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students</a:t>
            </a:r>
          </a:p>
          <a:p>
            <a:pPr marL="457200" marR="0">
              <a:lnSpc>
                <a:spcPts val="3923"/>
              </a:lnSpc>
              <a:spcBef>
                <a:spcPts val="188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discussion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155" y="4214152"/>
            <a:ext cx="9594569" cy="1267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Next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30-40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Min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=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Usual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Class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Progression</a:t>
            </a:r>
          </a:p>
          <a:p>
            <a:pPr marL="0" marR="0">
              <a:lnSpc>
                <a:spcPts val="3923"/>
              </a:lnSpc>
              <a:spcBef>
                <a:spcPts val="1886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Last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5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NDTVRC+CenturyGothic-Bold"/>
                <a:cs typeface="NDTVRC+CenturyGothic-Bold"/>
              </a:rPr>
              <a:t>Minutes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=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MCQ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related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to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previous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3200">
                <a:solidFill>
                  <a:srgbClr val="000000"/>
                </a:solidFill>
                <a:latin typeface="DJKLRE+CenturyGothic"/>
                <a:cs typeface="DJKLRE+CenturyGothic"/>
              </a:rPr>
              <a:t>class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13650" y="105591"/>
            <a:ext cx="957076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Session</a:t>
            </a:r>
          </a:p>
          <a:p>
            <a:pPr marL="571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/Class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4785" y="242751"/>
            <a:ext cx="1757176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Topic/Chapter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4023" y="242751"/>
            <a:ext cx="4394252" cy="82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258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Class</a:t>
            </a: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Break-up/Sub-Topics</a:t>
            </a:r>
          </a:p>
          <a:p>
            <a:pPr marL="0" marR="0">
              <a:lnSpc>
                <a:spcPts val="2206"/>
              </a:lnSpc>
              <a:spcBef>
                <a:spcPts val="179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Course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Outline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0216" y="744792"/>
            <a:ext cx="178341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Introduction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50216" y="1019112"/>
            <a:ext cx="5081928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Mammals,</a:t>
            </a:r>
            <a:r>
              <a:rPr dirty="0" sz="1800" spc="133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General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Introduction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1787" y="1156272"/>
            <a:ext cx="27908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0216" y="1293432"/>
            <a:ext cx="1516012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Amphibians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84023" y="1293432"/>
            <a:ext cx="532568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Current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Trends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 spc="34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mammals,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69772" y="1567752"/>
            <a:ext cx="1964325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amphibians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50216" y="1933512"/>
            <a:ext cx="7227413" cy="14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3807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Classification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Identification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characters</a:t>
            </a:r>
          </a:p>
          <a:p>
            <a:pPr marL="233380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Evolutionary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Trends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Mammals</a:t>
            </a:r>
            <a:r>
              <a:rPr dirty="0" sz="1800" spc="1828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Geographical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Distribution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</a:t>
            </a:r>
          </a:p>
          <a:p>
            <a:pPr marL="233380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Current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Status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(Exploitation,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Threats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</a:p>
          <a:p>
            <a:pPr marL="261955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51787" y="2482152"/>
            <a:ext cx="27908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84023" y="3396552"/>
            <a:ext cx="4893606" cy="14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Classification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Identification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characters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Evolutionary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Trends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Geographical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Distribution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Current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Status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(Exploitation,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Threats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</a:p>
          <a:p>
            <a:pPr marL="28574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1787" y="3945192"/>
            <a:ext cx="279089" cy="1781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3</a:t>
            </a:r>
          </a:p>
          <a:p>
            <a:pPr marL="0" marR="0">
              <a:lnSpc>
                <a:spcPts val="2206"/>
              </a:lnSpc>
              <a:spcBef>
                <a:spcPts val="931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50216" y="3945192"/>
            <a:ext cx="1954495" cy="1781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</a:p>
          <a:p>
            <a:pPr marL="0" marR="0">
              <a:lnSpc>
                <a:spcPts val="2206"/>
              </a:lnSpc>
              <a:spcBef>
                <a:spcPts val="93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Amphibians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84023" y="4859592"/>
            <a:ext cx="4893606" cy="14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Classification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Identification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characters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Evolutionary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Trends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Geographical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Distribution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Current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Status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(Exploitation,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Threats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</a:p>
          <a:p>
            <a:pPr marL="28574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4023" y="6322632"/>
            <a:ext cx="4893606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Classification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Identification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characters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Evolutionary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Trends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311" y="160018"/>
            <a:ext cx="879276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68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Sessio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n/Clas</a:t>
            </a:r>
          </a:p>
          <a:p>
            <a:pPr marL="31273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8651" y="434337"/>
            <a:ext cx="1757176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Topic/Chapter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61969" y="434337"/>
            <a:ext cx="3121672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Class</a:t>
            </a: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Break-up/Sub-Topics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9301" y="1073539"/>
            <a:ext cx="5516019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  <a:p>
            <a:pPr marL="285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 spc="496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Cetaceans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(Whales,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Dolphins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</a:p>
          <a:p>
            <a:pPr marL="2857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Porpoise)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2668" y="1210699"/>
            <a:ext cx="2188076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Mammals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7554" y="1347859"/>
            <a:ext cx="27908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2668" y="2098054"/>
            <a:ext cx="1841471" cy="561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Biology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of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Aquatic</a:t>
            </a:r>
          </a:p>
          <a:p>
            <a:pPr marL="0" marR="0">
              <a:lnSpc>
                <a:spcPts val="1959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Mammals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49301" y="2089005"/>
            <a:ext cx="23465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35051" y="2071759"/>
            <a:ext cx="5230269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Sirenians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(Manatees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Dugongs)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7554" y="2208919"/>
            <a:ext cx="279089" cy="11261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7</a:t>
            </a:r>
          </a:p>
          <a:p>
            <a:pPr marL="0" marR="0">
              <a:lnSpc>
                <a:spcPts val="2206"/>
              </a:lnSpc>
              <a:spcBef>
                <a:spcPts val="415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12668" y="2905775"/>
            <a:ext cx="1841471" cy="561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Biology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of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Aquatic</a:t>
            </a:r>
          </a:p>
          <a:p>
            <a:pPr marL="0" marR="0">
              <a:lnSpc>
                <a:spcPts val="1959"/>
              </a:lnSpc>
              <a:spcBef>
                <a:spcPts val="1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PJHBP+TwCenMT-Regular"/>
                <a:cs typeface="RPJHBP+TwCenMT-Regular"/>
              </a:rPr>
              <a:t>Mammals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49301" y="2896726"/>
            <a:ext cx="23465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35051" y="2879480"/>
            <a:ext cx="5340215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 spc="496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Pinnipeds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(seals,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sea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lions,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walruses).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49301" y="3603381"/>
            <a:ext cx="5561255" cy="114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  <a:p>
            <a:pPr marL="285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Other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Marine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Mammals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order</a:t>
            </a:r>
          </a:p>
          <a:p>
            <a:pPr marL="2857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Carnivora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like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Chungungo,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Sea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Otters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Polar</a:t>
            </a:r>
          </a:p>
          <a:p>
            <a:pPr marL="285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Bear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12668" y="3877701"/>
            <a:ext cx="2188076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Mammals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7554" y="4014861"/>
            <a:ext cx="27908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49301" y="4792101"/>
            <a:ext cx="551601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12668" y="4875921"/>
            <a:ext cx="2188076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04054" y="5013081"/>
            <a:ext cx="405779" cy="19338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10</a:t>
            </a:r>
          </a:p>
          <a:p>
            <a:pPr marL="0" marR="0">
              <a:lnSpc>
                <a:spcPts val="2206"/>
              </a:lnSpc>
              <a:spcBef>
                <a:spcPts val="415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11</a:t>
            </a:r>
          </a:p>
          <a:p>
            <a:pPr marL="0" marR="0">
              <a:lnSpc>
                <a:spcPts val="2206"/>
              </a:lnSpc>
              <a:spcBef>
                <a:spcPts val="410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35051" y="5066420"/>
            <a:ext cx="4196084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Marine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Turtles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Tortoise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49301" y="5599822"/>
            <a:ext cx="551601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12668" y="5683642"/>
            <a:ext cx="2188076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Aquatic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Reptiles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35051" y="5874142"/>
            <a:ext cx="382349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Crocodiles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Snakes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49301" y="6407542"/>
            <a:ext cx="5516019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Habitat,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Food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Feeding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Reproductive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12668" y="6491363"/>
            <a:ext cx="1234584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35051" y="6681863"/>
            <a:ext cx="3761084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Biology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Important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Amphibians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03809" y="164603"/>
            <a:ext cx="879276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68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Sessio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n/Clas</a:t>
            </a:r>
          </a:p>
          <a:p>
            <a:pPr marL="31273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0139" y="438922"/>
            <a:ext cx="1757176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Topic/Chapter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3640" y="438922"/>
            <a:ext cx="3121672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Class</a:t>
            </a: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 </a:t>
            </a:r>
            <a:r>
              <a:rPr dirty="0" sz="1800" b="1">
                <a:solidFill>
                  <a:srgbClr val="ffffff"/>
                </a:solidFill>
                <a:latin typeface="NDTVRC+CenturyGothic-Bold"/>
                <a:cs typeface="NDTVRC+CenturyGothic-Bold"/>
              </a:rPr>
              <a:t>Break-up/Sub-Topics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2642" y="1078124"/>
            <a:ext cx="2412124" cy="14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International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Laws,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Rules,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Conventions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Treaties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of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wild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fauna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2305" y="1078124"/>
            <a:ext cx="5291519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Different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Worldwide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Protection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Acts,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Rules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&amp;</a:t>
            </a:r>
          </a:p>
          <a:p>
            <a:pPr marL="285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Conventions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wildlife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Instruments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Implementing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9553" y="1626764"/>
            <a:ext cx="405779" cy="1646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13</a:t>
            </a:r>
          </a:p>
          <a:p>
            <a:pPr marL="0" marR="0">
              <a:lnSpc>
                <a:spcPts val="2206"/>
              </a:lnSpc>
              <a:spcBef>
                <a:spcPts val="8251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58055" y="1901084"/>
            <a:ext cx="4883711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Conservation/Protection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acts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rules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like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CITES,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IUCN,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Data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Book,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etc.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72305" y="2541164"/>
            <a:ext cx="4830055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Wildlife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Protection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Act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its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schedules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Environment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Act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Biodiversity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32642" y="2680626"/>
            <a:ext cx="2468772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Legal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Framework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for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Wildlife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India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2305" y="3364124"/>
            <a:ext cx="3705726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Other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Acts/Rules/Treaties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etc.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72305" y="3734487"/>
            <a:ext cx="3424778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What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IUCN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criteria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list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72305" y="4008807"/>
            <a:ext cx="114661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History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32642" y="4283127"/>
            <a:ext cx="2213242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IUCN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criteria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–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72305" y="4283127"/>
            <a:ext cx="5531329" cy="114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IUCN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criteria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list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categories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(Extinct,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Extinct</a:t>
            </a:r>
          </a:p>
          <a:p>
            <a:pPr marL="2857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wild,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critically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endangered,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endangered,</a:t>
            </a:r>
          </a:p>
          <a:p>
            <a:pPr marL="285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vulnerable,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near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threatened,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least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concern,</a:t>
            </a:r>
          </a:p>
          <a:p>
            <a:pPr marL="285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data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deficient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and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not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evaluated)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39553" y="4420287"/>
            <a:ext cx="405779" cy="2059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15</a:t>
            </a:r>
          </a:p>
          <a:p>
            <a:pPr marL="0" marR="0">
              <a:lnSpc>
                <a:spcPts val="2206"/>
              </a:lnSpc>
              <a:spcBef>
                <a:spcPts val="114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JKLRE+CenturyGothic"/>
                <a:cs typeface="DJKLRE+CenturyGothic"/>
              </a:rPr>
              <a:t>16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72305" y="5471847"/>
            <a:ext cx="2602577" cy="14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Versions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Criticism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Conservation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status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list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index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JFDCJ+ArialMT"/>
                <a:cs typeface="KJFDC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Regional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list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32642" y="5886691"/>
            <a:ext cx="2213242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IUCN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criteria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–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Red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JKLRE+CenturyGothic"/>
                <a:cs typeface="DJKLRE+CenturyGothic"/>
              </a:rPr>
              <a:t>list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2023-07-12T04:11:27-05:00</dcterms:modified>
</cp:coreProperties>
</file>