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4" r:id="rId2"/>
    <p:sldMasterId id="2147483696" r:id="rId3"/>
  </p:sldMasterIdLst>
  <p:notesMasterIdLst>
    <p:notesMasterId r:id="rId29"/>
  </p:notesMasterIdLst>
  <p:sldIdLst>
    <p:sldId id="265" r:id="rId4"/>
    <p:sldId id="257" r:id="rId5"/>
    <p:sldId id="272" r:id="rId6"/>
    <p:sldId id="276" r:id="rId7"/>
    <p:sldId id="294" r:id="rId8"/>
    <p:sldId id="297" r:id="rId9"/>
    <p:sldId id="304" r:id="rId10"/>
    <p:sldId id="293" r:id="rId11"/>
    <p:sldId id="295" r:id="rId12"/>
    <p:sldId id="259" r:id="rId13"/>
    <p:sldId id="301" r:id="rId14"/>
    <p:sldId id="302" r:id="rId15"/>
    <p:sldId id="300" r:id="rId16"/>
    <p:sldId id="260" r:id="rId17"/>
    <p:sldId id="303" r:id="rId18"/>
    <p:sldId id="263" r:id="rId19"/>
    <p:sldId id="305" r:id="rId20"/>
    <p:sldId id="264" r:id="rId21"/>
    <p:sldId id="290" r:id="rId22"/>
    <p:sldId id="289" r:id="rId23"/>
    <p:sldId id="299" r:id="rId24"/>
    <p:sldId id="296" r:id="rId25"/>
    <p:sldId id="268" r:id="rId26"/>
    <p:sldId id="27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2" autoAdjust="0"/>
    <p:restoredTop sz="85409" autoAdjust="0"/>
  </p:normalViewPr>
  <p:slideViewPr>
    <p:cSldViewPr>
      <p:cViewPr varScale="1">
        <p:scale>
          <a:sx n="62" d="100"/>
          <a:sy n="62" d="100"/>
        </p:scale>
        <p:origin x="-157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891037-B8FE-48E3-B919-6F7F97662AAC}"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3BE10D0E-9837-47B7-B2B1-8141CF3001AA}">
      <dgm:prSet phldrT="[Text]" custT="1"/>
      <dgm:spPr/>
      <dgm:t>
        <a:bodyPr/>
        <a:lstStyle/>
        <a:p>
          <a:r>
            <a:rPr lang="en-US" sz="2000" smtClean="0">
              <a:latin typeface="Times New Roman" pitchFamily="18" charset="0"/>
              <a:cs typeface="Times New Roman" pitchFamily="18" charset="0"/>
            </a:rPr>
            <a:t>NATIONAL SEEDS CORPORATION</a:t>
          </a:r>
          <a:endParaRPr lang="en-US" sz="2000" dirty="0">
            <a:latin typeface="Times New Roman" pitchFamily="18" charset="0"/>
            <a:cs typeface="Times New Roman" pitchFamily="18" charset="0"/>
          </a:endParaRPr>
        </a:p>
      </dgm:t>
    </dgm:pt>
    <dgm:pt modelId="{21B179AC-7ED9-47ED-9757-2BF98F7B5737}" type="parTrans" cxnId="{18AB6D9B-DC61-4FBA-8930-E2C42C55F669}">
      <dgm:prSet/>
      <dgm:spPr/>
      <dgm:t>
        <a:bodyPr/>
        <a:lstStyle/>
        <a:p>
          <a:endParaRPr lang="en-US"/>
        </a:p>
      </dgm:t>
    </dgm:pt>
    <dgm:pt modelId="{CFBBBEF7-781B-470C-909E-0E559BF287F4}" type="sibTrans" cxnId="{18AB6D9B-DC61-4FBA-8930-E2C42C55F669}">
      <dgm:prSet/>
      <dgm:spPr/>
      <dgm:t>
        <a:bodyPr/>
        <a:lstStyle/>
        <a:p>
          <a:endParaRPr lang="en-US"/>
        </a:p>
      </dgm:t>
    </dgm:pt>
    <dgm:pt modelId="{5C618ADE-446F-48C8-B110-8A9FD221574E}">
      <dgm:prSet phldrT="[Text]" custT="1"/>
      <dgm:spPr/>
      <dgm:t>
        <a:bodyPr/>
        <a:lstStyle/>
        <a:p>
          <a:r>
            <a:rPr lang="en-US" sz="2000" dirty="0" smtClean="0">
              <a:latin typeface="Times New Roman" pitchFamily="18" charset="0"/>
              <a:cs typeface="Times New Roman" pitchFamily="18" charset="0"/>
            </a:rPr>
            <a:t>STATE FARM CORPORATION OF INDIA</a:t>
          </a:r>
          <a:endParaRPr lang="en-US" sz="2000" dirty="0">
            <a:latin typeface="Times New Roman" pitchFamily="18" charset="0"/>
            <a:cs typeface="Times New Roman" pitchFamily="18" charset="0"/>
          </a:endParaRPr>
        </a:p>
      </dgm:t>
    </dgm:pt>
    <dgm:pt modelId="{81389487-867E-481F-9026-F8918D6CE268}" type="parTrans" cxnId="{D8DBFD14-66C7-43C6-8BD4-2C7B5A6E3E1D}">
      <dgm:prSet/>
      <dgm:spPr/>
      <dgm:t>
        <a:bodyPr/>
        <a:lstStyle/>
        <a:p>
          <a:endParaRPr lang="en-US"/>
        </a:p>
      </dgm:t>
    </dgm:pt>
    <dgm:pt modelId="{EA9DDCBE-3647-45DE-8411-0FAB7CF9673F}" type="sibTrans" cxnId="{D8DBFD14-66C7-43C6-8BD4-2C7B5A6E3E1D}">
      <dgm:prSet/>
      <dgm:spPr/>
      <dgm:t>
        <a:bodyPr/>
        <a:lstStyle/>
        <a:p>
          <a:endParaRPr lang="en-US"/>
        </a:p>
      </dgm:t>
    </dgm:pt>
    <dgm:pt modelId="{A1C1B47B-8D5B-462B-86D9-02A076FC1940}">
      <dgm:prSet phldrT="[Text]"/>
      <dgm:spPr/>
      <dgm:t>
        <a:bodyPr/>
        <a:lstStyle/>
        <a:p>
          <a:r>
            <a:rPr lang="en-US" smtClean="0">
              <a:latin typeface="Times New Roman" pitchFamily="18" charset="0"/>
              <a:cs typeface="Times New Roman" pitchFamily="18" charset="0"/>
            </a:rPr>
            <a:t>15 STATE SEED CORPORATIONS</a:t>
          </a:r>
          <a:endParaRPr lang="en-US" dirty="0">
            <a:latin typeface="Times New Roman" pitchFamily="18" charset="0"/>
            <a:cs typeface="Times New Roman" pitchFamily="18" charset="0"/>
          </a:endParaRPr>
        </a:p>
      </dgm:t>
    </dgm:pt>
    <dgm:pt modelId="{034A8DC7-7357-4B9A-A395-C412360B7EC3}" type="parTrans" cxnId="{11E736FF-E680-4846-A9FA-2A2D449C25E6}">
      <dgm:prSet/>
      <dgm:spPr/>
      <dgm:t>
        <a:bodyPr/>
        <a:lstStyle/>
        <a:p>
          <a:endParaRPr lang="en-US"/>
        </a:p>
      </dgm:t>
    </dgm:pt>
    <dgm:pt modelId="{8E23FC38-4769-40CD-9EED-AA7DEB31FDF3}" type="sibTrans" cxnId="{11E736FF-E680-4846-A9FA-2A2D449C25E6}">
      <dgm:prSet/>
      <dgm:spPr/>
      <dgm:t>
        <a:bodyPr/>
        <a:lstStyle/>
        <a:p>
          <a:endParaRPr lang="en-US"/>
        </a:p>
      </dgm:t>
    </dgm:pt>
    <dgm:pt modelId="{D3E9D443-4F5E-4F71-8B76-85F24879635A}">
      <dgm:prSet phldrT="[Text]" custT="1"/>
      <dgm:spPr/>
      <dgm:t>
        <a:bodyPr/>
        <a:lstStyle/>
        <a:p>
          <a:r>
            <a:rPr lang="en-US" sz="2000" dirty="0" smtClean="0">
              <a:latin typeface="Times New Roman" pitchFamily="18" charset="0"/>
              <a:cs typeface="Times New Roman" pitchFamily="18" charset="0"/>
            </a:rPr>
            <a:t>ICAR and STATE AGRICULTURAL UNIVERSITIES</a:t>
          </a:r>
          <a:endParaRPr lang="en-US" sz="2000" dirty="0">
            <a:latin typeface="Times New Roman" pitchFamily="18" charset="0"/>
            <a:cs typeface="Times New Roman" pitchFamily="18" charset="0"/>
          </a:endParaRPr>
        </a:p>
      </dgm:t>
    </dgm:pt>
    <dgm:pt modelId="{C19BD5C3-34CF-4254-B08B-21C72B426156}" type="parTrans" cxnId="{83DE1C95-5DDC-4D51-92E8-7BFB5F710383}">
      <dgm:prSet/>
      <dgm:spPr/>
      <dgm:t>
        <a:bodyPr/>
        <a:lstStyle/>
        <a:p>
          <a:endParaRPr lang="en-US"/>
        </a:p>
      </dgm:t>
    </dgm:pt>
    <dgm:pt modelId="{57310261-3124-4946-AD08-FAC872150066}" type="sibTrans" cxnId="{83DE1C95-5DDC-4D51-92E8-7BFB5F710383}">
      <dgm:prSet/>
      <dgm:spPr/>
      <dgm:t>
        <a:bodyPr/>
        <a:lstStyle/>
        <a:p>
          <a:endParaRPr lang="en-US"/>
        </a:p>
      </dgm:t>
    </dgm:pt>
    <dgm:pt modelId="{6CD708F4-EE5E-499D-9BA3-37A0D698578C}">
      <dgm:prSet phldrT="[Text]"/>
      <dgm:spPr/>
      <dgm:t>
        <a:bodyPr/>
        <a:lstStyle/>
        <a:p>
          <a:r>
            <a:rPr lang="en-US" smtClean="0">
              <a:latin typeface="Times New Roman" pitchFamily="18" charset="0"/>
              <a:cs typeface="Times New Roman" pitchFamily="18" charset="0"/>
            </a:rPr>
            <a:t>22 STATE SEED CERTIFICATION AGENCIES</a:t>
          </a:r>
          <a:endParaRPr lang="en-US" dirty="0">
            <a:latin typeface="Times New Roman" pitchFamily="18" charset="0"/>
            <a:cs typeface="Times New Roman" pitchFamily="18" charset="0"/>
          </a:endParaRPr>
        </a:p>
      </dgm:t>
    </dgm:pt>
    <dgm:pt modelId="{440E7E81-93A7-47DB-9DC1-D5A42B0CCABA}" type="parTrans" cxnId="{2FC23442-F55D-444A-BBB1-849986A902B7}">
      <dgm:prSet/>
      <dgm:spPr/>
      <dgm:t>
        <a:bodyPr/>
        <a:lstStyle/>
        <a:p>
          <a:endParaRPr lang="en-US"/>
        </a:p>
      </dgm:t>
    </dgm:pt>
    <dgm:pt modelId="{71CE786A-AC91-4AF2-B279-CE5465F95C69}" type="sibTrans" cxnId="{2FC23442-F55D-444A-BBB1-849986A902B7}">
      <dgm:prSet/>
      <dgm:spPr/>
      <dgm:t>
        <a:bodyPr/>
        <a:lstStyle/>
        <a:p>
          <a:endParaRPr lang="en-US"/>
        </a:p>
      </dgm:t>
    </dgm:pt>
    <dgm:pt modelId="{7E613495-7942-45A4-83DE-663B65584DA7}">
      <dgm:prSet phldrT="[Text]" custT="1"/>
      <dgm:spPr/>
      <dgm:t>
        <a:bodyPr/>
        <a:lstStyle/>
        <a:p>
          <a:r>
            <a:rPr lang="en-US" sz="2000" dirty="0" smtClean="0">
              <a:latin typeface="Times New Roman" pitchFamily="18" charset="0"/>
              <a:cs typeface="Times New Roman" pitchFamily="18" charset="0"/>
            </a:rPr>
            <a:t>104 STATE SEED TESTING LABORATORIES</a:t>
          </a:r>
          <a:endParaRPr lang="en-US" sz="2000" dirty="0">
            <a:latin typeface="Times New Roman" pitchFamily="18" charset="0"/>
            <a:cs typeface="Times New Roman" pitchFamily="18" charset="0"/>
          </a:endParaRPr>
        </a:p>
      </dgm:t>
    </dgm:pt>
    <dgm:pt modelId="{E02A5B27-3A02-4C89-903B-AD72C32F8896}" type="parTrans" cxnId="{66BF66C8-3D98-4100-B312-023A667405E6}">
      <dgm:prSet/>
      <dgm:spPr/>
      <dgm:t>
        <a:bodyPr/>
        <a:lstStyle/>
        <a:p>
          <a:endParaRPr lang="en-US"/>
        </a:p>
      </dgm:t>
    </dgm:pt>
    <dgm:pt modelId="{F104CA6A-37B3-4909-B3DA-3C1FFD79620D}" type="sibTrans" cxnId="{66BF66C8-3D98-4100-B312-023A667405E6}">
      <dgm:prSet/>
      <dgm:spPr/>
      <dgm:t>
        <a:bodyPr/>
        <a:lstStyle/>
        <a:p>
          <a:endParaRPr lang="en-US"/>
        </a:p>
      </dgm:t>
    </dgm:pt>
    <dgm:pt modelId="{0BF430FE-C46C-4EA8-B21D-079B6F34982A}" type="pres">
      <dgm:prSet presAssocID="{E4891037-B8FE-48E3-B919-6F7F97662AAC}" presName="Name0" presStyleCnt="0">
        <dgm:presLayoutVars>
          <dgm:dir/>
          <dgm:animLvl val="lvl"/>
          <dgm:resizeHandles val="exact"/>
        </dgm:presLayoutVars>
      </dgm:prSet>
      <dgm:spPr/>
      <dgm:t>
        <a:bodyPr/>
        <a:lstStyle/>
        <a:p>
          <a:endParaRPr lang="en-US"/>
        </a:p>
      </dgm:t>
    </dgm:pt>
    <dgm:pt modelId="{5012B886-F2F8-454A-A2ED-26B13740C68A}" type="pres">
      <dgm:prSet presAssocID="{6CD708F4-EE5E-499D-9BA3-37A0D698578C}" presName="boxAndChildren" presStyleCnt="0"/>
      <dgm:spPr/>
      <dgm:t>
        <a:bodyPr/>
        <a:lstStyle/>
        <a:p>
          <a:endParaRPr lang="en-US"/>
        </a:p>
      </dgm:t>
    </dgm:pt>
    <dgm:pt modelId="{CA9DFEE4-BBBC-404A-9D9F-58EE5F0E6E56}" type="pres">
      <dgm:prSet presAssocID="{6CD708F4-EE5E-499D-9BA3-37A0D698578C}" presName="parentTextBox" presStyleLbl="node1" presStyleIdx="0" presStyleCnt="3"/>
      <dgm:spPr/>
      <dgm:t>
        <a:bodyPr/>
        <a:lstStyle/>
        <a:p>
          <a:endParaRPr lang="en-US"/>
        </a:p>
      </dgm:t>
    </dgm:pt>
    <dgm:pt modelId="{517E36C8-CBF6-45E3-9661-99048481293E}" type="pres">
      <dgm:prSet presAssocID="{6CD708F4-EE5E-499D-9BA3-37A0D698578C}" presName="entireBox" presStyleLbl="node1" presStyleIdx="0" presStyleCnt="3"/>
      <dgm:spPr/>
      <dgm:t>
        <a:bodyPr/>
        <a:lstStyle/>
        <a:p>
          <a:endParaRPr lang="en-US"/>
        </a:p>
      </dgm:t>
    </dgm:pt>
    <dgm:pt modelId="{7AEA4D9F-766B-4BB6-A498-393C77E59B24}" type="pres">
      <dgm:prSet presAssocID="{6CD708F4-EE5E-499D-9BA3-37A0D698578C}" presName="descendantBox" presStyleCnt="0"/>
      <dgm:spPr/>
      <dgm:t>
        <a:bodyPr/>
        <a:lstStyle/>
        <a:p>
          <a:endParaRPr lang="en-US"/>
        </a:p>
      </dgm:t>
    </dgm:pt>
    <dgm:pt modelId="{1E88845E-330D-4B96-870C-00E2147442D8}" type="pres">
      <dgm:prSet presAssocID="{7E613495-7942-45A4-83DE-663B65584DA7}" presName="childTextBox" presStyleLbl="fgAccFollowNode1" presStyleIdx="0" presStyleCnt="3">
        <dgm:presLayoutVars>
          <dgm:bulletEnabled val="1"/>
        </dgm:presLayoutVars>
      </dgm:prSet>
      <dgm:spPr/>
      <dgm:t>
        <a:bodyPr/>
        <a:lstStyle/>
        <a:p>
          <a:endParaRPr lang="en-US"/>
        </a:p>
      </dgm:t>
    </dgm:pt>
    <dgm:pt modelId="{D3E48D57-3B8D-4EB4-9109-1B60A849AB91}" type="pres">
      <dgm:prSet presAssocID="{8E23FC38-4769-40CD-9EED-AA7DEB31FDF3}" presName="sp" presStyleCnt="0"/>
      <dgm:spPr/>
      <dgm:t>
        <a:bodyPr/>
        <a:lstStyle/>
        <a:p>
          <a:endParaRPr lang="en-US"/>
        </a:p>
      </dgm:t>
    </dgm:pt>
    <dgm:pt modelId="{4132D9F4-947D-42B0-A5A2-4507033EEA94}" type="pres">
      <dgm:prSet presAssocID="{A1C1B47B-8D5B-462B-86D9-02A076FC1940}" presName="arrowAndChildren" presStyleCnt="0"/>
      <dgm:spPr/>
      <dgm:t>
        <a:bodyPr/>
        <a:lstStyle/>
        <a:p>
          <a:endParaRPr lang="en-US"/>
        </a:p>
      </dgm:t>
    </dgm:pt>
    <dgm:pt modelId="{34D5CC0F-DF3C-46B4-BB01-66CC6723E49C}" type="pres">
      <dgm:prSet presAssocID="{A1C1B47B-8D5B-462B-86D9-02A076FC1940}" presName="parentTextArrow" presStyleLbl="node1" presStyleIdx="0" presStyleCnt="3"/>
      <dgm:spPr/>
      <dgm:t>
        <a:bodyPr/>
        <a:lstStyle/>
        <a:p>
          <a:endParaRPr lang="en-US"/>
        </a:p>
      </dgm:t>
    </dgm:pt>
    <dgm:pt modelId="{2851D096-FECC-4E13-99EF-0BBE0F3F56B8}" type="pres">
      <dgm:prSet presAssocID="{A1C1B47B-8D5B-462B-86D9-02A076FC1940}" presName="arrow" presStyleLbl="node1" presStyleIdx="1" presStyleCnt="3"/>
      <dgm:spPr/>
      <dgm:t>
        <a:bodyPr/>
        <a:lstStyle/>
        <a:p>
          <a:endParaRPr lang="en-US"/>
        </a:p>
      </dgm:t>
    </dgm:pt>
    <dgm:pt modelId="{BC864DCC-3481-48C9-8345-91538CE8164A}" type="pres">
      <dgm:prSet presAssocID="{A1C1B47B-8D5B-462B-86D9-02A076FC1940}" presName="descendantArrow" presStyleCnt="0"/>
      <dgm:spPr/>
      <dgm:t>
        <a:bodyPr/>
        <a:lstStyle/>
        <a:p>
          <a:endParaRPr lang="en-US"/>
        </a:p>
      </dgm:t>
    </dgm:pt>
    <dgm:pt modelId="{857867DD-1ABF-4583-B9F9-ACA8C802DD73}" type="pres">
      <dgm:prSet presAssocID="{D3E9D443-4F5E-4F71-8B76-85F24879635A}" presName="childTextArrow" presStyleLbl="fgAccFollowNode1" presStyleIdx="1" presStyleCnt="3">
        <dgm:presLayoutVars>
          <dgm:bulletEnabled val="1"/>
        </dgm:presLayoutVars>
      </dgm:prSet>
      <dgm:spPr/>
      <dgm:t>
        <a:bodyPr/>
        <a:lstStyle/>
        <a:p>
          <a:endParaRPr lang="en-US"/>
        </a:p>
      </dgm:t>
    </dgm:pt>
    <dgm:pt modelId="{685F9552-A9F0-4F63-93C8-1F52354C2CDC}" type="pres">
      <dgm:prSet presAssocID="{CFBBBEF7-781B-470C-909E-0E559BF287F4}" presName="sp" presStyleCnt="0"/>
      <dgm:spPr/>
      <dgm:t>
        <a:bodyPr/>
        <a:lstStyle/>
        <a:p>
          <a:endParaRPr lang="en-US"/>
        </a:p>
      </dgm:t>
    </dgm:pt>
    <dgm:pt modelId="{4C1B852C-95CB-42BE-8DEA-2671E20506CC}" type="pres">
      <dgm:prSet presAssocID="{3BE10D0E-9837-47B7-B2B1-8141CF3001AA}" presName="arrowAndChildren" presStyleCnt="0"/>
      <dgm:spPr/>
      <dgm:t>
        <a:bodyPr/>
        <a:lstStyle/>
        <a:p>
          <a:endParaRPr lang="en-US"/>
        </a:p>
      </dgm:t>
    </dgm:pt>
    <dgm:pt modelId="{E4C42538-B59A-4D29-B1A5-3CDAB271B2E8}" type="pres">
      <dgm:prSet presAssocID="{3BE10D0E-9837-47B7-B2B1-8141CF3001AA}" presName="parentTextArrow" presStyleLbl="node1" presStyleIdx="1" presStyleCnt="3"/>
      <dgm:spPr/>
      <dgm:t>
        <a:bodyPr/>
        <a:lstStyle/>
        <a:p>
          <a:endParaRPr lang="en-US"/>
        </a:p>
      </dgm:t>
    </dgm:pt>
    <dgm:pt modelId="{1B149318-18BD-452E-9CB1-1D7BB7D11D72}" type="pres">
      <dgm:prSet presAssocID="{3BE10D0E-9837-47B7-B2B1-8141CF3001AA}" presName="arrow" presStyleLbl="node1" presStyleIdx="2" presStyleCnt="3"/>
      <dgm:spPr/>
      <dgm:t>
        <a:bodyPr/>
        <a:lstStyle/>
        <a:p>
          <a:endParaRPr lang="en-US"/>
        </a:p>
      </dgm:t>
    </dgm:pt>
    <dgm:pt modelId="{823DCB25-16BF-40A5-8FF8-06B521082637}" type="pres">
      <dgm:prSet presAssocID="{3BE10D0E-9837-47B7-B2B1-8141CF3001AA}" presName="descendantArrow" presStyleCnt="0"/>
      <dgm:spPr/>
      <dgm:t>
        <a:bodyPr/>
        <a:lstStyle/>
        <a:p>
          <a:endParaRPr lang="en-US"/>
        </a:p>
      </dgm:t>
    </dgm:pt>
    <dgm:pt modelId="{41EBE33B-9F07-476F-940B-1C1DF4E99552}" type="pres">
      <dgm:prSet presAssocID="{5C618ADE-446F-48C8-B110-8A9FD221574E}" presName="childTextArrow" presStyleLbl="fgAccFollowNode1" presStyleIdx="2" presStyleCnt="3" custScaleX="92391">
        <dgm:presLayoutVars>
          <dgm:bulletEnabled val="1"/>
        </dgm:presLayoutVars>
      </dgm:prSet>
      <dgm:spPr/>
      <dgm:t>
        <a:bodyPr/>
        <a:lstStyle/>
        <a:p>
          <a:endParaRPr lang="en-US"/>
        </a:p>
      </dgm:t>
    </dgm:pt>
  </dgm:ptLst>
  <dgm:cxnLst>
    <dgm:cxn modelId="{4645A6E5-203C-474D-BF51-AFAAD0B3E6A0}" type="presOf" srcId="{3BE10D0E-9837-47B7-B2B1-8141CF3001AA}" destId="{E4C42538-B59A-4D29-B1A5-3CDAB271B2E8}" srcOrd="0" destOrd="0" presId="urn:microsoft.com/office/officeart/2005/8/layout/process4"/>
    <dgm:cxn modelId="{81417796-9AB1-4EC4-8F08-93F06CEE3737}" type="presOf" srcId="{7E613495-7942-45A4-83DE-663B65584DA7}" destId="{1E88845E-330D-4B96-870C-00E2147442D8}" srcOrd="0" destOrd="0" presId="urn:microsoft.com/office/officeart/2005/8/layout/process4"/>
    <dgm:cxn modelId="{643CC2DC-6575-46DA-BEE9-D8A6C4926797}" type="presOf" srcId="{E4891037-B8FE-48E3-B919-6F7F97662AAC}" destId="{0BF430FE-C46C-4EA8-B21D-079B6F34982A}" srcOrd="0" destOrd="0" presId="urn:microsoft.com/office/officeart/2005/8/layout/process4"/>
    <dgm:cxn modelId="{1F33771F-58AE-45B0-92FC-D686F74390CE}" type="presOf" srcId="{3BE10D0E-9837-47B7-B2B1-8141CF3001AA}" destId="{1B149318-18BD-452E-9CB1-1D7BB7D11D72}" srcOrd="1" destOrd="0" presId="urn:microsoft.com/office/officeart/2005/8/layout/process4"/>
    <dgm:cxn modelId="{4D381715-337A-4962-A69A-6C41C8571511}" type="presOf" srcId="{6CD708F4-EE5E-499D-9BA3-37A0D698578C}" destId="{CA9DFEE4-BBBC-404A-9D9F-58EE5F0E6E56}" srcOrd="0" destOrd="0" presId="urn:microsoft.com/office/officeart/2005/8/layout/process4"/>
    <dgm:cxn modelId="{2FC23442-F55D-444A-BBB1-849986A902B7}" srcId="{E4891037-B8FE-48E3-B919-6F7F97662AAC}" destId="{6CD708F4-EE5E-499D-9BA3-37A0D698578C}" srcOrd="2" destOrd="0" parTransId="{440E7E81-93A7-47DB-9DC1-D5A42B0CCABA}" sibTransId="{71CE786A-AC91-4AF2-B279-CE5465F95C69}"/>
    <dgm:cxn modelId="{83DE1C95-5DDC-4D51-92E8-7BFB5F710383}" srcId="{A1C1B47B-8D5B-462B-86D9-02A076FC1940}" destId="{D3E9D443-4F5E-4F71-8B76-85F24879635A}" srcOrd="0" destOrd="0" parTransId="{C19BD5C3-34CF-4254-B08B-21C72B426156}" sibTransId="{57310261-3124-4946-AD08-FAC872150066}"/>
    <dgm:cxn modelId="{78A74E25-ECD8-4735-B620-031D6AA297DB}" type="presOf" srcId="{A1C1B47B-8D5B-462B-86D9-02A076FC1940}" destId="{34D5CC0F-DF3C-46B4-BB01-66CC6723E49C}" srcOrd="0" destOrd="0" presId="urn:microsoft.com/office/officeart/2005/8/layout/process4"/>
    <dgm:cxn modelId="{14702FDA-5225-460F-A379-813FD691E3EA}" type="presOf" srcId="{A1C1B47B-8D5B-462B-86D9-02A076FC1940}" destId="{2851D096-FECC-4E13-99EF-0BBE0F3F56B8}" srcOrd="1" destOrd="0" presId="urn:microsoft.com/office/officeart/2005/8/layout/process4"/>
    <dgm:cxn modelId="{66BF66C8-3D98-4100-B312-023A667405E6}" srcId="{6CD708F4-EE5E-499D-9BA3-37A0D698578C}" destId="{7E613495-7942-45A4-83DE-663B65584DA7}" srcOrd="0" destOrd="0" parTransId="{E02A5B27-3A02-4C89-903B-AD72C32F8896}" sibTransId="{F104CA6A-37B3-4909-B3DA-3C1FFD79620D}"/>
    <dgm:cxn modelId="{11E736FF-E680-4846-A9FA-2A2D449C25E6}" srcId="{E4891037-B8FE-48E3-B919-6F7F97662AAC}" destId="{A1C1B47B-8D5B-462B-86D9-02A076FC1940}" srcOrd="1" destOrd="0" parTransId="{034A8DC7-7357-4B9A-A395-C412360B7EC3}" sibTransId="{8E23FC38-4769-40CD-9EED-AA7DEB31FDF3}"/>
    <dgm:cxn modelId="{5CDB589C-25A8-40D4-97EA-793400BDC2C2}" type="presOf" srcId="{6CD708F4-EE5E-499D-9BA3-37A0D698578C}" destId="{517E36C8-CBF6-45E3-9661-99048481293E}" srcOrd="1" destOrd="0" presId="urn:microsoft.com/office/officeart/2005/8/layout/process4"/>
    <dgm:cxn modelId="{6B143FF8-AC80-4B79-8472-4922BA8ECE0B}" type="presOf" srcId="{5C618ADE-446F-48C8-B110-8A9FD221574E}" destId="{41EBE33B-9F07-476F-940B-1C1DF4E99552}" srcOrd="0" destOrd="0" presId="urn:microsoft.com/office/officeart/2005/8/layout/process4"/>
    <dgm:cxn modelId="{D8DBFD14-66C7-43C6-8BD4-2C7B5A6E3E1D}" srcId="{3BE10D0E-9837-47B7-B2B1-8141CF3001AA}" destId="{5C618ADE-446F-48C8-B110-8A9FD221574E}" srcOrd="0" destOrd="0" parTransId="{81389487-867E-481F-9026-F8918D6CE268}" sibTransId="{EA9DDCBE-3647-45DE-8411-0FAB7CF9673F}"/>
    <dgm:cxn modelId="{437C54A3-0C37-4B1D-ABAB-3D94529D6FA1}" type="presOf" srcId="{D3E9D443-4F5E-4F71-8B76-85F24879635A}" destId="{857867DD-1ABF-4583-B9F9-ACA8C802DD73}" srcOrd="0" destOrd="0" presId="urn:microsoft.com/office/officeart/2005/8/layout/process4"/>
    <dgm:cxn modelId="{18AB6D9B-DC61-4FBA-8930-E2C42C55F669}" srcId="{E4891037-B8FE-48E3-B919-6F7F97662AAC}" destId="{3BE10D0E-9837-47B7-B2B1-8141CF3001AA}" srcOrd="0" destOrd="0" parTransId="{21B179AC-7ED9-47ED-9757-2BF98F7B5737}" sibTransId="{CFBBBEF7-781B-470C-909E-0E559BF287F4}"/>
    <dgm:cxn modelId="{2F029AF9-4352-46FD-AC43-8FF4076DB354}" type="presParOf" srcId="{0BF430FE-C46C-4EA8-B21D-079B6F34982A}" destId="{5012B886-F2F8-454A-A2ED-26B13740C68A}" srcOrd="0" destOrd="0" presId="urn:microsoft.com/office/officeart/2005/8/layout/process4"/>
    <dgm:cxn modelId="{CD74C92F-AA4C-4491-A0A7-73A6E5F279B5}" type="presParOf" srcId="{5012B886-F2F8-454A-A2ED-26B13740C68A}" destId="{CA9DFEE4-BBBC-404A-9D9F-58EE5F0E6E56}" srcOrd="0" destOrd="0" presId="urn:microsoft.com/office/officeart/2005/8/layout/process4"/>
    <dgm:cxn modelId="{EE1A70A8-149F-4D44-9DA1-78DC6E84E570}" type="presParOf" srcId="{5012B886-F2F8-454A-A2ED-26B13740C68A}" destId="{517E36C8-CBF6-45E3-9661-99048481293E}" srcOrd="1" destOrd="0" presId="urn:microsoft.com/office/officeart/2005/8/layout/process4"/>
    <dgm:cxn modelId="{AE6F537B-1EC0-45FF-8D1D-F1C5C82FF4C7}" type="presParOf" srcId="{5012B886-F2F8-454A-A2ED-26B13740C68A}" destId="{7AEA4D9F-766B-4BB6-A498-393C77E59B24}" srcOrd="2" destOrd="0" presId="urn:microsoft.com/office/officeart/2005/8/layout/process4"/>
    <dgm:cxn modelId="{347ED78F-1C38-4113-AEEE-C1D498358C4C}" type="presParOf" srcId="{7AEA4D9F-766B-4BB6-A498-393C77E59B24}" destId="{1E88845E-330D-4B96-870C-00E2147442D8}" srcOrd="0" destOrd="0" presId="urn:microsoft.com/office/officeart/2005/8/layout/process4"/>
    <dgm:cxn modelId="{15D07A9B-1E63-42DD-B33F-A48FD62E2F6E}" type="presParOf" srcId="{0BF430FE-C46C-4EA8-B21D-079B6F34982A}" destId="{D3E48D57-3B8D-4EB4-9109-1B60A849AB91}" srcOrd="1" destOrd="0" presId="urn:microsoft.com/office/officeart/2005/8/layout/process4"/>
    <dgm:cxn modelId="{ED5A601F-1743-44F9-9D37-4360D0E75F73}" type="presParOf" srcId="{0BF430FE-C46C-4EA8-B21D-079B6F34982A}" destId="{4132D9F4-947D-42B0-A5A2-4507033EEA94}" srcOrd="2" destOrd="0" presId="urn:microsoft.com/office/officeart/2005/8/layout/process4"/>
    <dgm:cxn modelId="{3DBA9311-0DAB-4895-80B5-12022145E1A3}" type="presParOf" srcId="{4132D9F4-947D-42B0-A5A2-4507033EEA94}" destId="{34D5CC0F-DF3C-46B4-BB01-66CC6723E49C}" srcOrd="0" destOrd="0" presId="urn:microsoft.com/office/officeart/2005/8/layout/process4"/>
    <dgm:cxn modelId="{A9A8A5BC-D314-498B-B116-5E7037BD8FD5}" type="presParOf" srcId="{4132D9F4-947D-42B0-A5A2-4507033EEA94}" destId="{2851D096-FECC-4E13-99EF-0BBE0F3F56B8}" srcOrd="1" destOrd="0" presId="urn:microsoft.com/office/officeart/2005/8/layout/process4"/>
    <dgm:cxn modelId="{01BE97FE-4A72-4A95-8B33-D30515B5CB2D}" type="presParOf" srcId="{4132D9F4-947D-42B0-A5A2-4507033EEA94}" destId="{BC864DCC-3481-48C9-8345-91538CE8164A}" srcOrd="2" destOrd="0" presId="urn:microsoft.com/office/officeart/2005/8/layout/process4"/>
    <dgm:cxn modelId="{FC2C73F3-EABB-47BF-87AD-D4AEFB2CD961}" type="presParOf" srcId="{BC864DCC-3481-48C9-8345-91538CE8164A}" destId="{857867DD-1ABF-4583-B9F9-ACA8C802DD73}" srcOrd="0" destOrd="0" presId="urn:microsoft.com/office/officeart/2005/8/layout/process4"/>
    <dgm:cxn modelId="{076E0921-926D-490F-9A74-D41A2E1EC71A}" type="presParOf" srcId="{0BF430FE-C46C-4EA8-B21D-079B6F34982A}" destId="{685F9552-A9F0-4F63-93C8-1F52354C2CDC}" srcOrd="3" destOrd="0" presId="urn:microsoft.com/office/officeart/2005/8/layout/process4"/>
    <dgm:cxn modelId="{0CC2D6FA-72C3-4742-9032-1B305E881ECE}" type="presParOf" srcId="{0BF430FE-C46C-4EA8-B21D-079B6F34982A}" destId="{4C1B852C-95CB-42BE-8DEA-2671E20506CC}" srcOrd="4" destOrd="0" presId="urn:microsoft.com/office/officeart/2005/8/layout/process4"/>
    <dgm:cxn modelId="{38AF89E7-2622-4953-8ACC-E12A8A739FE6}" type="presParOf" srcId="{4C1B852C-95CB-42BE-8DEA-2671E20506CC}" destId="{E4C42538-B59A-4D29-B1A5-3CDAB271B2E8}" srcOrd="0" destOrd="0" presId="urn:microsoft.com/office/officeart/2005/8/layout/process4"/>
    <dgm:cxn modelId="{8B5E438F-3228-4B79-9D58-8E4F64AD150A}" type="presParOf" srcId="{4C1B852C-95CB-42BE-8DEA-2671E20506CC}" destId="{1B149318-18BD-452E-9CB1-1D7BB7D11D72}" srcOrd="1" destOrd="0" presId="urn:microsoft.com/office/officeart/2005/8/layout/process4"/>
    <dgm:cxn modelId="{122D31C1-AE65-418F-A26C-901850E8232B}" type="presParOf" srcId="{4C1B852C-95CB-42BE-8DEA-2671E20506CC}" destId="{823DCB25-16BF-40A5-8FF8-06B521082637}" srcOrd="2" destOrd="0" presId="urn:microsoft.com/office/officeart/2005/8/layout/process4"/>
    <dgm:cxn modelId="{875538C7-CE11-4CB5-B271-BC923D1EECA6}" type="presParOf" srcId="{823DCB25-16BF-40A5-8FF8-06B521082637}" destId="{41EBE33B-9F07-476F-940B-1C1DF4E9955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983B5A-76DA-4523-96C2-69165A8A4A3E}"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7E5ADC26-631B-4DCC-A1AC-7293132EA765}">
      <dgm:prSet phldrT="[Text]"/>
      <dgm:spPr/>
      <dgm:t>
        <a:bodyPr/>
        <a:lstStyle/>
        <a:p>
          <a:r>
            <a:rPr lang="en-US" dirty="0" smtClean="0"/>
            <a:t>1</a:t>
          </a:r>
          <a:endParaRPr lang="en-US" dirty="0"/>
        </a:p>
      </dgm:t>
    </dgm:pt>
    <dgm:pt modelId="{DE27644F-4E04-46A5-BFF7-EE4F4A8811E0}" type="parTrans" cxnId="{879136B3-DB4A-4D76-8392-77C107602D00}">
      <dgm:prSet/>
      <dgm:spPr/>
      <dgm:t>
        <a:bodyPr/>
        <a:lstStyle/>
        <a:p>
          <a:endParaRPr lang="en-US"/>
        </a:p>
      </dgm:t>
    </dgm:pt>
    <dgm:pt modelId="{1D780E4F-3E6D-4472-901A-162F175939F4}" type="sibTrans" cxnId="{879136B3-DB4A-4D76-8392-77C107602D00}">
      <dgm:prSet/>
      <dgm:spPr/>
      <dgm:t>
        <a:bodyPr/>
        <a:lstStyle/>
        <a:p>
          <a:endParaRPr lang="en-US"/>
        </a:p>
      </dgm:t>
    </dgm:pt>
    <dgm:pt modelId="{CB6DEF63-512F-46B5-867C-686FF67723CA}">
      <dgm:prSet phldrT="[Text]"/>
      <dgm:spPr/>
      <dgm:t>
        <a:bodyPr/>
        <a:lstStyle/>
        <a:p>
          <a:r>
            <a:rPr lang="en-US" smtClean="0"/>
            <a:t>2</a:t>
          </a:r>
          <a:endParaRPr lang="en-US" dirty="0"/>
        </a:p>
      </dgm:t>
    </dgm:pt>
    <dgm:pt modelId="{E2A98F95-6A8F-4762-BBF9-EC9DA0566D80}" type="parTrans" cxnId="{B1CBBEF3-AB3E-4118-9FCE-45D71472B92B}">
      <dgm:prSet/>
      <dgm:spPr/>
      <dgm:t>
        <a:bodyPr/>
        <a:lstStyle/>
        <a:p>
          <a:endParaRPr lang="en-US"/>
        </a:p>
      </dgm:t>
    </dgm:pt>
    <dgm:pt modelId="{23BBFF31-EC01-4632-B305-2BA473AFEC36}" type="sibTrans" cxnId="{B1CBBEF3-AB3E-4118-9FCE-45D71472B92B}">
      <dgm:prSet/>
      <dgm:spPr/>
      <dgm:t>
        <a:bodyPr/>
        <a:lstStyle/>
        <a:p>
          <a:endParaRPr lang="en-US"/>
        </a:p>
      </dgm:t>
    </dgm:pt>
    <dgm:pt modelId="{FB4DF4F3-C66A-4EAD-8069-11824E8E2EA3}">
      <dgm:prSet phldrT="[Text]"/>
      <dgm:spPr/>
      <dgm:t>
        <a:bodyPr/>
        <a:lstStyle/>
        <a:p>
          <a:r>
            <a:rPr lang="en-US" smtClean="0"/>
            <a:t>3</a:t>
          </a:r>
          <a:endParaRPr lang="en-US" dirty="0"/>
        </a:p>
      </dgm:t>
    </dgm:pt>
    <dgm:pt modelId="{62B77A38-1F4D-48FD-B3CB-4E3620B2EDA6}" type="parTrans" cxnId="{1C13F070-4424-48B4-9E42-03D8666FC3AF}">
      <dgm:prSet/>
      <dgm:spPr/>
      <dgm:t>
        <a:bodyPr/>
        <a:lstStyle/>
        <a:p>
          <a:endParaRPr lang="en-US"/>
        </a:p>
      </dgm:t>
    </dgm:pt>
    <dgm:pt modelId="{E0E8E324-D907-41F6-B5B7-32E49EB27787}" type="sibTrans" cxnId="{1C13F070-4424-48B4-9E42-03D8666FC3AF}">
      <dgm:prSet/>
      <dgm:spPr/>
      <dgm:t>
        <a:bodyPr/>
        <a:lstStyle/>
        <a:p>
          <a:endParaRPr lang="en-US"/>
        </a:p>
      </dgm:t>
    </dgm:pt>
    <dgm:pt modelId="{C0A99D42-2297-4749-9999-1166D2FE8234}">
      <dgm:prSet phldrT="[Text]" custT="1"/>
      <dgm:spPr/>
      <dgm:t>
        <a:bodyPr/>
        <a:lstStyle/>
        <a:p>
          <a:r>
            <a:rPr lang="en-US" sz="2800" dirty="0" smtClean="0">
              <a:latin typeface="Times New Roman" pitchFamily="18" charset="0"/>
              <a:cs typeface="Times New Roman" pitchFamily="18" charset="0"/>
            </a:rPr>
            <a:t>Income and Employment generation</a:t>
          </a:r>
          <a:endParaRPr lang="en-US" sz="2800" dirty="0">
            <a:latin typeface="Times New Roman" pitchFamily="18" charset="0"/>
            <a:cs typeface="Times New Roman" pitchFamily="18" charset="0"/>
          </a:endParaRPr>
        </a:p>
      </dgm:t>
    </dgm:pt>
    <dgm:pt modelId="{1EF37C3B-765A-43A1-8895-39FADEF8009D}" type="parTrans" cxnId="{394CE336-53D6-43B9-BD2E-CBB02AC0AB2F}">
      <dgm:prSet/>
      <dgm:spPr/>
      <dgm:t>
        <a:bodyPr/>
        <a:lstStyle/>
        <a:p>
          <a:endParaRPr lang="en-US"/>
        </a:p>
      </dgm:t>
    </dgm:pt>
    <dgm:pt modelId="{0E68C2FA-7F67-4506-B9D8-92097CD30750}" type="sibTrans" cxnId="{394CE336-53D6-43B9-BD2E-CBB02AC0AB2F}">
      <dgm:prSet/>
      <dgm:spPr/>
      <dgm:t>
        <a:bodyPr/>
        <a:lstStyle/>
        <a:p>
          <a:endParaRPr lang="en-US"/>
        </a:p>
      </dgm:t>
    </dgm:pt>
    <dgm:pt modelId="{F8BB0417-9BEC-49B1-A8DE-4F3A2FCE3243}">
      <dgm:prSet custT="1"/>
      <dgm:spPr/>
      <dgm:t>
        <a:bodyPr/>
        <a:lstStyle/>
        <a:p>
          <a:pPr algn="l"/>
          <a:endParaRPr lang="en-US" sz="2800" dirty="0">
            <a:latin typeface="Times New Roman" pitchFamily="18" charset="0"/>
            <a:cs typeface="Times New Roman" pitchFamily="18" charset="0"/>
          </a:endParaRPr>
        </a:p>
      </dgm:t>
    </dgm:pt>
    <dgm:pt modelId="{17687D45-5045-4FD5-B812-90D4F2AA2B3A}" type="parTrans" cxnId="{D80F7B4D-8B9D-45DB-B4DF-E7EDD4FCFC9D}">
      <dgm:prSet/>
      <dgm:spPr/>
      <dgm:t>
        <a:bodyPr/>
        <a:lstStyle/>
        <a:p>
          <a:endParaRPr lang="en-US"/>
        </a:p>
      </dgm:t>
    </dgm:pt>
    <dgm:pt modelId="{5B7EE874-C525-4D26-9E4F-3E8579C10F98}" type="sibTrans" cxnId="{D80F7B4D-8B9D-45DB-B4DF-E7EDD4FCFC9D}">
      <dgm:prSet/>
      <dgm:spPr/>
      <dgm:t>
        <a:bodyPr/>
        <a:lstStyle/>
        <a:p>
          <a:endParaRPr lang="en-US"/>
        </a:p>
      </dgm:t>
    </dgm:pt>
    <dgm:pt modelId="{02547247-EBFA-4C89-8B08-AE7566CE72E2}">
      <dgm:prSet custT="1"/>
      <dgm:spPr/>
      <dgm:t>
        <a:bodyPr/>
        <a:lstStyle/>
        <a:p>
          <a:r>
            <a:rPr lang="en-US" sz="2800" dirty="0" smtClean="0">
              <a:latin typeface="Times New Roman" pitchFamily="18" charset="0"/>
              <a:cs typeface="Times New Roman" pitchFamily="18" charset="0"/>
            </a:rPr>
            <a:t>Ever Increasing Demand </a:t>
          </a:r>
          <a:endParaRPr lang="en-US" sz="2800" dirty="0">
            <a:latin typeface="Times New Roman" pitchFamily="18" charset="0"/>
            <a:cs typeface="Times New Roman" pitchFamily="18" charset="0"/>
          </a:endParaRPr>
        </a:p>
      </dgm:t>
    </dgm:pt>
    <dgm:pt modelId="{0E19F822-50F7-4BB0-A6E0-6BDB6677EB27}" type="parTrans" cxnId="{1CF025EC-FE60-4C4F-B512-5AB0F55CFBFD}">
      <dgm:prSet/>
      <dgm:spPr/>
      <dgm:t>
        <a:bodyPr/>
        <a:lstStyle/>
        <a:p>
          <a:endParaRPr lang="en-US"/>
        </a:p>
      </dgm:t>
    </dgm:pt>
    <dgm:pt modelId="{E36A1F70-8F85-4A97-AC8A-E1F7CB6E1943}" type="sibTrans" cxnId="{1CF025EC-FE60-4C4F-B512-5AB0F55CFBFD}">
      <dgm:prSet/>
      <dgm:spPr/>
      <dgm:t>
        <a:bodyPr/>
        <a:lstStyle/>
        <a:p>
          <a:endParaRPr lang="en-US"/>
        </a:p>
      </dgm:t>
    </dgm:pt>
    <dgm:pt modelId="{4797A957-3519-4337-818F-66A4C1A9C3EA}">
      <dgm:prSet custT="1"/>
      <dgm:spPr/>
      <dgm:t>
        <a:bodyPr/>
        <a:lstStyle/>
        <a:p>
          <a:pPr algn="l"/>
          <a:r>
            <a:rPr lang="en-US" sz="2800" dirty="0" smtClean="0">
              <a:latin typeface="Times New Roman" pitchFamily="18" charset="0"/>
              <a:cs typeface="Times New Roman" pitchFamily="18" charset="0"/>
            </a:rPr>
            <a:t>Varied Agro Climatic Conditions </a:t>
          </a:r>
          <a:endParaRPr lang="en-US" sz="2800" dirty="0">
            <a:latin typeface="Times New Roman" pitchFamily="18" charset="0"/>
            <a:cs typeface="Times New Roman" pitchFamily="18" charset="0"/>
          </a:endParaRPr>
        </a:p>
      </dgm:t>
    </dgm:pt>
    <dgm:pt modelId="{D2E89D74-6AE9-47E4-9E81-3913465C9E29}" type="parTrans" cxnId="{652597F1-9239-4405-BF56-3A164425268E}">
      <dgm:prSet/>
      <dgm:spPr/>
      <dgm:t>
        <a:bodyPr/>
        <a:lstStyle/>
        <a:p>
          <a:endParaRPr lang="en-US"/>
        </a:p>
      </dgm:t>
    </dgm:pt>
    <dgm:pt modelId="{85628C99-825F-4F0E-A3A3-07EB3B7811F0}" type="sibTrans" cxnId="{652597F1-9239-4405-BF56-3A164425268E}">
      <dgm:prSet/>
      <dgm:spPr/>
      <dgm:t>
        <a:bodyPr/>
        <a:lstStyle/>
        <a:p>
          <a:endParaRPr lang="en-US"/>
        </a:p>
      </dgm:t>
    </dgm:pt>
    <dgm:pt modelId="{56EABC1B-6ACC-4430-8FC6-B12722DB6176}" type="pres">
      <dgm:prSet presAssocID="{BE983B5A-76DA-4523-96C2-69165A8A4A3E}" presName="linearFlow" presStyleCnt="0">
        <dgm:presLayoutVars>
          <dgm:dir/>
          <dgm:animLvl val="lvl"/>
          <dgm:resizeHandles val="exact"/>
        </dgm:presLayoutVars>
      </dgm:prSet>
      <dgm:spPr/>
      <dgm:t>
        <a:bodyPr/>
        <a:lstStyle/>
        <a:p>
          <a:endParaRPr lang="en-US"/>
        </a:p>
      </dgm:t>
    </dgm:pt>
    <dgm:pt modelId="{3E21B915-4F3D-4AF3-8EEF-91147CA8DC1E}" type="pres">
      <dgm:prSet presAssocID="{7E5ADC26-631B-4DCC-A1AC-7293132EA765}" presName="composite" presStyleCnt="0"/>
      <dgm:spPr/>
      <dgm:t>
        <a:bodyPr/>
        <a:lstStyle/>
        <a:p>
          <a:endParaRPr lang="en-IN"/>
        </a:p>
      </dgm:t>
    </dgm:pt>
    <dgm:pt modelId="{0057A38D-CB33-4ECB-A4ED-AC839D1F56AC}" type="pres">
      <dgm:prSet presAssocID="{7E5ADC26-631B-4DCC-A1AC-7293132EA765}" presName="parentText" presStyleLbl="alignNode1" presStyleIdx="0" presStyleCnt="3">
        <dgm:presLayoutVars>
          <dgm:chMax val="1"/>
          <dgm:bulletEnabled val="1"/>
        </dgm:presLayoutVars>
      </dgm:prSet>
      <dgm:spPr/>
      <dgm:t>
        <a:bodyPr/>
        <a:lstStyle/>
        <a:p>
          <a:endParaRPr lang="en-US"/>
        </a:p>
      </dgm:t>
    </dgm:pt>
    <dgm:pt modelId="{B712E1CC-5279-44C5-B884-ADF390837756}" type="pres">
      <dgm:prSet presAssocID="{7E5ADC26-631B-4DCC-A1AC-7293132EA765}" presName="descendantText" presStyleLbl="alignAcc1" presStyleIdx="0" presStyleCnt="3">
        <dgm:presLayoutVars>
          <dgm:bulletEnabled val="1"/>
        </dgm:presLayoutVars>
      </dgm:prSet>
      <dgm:spPr/>
      <dgm:t>
        <a:bodyPr/>
        <a:lstStyle/>
        <a:p>
          <a:endParaRPr lang="en-US"/>
        </a:p>
      </dgm:t>
    </dgm:pt>
    <dgm:pt modelId="{7835EDBB-0BF4-4F7F-AD4A-CD9AECBD8BDB}" type="pres">
      <dgm:prSet presAssocID="{1D780E4F-3E6D-4472-901A-162F175939F4}" presName="sp" presStyleCnt="0"/>
      <dgm:spPr/>
      <dgm:t>
        <a:bodyPr/>
        <a:lstStyle/>
        <a:p>
          <a:endParaRPr lang="en-IN"/>
        </a:p>
      </dgm:t>
    </dgm:pt>
    <dgm:pt modelId="{FCD5B508-2008-4D4D-A06E-4049E5659D7F}" type="pres">
      <dgm:prSet presAssocID="{CB6DEF63-512F-46B5-867C-686FF67723CA}" presName="composite" presStyleCnt="0"/>
      <dgm:spPr/>
      <dgm:t>
        <a:bodyPr/>
        <a:lstStyle/>
        <a:p>
          <a:endParaRPr lang="en-IN"/>
        </a:p>
      </dgm:t>
    </dgm:pt>
    <dgm:pt modelId="{F12E430F-5ED9-443E-9169-57509AB7926C}" type="pres">
      <dgm:prSet presAssocID="{CB6DEF63-512F-46B5-867C-686FF67723CA}" presName="parentText" presStyleLbl="alignNode1" presStyleIdx="1" presStyleCnt="3">
        <dgm:presLayoutVars>
          <dgm:chMax val="1"/>
          <dgm:bulletEnabled val="1"/>
        </dgm:presLayoutVars>
      </dgm:prSet>
      <dgm:spPr/>
      <dgm:t>
        <a:bodyPr/>
        <a:lstStyle/>
        <a:p>
          <a:endParaRPr lang="en-US"/>
        </a:p>
      </dgm:t>
    </dgm:pt>
    <dgm:pt modelId="{3C929436-1EA4-4B42-80E7-E843ABF2E90B}" type="pres">
      <dgm:prSet presAssocID="{CB6DEF63-512F-46B5-867C-686FF67723CA}" presName="descendantText" presStyleLbl="alignAcc1" presStyleIdx="1" presStyleCnt="3">
        <dgm:presLayoutVars>
          <dgm:bulletEnabled val="1"/>
        </dgm:presLayoutVars>
      </dgm:prSet>
      <dgm:spPr/>
      <dgm:t>
        <a:bodyPr/>
        <a:lstStyle/>
        <a:p>
          <a:endParaRPr lang="en-US"/>
        </a:p>
      </dgm:t>
    </dgm:pt>
    <dgm:pt modelId="{34961A2C-6793-49E9-8B99-62C2075DD54F}" type="pres">
      <dgm:prSet presAssocID="{23BBFF31-EC01-4632-B305-2BA473AFEC36}" presName="sp" presStyleCnt="0"/>
      <dgm:spPr/>
      <dgm:t>
        <a:bodyPr/>
        <a:lstStyle/>
        <a:p>
          <a:endParaRPr lang="en-IN"/>
        </a:p>
      </dgm:t>
    </dgm:pt>
    <dgm:pt modelId="{0FB26273-A055-41DC-B671-9C72A4FCB311}" type="pres">
      <dgm:prSet presAssocID="{FB4DF4F3-C66A-4EAD-8069-11824E8E2EA3}" presName="composite" presStyleCnt="0"/>
      <dgm:spPr/>
      <dgm:t>
        <a:bodyPr/>
        <a:lstStyle/>
        <a:p>
          <a:endParaRPr lang="en-IN"/>
        </a:p>
      </dgm:t>
    </dgm:pt>
    <dgm:pt modelId="{90D26694-CCC2-4D91-9889-D9912FCB80A9}" type="pres">
      <dgm:prSet presAssocID="{FB4DF4F3-C66A-4EAD-8069-11824E8E2EA3}" presName="parentText" presStyleLbl="alignNode1" presStyleIdx="2" presStyleCnt="3" custLinFactNeighborX="0" custLinFactNeighborY="-3157">
        <dgm:presLayoutVars>
          <dgm:chMax val="1"/>
          <dgm:bulletEnabled val="1"/>
        </dgm:presLayoutVars>
      </dgm:prSet>
      <dgm:spPr/>
      <dgm:t>
        <a:bodyPr/>
        <a:lstStyle/>
        <a:p>
          <a:endParaRPr lang="en-US"/>
        </a:p>
      </dgm:t>
    </dgm:pt>
    <dgm:pt modelId="{63E195CE-96E7-453D-B614-CA5DD1B42AE2}" type="pres">
      <dgm:prSet presAssocID="{FB4DF4F3-C66A-4EAD-8069-11824E8E2EA3}" presName="descendantText" presStyleLbl="alignAcc1" presStyleIdx="2" presStyleCnt="3">
        <dgm:presLayoutVars>
          <dgm:bulletEnabled val="1"/>
        </dgm:presLayoutVars>
      </dgm:prSet>
      <dgm:spPr/>
      <dgm:t>
        <a:bodyPr/>
        <a:lstStyle/>
        <a:p>
          <a:endParaRPr lang="en-US"/>
        </a:p>
      </dgm:t>
    </dgm:pt>
  </dgm:ptLst>
  <dgm:cxnLst>
    <dgm:cxn modelId="{1C13F070-4424-48B4-9E42-03D8666FC3AF}" srcId="{BE983B5A-76DA-4523-96C2-69165A8A4A3E}" destId="{FB4DF4F3-C66A-4EAD-8069-11824E8E2EA3}" srcOrd="2" destOrd="0" parTransId="{62B77A38-1F4D-48FD-B3CB-4E3620B2EDA6}" sibTransId="{E0E8E324-D907-41F6-B5B7-32E49EB27787}"/>
    <dgm:cxn modelId="{879136B3-DB4A-4D76-8392-77C107602D00}" srcId="{BE983B5A-76DA-4523-96C2-69165A8A4A3E}" destId="{7E5ADC26-631B-4DCC-A1AC-7293132EA765}" srcOrd="0" destOrd="0" parTransId="{DE27644F-4E04-46A5-BFF7-EE4F4A8811E0}" sibTransId="{1D780E4F-3E6D-4472-901A-162F175939F4}"/>
    <dgm:cxn modelId="{C53ECD6A-A8C8-4078-9E95-95E125FA5140}" type="presOf" srcId="{4797A957-3519-4337-818F-66A4C1A9C3EA}" destId="{3C929436-1EA4-4B42-80E7-E843ABF2E90B}" srcOrd="0" destOrd="1" presId="urn:microsoft.com/office/officeart/2005/8/layout/chevron2"/>
    <dgm:cxn modelId="{8EE8BA99-4FEC-4BC6-B42D-BC25B1543D9D}" type="presOf" srcId="{CB6DEF63-512F-46B5-867C-686FF67723CA}" destId="{F12E430F-5ED9-443E-9169-57509AB7926C}" srcOrd="0" destOrd="0" presId="urn:microsoft.com/office/officeart/2005/8/layout/chevron2"/>
    <dgm:cxn modelId="{394CE336-53D6-43B9-BD2E-CBB02AC0AB2F}" srcId="{FB4DF4F3-C66A-4EAD-8069-11824E8E2EA3}" destId="{C0A99D42-2297-4749-9999-1166D2FE8234}" srcOrd="0" destOrd="0" parTransId="{1EF37C3B-765A-43A1-8895-39FADEF8009D}" sibTransId="{0E68C2FA-7F67-4506-B9D8-92097CD30750}"/>
    <dgm:cxn modelId="{652597F1-9239-4405-BF56-3A164425268E}" srcId="{CB6DEF63-512F-46B5-867C-686FF67723CA}" destId="{4797A957-3519-4337-818F-66A4C1A9C3EA}" srcOrd="1" destOrd="0" parTransId="{D2E89D74-6AE9-47E4-9E81-3913465C9E29}" sibTransId="{85628C99-825F-4F0E-A3A3-07EB3B7811F0}"/>
    <dgm:cxn modelId="{B37186B9-944B-4C0F-8FBA-C50900F5636E}" type="presOf" srcId="{BE983B5A-76DA-4523-96C2-69165A8A4A3E}" destId="{56EABC1B-6ACC-4430-8FC6-B12722DB6176}" srcOrd="0" destOrd="0" presId="urn:microsoft.com/office/officeart/2005/8/layout/chevron2"/>
    <dgm:cxn modelId="{D80F7B4D-8B9D-45DB-B4DF-E7EDD4FCFC9D}" srcId="{CB6DEF63-512F-46B5-867C-686FF67723CA}" destId="{F8BB0417-9BEC-49B1-A8DE-4F3A2FCE3243}" srcOrd="0" destOrd="0" parTransId="{17687D45-5045-4FD5-B812-90D4F2AA2B3A}" sibTransId="{5B7EE874-C525-4D26-9E4F-3E8579C10F98}"/>
    <dgm:cxn modelId="{873B28D4-9843-476C-A669-0AB8B8001566}" type="presOf" srcId="{02547247-EBFA-4C89-8B08-AE7566CE72E2}" destId="{B712E1CC-5279-44C5-B884-ADF390837756}" srcOrd="0" destOrd="0" presId="urn:microsoft.com/office/officeart/2005/8/layout/chevron2"/>
    <dgm:cxn modelId="{015D94FD-1AB7-484B-B0ED-D11DF85AD8B0}" type="presOf" srcId="{F8BB0417-9BEC-49B1-A8DE-4F3A2FCE3243}" destId="{3C929436-1EA4-4B42-80E7-E843ABF2E90B}" srcOrd="0" destOrd="0" presId="urn:microsoft.com/office/officeart/2005/8/layout/chevron2"/>
    <dgm:cxn modelId="{4119E8D9-5922-4BA7-89F4-64979CE21EBF}" type="presOf" srcId="{FB4DF4F3-C66A-4EAD-8069-11824E8E2EA3}" destId="{90D26694-CCC2-4D91-9889-D9912FCB80A9}" srcOrd="0" destOrd="0" presId="urn:microsoft.com/office/officeart/2005/8/layout/chevron2"/>
    <dgm:cxn modelId="{B90A015B-82B8-4432-A65B-3EF419EED94F}" type="presOf" srcId="{7E5ADC26-631B-4DCC-A1AC-7293132EA765}" destId="{0057A38D-CB33-4ECB-A4ED-AC839D1F56AC}" srcOrd="0" destOrd="0" presId="urn:microsoft.com/office/officeart/2005/8/layout/chevron2"/>
    <dgm:cxn modelId="{A970DE84-095B-4700-AF05-BDF292C92D96}" type="presOf" srcId="{C0A99D42-2297-4749-9999-1166D2FE8234}" destId="{63E195CE-96E7-453D-B614-CA5DD1B42AE2}" srcOrd="0" destOrd="0" presId="urn:microsoft.com/office/officeart/2005/8/layout/chevron2"/>
    <dgm:cxn modelId="{B1CBBEF3-AB3E-4118-9FCE-45D71472B92B}" srcId="{BE983B5A-76DA-4523-96C2-69165A8A4A3E}" destId="{CB6DEF63-512F-46B5-867C-686FF67723CA}" srcOrd="1" destOrd="0" parTransId="{E2A98F95-6A8F-4762-BBF9-EC9DA0566D80}" sibTransId="{23BBFF31-EC01-4632-B305-2BA473AFEC36}"/>
    <dgm:cxn modelId="{1CF025EC-FE60-4C4F-B512-5AB0F55CFBFD}" srcId="{7E5ADC26-631B-4DCC-A1AC-7293132EA765}" destId="{02547247-EBFA-4C89-8B08-AE7566CE72E2}" srcOrd="0" destOrd="0" parTransId="{0E19F822-50F7-4BB0-A6E0-6BDB6677EB27}" sibTransId="{E36A1F70-8F85-4A97-AC8A-E1F7CB6E1943}"/>
    <dgm:cxn modelId="{AD17A2D7-6F32-4E2A-9D0A-46B3F59C7256}" type="presParOf" srcId="{56EABC1B-6ACC-4430-8FC6-B12722DB6176}" destId="{3E21B915-4F3D-4AF3-8EEF-91147CA8DC1E}" srcOrd="0" destOrd="0" presId="urn:microsoft.com/office/officeart/2005/8/layout/chevron2"/>
    <dgm:cxn modelId="{092CADF8-465A-49A3-8347-3D2DCF2C1121}" type="presParOf" srcId="{3E21B915-4F3D-4AF3-8EEF-91147CA8DC1E}" destId="{0057A38D-CB33-4ECB-A4ED-AC839D1F56AC}" srcOrd="0" destOrd="0" presId="urn:microsoft.com/office/officeart/2005/8/layout/chevron2"/>
    <dgm:cxn modelId="{D907B2E3-9228-4ADD-8EC5-F2E39439AE39}" type="presParOf" srcId="{3E21B915-4F3D-4AF3-8EEF-91147CA8DC1E}" destId="{B712E1CC-5279-44C5-B884-ADF390837756}" srcOrd="1" destOrd="0" presId="urn:microsoft.com/office/officeart/2005/8/layout/chevron2"/>
    <dgm:cxn modelId="{01F251F5-2E15-4D6F-90CE-DFBFE1ABA1E4}" type="presParOf" srcId="{56EABC1B-6ACC-4430-8FC6-B12722DB6176}" destId="{7835EDBB-0BF4-4F7F-AD4A-CD9AECBD8BDB}" srcOrd="1" destOrd="0" presId="urn:microsoft.com/office/officeart/2005/8/layout/chevron2"/>
    <dgm:cxn modelId="{32AD5235-C8C5-4F42-BCD0-46F081367652}" type="presParOf" srcId="{56EABC1B-6ACC-4430-8FC6-B12722DB6176}" destId="{FCD5B508-2008-4D4D-A06E-4049E5659D7F}" srcOrd="2" destOrd="0" presId="urn:microsoft.com/office/officeart/2005/8/layout/chevron2"/>
    <dgm:cxn modelId="{6FA7E0DB-0A48-4314-879F-5C4263B496B9}" type="presParOf" srcId="{FCD5B508-2008-4D4D-A06E-4049E5659D7F}" destId="{F12E430F-5ED9-443E-9169-57509AB7926C}" srcOrd="0" destOrd="0" presId="urn:microsoft.com/office/officeart/2005/8/layout/chevron2"/>
    <dgm:cxn modelId="{A3C39601-9D39-44B0-9806-DE90A0CF7D08}" type="presParOf" srcId="{FCD5B508-2008-4D4D-A06E-4049E5659D7F}" destId="{3C929436-1EA4-4B42-80E7-E843ABF2E90B}" srcOrd="1" destOrd="0" presId="urn:microsoft.com/office/officeart/2005/8/layout/chevron2"/>
    <dgm:cxn modelId="{87BF7055-E6D1-412F-AD98-616A04962F69}" type="presParOf" srcId="{56EABC1B-6ACC-4430-8FC6-B12722DB6176}" destId="{34961A2C-6793-49E9-8B99-62C2075DD54F}" srcOrd="3" destOrd="0" presId="urn:microsoft.com/office/officeart/2005/8/layout/chevron2"/>
    <dgm:cxn modelId="{3AFB6FF0-FA7C-4BA2-93FC-43F428920AFE}" type="presParOf" srcId="{56EABC1B-6ACC-4430-8FC6-B12722DB6176}" destId="{0FB26273-A055-41DC-B671-9C72A4FCB311}" srcOrd="4" destOrd="0" presId="urn:microsoft.com/office/officeart/2005/8/layout/chevron2"/>
    <dgm:cxn modelId="{E27F1EE1-248E-49F2-BDDE-1E14CF8E6004}" type="presParOf" srcId="{0FB26273-A055-41DC-B671-9C72A4FCB311}" destId="{90D26694-CCC2-4D91-9889-D9912FCB80A9}" srcOrd="0" destOrd="0" presId="urn:microsoft.com/office/officeart/2005/8/layout/chevron2"/>
    <dgm:cxn modelId="{0E9093BC-8415-4E36-B73B-CF633C7D7A52}" type="presParOf" srcId="{0FB26273-A055-41DC-B671-9C72A4FCB311}" destId="{63E195CE-96E7-453D-B614-CA5DD1B42AE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6E2626-B008-4181-9D02-DEA0DCF30EF3}" type="doc">
      <dgm:prSet loTypeId="urn:microsoft.com/office/officeart/2005/8/layout/vList4" loCatId="list" qsTypeId="urn:microsoft.com/office/officeart/2005/8/quickstyle/simple3" qsCatId="simple" csTypeId="urn:microsoft.com/office/officeart/2005/8/colors/colorful1" csCatId="colorful" phldr="1"/>
      <dgm:spPr/>
      <dgm:t>
        <a:bodyPr/>
        <a:lstStyle/>
        <a:p>
          <a:endParaRPr lang="en-US"/>
        </a:p>
      </dgm:t>
    </dgm:pt>
    <dgm:pt modelId="{510FCFB1-EAE0-47B9-8EF0-E4B36238E3F3}">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3200" dirty="0" smtClean="0">
              <a:latin typeface="Times New Roman" pitchFamily="18" charset="0"/>
              <a:cs typeface="Times New Roman" pitchFamily="18" charset="0"/>
            </a:rPr>
            <a:t>Income Generation</a:t>
          </a:r>
          <a:endParaRPr lang="en-US" sz="3200" dirty="0">
            <a:latin typeface="Times New Roman" pitchFamily="18" charset="0"/>
            <a:cs typeface="Times New Roman" pitchFamily="18" charset="0"/>
          </a:endParaRPr>
        </a:p>
      </dgm:t>
    </dgm:pt>
    <dgm:pt modelId="{CAAAA4A1-EB50-4B74-AD29-395D39193C8D}" type="parTrans" cxnId="{0C43C472-54AD-4D4A-99E2-D8CE56EFD7E6}">
      <dgm:prSet/>
      <dgm:spPr/>
      <dgm:t>
        <a:bodyPr/>
        <a:lstStyle/>
        <a:p>
          <a:endParaRPr lang="en-US"/>
        </a:p>
      </dgm:t>
    </dgm:pt>
    <dgm:pt modelId="{D59A270D-8263-40EA-BA2D-5900D26392FE}" type="sibTrans" cxnId="{0C43C472-54AD-4D4A-99E2-D8CE56EFD7E6}">
      <dgm:prSet/>
      <dgm:spPr/>
      <dgm:t>
        <a:bodyPr/>
        <a:lstStyle/>
        <a:p>
          <a:endParaRPr lang="en-US"/>
        </a:p>
      </dgm:t>
    </dgm:pt>
    <dgm:pt modelId="{2DEB8145-8433-476D-BB4C-D59A85021C15}">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3200" dirty="0" smtClean="0">
              <a:latin typeface="Times New Roman" pitchFamily="18" charset="0"/>
              <a:cs typeface="Times New Roman" pitchFamily="18" charset="0"/>
            </a:rPr>
            <a:t>Employment Generation</a:t>
          </a:r>
          <a:endParaRPr lang="en-US" sz="3200" dirty="0">
            <a:latin typeface="Times New Roman" pitchFamily="18" charset="0"/>
            <a:cs typeface="Times New Roman" pitchFamily="18" charset="0"/>
          </a:endParaRPr>
        </a:p>
      </dgm:t>
    </dgm:pt>
    <dgm:pt modelId="{3B508E8F-752D-4C03-A4BC-A2C4EE155827}" type="sibTrans" cxnId="{D69B918A-82FD-4199-BAB1-BEAF2FAC37C6}">
      <dgm:prSet/>
      <dgm:spPr/>
      <dgm:t>
        <a:bodyPr/>
        <a:lstStyle/>
        <a:p>
          <a:endParaRPr lang="en-US"/>
        </a:p>
      </dgm:t>
    </dgm:pt>
    <dgm:pt modelId="{D7B355F8-7D24-47C8-8931-C87B699279E7}" type="parTrans" cxnId="{D69B918A-82FD-4199-BAB1-BEAF2FAC37C6}">
      <dgm:prSet/>
      <dgm:spPr/>
      <dgm:t>
        <a:bodyPr/>
        <a:lstStyle/>
        <a:p>
          <a:endParaRPr lang="en-US"/>
        </a:p>
      </dgm:t>
    </dgm:pt>
    <dgm:pt modelId="{01EBED50-6C40-4B0E-BD03-24EDC3486A81}">
      <dgm:prSet phldrT="[Text]" custT="1"/>
      <dgm:spPr/>
      <dgm:t>
        <a:bodyPr/>
        <a:lstStyle/>
        <a:p>
          <a:r>
            <a:rPr lang="en-US" sz="3200" dirty="0" smtClean="0">
              <a:latin typeface="Times New Roman" pitchFamily="18" charset="0"/>
              <a:cs typeface="Times New Roman" pitchFamily="18" charset="0"/>
            </a:rPr>
            <a:t>Foreign Exchange Earning</a:t>
          </a:r>
          <a:endParaRPr lang="en-US" sz="3200" dirty="0">
            <a:latin typeface="Times New Roman" pitchFamily="18" charset="0"/>
            <a:cs typeface="Times New Roman" pitchFamily="18" charset="0"/>
          </a:endParaRPr>
        </a:p>
      </dgm:t>
    </dgm:pt>
    <dgm:pt modelId="{D06111BD-FA62-4268-8FB9-FD514C2D5C09}" type="sibTrans" cxnId="{5646DC35-7D8E-471D-B644-79516DF55DEE}">
      <dgm:prSet/>
      <dgm:spPr/>
      <dgm:t>
        <a:bodyPr/>
        <a:lstStyle/>
        <a:p>
          <a:endParaRPr lang="en-US"/>
        </a:p>
      </dgm:t>
    </dgm:pt>
    <dgm:pt modelId="{1ED5BE6F-A514-4F18-95EE-A0B43A39205E}" type="parTrans" cxnId="{5646DC35-7D8E-471D-B644-79516DF55DEE}">
      <dgm:prSet/>
      <dgm:spPr/>
      <dgm:t>
        <a:bodyPr/>
        <a:lstStyle/>
        <a:p>
          <a:endParaRPr lang="en-US"/>
        </a:p>
      </dgm:t>
    </dgm:pt>
    <dgm:pt modelId="{3AB0355F-C99A-4817-9BBE-82B347299C5D}" type="pres">
      <dgm:prSet presAssocID="{236E2626-B008-4181-9D02-DEA0DCF30EF3}" presName="linear" presStyleCnt="0">
        <dgm:presLayoutVars>
          <dgm:dir/>
          <dgm:resizeHandles val="exact"/>
        </dgm:presLayoutVars>
      </dgm:prSet>
      <dgm:spPr/>
      <dgm:t>
        <a:bodyPr/>
        <a:lstStyle/>
        <a:p>
          <a:endParaRPr lang="en-US"/>
        </a:p>
      </dgm:t>
    </dgm:pt>
    <dgm:pt modelId="{49D687E2-2FB1-4CE2-88D3-A3FF2F03EAC5}" type="pres">
      <dgm:prSet presAssocID="{510FCFB1-EAE0-47B9-8EF0-E4B36238E3F3}" presName="comp" presStyleCnt="0"/>
      <dgm:spPr/>
      <dgm:t>
        <a:bodyPr/>
        <a:lstStyle/>
        <a:p>
          <a:endParaRPr lang="en-IN"/>
        </a:p>
      </dgm:t>
    </dgm:pt>
    <dgm:pt modelId="{FEF0924D-BA21-44F6-8407-F3116126E159}" type="pres">
      <dgm:prSet presAssocID="{510FCFB1-EAE0-47B9-8EF0-E4B36238E3F3}" presName="box" presStyleLbl="node1" presStyleIdx="0" presStyleCnt="3"/>
      <dgm:spPr/>
      <dgm:t>
        <a:bodyPr/>
        <a:lstStyle/>
        <a:p>
          <a:endParaRPr lang="en-US"/>
        </a:p>
      </dgm:t>
    </dgm:pt>
    <dgm:pt modelId="{C4587F68-4D7E-4FE8-BE27-4A05E3C371B3}" type="pres">
      <dgm:prSet presAssocID="{510FCFB1-EAE0-47B9-8EF0-E4B36238E3F3}" presName="img" presStyleLbl="fgImgPlace1" presStyleIdx="0" presStyleCnt="3" custScaleX="101755" custScaleY="102273"/>
      <dgm:spPr>
        <a:blipFill rotWithShape="1">
          <a:blip xmlns:r="http://schemas.openxmlformats.org/officeDocument/2006/relationships" r:embed="rId1"/>
          <a:stretch>
            <a:fillRect/>
          </a:stretch>
        </a:blipFill>
      </dgm:spPr>
      <dgm:t>
        <a:bodyPr/>
        <a:lstStyle/>
        <a:p>
          <a:endParaRPr lang="en-IN"/>
        </a:p>
      </dgm:t>
    </dgm:pt>
    <dgm:pt modelId="{40E65D33-C9AF-4F62-A82C-AB5AB9A2EDCC}" type="pres">
      <dgm:prSet presAssocID="{510FCFB1-EAE0-47B9-8EF0-E4B36238E3F3}" presName="text" presStyleLbl="node1" presStyleIdx="0" presStyleCnt="3">
        <dgm:presLayoutVars>
          <dgm:bulletEnabled val="1"/>
        </dgm:presLayoutVars>
      </dgm:prSet>
      <dgm:spPr/>
      <dgm:t>
        <a:bodyPr/>
        <a:lstStyle/>
        <a:p>
          <a:endParaRPr lang="en-US"/>
        </a:p>
      </dgm:t>
    </dgm:pt>
    <dgm:pt modelId="{38301836-9124-471A-BCC9-75DC3A20D38A}" type="pres">
      <dgm:prSet presAssocID="{D59A270D-8263-40EA-BA2D-5900D26392FE}" presName="spacer" presStyleCnt="0"/>
      <dgm:spPr/>
      <dgm:t>
        <a:bodyPr/>
        <a:lstStyle/>
        <a:p>
          <a:endParaRPr lang="en-IN"/>
        </a:p>
      </dgm:t>
    </dgm:pt>
    <dgm:pt modelId="{B052B6B2-3C76-42E8-B8B5-E688F8099D8A}" type="pres">
      <dgm:prSet presAssocID="{2DEB8145-8433-476D-BB4C-D59A85021C15}" presName="comp" presStyleCnt="0"/>
      <dgm:spPr/>
      <dgm:t>
        <a:bodyPr/>
        <a:lstStyle/>
        <a:p>
          <a:endParaRPr lang="en-IN"/>
        </a:p>
      </dgm:t>
    </dgm:pt>
    <dgm:pt modelId="{6720E31C-E5F8-4055-8FE7-049103A238FB}" type="pres">
      <dgm:prSet presAssocID="{2DEB8145-8433-476D-BB4C-D59A85021C15}" presName="box" presStyleLbl="node1" presStyleIdx="1" presStyleCnt="3"/>
      <dgm:spPr/>
      <dgm:t>
        <a:bodyPr/>
        <a:lstStyle/>
        <a:p>
          <a:endParaRPr lang="en-US"/>
        </a:p>
      </dgm:t>
    </dgm:pt>
    <dgm:pt modelId="{0F5A2A05-34D2-495F-9EA1-4095B76826EC}" type="pres">
      <dgm:prSet presAssocID="{2DEB8145-8433-476D-BB4C-D59A85021C15}" presName="img" presStyleLbl="fgImgPlace1" presStyleIdx="1" presStyleCnt="3"/>
      <dgm:spPr>
        <a:blipFill rotWithShape="1">
          <a:blip xmlns:r="http://schemas.openxmlformats.org/officeDocument/2006/relationships" r:embed="rId2"/>
          <a:stretch>
            <a:fillRect/>
          </a:stretch>
        </a:blipFill>
      </dgm:spPr>
      <dgm:t>
        <a:bodyPr/>
        <a:lstStyle/>
        <a:p>
          <a:endParaRPr lang="en-IN"/>
        </a:p>
      </dgm:t>
    </dgm:pt>
    <dgm:pt modelId="{41C34A0B-F03E-45F0-8C9A-8CC4EE44CCAB}" type="pres">
      <dgm:prSet presAssocID="{2DEB8145-8433-476D-BB4C-D59A85021C15}" presName="text" presStyleLbl="node1" presStyleIdx="1" presStyleCnt="3">
        <dgm:presLayoutVars>
          <dgm:bulletEnabled val="1"/>
        </dgm:presLayoutVars>
      </dgm:prSet>
      <dgm:spPr/>
      <dgm:t>
        <a:bodyPr/>
        <a:lstStyle/>
        <a:p>
          <a:endParaRPr lang="en-US"/>
        </a:p>
      </dgm:t>
    </dgm:pt>
    <dgm:pt modelId="{C6953CA7-25F9-45C0-B898-2F5DB16F6D45}" type="pres">
      <dgm:prSet presAssocID="{3B508E8F-752D-4C03-A4BC-A2C4EE155827}" presName="spacer" presStyleCnt="0"/>
      <dgm:spPr/>
      <dgm:t>
        <a:bodyPr/>
        <a:lstStyle/>
        <a:p>
          <a:endParaRPr lang="en-IN"/>
        </a:p>
      </dgm:t>
    </dgm:pt>
    <dgm:pt modelId="{4254DB0E-35A5-4771-B6B9-6E9383DDED8C}" type="pres">
      <dgm:prSet presAssocID="{01EBED50-6C40-4B0E-BD03-24EDC3486A81}" presName="comp" presStyleCnt="0"/>
      <dgm:spPr/>
      <dgm:t>
        <a:bodyPr/>
        <a:lstStyle/>
        <a:p>
          <a:endParaRPr lang="en-IN"/>
        </a:p>
      </dgm:t>
    </dgm:pt>
    <dgm:pt modelId="{044B6ECF-4383-48DC-8374-37CC5F534AD2}" type="pres">
      <dgm:prSet presAssocID="{01EBED50-6C40-4B0E-BD03-24EDC3486A81}" presName="box" presStyleLbl="node1" presStyleIdx="2" presStyleCnt="3"/>
      <dgm:spPr/>
      <dgm:t>
        <a:bodyPr/>
        <a:lstStyle/>
        <a:p>
          <a:endParaRPr lang="en-US"/>
        </a:p>
      </dgm:t>
    </dgm:pt>
    <dgm:pt modelId="{3EB1E201-4351-4A7E-A864-C510DA35E01E}" type="pres">
      <dgm:prSet presAssocID="{01EBED50-6C40-4B0E-BD03-24EDC3486A81}" presName="img" presStyleLbl="fgImgPlace1" presStyleIdx="2" presStyleCnt="3"/>
      <dgm:spPr>
        <a:blipFill rotWithShape="1">
          <a:blip xmlns:r="http://schemas.openxmlformats.org/officeDocument/2006/relationships" r:embed="rId3"/>
          <a:stretch>
            <a:fillRect/>
          </a:stretch>
        </a:blipFill>
      </dgm:spPr>
      <dgm:t>
        <a:bodyPr/>
        <a:lstStyle/>
        <a:p>
          <a:endParaRPr lang="en-IN"/>
        </a:p>
      </dgm:t>
    </dgm:pt>
    <dgm:pt modelId="{5F42E28B-F942-4B5A-ADD0-049CC71AF715}" type="pres">
      <dgm:prSet presAssocID="{01EBED50-6C40-4B0E-BD03-24EDC3486A81}" presName="text" presStyleLbl="node1" presStyleIdx="2" presStyleCnt="3">
        <dgm:presLayoutVars>
          <dgm:bulletEnabled val="1"/>
        </dgm:presLayoutVars>
      </dgm:prSet>
      <dgm:spPr/>
      <dgm:t>
        <a:bodyPr/>
        <a:lstStyle/>
        <a:p>
          <a:endParaRPr lang="en-US"/>
        </a:p>
      </dgm:t>
    </dgm:pt>
  </dgm:ptLst>
  <dgm:cxnLst>
    <dgm:cxn modelId="{EB2613F2-83D4-44DE-B828-80F1A112B656}" type="presOf" srcId="{2DEB8145-8433-476D-BB4C-D59A85021C15}" destId="{41C34A0B-F03E-45F0-8C9A-8CC4EE44CCAB}" srcOrd="1" destOrd="0" presId="urn:microsoft.com/office/officeart/2005/8/layout/vList4"/>
    <dgm:cxn modelId="{0C43C472-54AD-4D4A-99E2-D8CE56EFD7E6}" srcId="{236E2626-B008-4181-9D02-DEA0DCF30EF3}" destId="{510FCFB1-EAE0-47B9-8EF0-E4B36238E3F3}" srcOrd="0" destOrd="0" parTransId="{CAAAA4A1-EB50-4B74-AD29-395D39193C8D}" sibTransId="{D59A270D-8263-40EA-BA2D-5900D26392FE}"/>
    <dgm:cxn modelId="{C06F4F9F-41B4-47FD-9ED3-FFB726BAE463}" type="presOf" srcId="{510FCFB1-EAE0-47B9-8EF0-E4B36238E3F3}" destId="{FEF0924D-BA21-44F6-8407-F3116126E159}" srcOrd="0" destOrd="0" presId="urn:microsoft.com/office/officeart/2005/8/layout/vList4"/>
    <dgm:cxn modelId="{7EE81F72-053E-4531-A6B0-E46825319DF0}" type="presOf" srcId="{01EBED50-6C40-4B0E-BD03-24EDC3486A81}" destId="{5F42E28B-F942-4B5A-ADD0-049CC71AF715}" srcOrd="1" destOrd="0" presId="urn:microsoft.com/office/officeart/2005/8/layout/vList4"/>
    <dgm:cxn modelId="{D69B918A-82FD-4199-BAB1-BEAF2FAC37C6}" srcId="{236E2626-B008-4181-9D02-DEA0DCF30EF3}" destId="{2DEB8145-8433-476D-BB4C-D59A85021C15}" srcOrd="1" destOrd="0" parTransId="{D7B355F8-7D24-47C8-8931-C87B699279E7}" sibTransId="{3B508E8F-752D-4C03-A4BC-A2C4EE155827}"/>
    <dgm:cxn modelId="{267D6EC5-457A-47F3-961C-60DAF27392E0}" type="presOf" srcId="{01EBED50-6C40-4B0E-BD03-24EDC3486A81}" destId="{044B6ECF-4383-48DC-8374-37CC5F534AD2}" srcOrd="0" destOrd="0" presId="urn:microsoft.com/office/officeart/2005/8/layout/vList4"/>
    <dgm:cxn modelId="{79E7B701-F1D0-41F7-A502-7E63841E87FA}" type="presOf" srcId="{510FCFB1-EAE0-47B9-8EF0-E4B36238E3F3}" destId="{40E65D33-C9AF-4F62-A82C-AB5AB9A2EDCC}" srcOrd="1" destOrd="0" presId="urn:microsoft.com/office/officeart/2005/8/layout/vList4"/>
    <dgm:cxn modelId="{27DC76D1-32BF-4F2C-9AFD-A5AF3EA496F9}" type="presOf" srcId="{2DEB8145-8433-476D-BB4C-D59A85021C15}" destId="{6720E31C-E5F8-4055-8FE7-049103A238FB}" srcOrd="0" destOrd="0" presId="urn:microsoft.com/office/officeart/2005/8/layout/vList4"/>
    <dgm:cxn modelId="{5646DC35-7D8E-471D-B644-79516DF55DEE}" srcId="{236E2626-B008-4181-9D02-DEA0DCF30EF3}" destId="{01EBED50-6C40-4B0E-BD03-24EDC3486A81}" srcOrd="2" destOrd="0" parTransId="{1ED5BE6F-A514-4F18-95EE-A0B43A39205E}" sibTransId="{D06111BD-FA62-4268-8FB9-FD514C2D5C09}"/>
    <dgm:cxn modelId="{51A094F3-02AD-4755-BAE0-F4B411851C5F}" type="presOf" srcId="{236E2626-B008-4181-9D02-DEA0DCF30EF3}" destId="{3AB0355F-C99A-4817-9BBE-82B347299C5D}" srcOrd="0" destOrd="0" presId="urn:microsoft.com/office/officeart/2005/8/layout/vList4"/>
    <dgm:cxn modelId="{CB4E8822-46E0-4EEB-98D8-27816D67D468}" type="presParOf" srcId="{3AB0355F-C99A-4817-9BBE-82B347299C5D}" destId="{49D687E2-2FB1-4CE2-88D3-A3FF2F03EAC5}" srcOrd="0" destOrd="0" presId="urn:microsoft.com/office/officeart/2005/8/layout/vList4"/>
    <dgm:cxn modelId="{635A06AD-A910-4CFF-AE55-79737E9C1D9C}" type="presParOf" srcId="{49D687E2-2FB1-4CE2-88D3-A3FF2F03EAC5}" destId="{FEF0924D-BA21-44F6-8407-F3116126E159}" srcOrd="0" destOrd="0" presId="urn:microsoft.com/office/officeart/2005/8/layout/vList4"/>
    <dgm:cxn modelId="{104428DC-6E0D-4718-B417-58EC6F27625D}" type="presParOf" srcId="{49D687E2-2FB1-4CE2-88D3-A3FF2F03EAC5}" destId="{C4587F68-4D7E-4FE8-BE27-4A05E3C371B3}" srcOrd="1" destOrd="0" presId="urn:microsoft.com/office/officeart/2005/8/layout/vList4"/>
    <dgm:cxn modelId="{8012B1A1-77AB-4F4F-905D-ABCA69180AB3}" type="presParOf" srcId="{49D687E2-2FB1-4CE2-88D3-A3FF2F03EAC5}" destId="{40E65D33-C9AF-4F62-A82C-AB5AB9A2EDCC}" srcOrd="2" destOrd="0" presId="urn:microsoft.com/office/officeart/2005/8/layout/vList4"/>
    <dgm:cxn modelId="{629AC38F-615C-4047-B51F-066B47D639B1}" type="presParOf" srcId="{3AB0355F-C99A-4817-9BBE-82B347299C5D}" destId="{38301836-9124-471A-BCC9-75DC3A20D38A}" srcOrd="1" destOrd="0" presId="urn:microsoft.com/office/officeart/2005/8/layout/vList4"/>
    <dgm:cxn modelId="{5ED7DCBD-D51D-4C27-BDBB-54DA18BAEB22}" type="presParOf" srcId="{3AB0355F-C99A-4817-9BBE-82B347299C5D}" destId="{B052B6B2-3C76-42E8-B8B5-E688F8099D8A}" srcOrd="2" destOrd="0" presId="urn:microsoft.com/office/officeart/2005/8/layout/vList4"/>
    <dgm:cxn modelId="{06D34424-AD18-4B71-93CA-F1E689D65007}" type="presParOf" srcId="{B052B6B2-3C76-42E8-B8B5-E688F8099D8A}" destId="{6720E31C-E5F8-4055-8FE7-049103A238FB}" srcOrd="0" destOrd="0" presId="urn:microsoft.com/office/officeart/2005/8/layout/vList4"/>
    <dgm:cxn modelId="{0E08C312-BFAB-4DC4-B7C1-6FF58055D541}" type="presParOf" srcId="{B052B6B2-3C76-42E8-B8B5-E688F8099D8A}" destId="{0F5A2A05-34D2-495F-9EA1-4095B76826EC}" srcOrd="1" destOrd="0" presId="urn:microsoft.com/office/officeart/2005/8/layout/vList4"/>
    <dgm:cxn modelId="{8B66FB0D-EE8F-4585-B733-FE99B3CA94A1}" type="presParOf" srcId="{B052B6B2-3C76-42E8-B8B5-E688F8099D8A}" destId="{41C34A0B-F03E-45F0-8C9A-8CC4EE44CCAB}" srcOrd="2" destOrd="0" presId="urn:microsoft.com/office/officeart/2005/8/layout/vList4"/>
    <dgm:cxn modelId="{5786EC81-B90E-4996-AD0F-18A539B65C2D}" type="presParOf" srcId="{3AB0355F-C99A-4817-9BBE-82B347299C5D}" destId="{C6953CA7-25F9-45C0-B898-2F5DB16F6D45}" srcOrd="3" destOrd="0" presId="urn:microsoft.com/office/officeart/2005/8/layout/vList4"/>
    <dgm:cxn modelId="{B9B0361F-A62A-489C-98A7-8FF7C543A034}" type="presParOf" srcId="{3AB0355F-C99A-4817-9BBE-82B347299C5D}" destId="{4254DB0E-35A5-4771-B6B9-6E9383DDED8C}" srcOrd="4" destOrd="0" presId="urn:microsoft.com/office/officeart/2005/8/layout/vList4"/>
    <dgm:cxn modelId="{6C1EF35C-0E03-40E0-A39F-DB9E9D2256AE}" type="presParOf" srcId="{4254DB0E-35A5-4771-B6B9-6E9383DDED8C}" destId="{044B6ECF-4383-48DC-8374-37CC5F534AD2}" srcOrd="0" destOrd="0" presId="urn:microsoft.com/office/officeart/2005/8/layout/vList4"/>
    <dgm:cxn modelId="{3AC960F4-4A2D-42C8-ADB2-7FE94DFBF311}" type="presParOf" srcId="{4254DB0E-35A5-4771-B6B9-6E9383DDED8C}" destId="{3EB1E201-4351-4A7E-A864-C510DA35E01E}" srcOrd="1" destOrd="0" presId="urn:microsoft.com/office/officeart/2005/8/layout/vList4"/>
    <dgm:cxn modelId="{6D8F6137-761C-4844-85A7-1561C2324FF3}" type="presParOf" srcId="{4254DB0E-35A5-4771-B6B9-6E9383DDED8C}" destId="{5F42E28B-F942-4B5A-ADD0-049CC71AF715}"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E36C8-CBF6-45E3-9661-99048481293E}">
      <dsp:nvSpPr>
        <dsp:cNvPr id="0" name=""/>
        <dsp:cNvSpPr/>
      </dsp:nvSpPr>
      <dsp:spPr>
        <a:xfrm>
          <a:off x="0" y="3212147"/>
          <a:ext cx="7620000" cy="105429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smtClean="0">
              <a:latin typeface="Times New Roman" pitchFamily="18" charset="0"/>
              <a:cs typeface="Times New Roman" pitchFamily="18" charset="0"/>
            </a:rPr>
            <a:t>22 STATE SEED CERTIFICATION AGENCIES</a:t>
          </a:r>
          <a:endParaRPr lang="en-US" sz="2000" kern="1200" dirty="0">
            <a:latin typeface="Times New Roman" pitchFamily="18" charset="0"/>
            <a:cs typeface="Times New Roman" pitchFamily="18" charset="0"/>
          </a:endParaRPr>
        </a:p>
      </dsp:txBody>
      <dsp:txXfrm>
        <a:off x="0" y="3212147"/>
        <a:ext cx="7620000" cy="569321"/>
      </dsp:txXfrm>
    </dsp:sp>
    <dsp:sp modelId="{1E88845E-330D-4B96-870C-00E2147442D8}">
      <dsp:nvSpPr>
        <dsp:cNvPr id="0" name=""/>
        <dsp:cNvSpPr/>
      </dsp:nvSpPr>
      <dsp:spPr>
        <a:xfrm>
          <a:off x="0" y="3760382"/>
          <a:ext cx="7620000" cy="484977"/>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itchFamily="18" charset="0"/>
              <a:cs typeface="Times New Roman" pitchFamily="18" charset="0"/>
            </a:rPr>
            <a:t>104 STATE SEED TESTING LABORATORIES</a:t>
          </a:r>
          <a:endParaRPr lang="en-US" sz="2000" kern="1200" dirty="0">
            <a:latin typeface="Times New Roman" pitchFamily="18" charset="0"/>
            <a:cs typeface="Times New Roman" pitchFamily="18" charset="0"/>
          </a:endParaRPr>
        </a:p>
      </dsp:txBody>
      <dsp:txXfrm>
        <a:off x="0" y="3760382"/>
        <a:ext cx="7620000" cy="484977"/>
      </dsp:txXfrm>
    </dsp:sp>
    <dsp:sp modelId="{2851D096-FECC-4E13-99EF-0BBE0F3F56B8}">
      <dsp:nvSpPr>
        <dsp:cNvPr id="0" name=""/>
        <dsp:cNvSpPr/>
      </dsp:nvSpPr>
      <dsp:spPr>
        <a:xfrm rot="10800000">
          <a:off x="0" y="1606450"/>
          <a:ext cx="7620000" cy="1621510"/>
        </a:xfrm>
        <a:prstGeom prst="upArrowCallou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smtClean="0">
              <a:latin typeface="Times New Roman" pitchFamily="18" charset="0"/>
              <a:cs typeface="Times New Roman" pitchFamily="18" charset="0"/>
            </a:rPr>
            <a:t>15 STATE SEED CORPORATIONS</a:t>
          </a:r>
          <a:endParaRPr lang="en-US" sz="2000" kern="1200" dirty="0">
            <a:latin typeface="Times New Roman" pitchFamily="18" charset="0"/>
            <a:cs typeface="Times New Roman" pitchFamily="18" charset="0"/>
          </a:endParaRPr>
        </a:p>
      </dsp:txBody>
      <dsp:txXfrm rot="-10800000">
        <a:off x="0" y="1606450"/>
        <a:ext cx="7620000" cy="569150"/>
      </dsp:txXfrm>
    </dsp:sp>
    <dsp:sp modelId="{857867DD-1ABF-4583-B9F9-ACA8C802DD73}">
      <dsp:nvSpPr>
        <dsp:cNvPr id="0" name=""/>
        <dsp:cNvSpPr/>
      </dsp:nvSpPr>
      <dsp:spPr>
        <a:xfrm>
          <a:off x="0" y="2175601"/>
          <a:ext cx="7620000" cy="484831"/>
        </a:xfrm>
        <a:prstGeom prst="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itchFamily="18" charset="0"/>
              <a:cs typeface="Times New Roman" pitchFamily="18" charset="0"/>
            </a:rPr>
            <a:t>ICAR and STATE AGRICULTURAL UNIVERSITIES</a:t>
          </a:r>
          <a:endParaRPr lang="en-US" sz="2000" kern="1200" dirty="0">
            <a:latin typeface="Times New Roman" pitchFamily="18" charset="0"/>
            <a:cs typeface="Times New Roman" pitchFamily="18" charset="0"/>
          </a:endParaRPr>
        </a:p>
      </dsp:txBody>
      <dsp:txXfrm>
        <a:off x="0" y="2175601"/>
        <a:ext cx="7620000" cy="484831"/>
      </dsp:txXfrm>
    </dsp:sp>
    <dsp:sp modelId="{1B149318-18BD-452E-9CB1-1D7BB7D11D72}">
      <dsp:nvSpPr>
        <dsp:cNvPr id="0" name=""/>
        <dsp:cNvSpPr/>
      </dsp:nvSpPr>
      <dsp:spPr>
        <a:xfrm rot="10800000">
          <a:off x="0" y="754"/>
          <a:ext cx="7620000" cy="1621510"/>
        </a:xfrm>
        <a:prstGeom prst="upArrowCallou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smtClean="0">
              <a:latin typeface="Times New Roman" pitchFamily="18" charset="0"/>
              <a:cs typeface="Times New Roman" pitchFamily="18" charset="0"/>
            </a:rPr>
            <a:t>NATIONAL SEEDS CORPORATION</a:t>
          </a:r>
          <a:endParaRPr lang="en-US" sz="2000" kern="1200" dirty="0">
            <a:latin typeface="Times New Roman" pitchFamily="18" charset="0"/>
            <a:cs typeface="Times New Roman" pitchFamily="18" charset="0"/>
          </a:endParaRPr>
        </a:p>
      </dsp:txBody>
      <dsp:txXfrm rot="-10800000">
        <a:off x="0" y="754"/>
        <a:ext cx="7620000" cy="569150"/>
      </dsp:txXfrm>
    </dsp:sp>
    <dsp:sp modelId="{41EBE33B-9F07-476F-940B-1C1DF4E99552}">
      <dsp:nvSpPr>
        <dsp:cNvPr id="0" name=""/>
        <dsp:cNvSpPr/>
      </dsp:nvSpPr>
      <dsp:spPr>
        <a:xfrm>
          <a:off x="289902" y="569904"/>
          <a:ext cx="7040194" cy="484831"/>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itchFamily="18" charset="0"/>
              <a:cs typeface="Times New Roman" pitchFamily="18" charset="0"/>
            </a:rPr>
            <a:t>STATE FARM CORPORATION OF INDIA</a:t>
          </a:r>
          <a:endParaRPr lang="en-US" sz="2000" kern="1200" dirty="0">
            <a:latin typeface="Times New Roman" pitchFamily="18" charset="0"/>
            <a:cs typeface="Times New Roman" pitchFamily="18" charset="0"/>
          </a:endParaRPr>
        </a:p>
      </dsp:txBody>
      <dsp:txXfrm>
        <a:off x="289902" y="569904"/>
        <a:ext cx="7040194" cy="4848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7A38D-CB33-4ECB-A4ED-AC839D1F56AC}">
      <dsp:nvSpPr>
        <dsp:cNvPr id="0" name=""/>
        <dsp:cNvSpPr/>
      </dsp:nvSpPr>
      <dsp:spPr>
        <a:xfrm rot="5400000">
          <a:off x="-176021" y="179109"/>
          <a:ext cx="1173478" cy="821435"/>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1</a:t>
          </a:r>
          <a:endParaRPr lang="en-US" sz="2300" kern="1200" dirty="0"/>
        </a:p>
      </dsp:txBody>
      <dsp:txXfrm rot="-5400000">
        <a:off x="1" y="413806"/>
        <a:ext cx="821435" cy="352043"/>
      </dsp:txXfrm>
    </dsp:sp>
    <dsp:sp modelId="{B712E1CC-5279-44C5-B884-ADF390837756}">
      <dsp:nvSpPr>
        <dsp:cNvPr id="0" name=""/>
        <dsp:cNvSpPr/>
      </dsp:nvSpPr>
      <dsp:spPr>
        <a:xfrm rot="5400000">
          <a:off x="3610736" y="-2786213"/>
          <a:ext cx="762761" cy="6341364"/>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latin typeface="Times New Roman" pitchFamily="18" charset="0"/>
              <a:cs typeface="Times New Roman" pitchFamily="18" charset="0"/>
            </a:rPr>
            <a:t>Ever Increasing Demand </a:t>
          </a:r>
          <a:endParaRPr lang="en-US" sz="2800" kern="1200" dirty="0">
            <a:latin typeface="Times New Roman" pitchFamily="18" charset="0"/>
            <a:cs typeface="Times New Roman" pitchFamily="18" charset="0"/>
          </a:endParaRPr>
        </a:p>
      </dsp:txBody>
      <dsp:txXfrm rot="-5400000">
        <a:off x="821435" y="40323"/>
        <a:ext cx="6304129" cy="688291"/>
      </dsp:txXfrm>
    </dsp:sp>
    <dsp:sp modelId="{F12E430F-5ED9-443E-9169-57509AB7926C}">
      <dsp:nvSpPr>
        <dsp:cNvPr id="0" name=""/>
        <dsp:cNvSpPr/>
      </dsp:nvSpPr>
      <dsp:spPr>
        <a:xfrm rot="5400000">
          <a:off x="-176021" y="1151382"/>
          <a:ext cx="1173478" cy="821435"/>
        </a:xfrm>
        <a:prstGeom prst="chevron">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smtClean="0"/>
            <a:t>2</a:t>
          </a:r>
          <a:endParaRPr lang="en-US" sz="2300" kern="1200" dirty="0"/>
        </a:p>
      </dsp:txBody>
      <dsp:txXfrm rot="-5400000">
        <a:off x="1" y="1386079"/>
        <a:ext cx="821435" cy="352043"/>
      </dsp:txXfrm>
    </dsp:sp>
    <dsp:sp modelId="{3C929436-1EA4-4B42-80E7-E843ABF2E90B}">
      <dsp:nvSpPr>
        <dsp:cNvPr id="0" name=""/>
        <dsp:cNvSpPr/>
      </dsp:nvSpPr>
      <dsp:spPr>
        <a:xfrm rot="5400000">
          <a:off x="3610736" y="-1813941"/>
          <a:ext cx="762761" cy="6341364"/>
        </a:xfrm>
        <a:prstGeom prst="round2Same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en-US" sz="2800" kern="1200" dirty="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en-US" sz="2800" kern="1200" dirty="0" smtClean="0">
              <a:latin typeface="Times New Roman" pitchFamily="18" charset="0"/>
              <a:cs typeface="Times New Roman" pitchFamily="18" charset="0"/>
            </a:rPr>
            <a:t>Varied Agro Climatic Conditions </a:t>
          </a:r>
          <a:endParaRPr lang="en-US" sz="2800" kern="1200" dirty="0">
            <a:latin typeface="Times New Roman" pitchFamily="18" charset="0"/>
            <a:cs typeface="Times New Roman" pitchFamily="18" charset="0"/>
          </a:endParaRPr>
        </a:p>
      </dsp:txBody>
      <dsp:txXfrm rot="-5400000">
        <a:off x="821435" y="1012595"/>
        <a:ext cx="6304129" cy="688291"/>
      </dsp:txXfrm>
    </dsp:sp>
    <dsp:sp modelId="{90D26694-CCC2-4D91-9889-D9912FCB80A9}">
      <dsp:nvSpPr>
        <dsp:cNvPr id="0" name=""/>
        <dsp:cNvSpPr/>
      </dsp:nvSpPr>
      <dsp:spPr>
        <a:xfrm rot="5400000">
          <a:off x="-176021" y="2086608"/>
          <a:ext cx="1173478" cy="821435"/>
        </a:xfrm>
        <a:prstGeom prst="chevron">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smtClean="0"/>
            <a:t>3</a:t>
          </a:r>
          <a:endParaRPr lang="en-US" sz="2300" kern="1200" dirty="0"/>
        </a:p>
      </dsp:txBody>
      <dsp:txXfrm rot="-5400000">
        <a:off x="1" y="2321305"/>
        <a:ext cx="821435" cy="352043"/>
      </dsp:txXfrm>
    </dsp:sp>
    <dsp:sp modelId="{63E195CE-96E7-453D-B614-CA5DD1B42AE2}">
      <dsp:nvSpPr>
        <dsp:cNvPr id="0" name=""/>
        <dsp:cNvSpPr/>
      </dsp:nvSpPr>
      <dsp:spPr>
        <a:xfrm rot="5400000">
          <a:off x="3610736" y="-841668"/>
          <a:ext cx="762761" cy="6341364"/>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latin typeface="Times New Roman" pitchFamily="18" charset="0"/>
              <a:cs typeface="Times New Roman" pitchFamily="18" charset="0"/>
            </a:rPr>
            <a:t>Income and Employment generation</a:t>
          </a:r>
          <a:endParaRPr lang="en-US" sz="2800" kern="1200" dirty="0">
            <a:latin typeface="Times New Roman" pitchFamily="18" charset="0"/>
            <a:cs typeface="Times New Roman" pitchFamily="18" charset="0"/>
          </a:endParaRPr>
        </a:p>
      </dsp:txBody>
      <dsp:txXfrm rot="-5400000">
        <a:off x="821435" y="1984868"/>
        <a:ext cx="6304129" cy="6882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0924D-BA21-44F6-8407-F3116126E159}">
      <dsp:nvSpPr>
        <dsp:cNvPr id="0" name=""/>
        <dsp:cNvSpPr/>
      </dsp:nvSpPr>
      <dsp:spPr>
        <a:xfrm>
          <a:off x="0" y="0"/>
          <a:ext cx="7239000" cy="1397000"/>
        </a:xfrm>
        <a:prstGeom prst="roundRect">
          <a:avLst>
            <a:gd name="adj" fmla="val 10000"/>
          </a:avLst>
        </a:prstGeom>
        <a:solidFill>
          <a:schemeClr val="accent1"/>
        </a:solidFill>
        <a:ln w="25400" cap="flat" cmpd="sng" algn="ctr">
          <a:solidFill>
            <a:schemeClr val="accent1">
              <a:shade val="50000"/>
            </a:schemeClr>
          </a:solidFill>
          <a:prstDash val="solid"/>
        </a:ln>
        <a:effectLst/>
        <a:scene3d>
          <a:camera prst="orthographicFront"/>
          <a:lightRig rig="flat" dir="t"/>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latin typeface="Times New Roman" pitchFamily="18" charset="0"/>
              <a:cs typeface="Times New Roman" pitchFamily="18" charset="0"/>
            </a:rPr>
            <a:t>Income Generation</a:t>
          </a:r>
          <a:endParaRPr lang="en-US" sz="3200" kern="1200" dirty="0">
            <a:latin typeface="Times New Roman" pitchFamily="18" charset="0"/>
            <a:cs typeface="Times New Roman" pitchFamily="18" charset="0"/>
          </a:endParaRPr>
        </a:p>
      </dsp:txBody>
      <dsp:txXfrm>
        <a:off x="1587500" y="0"/>
        <a:ext cx="5651500" cy="1397000"/>
      </dsp:txXfrm>
    </dsp:sp>
    <dsp:sp modelId="{C4587F68-4D7E-4FE8-BE27-4A05E3C371B3}">
      <dsp:nvSpPr>
        <dsp:cNvPr id="0" name=""/>
        <dsp:cNvSpPr/>
      </dsp:nvSpPr>
      <dsp:spPr>
        <a:xfrm>
          <a:off x="126995" y="126998"/>
          <a:ext cx="1473208" cy="1143003"/>
        </a:xfrm>
        <a:prstGeom prst="roundRect">
          <a:avLst>
            <a:gd name="adj" fmla="val 10000"/>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720E31C-E5F8-4055-8FE7-049103A238FB}">
      <dsp:nvSpPr>
        <dsp:cNvPr id="0" name=""/>
        <dsp:cNvSpPr/>
      </dsp:nvSpPr>
      <dsp:spPr>
        <a:xfrm>
          <a:off x="0" y="1536700"/>
          <a:ext cx="7239000" cy="1396999"/>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latin typeface="Times New Roman" pitchFamily="18" charset="0"/>
              <a:cs typeface="Times New Roman" pitchFamily="18" charset="0"/>
            </a:rPr>
            <a:t>Employment Generation</a:t>
          </a:r>
          <a:endParaRPr lang="en-US" sz="3200" kern="1200" dirty="0">
            <a:latin typeface="Times New Roman" pitchFamily="18" charset="0"/>
            <a:cs typeface="Times New Roman" pitchFamily="18" charset="0"/>
          </a:endParaRPr>
        </a:p>
      </dsp:txBody>
      <dsp:txXfrm>
        <a:off x="1587500" y="1536700"/>
        <a:ext cx="5651500" cy="1396999"/>
      </dsp:txXfrm>
    </dsp:sp>
    <dsp:sp modelId="{0F5A2A05-34D2-495F-9EA1-4095B76826EC}">
      <dsp:nvSpPr>
        <dsp:cNvPr id="0" name=""/>
        <dsp:cNvSpPr/>
      </dsp:nvSpPr>
      <dsp:spPr>
        <a:xfrm>
          <a:off x="139700" y="1676400"/>
          <a:ext cx="1447800" cy="1117599"/>
        </a:xfrm>
        <a:prstGeom prst="roundRect">
          <a:avLst>
            <a:gd name="adj" fmla="val 10000"/>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44B6ECF-4383-48DC-8374-37CC5F534AD2}">
      <dsp:nvSpPr>
        <dsp:cNvPr id="0" name=""/>
        <dsp:cNvSpPr/>
      </dsp:nvSpPr>
      <dsp:spPr>
        <a:xfrm>
          <a:off x="0" y="3073400"/>
          <a:ext cx="7239000" cy="1396999"/>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latin typeface="Times New Roman" pitchFamily="18" charset="0"/>
              <a:cs typeface="Times New Roman" pitchFamily="18" charset="0"/>
            </a:rPr>
            <a:t>Foreign Exchange Earning</a:t>
          </a:r>
          <a:endParaRPr lang="en-US" sz="3200" kern="1200" dirty="0">
            <a:latin typeface="Times New Roman" pitchFamily="18" charset="0"/>
            <a:cs typeface="Times New Roman" pitchFamily="18" charset="0"/>
          </a:endParaRPr>
        </a:p>
      </dsp:txBody>
      <dsp:txXfrm>
        <a:off x="1587500" y="3073400"/>
        <a:ext cx="5651500" cy="1396999"/>
      </dsp:txXfrm>
    </dsp:sp>
    <dsp:sp modelId="{3EB1E201-4351-4A7E-A864-C510DA35E01E}">
      <dsp:nvSpPr>
        <dsp:cNvPr id="0" name=""/>
        <dsp:cNvSpPr/>
      </dsp:nvSpPr>
      <dsp:spPr>
        <a:xfrm>
          <a:off x="139700" y="3213099"/>
          <a:ext cx="1447800" cy="1117599"/>
        </a:xfrm>
        <a:prstGeom prst="roundRect">
          <a:avLst>
            <a:gd name="adj" fmla="val 10000"/>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EDE8E4-225D-4D10-9396-17B883387C5D}" type="datetimeFigureOut">
              <a:rPr lang="en-US" smtClean="0"/>
              <a:t>08-Feb-21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EBB422-0112-45CD-8741-0DF7DCC7B8E7}" type="slidenum">
              <a:rPr lang="en-US" smtClean="0"/>
              <a:t>‹#›</a:t>
            </a:fld>
            <a:endParaRPr lang="en-US"/>
          </a:p>
        </p:txBody>
      </p:sp>
    </p:spTree>
    <p:extLst>
      <p:ext uri="{BB962C8B-B14F-4D97-AF65-F5344CB8AC3E}">
        <p14:creationId xmlns:p14="http://schemas.microsoft.com/office/powerpoint/2010/main" val="1262252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NSP 2002-</a:t>
            </a:r>
            <a:r>
              <a:rPr lang="en-US" baseline="0" dirty="0" smtClean="0"/>
              <a:t> </a:t>
            </a:r>
            <a:r>
              <a:rPr lang="en-US" sz="1200" dirty="0" smtClean="0">
                <a:solidFill>
                  <a:schemeClr val="tx1"/>
                </a:solidFill>
                <a:latin typeface="Cambria Math" panose="02040503050406030204" pitchFamily="18" charset="0"/>
                <a:ea typeface="Cambria Math" panose="02040503050406030204" pitchFamily="18" charset="0"/>
                <a:cs typeface="Times New Roman" pitchFamily="18" charset="0"/>
              </a:rPr>
              <a:t>to provide appropriate climate for seed industry, safeguarding the interest of Indian farmers and conservation of agro biodiversity.</a:t>
            </a:r>
          </a:p>
          <a:p>
            <a:endParaRPr lang="en-US" dirty="0"/>
          </a:p>
        </p:txBody>
      </p:sp>
      <p:sp>
        <p:nvSpPr>
          <p:cNvPr id="4" name="Slide Number Placeholder 3"/>
          <p:cNvSpPr>
            <a:spLocks noGrp="1"/>
          </p:cNvSpPr>
          <p:nvPr>
            <p:ph type="sldNum" sz="quarter" idx="10"/>
          </p:nvPr>
        </p:nvSpPr>
        <p:spPr/>
        <p:txBody>
          <a:bodyPr/>
          <a:lstStyle/>
          <a:p>
            <a:fld id="{C4EBB422-0112-45CD-8741-0DF7DCC7B8E7}" type="slidenum">
              <a:rPr lang="en-US" smtClean="0"/>
              <a:t>3</a:t>
            </a:fld>
            <a:endParaRPr lang="en-US"/>
          </a:p>
        </p:txBody>
      </p:sp>
    </p:spTree>
    <p:extLst>
      <p:ext uri="{BB962C8B-B14F-4D97-AF65-F5344CB8AC3E}">
        <p14:creationId xmlns:p14="http://schemas.microsoft.com/office/powerpoint/2010/main" val="1072837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Times New Roman" pitchFamily="18" charset="0"/>
                <a:cs typeface="Times New Roman" pitchFamily="18" charset="0"/>
              </a:rPr>
              <a:t>1. Total Horticulture production in 2019-20 (1st Advance Estimates) is expected to be 0.84% higher than 2018-19.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a:t>
            </a:r>
            <a:r>
              <a:rPr lang="en-US" sz="1200" dirty="0" smtClean="0">
                <a:solidFill>
                  <a:schemeClr val="tx1"/>
                </a:solidFill>
                <a:latin typeface="Times New Roman" pitchFamily="18" charset="0"/>
                <a:cs typeface="Times New Roman" pitchFamily="18" charset="0"/>
              </a:rPr>
              <a:t>Increase of 2.64 % in production of vegetables in 2019-20 over 2018-19. </a:t>
            </a:r>
          </a:p>
          <a:p>
            <a:endParaRPr lang="en-US" dirty="0"/>
          </a:p>
        </p:txBody>
      </p:sp>
      <p:sp>
        <p:nvSpPr>
          <p:cNvPr id="4" name="Slide Number Placeholder 3"/>
          <p:cNvSpPr>
            <a:spLocks noGrp="1"/>
          </p:cNvSpPr>
          <p:nvPr>
            <p:ph type="sldNum" sz="quarter" idx="10"/>
          </p:nvPr>
        </p:nvSpPr>
        <p:spPr/>
        <p:txBody>
          <a:bodyPr/>
          <a:lstStyle/>
          <a:p>
            <a:fld id="{C4EBB422-0112-45CD-8741-0DF7DCC7B8E7}" type="slidenum">
              <a:rPr lang="en-US" smtClean="0"/>
              <a:t>5</a:t>
            </a:fld>
            <a:endParaRPr lang="en-US"/>
          </a:p>
        </p:txBody>
      </p:sp>
    </p:spTree>
    <p:extLst>
      <p:ext uri="{BB962C8B-B14F-4D97-AF65-F5344CB8AC3E}">
        <p14:creationId xmlns:p14="http://schemas.microsoft.com/office/powerpoint/2010/main" val="660211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Globally, North America accounts for the largest market share of </a:t>
            </a:r>
            <a:r>
              <a:rPr lang="en-US" dirty="0" err="1" smtClean="0"/>
              <a:t>Solanaceae</a:t>
            </a:r>
            <a:r>
              <a:rPr lang="en-US" dirty="0" smtClean="0"/>
              <a:t> Vegetable Seeds Industry and is estimated to lead the overall market in the years to come. The reason being, maximum species are found in this region. The United States is the major consumer of the market in this region. Europe and Asia Pacific follow the suit. On the other hand, Asia Pacific is estimated to grow at fastest pace in the years to come.</a:t>
            </a:r>
            <a:endParaRPr lang="en-US" dirty="0"/>
          </a:p>
        </p:txBody>
      </p:sp>
      <p:sp>
        <p:nvSpPr>
          <p:cNvPr id="4" name="Slide Number Placeholder 3"/>
          <p:cNvSpPr>
            <a:spLocks noGrp="1"/>
          </p:cNvSpPr>
          <p:nvPr>
            <p:ph type="sldNum" sz="quarter" idx="10"/>
          </p:nvPr>
        </p:nvSpPr>
        <p:spPr/>
        <p:txBody>
          <a:bodyPr/>
          <a:lstStyle/>
          <a:p>
            <a:fld id="{C4EBB422-0112-45CD-8741-0DF7DCC7B8E7}" type="slidenum">
              <a:rPr lang="en-US" smtClean="0"/>
              <a:t>6</a:t>
            </a:fld>
            <a:endParaRPr lang="en-US"/>
          </a:p>
        </p:txBody>
      </p:sp>
    </p:spTree>
    <p:extLst>
      <p:ext uri="{BB962C8B-B14F-4D97-AF65-F5344CB8AC3E}">
        <p14:creationId xmlns:p14="http://schemas.microsoft.com/office/powerpoint/2010/main" val="4163248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However, lack of quality seed continues to be one of the greatest impediments to bridging the vast yield gap. Therefore, to approach the potentially realizable yield of a cultivar, production and distribution of quality seed is essential. The good quality seed should have the following characters:</a:t>
            </a:r>
          </a:p>
          <a:p>
            <a:r>
              <a:rPr lang="en-US" sz="1200" b="0" i="0" kern="1200" dirty="0" smtClean="0">
                <a:solidFill>
                  <a:schemeClr val="tx1"/>
                </a:solidFill>
                <a:effectLst/>
                <a:latin typeface="+mn-lt"/>
                <a:ea typeface="+mn-ea"/>
                <a:cs typeface="+mn-cs"/>
              </a:rPr>
              <a:t>Genetic purity, and uniformity and should conform to the standards of the particular cultivar.</a:t>
            </a:r>
          </a:p>
          <a:p>
            <a:r>
              <a:rPr lang="en-US" sz="1200" b="0" i="0" kern="1200" dirty="0" smtClean="0">
                <a:solidFill>
                  <a:schemeClr val="tx1"/>
                </a:solidFill>
                <a:effectLst/>
                <a:latin typeface="+mn-lt"/>
                <a:ea typeface="+mn-ea"/>
                <a:cs typeface="+mn-cs"/>
              </a:rPr>
              <a:t>Disease free, viable seeds.</a:t>
            </a:r>
          </a:p>
          <a:p>
            <a:r>
              <a:rPr lang="en-US" sz="1200" b="0" i="0" kern="1200" dirty="0" smtClean="0">
                <a:solidFill>
                  <a:schemeClr val="tx1"/>
                </a:solidFill>
                <a:effectLst/>
                <a:latin typeface="+mn-lt"/>
                <a:ea typeface="+mn-ea"/>
                <a:cs typeface="+mn-cs"/>
              </a:rPr>
              <a:t>Free from admixtures of other crop seeds, weeds and inert matter.</a:t>
            </a:r>
          </a:p>
          <a:p>
            <a:r>
              <a:rPr lang="en-US" sz="1200" b="0" i="0" kern="1200" dirty="0" smtClean="0">
                <a:solidFill>
                  <a:schemeClr val="tx1"/>
                </a:solidFill>
                <a:effectLst/>
                <a:latin typeface="+mn-lt"/>
                <a:ea typeface="+mn-ea"/>
                <a:cs typeface="+mn-cs"/>
              </a:rPr>
              <a:t>Acceptable uniformity with respect to size, shape and color.</a:t>
            </a:r>
          </a:p>
          <a:p>
            <a:endParaRPr lang="en-US" dirty="0"/>
          </a:p>
        </p:txBody>
      </p:sp>
      <p:sp>
        <p:nvSpPr>
          <p:cNvPr id="4" name="Slide Number Placeholder 3"/>
          <p:cNvSpPr>
            <a:spLocks noGrp="1"/>
          </p:cNvSpPr>
          <p:nvPr>
            <p:ph type="sldNum" sz="quarter" idx="10"/>
          </p:nvPr>
        </p:nvSpPr>
        <p:spPr/>
        <p:txBody>
          <a:bodyPr/>
          <a:lstStyle/>
          <a:p>
            <a:fld id="{C4EBB422-0112-45CD-8741-0DF7DCC7B8E7}" type="slidenum">
              <a:rPr lang="en-US" smtClean="0"/>
              <a:t>8</a:t>
            </a:fld>
            <a:endParaRPr lang="en-US"/>
          </a:p>
        </p:txBody>
      </p:sp>
    </p:spTree>
    <p:extLst>
      <p:ext uri="{BB962C8B-B14F-4D97-AF65-F5344CB8AC3E}">
        <p14:creationId xmlns:p14="http://schemas.microsoft.com/office/powerpoint/2010/main" val="1246763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a:t>
            </a:r>
            <a:r>
              <a:rPr lang="en-US" sz="1200" b="0" i="0" kern="1200" dirty="0" smtClean="0">
                <a:solidFill>
                  <a:schemeClr val="tx1"/>
                </a:solidFill>
                <a:effectLst/>
                <a:latin typeface="Times New Roman" pitchFamily="18" charset="0"/>
                <a:ea typeface="+mn-ea"/>
                <a:cs typeface="Times New Roman" pitchFamily="18" charset="0"/>
              </a:rPr>
              <a:t>as per edaphic and environmental requirement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Times New Roman" pitchFamily="18" charset="0"/>
                <a:ea typeface="+mn-ea"/>
                <a:cs typeface="Times New Roman" pitchFamily="18" charset="0"/>
              </a:rPr>
              <a:t>7. </a:t>
            </a:r>
            <a:r>
              <a:rPr lang="en-US" dirty="0" smtClean="0">
                <a:solidFill>
                  <a:schemeClr val="tx1"/>
                </a:solidFill>
                <a:effectLst/>
                <a:latin typeface="Times New Roman" pitchFamily="18" charset="0"/>
                <a:cs typeface="Times New Roman" pitchFamily="18" charset="0"/>
              </a:rPr>
              <a:t>Importance is given to seed quality rather than the yield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C4EBB422-0112-45CD-8741-0DF7DCC7B8E7}" type="slidenum">
              <a:rPr lang="en-US" smtClean="0"/>
              <a:t>9</a:t>
            </a:fld>
            <a:endParaRPr lang="en-US"/>
          </a:p>
        </p:txBody>
      </p:sp>
    </p:spTree>
    <p:extLst>
      <p:ext uri="{BB962C8B-B14F-4D97-AF65-F5344CB8AC3E}">
        <p14:creationId xmlns:p14="http://schemas.microsoft.com/office/powerpoint/2010/main" val="1333951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BB422-0112-45CD-8741-0DF7DCC7B8E7}" type="slidenum">
              <a:rPr lang="en-US" smtClean="0"/>
              <a:t>10</a:t>
            </a:fld>
            <a:endParaRPr lang="en-US"/>
          </a:p>
        </p:txBody>
      </p:sp>
    </p:spTree>
    <p:extLst>
      <p:ext uri="{BB962C8B-B14F-4D97-AF65-F5344CB8AC3E}">
        <p14:creationId xmlns:p14="http://schemas.microsoft.com/office/powerpoint/2010/main" val="2241345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lnSpc>
                <a:spcPct val="160000"/>
              </a:lnSpc>
              <a:buFont typeface="Wingdings" pitchFamily="2" charset="2"/>
              <a:buChar char="ü"/>
            </a:pPr>
            <a:r>
              <a:rPr lang="en-US" sz="1200" b="1" dirty="0" smtClean="0">
                <a:solidFill>
                  <a:schemeClr val="tx1"/>
                </a:solidFill>
                <a:latin typeface="Lucida Fax" panose="02060602050505020204" pitchFamily="18" charset="0"/>
                <a:cs typeface="Times New Roman" pitchFamily="18" charset="0"/>
              </a:rPr>
              <a:t>High cost inputs</a:t>
            </a:r>
          </a:p>
          <a:p>
            <a:pPr marL="342900" indent="-342900" algn="l">
              <a:lnSpc>
                <a:spcPct val="160000"/>
              </a:lnSpc>
              <a:buFont typeface="Wingdings" pitchFamily="2" charset="2"/>
              <a:buChar char="ü"/>
            </a:pPr>
            <a:r>
              <a:rPr lang="en-US" sz="1200" b="1" dirty="0" smtClean="0">
                <a:solidFill>
                  <a:schemeClr val="tx1"/>
                </a:solidFill>
                <a:latin typeface="Lucida Fax" panose="02060602050505020204" pitchFamily="18" charset="0"/>
                <a:cs typeface="Times New Roman" pitchFamily="18" charset="0"/>
              </a:rPr>
              <a:t>Perishable nature</a:t>
            </a:r>
          </a:p>
          <a:p>
            <a:pPr marL="342900" indent="-342900" algn="l">
              <a:lnSpc>
                <a:spcPct val="160000"/>
              </a:lnSpc>
              <a:buFont typeface="Wingdings" pitchFamily="2" charset="2"/>
              <a:buChar char="ü"/>
            </a:pPr>
            <a:r>
              <a:rPr lang="en-US" sz="1200" b="1" dirty="0" smtClean="0">
                <a:solidFill>
                  <a:schemeClr val="tx1"/>
                </a:solidFill>
                <a:latin typeface="Lucida Fax" panose="02060602050505020204" pitchFamily="18" charset="0"/>
                <a:cs typeface="Times New Roman" pitchFamily="18" charset="0"/>
              </a:rPr>
              <a:t>Pest &amp; disease incidence</a:t>
            </a:r>
          </a:p>
          <a:p>
            <a:endParaRPr lang="en-US" dirty="0"/>
          </a:p>
        </p:txBody>
      </p:sp>
      <p:sp>
        <p:nvSpPr>
          <p:cNvPr id="4" name="Slide Number Placeholder 3"/>
          <p:cNvSpPr>
            <a:spLocks noGrp="1"/>
          </p:cNvSpPr>
          <p:nvPr>
            <p:ph type="sldNum" sz="quarter" idx="10"/>
          </p:nvPr>
        </p:nvSpPr>
        <p:spPr/>
        <p:txBody>
          <a:bodyPr/>
          <a:lstStyle/>
          <a:p>
            <a:fld id="{C4EBB422-0112-45CD-8741-0DF7DCC7B8E7}" type="slidenum">
              <a:rPr lang="en-US" smtClean="0"/>
              <a:t>20</a:t>
            </a:fld>
            <a:endParaRPr lang="en-US"/>
          </a:p>
        </p:txBody>
      </p:sp>
    </p:spTree>
    <p:extLst>
      <p:ext uri="{BB962C8B-B14F-4D97-AF65-F5344CB8AC3E}">
        <p14:creationId xmlns:p14="http://schemas.microsoft.com/office/powerpoint/2010/main" val="3772439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a:t>
            </a:r>
            <a:r>
              <a:rPr lang="en-US" sz="1200" dirty="0" smtClean="0">
                <a:solidFill>
                  <a:schemeClr val="tx1"/>
                </a:solidFill>
                <a:latin typeface="Times New Roman" pitchFamily="18" charset="0"/>
                <a:cs typeface="Times New Roman" pitchFamily="18" charset="0"/>
              </a:rPr>
              <a:t>. Since in our system there is no restriction for planting any particular vegetable crops in any particular area, it becomes difficult many times to maintain the recommended isolation distance.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Times New Roman" pitchFamily="18" charset="0"/>
                <a:cs typeface="Times New Roman" pitchFamily="18" charset="0"/>
              </a:rPr>
              <a:t>4. due to ignorance about the performance of newly developed improved varieties.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C4EBB422-0112-45CD-8741-0DF7DCC7B8E7}" type="slidenum">
              <a:rPr lang="en-US" smtClean="0"/>
              <a:t>22</a:t>
            </a:fld>
            <a:endParaRPr lang="en-US"/>
          </a:p>
        </p:txBody>
      </p:sp>
    </p:spTree>
    <p:extLst>
      <p:ext uri="{BB962C8B-B14F-4D97-AF65-F5344CB8AC3E}">
        <p14:creationId xmlns:p14="http://schemas.microsoft.com/office/powerpoint/2010/main" val="3697590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741F0-B6F0-494C-A0E6-F9AEA35F81C7}" type="datetime1">
              <a:rPr lang="en-US" smtClean="0"/>
              <a:t>08-Feb-21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795323-8F80-48D1-B85F-063284087CD0}" type="datetime1">
              <a:rPr lang="en-US" smtClean="0"/>
              <a:t>08-Feb-21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539F9F-BD1C-4D53-8F8E-3C65CAF3AC05}" type="datetime1">
              <a:rPr lang="en-US" smtClean="0"/>
              <a:t>08-Feb-21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92741F0-B6F0-494C-A0E6-F9AEA35F81C7}" type="datetime1">
              <a:rPr lang="en-US" smtClean="0"/>
              <a:t>08-Feb-21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B7E607-9C5C-4D29-AF5D-C9A592189E18}" type="datetime1">
              <a:rPr lang="en-US" smtClean="0"/>
              <a:t>08-Feb-21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8346F5-CCDD-4661-9831-CC77D3B9616F}" type="datetime1">
              <a:rPr lang="en-US" smtClean="0"/>
              <a:t>08-Feb-21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041F0E-5E86-4576-B949-D94674BFF7A1}" type="datetime1">
              <a:rPr lang="en-US" smtClean="0"/>
              <a:t>08-Feb-21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C2B2F7-6A2E-4B31-A5D6-512A43303B64}" type="datetime1">
              <a:rPr lang="en-US" smtClean="0"/>
              <a:t>08-Feb-21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18F354-B3B5-4C3C-85BD-AB565F8894D6}" type="datetime1">
              <a:rPr lang="en-US" smtClean="0"/>
              <a:t>08-Feb-21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613ADE-0499-4D2D-9966-599CF4801FCC}" type="datetime1">
              <a:rPr lang="en-US" smtClean="0"/>
              <a:t>08-Feb-21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CFC4B5-0607-4F9F-96A0-221285F32690}" type="datetime1">
              <a:rPr lang="en-US" smtClean="0"/>
              <a:t>08-Feb-21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B7E607-9C5C-4D29-AF5D-C9A592189E18}" type="datetime1">
              <a:rPr lang="en-US" smtClean="0"/>
              <a:t>08-Feb-21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8945951-973B-4C3E-8557-D1AE53A1C964}" type="datetime1">
              <a:rPr lang="en-US" smtClean="0"/>
              <a:t>08-Feb-21</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795323-8F80-48D1-B85F-063284087CD0}" type="datetime1">
              <a:rPr lang="en-US" smtClean="0"/>
              <a:t>08-Feb-21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539F9F-BD1C-4D53-8F8E-3C65CAF3AC05}" type="datetime1">
              <a:rPr lang="en-US" smtClean="0"/>
              <a:t>08-Feb-21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92741F0-B6F0-494C-A0E6-F9AEA35F81C7}" type="datetime1">
              <a:rPr lang="en-US" smtClean="0"/>
              <a:t>08-Feb-21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7B7E607-9C5C-4D29-AF5D-C9A592189E18}" type="datetime1">
              <a:rPr lang="en-US" smtClean="0"/>
              <a:t>08-Feb-21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8346F5-CCDD-4661-9831-CC77D3B9616F}" type="datetime1">
              <a:rPr lang="en-US" smtClean="0"/>
              <a:t>08-Feb-21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7041F0E-5E86-4576-B949-D94674BFF7A1}" type="datetime1">
              <a:rPr lang="en-US" smtClean="0"/>
              <a:t>08-Feb-21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C2B2F7-6A2E-4B31-A5D6-512A43303B64}" type="datetime1">
              <a:rPr lang="en-US" smtClean="0"/>
              <a:t>08-Feb-21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718F354-B3B5-4C3C-85BD-AB565F8894D6}" type="datetime1">
              <a:rPr lang="en-US" smtClean="0"/>
              <a:t>08-Feb-21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613ADE-0499-4D2D-9966-599CF4801FCC}" type="datetime1">
              <a:rPr lang="en-US" smtClean="0"/>
              <a:t>08-Feb-21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8346F5-CCDD-4661-9831-CC77D3B9616F}" type="datetime1">
              <a:rPr lang="en-US" smtClean="0"/>
              <a:t>08-Feb-21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CFC4B5-0607-4F9F-96A0-221285F32690}" type="datetime1">
              <a:rPr lang="en-US" smtClean="0"/>
              <a:t>08-Feb-21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945951-973B-4C3E-8557-D1AE53A1C964}" type="datetime1">
              <a:rPr lang="en-US" smtClean="0"/>
              <a:t>08-Feb-21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795323-8F80-48D1-B85F-063284087CD0}" type="datetime1">
              <a:rPr lang="en-US" smtClean="0"/>
              <a:t>08-Feb-21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539F9F-BD1C-4D53-8F8E-3C65CAF3AC05}" type="datetime1">
              <a:rPr lang="en-US" smtClean="0"/>
              <a:t>08-Feb-21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041F0E-5E86-4576-B949-D94674BFF7A1}" type="datetime1">
              <a:rPr lang="en-US" smtClean="0"/>
              <a:t>08-Feb-21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C2B2F7-6A2E-4B31-A5D6-512A43303B64}" type="datetime1">
              <a:rPr lang="en-US" smtClean="0"/>
              <a:t>08-Feb-21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18F354-B3B5-4C3C-85BD-AB565F8894D6}" type="datetime1">
              <a:rPr lang="en-US" smtClean="0"/>
              <a:t>08-Feb-21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613ADE-0499-4D2D-9966-599CF4801FCC}" type="datetime1">
              <a:rPr lang="en-US" smtClean="0"/>
              <a:t>08-Feb-21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CFC4B5-0607-4F9F-96A0-221285F32690}" type="datetime1">
              <a:rPr lang="en-US" smtClean="0"/>
              <a:t>08-Feb-21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945951-973B-4C3E-8557-D1AE53A1C964}" type="datetime1">
              <a:rPr lang="en-US" smtClean="0"/>
              <a:t>08-Feb-21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7D732-3550-4AAC-AB3B-9E2385206845}" type="datetime1">
              <a:rPr lang="en-US" smtClean="0"/>
              <a:t>08-Feb-21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767D732-3550-4AAC-AB3B-9E2385206845}" type="datetime1">
              <a:rPr lang="en-US" smtClean="0"/>
              <a:t>08-Feb-21</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767D732-3550-4AAC-AB3B-9E2385206845}" type="datetime1">
              <a:rPr lang="en-US" smtClean="0"/>
              <a:t>08-Feb-21</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438400" y="1143000"/>
            <a:ext cx="6248400" cy="1828800"/>
          </a:xfrm>
        </p:spPr>
        <p:txBody>
          <a:bodyPr>
            <a:normAutofit fontScale="90000"/>
          </a:bodyPr>
          <a:lstStyle/>
          <a:p>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SCOPE OF VEGETABLE SEED PRODUCTION AND CURRENT </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STATUS OF </a:t>
            </a: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SEED </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INDUSTRY IN INDIA</a:t>
            </a:r>
            <a:endParaRPr lang="en-US" sz="3200" b="1"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1791999" y="3657600"/>
            <a:ext cx="7386637" cy="762000"/>
          </a:xfrm>
        </p:spPr>
        <p:txBody>
          <a:bodyPr>
            <a:noAutofit/>
          </a:bodyPr>
          <a:lstStyle/>
          <a:p>
            <a:pPr algn="r"/>
            <a:r>
              <a:rPr lang="en-US" sz="2000" b="1" dirty="0">
                <a:solidFill>
                  <a:schemeClr val="tx1"/>
                </a:solidFill>
                <a:latin typeface="Times New Roman" pitchFamily="18" charset="0"/>
                <a:cs typeface="Times New Roman" pitchFamily="18" charset="0"/>
              </a:rPr>
              <a:t>COURSE TITLE</a:t>
            </a:r>
            <a:r>
              <a:rPr lang="en-US" sz="2000" dirty="0">
                <a:solidFill>
                  <a:schemeClr val="tx1"/>
                </a:solidFill>
                <a:latin typeface="Times New Roman" pitchFamily="18" charset="0"/>
                <a:cs typeface="Times New Roman" pitchFamily="18" charset="0"/>
              </a:rPr>
              <a:t>: </a:t>
            </a:r>
            <a:r>
              <a:rPr lang="en-US" sz="2000" b="1" dirty="0">
                <a:solidFill>
                  <a:schemeClr val="tx1"/>
                </a:solidFill>
                <a:latin typeface="Times New Roman" pitchFamily="18" charset="0"/>
                <a:cs typeface="Times New Roman" pitchFamily="18" charset="0"/>
              </a:rPr>
              <a:t>Seed production of vegetable and </a:t>
            </a:r>
            <a:r>
              <a:rPr lang="en-US" sz="2000" b="1" dirty="0" smtClean="0">
                <a:solidFill>
                  <a:schemeClr val="tx1"/>
                </a:solidFill>
                <a:latin typeface="Times New Roman" pitchFamily="18" charset="0"/>
                <a:cs typeface="Times New Roman" pitchFamily="18" charset="0"/>
              </a:rPr>
              <a:t>cereal </a:t>
            </a:r>
            <a:r>
              <a:rPr lang="en-US" sz="2000" b="1" dirty="0">
                <a:solidFill>
                  <a:schemeClr val="tx1"/>
                </a:solidFill>
                <a:latin typeface="Times New Roman" pitchFamily="18" charset="0"/>
                <a:cs typeface="Times New Roman" pitchFamily="18" charset="0"/>
              </a:rPr>
              <a:t>crops</a:t>
            </a:r>
            <a:endParaRPr lang="en-US" sz="2000" dirty="0">
              <a:solidFill>
                <a:schemeClr val="tx1"/>
              </a:solidFill>
              <a:latin typeface="Times New Roman" pitchFamily="18" charset="0"/>
              <a:cs typeface="Times New Roman" pitchFamily="18" charset="0"/>
            </a:endParaRPr>
          </a:p>
          <a:p>
            <a:pPr algn="l"/>
            <a:r>
              <a:rPr lang="en-US" sz="2000" b="1" dirty="0">
                <a:solidFill>
                  <a:schemeClr val="tx1"/>
                </a:solidFill>
                <a:latin typeface="Times New Roman" pitchFamily="18" charset="0"/>
                <a:cs typeface="Times New Roman" pitchFamily="18" charset="0"/>
              </a:rPr>
              <a:t> </a:t>
            </a:r>
            <a:r>
              <a:rPr lang="en-US" sz="2000" b="1" dirty="0" smtClean="0">
                <a:solidFill>
                  <a:schemeClr val="tx1"/>
                </a:solidFill>
                <a:latin typeface="Times New Roman" pitchFamily="18" charset="0"/>
                <a:cs typeface="Times New Roman" pitchFamily="18" charset="0"/>
              </a:rPr>
              <a:t>   COURSE NO</a:t>
            </a:r>
            <a:r>
              <a:rPr lang="en-US" sz="2000" dirty="0" smtClean="0">
                <a:solidFill>
                  <a:schemeClr val="tx1"/>
                </a:solidFill>
                <a:latin typeface="Times New Roman" pitchFamily="18" charset="0"/>
                <a:cs typeface="Times New Roman" pitchFamily="18" charset="0"/>
              </a:rPr>
              <a:t>: </a:t>
            </a:r>
            <a:r>
              <a:rPr lang="en-US" sz="2000" b="1" dirty="0">
                <a:solidFill>
                  <a:schemeClr val="tx1"/>
                </a:solidFill>
                <a:latin typeface="Times New Roman" pitchFamily="18" charset="0"/>
                <a:ea typeface="Times New Roman"/>
                <a:cs typeface="Times New Roman" pitchFamily="18" charset="0"/>
              </a:rPr>
              <a:t>CUSP2261</a:t>
            </a:r>
            <a:endParaRPr lang="en-US" sz="2000" dirty="0" smtClean="0">
              <a:solidFill>
                <a:schemeClr val="tx1"/>
              </a:solidFill>
              <a:latin typeface="Times New Roman" pitchFamily="18" charset="0"/>
              <a:cs typeface="Times New Roman" pitchFamily="18" charset="0"/>
            </a:endParaRPr>
          </a:p>
          <a:p>
            <a:pPr algn="r"/>
            <a:endParaRPr lang="en-US" sz="2000" dirty="0">
              <a:solidFill>
                <a:schemeClr val="tx1"/>
              </a:solidFill>
              <a:latin typeface="Times New Roman" pitchFamily="18" charset="0"/>
              <a:cs typeface="Times New Roman" pitchFamily="18" charset="0"/>
            </a:endParaRPr>
          </a:p>
          <a:p>
            <a:pPr algn="r"/>
            <a:r>
              <a:rPr lang="en-US" sz="2000" b="1" dirty="0">
                <a:solidFill>
                  <a:srgbClr val="C00000"/>
                </a:solidFill>
                <a:latin typeface="Times New Roman" pitchFamily="18" charset="0"/>
                <a:cs typeface="Times New Roman" pitchFamily="18" charset="0"/>
              </a:rPr>
              <a:t>						</a:t>
            </a:r>
          </a:p>
          <a:p>
            <a:pPr algn="r"/>
            <a:r>
              <a:rPr lang="en-US" sz="2000" dirty="0">
                <a:solidFill>
                  <a:schemeClr val="tx1"/>
                </a:solidFill>
                <a:latin typeface="Times New Roman" pitchFamily="18" charset="0"/>
                <a:cs typeface="Times New Roman" pitchFamily="18" charset="0"/>
              </a:rPr>
              <a:t>				  									</a:t>
            </a:r>
            <a:r>
              <a:rPr lang="en-US" sz="2000" dirty="0" smtClean="0">
                <a:solidFill>
                  <a:schemeClr val="tx1"/>
                </a:solidFill>
                <a:latin typeface="Times New Roman" pitchFamily="18" charset="0"/>
                <a:cs typeface="Times New Roman" pitchFamily="18" charset="0"/>
              </a:rPr>
              <a:t> </a:t>
            </a:r>
            <a:r>
              <a:rPr lang="en-US" sz="2000" dirty="0">
                <a:solidFill>
                  <a:schemeClr val="tx1"/>
                </a:solidFill>
                <a:latin typeface="Times New Roman" pitchFamily="18" charset="0"/>
                <a:cs typeface="Times New Roman" pitchFamily="18" charset="0"/>
              </a:rPr>
              <a:t>										</a:t>
            </a:r>
          </a:p>
          <a:p>
            <a:pPr algn="r"/>
            <a:endParaRPr lang="en-US" sz="2000" dirty="0"/>
          </a:p>
        </p:txBody>
      </p:sp>
    </p:spTree>
    <p:extLst>
      <p:ext uri="{BB962C8B-B14F-4D97-AF65-F5344CB8AC3E}">
        <p14:creationId xmlns:p14="http://schemas.microsoft.com/office/powerpoint/2010/main" val="2682536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990600"/>
            <a:ext cx="8305800" cy="5405229"/>
          </a:xfrm>
        </p:spPr>
        <p:style>
          <a:lnRef idx="2">
            <a:schemeClr val="dk1"/>
          </a:lnRef>
          <a:fillRef idx="1">
            <a:schemeClr val="lt1"/>
          </a:fillRef>
          <a:effectRef idx="0">
            <a:schemeClr val="dk1"/>
          </a:effectRef>
          <a:fontRef idx="minor">
            <a:schemeClr val="dk1"/>
          </a:fontRef>
        </p:style>
        <p:txBody>
          <a:bodyPr>
            <a:noAutofit/>
          </a:bodyPr>
          <a:lstStyle/>
          <a:p>
            <a:pPr marL="457200" indent="-457200" algn="just">
              <a:lnSpc>
                <a:spcPct val="150000"/>
              </a:lnSpc>
              <a:buFont typeface="Arial" pitchFamily="34" charset="0"/>
              <a:buChar char="•"/>
            </a:pPr>
            <a:r>
              <a:rPr lang="en-US" sz="2200" dirty="0" smtClean="0">
                <a:solidFill>
                  <a:schemeClr val="tx1"/>
                </a:solidFill>
                <a:latin typeface="Times New Roman" pitchFamily="18" charset="0"/>
                <a:cs typeface="Times New Roman" pitchFamily="18" charset="0"/>
              </a:rPr>
              <a:t>Public </a:t>
            </a:r>
            <a:r>
              <a:rPr lang="en-US" sz="2200" dirty="0">
                <a:solidFill>
                  <a:schemeClr val="tx1"/>
                </a:solidFill>
                <a:latin typeface="Times New Roman" pitchFamily="18" charset="0"/>
                <a:cs typeface="Times New Roman" pitchFamily="18" charset="0"/>
              </a:rPr>
              <a:t>and private </a:t>
            </a:r>
            <a:r>
              <a:rPr lang="en-US" sz="2200" dirty="0" smtClean="0">
                <a:solidFill>
                  <a:schemeClr val="tx1"/>
                </a:solidFill>
                <a:latin typeface="Times New Roman" pitchFamily="18" charset="0"/>
                <a:cs typeface="Times New Roman" pitchFamily="18" charset="0"/>
              </a:rPr>
              <a:t>sector companies are involved </a:t>
            </a:r>
            <a:r>
              <a:rPr lang="en-US" sz="2200" dirty="0">
                <a:solidFill>
                  <a:schemeClr val="tx1"/>
                </a:solidFill>
                <a:latin typeface="Times New Roman" pitchFamily="18" charset="0"/>
                <a:cs typeface="Times New Roman" pitchFamily="18" charset="0"/>
              </a:rPr>
              <a:t>in quality seed </a:t>
            </a:r>
            <a:r>
              <a:rPr lang="en-US" sz="2200" dirty="0" smtClean="0">
                <a:solidFill>
                  <a:schemeClr val="tx1"/>
                </a:solidFill>
                <a:latin typeface="Times New Roman" pitchFamily="18" charset="0"/>
                <a:cs typeface="Times New Roman" pitchFamily="18" charset="0"/>
              </a:rPr>
              <a:t>production</a:t>
            </a:r>
          </a:p>
          <a:p>
            <a:pPr marL="457200" indent="-457200" algn="just">
              <a:lnSpc>
                <a:spcPct val="150000"/>
              </a:lnSpc>
              <a:buFont typeface="Arial" pitchFamily="34" charset="0"/>
              <a:buChar char="•"/>
            </a:pPr>
            <a:r>
              <a:rPr lang="en-US" sz="2200" dirty="0" smtClean="0">
                <a:solidFill>
                  <a:schemeClr val="tx1"/>
                </a:solidFill>
                <a:latin typeface="Times New Roman" pitchFamily="18" charset="0"/>
                <a:cs typeface="Times New Roman" pitchFamily="18" charset="0"/>
              </a:rPr>
              <a:t>The </a:t>
            </a:r>
            <a:r>
              <a:rPr lang="en-US" sz="2200" dirty="0">
                <a:solidFill>
                  <a:schemeClr val="tx1"/>
                </a:solidFill>
                <a:latin typeface="Times New Roman" pitchFamily="18" charset="0"/>
                <a:cs typeface="Times New Roman" pitchFamily="18" charset="0"/>
              </a:rPr>
              <a:t>Indian seed industry is the eighth largest in the world with an estimated value of INR 49 billion (USD 1.06 Billion) and with an annual growth rate of 12% to 13 </a:t>
            </a:r>
            <a:r>
              <a:rPr lang="en-US" sz="2200" dirty="0" smtClean="0">
                <a:solidFill>
                  <a:schemeClr val="tx1"/>
                </a:solidFill>
                <a:latin typeface="Times New Roman" pitchFamily="18" charset="0"/>
                <a:cs typeface="Times New Roman" pitchFamily="18" charset="0"/>
              </a:rPr>
              <a:t>%.</a:t>
            </a:r>
          </a:p>
          <a:p>
            <a:pPr marL="457200" indent="-457200" algn="just">
              <a:lnSpc>
                <a:spcPct val="150000"/>
              </a:lnSpc>
              <a:buFont typeface="Arial" pitchFamily="34" charset="0"/>
              <a:buChar char="•"/>
            </a:pPr>
            <a:r>
              <a:rPr lang="en-US" sz="2200" dirty="0">
                <a:solidFill>
                  <a:schemeClr val="tx1"/>
                </a:solidFill>
                <a:latin typeface="Times New Roman" pitchFamily="18" charset="0"/>
                <a:cs typeface="Times New Roman" pitchFamily="18" charset="0"/>
              </a:rPr>
              <a:t>Export of Vegetable Seeds from India is 11.99 </a:t>
            </a:r>
            <a:r>
              <a:rPr lang="en-US" sz="2200" dirty="0" err="1">
                <a:solidFill>
                  <a:schemeClr val="tx1"/>
                </a:solidFill>
                <a:latin typeface="Times New Roman" pitchFamily="18" charset="0"/>
                <a:cs typeface="Times New Roman" pitchFamily="18" charset="0"/>
              </a:rPr>
              <a:t>Th</a:t>
            </a:r>
            <a:r>
              <a:rPr lang="en-US" sz="2200" dirty="0">
                <a:solidFill>
                  <a:schemeClr val="tx1"/>
                </a:solidFill>
                <a:latin typeface="Times New Roman" pitchFamily="18" charset="0"/>
                <a:cs typeface="Times New Roman" pitchFamily="18" charset="0"/>
              </a:rPr>
              <a:t> MT, valuing </a:t>
            </a:r>
            <a:r>
              <a:rPr lang="en-US" sz="2200" dirty="0" err="1">
                <a:solidFill>
                  <a:schemeClr val="tx1"/>
                </a:solidFill>
                <a:latin typeface="Times New Roman" pitchFamily="18" charset="0"/>
                <a:cs typeface="Times New Roman" pitchFamily="18" charset="0"/>
              </a:rPr>
              <a:t>Rs</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Crores</a:t>
            </a:r>
            <a:r>
              <a:rPr lang="en-US" sz="2200" dirty="0">
                <a:solidFill>
                  <a:schemeClr val="tx1"/>
                </a:solidFill>
                <a:latin typeface="Times New Roman" pitchFamily="18" charset="0"/>
                <a:cs typeface="Times New Roman" pitchFamily="18" charset="0"/>
              </a:rPr>
              <a:t> 745.95 / US$ Mill 107.76 during 2018-19. </a:t>
            </a:r>
            <a:endParaRPr lang="en-US" sz="2200" dirty="0" smtClean="0">
              <a:solidFill>
                <a:schemeClr val="tx1"/>
              </a:solidFill>
              <a:latin typeface="Times New Roman" pitchFamily="18" charset="0"/>
              <a:cs typeface="Times New Roman" pitchFamily="18" charset="0"/>
            </a:endParaRPr>
          </a:p>
          <a:p>
            <a:pPr marL="457200" indent="-457200" algn="just">
              <a:lnSpc>
                <a:spcPct val="150000"/>
              </a:lnSpc>
              <a:buFont typeface="Arial" pitchFamily="34" charset="0"/>
              <a:buChar char="•"/>
            </a:pPr>
            <a:r>
              <a:rPr lang="en-US" sz="2200" dirty="0" smtClean="0">
                <a:solidFill>
                  <a:schemeClr val="tx1"/>
                </a:solidFill>
                <a:latin typeface="Times New Roman" pitchFamily="18" charset="0"/>
                <a:cs typeface="Times New Roman" pitchFamily="18" charset="0"/>
              </a:rPr>
              <a:t>Indian </a:t>
            </a:r>
            <a:r>
              <a:rPr lang="en-US" sz="2200" dirty="0">
                <a:solidFill>
                  <a:schemeClr val="tx1"/>
                </a:solidFill>
                <a:latin typeface="Times New Roman" pitchFamily="18" charset="0"/>
                <a:cs typeface="Times New Roman" pitchFamily="18" charset="0"/>
              </a:rPr>
              <a:t>seed industry is the fifth largest seed market in the world and valued at more than </a:t>
            </a:r>
            <a:r>
              <a:rPr lang="en-US" sz="2200" dirty="0" err="1">
                <a:solidFill>
                  <a:schemeClr val="tx1"/>
                </a:solidFill>
                <a:latin typeface="Times New Roman" pitchFamily="18" charset="0"/>
                <a:cs typeface="Times New Roman" pitchFamily="18" charset="0"/>
              </a:rPr>
              <a:t>Rs</a:t>
            </a:r>
            <a:r>
              <a:rPr lang="en-US" sz="2200" dirty="0">
                <a:solidFill>
                  <a:schemeClr val="tx1"/>
                </a:solidFill>
                <a:latin typeface="Times New Roman" pitchFamily="18" charset="0"/>
                <a:cs typeface="Times New Roman" pitchFamily="18" charset="0"/>
              </a:rPr>
              <a:t> 2500 </a:t>
            </a:r>
            <a:r>
              <a:rPr lang="en-US" sz="2200" dirty="0" err="1">
                <a:solidFill>
                  <a:schemeClr val="tx1"/>
                </a:solidFill>
                <a:latin typeface="Times New Roman" pitchFamily="18" charset="0"/>
                <a:cs typeface="Times New Roman" pitchFamily="18" charset="0"/>
              </a:rPr>
              <a:t>crores</a:t>
            </a:r>
            <a:endParaRPr lang="en-US" sz="2200" dirty="0" smtClean="0">
              <a:solidFill>
                <a:schemeClr val="tx1"/>
              </a:solidFill>
              <a:latin typeface="Times New Roman" pitchFamily="18" charset="0"/>
              <a:cs typeface="Times New Roman" pitchFamily="18" charset="0"/>
            </a:endParaRPr>
          </a:p>
        </p:txBody>
      </p:sp>
      <p:sp>
        <p:nvSpPr>
          <p:cNvPr id="6" name="Rectangle 5"/>
          <p:cNvSpPr/>
          <p:nvPr/>
        </p:nvSpPr>
        <p:spPr>
          <a:xfrm>
            <a:off x="2057400" y="135285"/>
            <a:ext cx="4349524" cy="707886"/>
          </a:xfrm>
          <a:prstGeom prst="rect">
            <a:avLst/>
          </a:prstGeom>
        </p:spPr>
        <p:txBody>
          <a:bodyPr wrap="none">
            <a:spAutoFit/>
          </a:bodyPr>
          <a:lstStyle/>
          <a:p>
            <a:r>
              <a:rPr lang="en-US" sz="4000" b="1" dirty="0">
                <a:solidFill>
                  <a:srgbClr val="7030A0"/>
                </a:solidFill>
                <a:latin typeface="Forte" panose="03060902040502070203" pitchFamily="66" charset="0"/>
                <a:cs typeface="Times New Roman" pitchFamily="18" charset="0"/>
              </a:rPr>
              <a:t>CURRENT  STATUS</a:t>
            </a:r>
          </a:p>
        </p:txBody>
      </p:sp>
    </p:spTree>
    <p:extLst>
      <p:ext uri="{BB962C8B-B14F-4D97-AF65-F5344CB8AC3E}">
        <p14:creationId xmlns:p14="http://schemas.microsoft.com/office/powerpoint/2010/main" val="654590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a:p>
        </p:txBody>
      </p:sp>
      <p:pic>
        <p:nvPicPr>
          <p:cNvPr id="5122" name="Picture 2" descr="C:\Users\Sushmita\Pictures\Screenshots\Screenshot (239).png"/>
          <p:cNvPicPr>
            <a:picLocks noChangeAspect="1" noChangeArrowheads="1"/>
          </p:cNvPicPr>
          <p:nvPr/>
        </p:nvPicPr>
        <p:blipFill rotWithShape="1">
          <a:blip r:embed="rId2">
            <a:extLst>
              <a:ext uri="{28A0092B-C50C-407E-A947-70E740481C1C}">
                <a14:useLocalDpi xmlns:a14="http://schemas.microsoft.com/office/drawing/2010/main" val="0"/>
              </a:ext>
            </a:extLst>
          </a:blip>
          <a:srcRect l="38405" t="35416" r="7481" b="17708"/>
          <a:stretch/>
        </p:blipFill>
        <p:spPr bwMode="auto">
          <a:xfrm>
            <a:off x="914400" y="914400"/>
            <a:ext cx="7040880" cy="373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574843" y="4953000"/>
            <a:ext cx="5053691"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latin typeface="Times New Roman" pitchFamily="18" charset="0"/>
                <a:cs typeface="Times New Roman" pitchFamily="18" charset="0"/>
              </a:rPr>
              <a:t>Estimation for export </a:t>
            </a:r>
            <a:r>
              <a:rPr lang="en-US" dirty="0">
                <a:latin typeface="Times New Roman" pitchFamily="18" charset="0"/>
                <a:cs typeface="Times New Roman" pitchFamily="18" charset="0"/>
              </a:rPr>
              <a:t>of Vegetable Seeds from India </a:t>
            </a:r>
            <a:endParaRPr lang="en-US" dirty="0"/>
          </a:p>
        </p:txBody>
      </p:sp>
    </p:spTree>
    <p:extLst>
      <p:ext uri="{BB962C8B-B14F-4D97-AF65-F5344CB8AC3E}">
        <p14:creationId xmlns:p14="http://schemas.microsoft.com/office/powerpoint/2010/main" val="3291587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a:p>
        </p:txBody>
      </p:sp>
      <p:pic>
        <p:nvPicPr>
          <p:cNvPr id="6146" name="Picture 2" descr="C:\Users\Sushmita\Pictures\Screenshots\Screenshot (242).png"/>
          <p:cNvPicPr>
            <a:picLocks noChangeAspect="1" noChangeArrowheads="1"/>
          </p:cNvPicPr>
          <p:nvPr/>
        </p:nvPicPr>
        <p:blipFill rotWithShape="1">
          <a:blip r:embed="rId2">
            <a:extLst>
              <a:ext uri="{28A0092B-C50C-407E-A947-70E740481C1C}">
                <a14:useLocalDpi xmlns:a14="http://schemas.microsoft.com/office/drawing/2010/main" val="0"/>
              </a:ext>
            </a:extLst>
          </a:blip>
          <a:srcRect l="34890" t="19583" r="14861" b="20000"/>
          <a:stretch/>
        </p:blipFill>
        <p:spPr bwMode="auto">
          <a:xfrm>
            <a:off x="533400" y="533400"/>
            <a:ext cx="8153400" cy="510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811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p:pic>
        <p:nvPicPr>
          <p:cNvPr id="4098" name="Picture 2" descr="C:\Users\Sushmita\Pictures\Screenshots\Screenshot (238).png"/>
          <p:cNvPicPr>
            <a:picLocks noChangeAspect="1" noChangeArrowheads="1"/>
          </p:cNvPicPr>
          <p:nvPr/>
        </p:nvPicPr>
        <p:blipFill rotWithShape="1">
          <a:blip r:embed="rId2">
            <a:extLst>
              <a:ext uri="{28A0092B-C50C-407E-A947-70E740481C1C}">
                <a14:useLocalDpi xmlns:a14="http://schemas.microsoft.com/office/drawing/2010/main" val="0"/>
              </a:ext>
            </a:extLst>
          </a:blip>
          <a:srcRect l="33836" t="23333" r="2211" b="24375"/>
          <a:stretch/>
        </p:blipFill>
        <p:spPr bwMode="auto">
          <a:xfrm>
            <a:off x="381000" y="609600"/>
            <a:ext cx="8321041" cy="525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535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8246488"/>
              </p:ext>
            </p:extLst>
          </p:nvPr>
        </p:nvGraphicFramePr>
        <p:xfrm>
          <a:off x="838200" y="1676400"/>
          <a:ext cx="7620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447800" y="685800"/>
            <a:ext cx="6563592" cy="584775"/>
          </a:xfrm>
          <a:prstGeom prst="rect">
            <a:avLst/>
          </a:prstGeom>
        </p:spPr>
        <p:txBody>
          <a:bodyPr wrap="none">
            <a:spAutoFit/>
          </a:bodyPr>
          <a:lstStyle/>
          <a:p>
            <a:r>
              <a:rPr lang="en-US" sz="3200" b="1" dirty="0">
                <a:effectLst>
                  <a:outerShdw blurRad="38100" dist="38100" dir="2700000" algn="tl">
                    <a:srgbClr val="000000">
                      <a:alpha val="43137"/>
                    </a:srgbClr>
                  </a:outerShdw>
                </a:effectLst>
                <a:latin typeface="Sitka Text" panose="02000505000000020004" pitchFamily="2" charset="0"/>
                <a:cs typeface="Times New Roman" pitchFamily="18" charset="0"/>
              </a:rPr>
              <a:t>PUBLIC SECTOR COMPONENTS</a:t>
            </a:r>
            <a:endParaRPr lang="en-IN" sz="3200" dirty="0">
              <a:latin typeface="Sitka Text" panose="02000505000000020004" pitchFamily="2" charset="0"/>
            </a:endParaRPr>
          </a:p>
        </p:txBody>
      </p:sp>
    </p:spTree>
    <p:extLst>
      <p:ext uri="{BB962C8B-B14F-4D97-AF65-F5344CB8AC3E}">
        <p14:creationId xmlns:p14="http://schemas.microsoft.com/office/powerpoint/2010/main" val="3537490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74638"/>
            <a:ext cx="8686800" cy="792162"/>
          </a:xfrm>
        </p:spPr>
        <p:style>
          <a:lnRef idx="2">
            <a:schemeClr val="dk1"/>
          </a:lnRef>
          <a:fillRef idx="1">
            <a:schemeClr val="lt1"/>
          </a:fillRef>
          <a:effectRef idx="0">
            <a:schemeClr val="dk1"/>
          </a:effectRef>
          <a:fontRef idx="minor">
            <a:schemeClr val="dk1"/>
          </a:fontRef>
        </p:style>
        <p:txBody>
          <a:bodyPr>
            <a:noAutofit/>
          </a:bodyPr>
          <a:lstStyle/>
          <a:p>
            <a:r>
              <a:rPr lang="en-US" sz="2800" b="1" dirty="0" smtClean="0">
                <a:latin typeface="Times New Roman" pitchFamily="18" charset="0"/>
                <a:cs typeface="Times New Roman" pitchFamily="18" charset="0"/>
              </a:rPr>
              <a:t>Total seed production by public and private sectors</a:t>
            </a:r>
            <a:endParaRPr lang="en-US" sz="2800" b="1"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pic>
        <p:nvPicPr>
          <p:cNvPr id="7170" name="Picture 2" descr="C:\Users\Sushmita\Pictures\Screenshots\Screenshot (243).png"/>
          <p:cNvPicPr>
            <a:picLocks noChangeAspect="1" noChangeArrowheads="1"/>
          </p:cNvPicPr>
          <p:nvPr/>
        </p:nvPicPr>
        <p:blipFill rotWithShape="1">
          <a:blip r:embed="rId2">
            <a:extLst>
              <a:ext uri="{28A0092B-C50C-407E-A947-70E740481C1C}">
                <a14:useLocalDpi xmlns:a14="http://schemas.microsoft.com/office/drawing/2010/main" val="0"/>
              </a:ext>
            </a:extLst>
          </a:blip>
          <a:srcRect l="24348" t="38334" r="4320" b="20625"/>
          <a:stretch/>
        </p:blipFill>
        <p:spPr bwMode="auto">
          <a:xfrm>
            <a:off x="228601" y="1600200"/>
            <a:ext cx="86868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231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381000"/>
            <a:ext cx="8458200" cy="6096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a:solidFill>
                  <a:srgbClr val="C00000"/>
                </a:solidFill>
                <a:latin typeface="Times New Roman" pitchFamily="18" charset="0"/>
                <a:cs typeface="Times New Roman" pitchFamily="18" charset="0"/>
              </a:rPr>
              <a:t>SCOPE OF VEGETABLE SEED INDUSTRY</a:t>
            </a:r>
            <a:endParaRPr lang="en-US" sz="3200" dirty="0">
              <a:solidFill>
                <a:srgbClr val="002060"/>
              </a:solidFill>
            </a:endParaRPr>
          </a:p>
        </p:txBody>
      </p:sp>
      <p:graphicFrame>
        <p:nvGraphicFramePr>
          <p:cNvPr id="7" name="Diagram 6"/>
          <p:cNvGraphicFramePr/>
          <p:nvPr>
            <p:extLst>
              <p:ext uri="{D42A27DB-BD31-4B8C-83A1-F6EECF244321}">
                <p14:modId xmlns:p14="http://schemas.microsoft.com/office/powerpoint/2010/main" val="3428016620"/>
              </p:ext>
            </p:extLst>
          </p:nvPr>
        </p:nvGraphicFramePr>
        <p:xfrm>
          <a:off x="1143000" y="2133600"/>
          <a:ext cx="71628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hevron 9"/>
          <p:cNvSpPr/>
          <p:nvPr/>
        </p:nvSpPr>
        <p:spPr>
          <a:xfrm rot="5400000">
            <a:off x="896140" y="5199861"/>
            <a:ext cx="1241044" cy="899725"/>
          </a:xfrm>
          <a:prstGeom prst="chevron">
            <a:avLst/>
          </a:prstGeom>
          <a:solidFill>
            <a:schemeClr val="accent2">
              <a:lumMod val="40000"/>
              <a:lumOff val="60000"/>
            </a:schemeClr>
          </a:solidFill>
          <a:ln>
            <a:noFill/>
          </a:ln>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grpSp>
        <p:nvGrpSpPr>
          <p:cNvPr id="12" name="Group 11"/>
          <p:cNvGrpSpPr/>
          <p:nvPr/>
        </p:nvGrpSpPr>
        <p:grpSpPr>
          <a:xfrm>
            <a:off x="1966525" y="5157406"/>
            <a:ext cx="6341364" cy="762761"/>
            <a:chOff x="821435" y="1947634"/>
            <a:chExt cx="6341364" cy="762761"/>
          </a:xfrm>
        </p:grpSpPr>
        <p:sp>
          <p:nvSpPr>
            <p:cNvPr id="13" name="Round Same Side Corner Rectangle 12"/>
            <p:cNvSpPr/>
            <p:nvPr/>
          </p:nvSpPr>
          <p:spPr>
            <a:xfrm rot="5400000">
              <a:off x="3610736" y="-841667"/>
              <a:ext cx="762761" cy="6341364"/>
            </a:xfrm>
            <a:prstGeom prst="round2SameRect">
              <a:avLst/>
            </a:prstGeom>
            <a:ln>
              <a:solidFill>
                <a:schemeClr val="accent2">
                  <a:lumMod val="60000"/>
                  <a:lumOff val="40000"/>
                </a:schemeClr>
              </a:solidFill>
            </a:ln>
          </p:spPr>
          <p:style>
            <a:lnRef idx="2">
              <a:schemeClr val="accent2">
                <a:hueOff val="4681519"/>
                <a:satOff val="-5839"/>
                <a:lumOff val="137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ound Same Side Corner Rectangle 4"/>
            <p:cNvSpPr/>
            <p:nvPr/>
          </p:nvSpPr>
          <p:spPr>
            <a:xfrm>
              <a:off x="821435" y="1984868"/>
              <a:ext cx="6304129" cy="688291"/>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defTabSz="1244600">
                <a:lnSpc>
                  <a:spcPct val="90000"/>
                </a:lnSpc>
                <a:spcBef>
                  <a:spcPct val="0"/>
                </a:spcBef>
                <a:spcAft>
                  <a:spcPct val="15000"/>
                </a:spcAft>
                <a:buChar char="••"/>
              </a:pPr>
              <a:r>
                <a:rPr lang="en-US" sz="2800" dirty="0">
                  <a:latin typeface="Times New Roman" pitchFamily="18" charset="0"/>
                  <a:cs typeface="Times New Roman" pitchFamily="18" charset="0"/>
                </a:rPr>
                <a:t>Vast Domestic and International </a:t>
              </a:r>
              <a:r>
                <a:rPr lang="en-US" sz="2800" dirty="0" smtClean="0">
                  <a:latin typeface="Times New Roman" pitchFamily="18" charset="0"/>
                  <a:cs typeface="Times New Roman" pitchFamily="18" charset="0"/>
                </a:rPr>
                <a:t>market </a:t>
              </a:r>
              <a:endParaRPr lang="en-US" sz="2800" kern="1200" dirty="0">
                <a:latin typeface="Times New Roman" pitchFamily="18" charset="0"/>
                <a:cs typeface="Times New Roman" pitchFamily="18" charset="0"/>
              </a:endParaRPr>
            </a:p>
          </p:txBody>
        </p:sp>
      </p:grpSp>
      <p:sp>
        <p:nvSpPr>
          <p:cNvPr id="15" name="TextBox 14"/>
          <p:cNvSpPr txBox="1"/>
          <p:nvPr/>
        </p:nvSpPr>
        <p:spPr>
          <a:xfrm>
            <a:off x="1365819" y="5538787"/>
            <a:ext cx="333746" cy="446276"/>
          </a:xfrm>
          <a:prstGeom prst="rect">
            <a:avLst/>
          </a:prstGeom>
          <a:noFill/>
        </p:spPr>
        <p:txBody>
          <a:bodyPr wrap="none" rtlCol="0">
            <a:spAutoFit/>
          </a:bodyPr>
          <a:lstStyle/>
          <a:p>
            <a:r>
              <a:rPr lang="en-US" sz="2300" dirty="0" smtClean="0">
                <a:solidFill>
                  <a:schemeClr val="bg1"/>
                </a:solidFill>
              </a:rPr>
              <a:t>4</a:t>
            </a:r>
            <a:endParaRPr lang="en-US" sz="2300" dirty="0">
              <a:solidFill>
                <a:schemeClr val="bg1"/>
              </a:solidFill>
            </a:endParaRPr>
          </a:p>
        </p:txBody>
      </p:sp>
    </p:spTree>
    <p:extLst>
      <p:ext uri="{BB962C8B-B14F-4D97-AF65-F5344CB8AC3E}">
        <p14:creationId xmlns:p14="http://schemas.microsoft.com/office/powerpoint/2010/main" val="1907671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pic>
        <p:nvPicPr>
          <p:cNvPr id="3074" name="Picture 2" descr="C:\Users\Sushmita\Pictures\Screenshots\Screenshot (237).png"/>
          <p:cNvPicPr>
            <a:picLocks noChangeAspect="1" noChangeArrowheads="1"/>
          </p:cNvPicPr>
          <p:nvPr/>
        </p:nvPicPr>
        <p:blipFill rotWithShape="1">
          <a:blip r:embed="rId2">
            <a:extLst>
              <a:ext uri="{28A0092B-C50C-407E-A947-70E740481C1C}">
                <a14:useLocalDpi xmlns:a14="http://schemas.microsoft.com/office/drawing/2010/main" val="0"/>
              </a:ext>
            </a:extLst>
          </a:blip>
          <a:srcRect l="11932" r="22825"/>
          <a:stretch/>
        </p:blipFill>
        <p:spPr bwMode="auto">
          <a:xfrm>
            <a:off x="793506" y="381000"/>
            <a:ext cx="7725653"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787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600200"/>
            <a:ext cx="8610600" cy="5029200"/>
          </a:xfrm>
        </p:spPr>
        <p:style>
          <a:lnRef idx="2">
            <a:schemeClr val="dk1"/>
          </a:lnRef>
          <a:fillRef idx="1">
            <a:schemeClr val="lt1"/>
          </a:fillRef>
          <a:effectRef idx="0">
            <a:schemeClr val="dk1"/>
          </a:effectRef>
          <a:fontRef idx="minor">
            <a:schemeClr val="dk1"/>
          </a:fontRef>
        </p:style>
        <p:txBody>
          <a:bodyPr>
            <a:noAutofit/>
          </a:bodyPr>
          <a:lstStyle/>
          <a:p>
            <a:pPr marL="457200" indent="-457200" algn="just">
              <a:lnSpc>
                <a:spcPct val="150000"/>
              </a:lnSpc>
              <a:buFont typeface="Arial" pitchFamily="34" charset="0"/>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India is </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2</a:t>
            </a:r>
            <a:r>
              <a:rPr lang="en-US" sz="2000" b="1" baseline="30000" dirty="0" smtClean="0">
                <a:solidFill>
                  <a:schemeClr val="tx1"/>
                </a:solidFill>
                <a:latin typeface="Tahoma" panose="020B0604030504040204" pitchFamily="34" charset="0"/>
                <a:ea typeface="Tahoma" panose="020B0604030504040204" pitchFamily="34" charset="0"/>
                <a:cs typeface="Tahoma" panose="020B0604030504040204" pitchFamily="34" charset="0"/>
              </a:rPr>
              <a:t>nd</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largest producer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of vegetables (17.3 t/ha) after China (22.5 t/ha). </a:t>
            </a:r>
            <a:endPar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0" indent="-457200" algn="just">
              <a:lnSpc>
                <a:spcPct val="150000"/>
              </a:lnSpc>
              <a:buFont typeface="Arial" pitchFamily="34" charset="0"/>
              <a:buChar cha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In the past two decades, the vegetable production in India has been increased 2.5 times from 58.5 Mt in 1991-92 to 146.5 million tons in 2010-11.</a:t>
            </a:r>
          </a:p>
          <a:p>
            <a:pPr marL="457200" indent="-457200" algn="just">
              <a:lnSpc>
                <a:spcPct val="150000"/>
              </a:lnSpc>
              <a:buFont typeface="Arial" pitchFamily="34" charset="0"/>
              <a:buChar cha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India imported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1525.38 t vegetables seed valuing 1503.1 m INR in (</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2007-08</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0" indent="-457200" algn="just">
              <a:lnSpc>
                <a:spcPct val="150000"/>
              </a:lnSpc>
              <a:buFont typeface="Arial" pitchFamily="34" charset="0"/>
              <a:buChar cha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Fruit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and vegetable seed </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exports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increased from 12302 </a:t>
            </a:r>
            <a:r>
              <a:rPr lang="en-US" sz="2000" dirty="0" err="1">
                <a:solidFill>
                  <a:schemeClr val="tx1"/>
                </a:solidFill>
                <a:latin typeface="Tahoma" panose="020B0604030504040204" pitchFamily="34" charset="0"/>
                <a:ea typeface="Tahoma" panose="020B0604030504040204" pitchFamily="34" charset="0"/>
                <a:cs typeface="Tahoma" panose="020B0604030504040204" pitchFamily="34" charset="0"/>
              </a:rPr>
              <a:t>mt</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in 2001-02 to 17174 </a:t>
            </a:r>
            <a:r>
              <a:rPr lang="en-US" sz="2000" dirty="0" err="1">
                <a:solidFill>
                  <a:schemeClr val="tx1"/>
                </a:solidFill>
                <a:latin typeface="Tahoma" panose="020B0604030504040204" pitchFamily="34" charset="0"/>
                <a:ea typeface="Tahoma" panose="020B0604030504040204" pitchFamily="34" charset="0"/>
                <a:cs typeface="Tahoma" panose="020B0604030504040204" pitchFamily="34" charset="0"/>
              </a:rPr>
              <a:t>mt</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in 2012-13 </a:t>
            </a:r>
            <a:endPar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Title 1"/>
          <p:cNvSpPr>
            <a:spLocks noGrp="1"/>
          </p:cNvSpPr>
          <p:nvPr>
            <p:ph type="ctrTitle"/>
          </p:nvPr>
        </p:nvSpPr>
        <p:spPr>
          <a:xfrm>
            <a:off x="685800" y="457201"/>
            <a:ext cx="7848600" cy="838199"/>
          </a:xfrm>
          <a:solidFill>
            <a:schemeClr val="accent6"/>
          </a:solidFill>
          <a:ln>
            <a:solidFill>
              <a:schemeClr val="accent1">
                <a:lumMod val="75000"/>
              </a:schemeClr>
            </a:solidFill>
          </a:ln>
          <a:effectLst>
            <a:glow rad="63500">
              <a:schemeClr val="accent4">
                <a:satMod val="175000"/>
                <a:alpha val="40000"/>
              </a:schemeClr>
            </a:glow>
          </a:effectLst>
        </p:spPr>
        <p:txBody>
          <a:bodyPr>
            <a:normAutofit/>
          </a:bodyPr>
          <a:lstStyle/>
          <a:p>
            <a:r>
              <a:rPr lang="en-US" sz="3200" b="1" dirty="0" smtClean="0">
                <a:solidFill>
                  <a:schemeClr val="accent3">
                    <a:lumMod val="50000"/>
                  </a:schemeClr>
                </a:solidFill>
                <a:latin typeface="Times New Roman" pitchFamily="18" charset="0"/>
                <a:cs typeface="Times New Roman" pitchFamily="18" charset="0"/>
              </a:rPr>
              <a:t>VEGETABLE SEED MARKET</a:t>
            </a:r>
            <a:endParaRPr lang="en-US" sz="3200" b="1"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232873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7848600" cy="838200"/>
          </a:xfrm>
          <a:ln>
            <a:noFill/>
          </a:ln>
        </p:spPr>
        <p:style>
          <a:lnRef idx="0">
            <a:scrgbClr r="0" g="0" b="0"/>
          </a:lnRef>
          <a:fillRef idx="1001">
            <a:schemeClr val="lt2"/>
          </a:fillRef>
          <a:effectRef idx="0">
            <a:scrgbClr r="0" g="0" b="0"/>
          </a:effectRef>
          <a:fontRef idx="major"/>
        </p:style>
        <p:txBody>
          <a:bodyPr>
            <a:normAutofit fontScale="90000"/>
          </a:bodyPr>
          <a:lstStyle/>
          <a:p>
            <a:r>
              <a:rPr lang="en-US" sz="3200" b="1" dirty="0">
                <a:solidFill>
                  <a:srgbClr val="002060"/>
                </a:solidFill>
                <a:latin typeface="Times New Roman" pitchFamily="18" charset="0"/>
                <a:cs typeface="Times New Roman" pitchFamily="18" charset="0"/>
              </a:rPr>
              <a:t>Influence of vegetable seed industry on economy </a:t>
            </a:r>
          </a:p>
        </p:txBody>
      </p:sp>
      <p:graphicFrame>
        <p:nvGraphicFramePr>
          <p:cNvPr id="4" name="Diagram 3"/>
          <p:cNvGraphicFramePr/>
          <p:nvPr>
            <p:extLst>
              <p:ext uri="{D42A27DB-BD31-4B8C-83A1-F6EECF244321}">
                <p14:modId xmlns:p14="http://schemas.microsoft.com/office/powerpoint/2010/main" val="2678297065"/>
              </p:ext>
            </p:extLst>
          </p:nvPr>
        </p:nvGraphicFramePr>
        <p:xfrm>
          <a:off x="990600" y="1397000"/>
          <a:ext cx="72390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133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4762"/>
            <a:ext cx="6248399" cy="985838"/>
          </a:xfrm>
          <a:gradFill>
            <a:gsLst>
              <a:gs pos="99000">
                <a:srgbClr val="00B050"/>
              </a:gs>
              <a:gs pos="100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200" b="1" dirty="0" smtClean="0">
                <a:solidFill>
                  <a:schemeClr val="tx1">
                    <a:lumMod val="85000"/>
                    <a:lumOff val="15000"/>
                  </a:schemeClr>
                </a:solidFill>
                <a:effectLst>
                  <a:outerShdw blurRad="38100" dist="38100" dir="2700000" algn="tl">
                    <a:srgbClr val="000000">
                      <a:alpha val="43137"/>
                    </a:srgbClr>
                  </a:outerShdw>
                </a:effectLst>
                <a:latin typeface="Times New Roman" pitchFamily="18" charset="0"/>
                <a:cs typeface="Times New Roman" pitchFamily="18" charset="0"/>
              </a:rPr>
              <a:t>BASIC INPUT OF VEGETABLE INDUSTRY</a:t>
            </a:r>
            <a:endParaRPr lang="en-US" sz="3200" b="1" dirty="0">
              <a:solidFill>
                <a:schemeClr val="tx1">
                  <a:lumMod val="85000"/>
                  <a:lumOff val="1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19051" y="1371600"/>
            <a:ext cx="9124949" cy="5181600"/>
          </a:xfrm>
        </p:spPr>
        <p:txBody>
          <a:bodyPr>
            <a:noAutofit/>
          </a:bodyPr>
          <a:lstStyle/>
          <a:p>
            <a:pPr algn="just">
              <a:lnSpc>
                <a:spcPct val="150000"/>
              </a:lnSpc>
            </a:pPr>
            <a:r>
              <a:rPr lang="en-US" sz="2400" b="1" dirty="0" smtClean="0">
                <a:solidFill>
                  <a:schemeClr val="tx1">
                    <a:lumMod val="85000"/>
                    <a:lumOff val="15000"/>
                  </a:schemeClr>
                </a:solidFill>
                <a:latin typeface="Baskerville Old Face" panose="02020602080505020303" pitchFamily="18" charset="0"/>
                <a:ea typeface="PMingLiU-ExtB" panose="02020500000000000000" pitchFamily="18" charset="-120"/>
                <a:cs typeface="Segoe UI" panose="020B0502040204020203" pitchFamily="34" charset="0"/>
              </a:rPr>
              <a:t>Seed is first &amp; </a:t>
            </a:r>
            <a:r>
              <a:rPr lang="en-US" sz="2400" b="1" dirty="0">
                <a:solidFill>
                  <a:schemeClr val="tx1">
                    <a:lumMod val="85000"/>
                    <a:lumOff val="15000"/>
                  </a:schemeClr>
                </a:solidFill>
                <a:latin typeface="Baskerville Old Face" panose="02020602080505020303" pitchFamily="18" charset="0"/>
                <a:ea typeface="PMingLiU-ExtB" panose="02020500000000000000" pitchFamily="18" charset="-120"/>
                <a:cs typeface="Segoe UI" panose="020B0502040204020203" pitchFamily="34" charset="0"/>
              </a:rPr>
              <a:t>foremost </a:t>
            </a:r>
            <a:r>
              <a:rPr lang="en-US" sz="2400" b="1" dirty="0" smtClean="0">
                <a:solidFill>
                  <a:schemeClr val="tx1">
                    <a:lumMod val="85000"/>
                    <a:lumOff val="15000"/>
                  </a:schemeClr>
                </a:solidFill>
                <a:latin typeface="Baskerville Old Face" panose="02020602080505020303" pitchFamily="18" charset="0"/>
                <a:ea typeface="PMingLiU-ExtB" panose="02020500000000000000" pitchFamily="18" charset="-120"/>
                <a:cs typeface="Segoe UI" panose="020B0502040204020203" pitchFamily="34" charset="0"/>
              </a:rPr>
              <a:t>commodity </a:t>
            </a:r>
            <a:r>
              <a:rPr lang="en-US" sz="2400" b="1" dirty="0">
                <a:solidFill>
                  <a:schemeClr val="tx1">
                    <a:lumMod val="85000"/>
                    <a:lumOff val="15000"/>
                  </a:schemeClr>
                </a:solidFill>
                <a:latin typeface="Baskerville Old Face" panose="02020602080505020303" pitchFamily="18" charset="0"/>
                <a:ea typeface="PMingLiU-ExtB" panose="02020500000000000000" pitchFamily="18" charset="-120"/>
                <a:cs typeface="Segoe UI" panose="020B0502040204020203" pitchFamily="34" charset="0"/>
              </a:rPr>
              <a:t>for successful vegetable </a:t>
            </a:r>
            <a:r>
              <a:rPr lang="en-US" sz="2400" b="1" dirty="0" smtClean="0">
                <a:solidFill>
                  <a:schemeClr val="tx1">
                    <a:lumMod val="85000"/>
                    <a:lumOff val="15000"/>
                  </a:schemeClr>
                </a:solidFill>
                <a:latin typeface="Baskerville Old Face" panose="02020602080505020303" pitchFamily="18" charset="0"/>
                <a:ea typeface="PMingLiU-ExtB" panose="02020500000000000000" pitchFamily="18" charset="-120"/>
                <a:cs typeface="Segoe UI" panose="020B0502040204020203" pitchFamily="34" charset="0"/>
              </a:rPr>
              <a:t>cultivation</a:t>
            </a:r>
          </a:p>
          <a:p>
            <a:pPr algn="just">
              <a:lnSpc>
                <a:spcPct val="150000"/>
              </a:lnSpc>
            </a:pPr>
            <a:r>
              <a:rPr lang="en-US" sz="2400" b="1" dirty="0">
                <a:solidFill>
                  <a:srgbClr val="C00000"/>
                </a:solidFill>
                <a:latin typeface="Baskerville Old Face" panose="02020602080505020303" pitchFamily="18" charset="0"/>
                <a:ea typeface="PMingLiU-ExtB" panose="02020500000000000000" pitchFamily="18" charset="-120"/>
                <a:cs typeface="Segoe UI" panose="020B0502040204020203" pitchFamily="34" charset="0"/>
              </a:rPr>
              <a:t>Q</a:t>
            </a:r>
            <a:r>
              <a:rPr lang="en-US" sz="2400" b="1" dirty="0" smtClean="0">
                <a:solidFill>
                  <a:srgbClr val="C00000"/>
                </a:solidFill>
                <a:latin typeface="Baskerville Old Face" panose="02020602080505020303" pitchFamily="18" charset="0"/>
                <a:ea typeface="PMingLiU-ExtB" panose="02020500000000000000" pitchFamily="18" charset="-120"/>
                <a:cs typeface="Segoe UI" panose="020B0502040204020203" pitchFamily="34" charset="0"/>
              </a:rPr>
              <a:t>uality </a:t>
            </a:r>
            <a:r>
              <a:rPr lang="en-US" sz="2400" b="1" dirty="0">
                <a:solidFill>
                  <a:srgbClr val="C00000"/>
                </a:solidFill>
                <a:latin typeface="Baskerville Old Face" panose="02020602080505020303" pitchFamily="18" charset="0"/>
                <a:ea typeface="PMingLiU-ExtB" panose="02020500000000000000" pitchFamily="18" charset="-120"/>
                <a:cs typeface="Segoe UI" panose="020B0502040204020203" pitchFamily="34" charset="0"/>
              </a:rPr>
              <a:t>of seed accounts for 20-25% of </a:t>
            </a:r>
            <a:r>
              <a:rPr lang="en-US" sz="2400" b="1" dirty="0" smtClean="0">
                <a:solidFill>
                  <a:srgbClr val="C00000"/>
                </a:solidFill>
                <a:latin typeface="Baskerville Old Face" panose="02020602080505020303" pitchFamily="18" charset="0"/>
                <a:ea typeface="PMingLiU-ExtB" panose="02020500000000000000" pitchFamily="18" charset="-120"/>
                <a:cs typeface="Segoe UI" panose="020B0502040204020203" pitchFamily="34" charset="0"/>
              </a:rPr>
              <a:t>productivity</a:t>
            </a:r>
          </a:p>
          <a:p>
            <a:pPr algn="just">
              <a:lnSpc>
                <a:spcPct val="150000"/>
              </a:lnSpc>
            </a:pPr>
            <a:r>
              <a:rPr lang="en-US" sz="2400" b="1" dirty="0" smtClean="0">
                <a:solidFill>
                  <a:schemeClr val="tx2"/>
                </a:solidFill>
                <a:latin typeface="Baskerville Old Face" panose="02020602080505020303" pitchFamily="18" charset="0"/>
                <a:ea typeface="PMingLiU-ExtB" panose="02020500000000000000" pitchFamily="18" charset="-120"/>
                <a:cs typeface="Segoe UI" panose="020B0502040204020203" pitchFamily="34" charset="0"/>
              </a:rPr>
              <a:t>Policies </a:t>
            </a:r>
            <a:r>
              <a:rPr lang="en-US" sz="2400" b="1" dirty="0">
                <a:solidFill>
                  <a:schemeClr val="tx2"/>
                </a:solidFill>
                <a:latin typeface="Baskerville Old Face" panose="02020602080505020303" pitchFamily="18" charset="0"/>
                <a:ea typeface="PMingLiU-ExtB" panose="02020500000000000000" pitchFamily="18" charset="-120"/>
                <a:cs typeface="Segoe UI" panose="020B0502040204020203" pitchFamily="34" charset="0"/>
              </a:rPr>
              <a:t>of </a:t>
            </a:r>
            <a:r>
              <a:rPr lang="en-US" sz="2400" b="1" dirty="0" smtClean="0">
                <a:solidFill>
                  <a:schemeClr val="tx2"/>
                </a:solidFill>
                <a:latin typeface="Baskerville Old Face" panose="02020602080505020303" pitchFamily="18" charset="0"/>
                <a:ea typeface="PMingLiU-ExtB" panose="02020500000000000000" pitchFamily="18" charset="-120"/>
                <a:cs typeface="Segoe UI" panose="020B0502040204020203" pitchFamily="34" charset="0"/>
              </a:rPr>
              <a:t>GOI </a:t>
            </a:r>
            <a:r>
              <a:rPr lang="en-US" sz="2400" b="1" dirty="0">
                <a:solidFill>
                  <a:schemeClr val="tx2"/>
                </a:solidFill>
                <a:latin typeface="Baskerville Old Face" panose="02020602080505020303" pitchFamily="18" charset="0"/>
                <a:ea typeface="PMingLiU-ExtB" panose="02020500000000000000" pitchFamily="18" charset="-120"/>
                <a:cs typeface="Segoe UI" panose="020B0502040204020203" pitchFamily="34" charset="0"/>
              </a:rPr>
              <a:t>since independence liberalized &amp;</a:t>
            </a:r>
            <a:r>
              <a:rPr lang="en-US" sz="2400" b="1" dirty="0" smtClean="0">
                <a:solidFill>
                  <a:schemeClr val="tx2"/>
                </a:solidFill>
                <a:latin typeface="Baskerville Old Face" panose="02020602080505020303" pitchFamily="18" charset="0"/>
                <a:ea typeface="PMingLiU-ExtB" panose="02020500000000000000" pitchFamily="18" charset="-120"/>
                <a:cs typeface="Segoe UI" panose="020B0502040204020203" pitchFamily="34" charset="0"/>
              </a:rPr>
              <a:t> </a:t>
            </a:r>
            <a:r>
              <a:rPr lang="en-US" sz="2400" b="1" dirty="0">
                <a:solidFill>
                  <a:schemeClr val="tx2"/>
                </a:solidFill>
                <a:latin typeface="Baskerville Old Face" panose="02020602080505020303" pitchFamily="18" charset="0"/>
                <a:ea typeface="PMingLiU-ExtB" panose="02020500000000000000" pitchFamily="18" charset="-120"/>
                <a:cs typeface="Segoe UI" panose="020B0502040204020203" pitchFamily="34" charset="0"/>
              </a:rPr>
              <a:t>encouraged </a:t>
            </a:r>
            <a:r>
              <a:rPr lang="en-US" sz="2400" b="1" dirty="0" smtClean="0">
                <a:solidFill>
                  <a:schemeClr val="tx2"/>
                </a:solidFill>
                <a:latin typeface="Baskerville Old Face" panose="02020602080505020303" pitchFamily="18" charset="0"/>
                <a:ea typeface="PMingLiU-ExtB" panose="02020500000000000000" pitchFamily="18" charset="-120"/>
                <a:cs typeface="Segoe UI" panose="020B0502040204020203" pitchFamily="34" charset="0"/>
              </a:rPr>
              <a:t>seed trade</a:t>
            </a:r>
          </a:p>
          <a:p>
            <a:pPr algn="just">
              <a:lnSpc>
                <a:spcPct val="150000"/>
              </a:lnSpc>
            </a:pPr>
            <a:r>
              <a:rPr lang="en-US" sz="2400" b="1" dirty="0" smtClean="0">
                <a:solidFill>
                  <a:schemeClr val="accent3">
                    <a:lumMod val="50000"/>
                  </a:schemeClr>
                </a:solidFill>
                <a:latin typeface="Baskerville Old Face" panose="02020602080505020303" pitchFamily="18" charset="0"/>
                <a:ea typeface="PMingLiU-ExtB" panose="02020500000000000000" pitchFamily="18" charset="-120"/>
                <a:cs typeface="Segoe UI" panose="020B0502040204020203" pitchFamily="34" charset="0"/>
              </a:rPr>
              <a:t>Vegetable trade was started during 1917.</a:t>
            </a:r>
          </a:p>
          <a:p>
            <a:pPr algn="just">
              <a:lnSpc>
                <a:spcPct val="150000"/>
              </a:lnSpc>
            </a:pPr>
            <a:r>
              <a:rPr lang="en-US" sz="2400" b="1" dirty="0">
                <a:solidFill>
                  <a:schemeClr val="accent6">
                    <a:lumMod val="75000"/>
                  </a:schemeClr>
                </a:solidFill>
                <a:latin typeface="Baskerville Old Face" panose="02020602080505020303" pitchFamily="18" charset="0"/>
                <a:ea typeface="PMingLiU-ExtB" panose="02020500000000000000" pitchFamily="18" charset="-120"/>
                <a:cs typeface="Segoe UI" panose="020B0502040204020203" pitchFamily="34" charset="0"/>
              </a:rPr>
              <a:t>India’s seed industry has grown in size and level of performance over the past four decades at a CAGR of 12% compared to global growth of 6-7%.</a:t>
            </a:r>
          </a:p>
          <a:p>
            <a:pPr marL="457200" indent="-457200" algn="just">
              <a:lnSpc>
                <a:spcPct val="150000"/>
              </a:lnSpc>
              <a:buFont typeface="Arial" pitchFamily="34" charset="0"/>
              <a:buChar char="•"/>
            </a:pPr>
            <a:endParaRPr lang="en-US" sz="2800" dirty="0" smtClean="0">
              <a:solidFill>
                <a:schemeClr val="tx1"/>
              </a:solidFill>
              <a:latin typeface="Baskerville Old Face" panose="02020602080505020303" pitchFamily="18" charset="0"/>
              <a:cs typeface="Times New Roman" pitchFamily="18" charset="0"/>
            </a:endParaRPr>
          </a:p>
        </p:txBody>
      </p:sp>
      <p:pic>
        <p:nvPicPr>
          <p:cNvPr id="3074" name="Picture 2" descr="http://ww4.hdnux.com/photos/43/75/75/9428851/5/920x12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2"/>
            <a:ext cx="2895600" cy="990600"/>
          </a:xfrm>
          <a:prstGeom prst="rect">
            <a:avLst/>
          </a:prstGeom>
          <a:noFill/>
          <a:ln w="25400">
            <a:solidFill>
              <a:srgbClr val="00B050"/>
            </a:solidFill>
          </a:ln>
          <a:extLst>
            <a:ext uri="{909E8E84-426E-40DD-AFC4-6F175D3DCCD1}">
              <a14:hiddenFill xmlns:a14="http://schemas.microsoft.com/office/drawing/2010/main">
                <a:solidFill>
                  <a:srgbClr val="FFFFFF"/>
                </a:solidFill>
              </a14:hiddenFill>
            </a:ext>
          </a:extLst>
        </p:spPr>
      </p:pic>
      <p:pic>
        <p:nvPicPr>
          <p:cNvPr id="3076" name="Picture 4" descr="https://www.missionaryventures.ca/wp-content/uploads/2016/11/see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105400"/>
            <a:ext cx="2666999"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66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1"/>
            <a:ext cx="7772400" cy="761999"/>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200" b="1" dirty="0" smtClean="0">
                <a:solidFill>
                  <a:srgbClr val="C00000"/>
                </a:solidFill>
                <a:latin typeface="Aparajita" pitchFamily="34" charset="0"/>
                <a:cs typeface="Aparajita" pitchFamily="34" charset="0"/>
              </a:rPr>
              <a:t>ADVANTAGES OF VEGETABLE SEED PRODUCTION</a:t>
            </a:r>
            <a:endParaRPr lang="en-US" sz="3200" b="1" dirty="0">
              <a:solidFill>
                <a:srgbClr val="C00000"/>
              </a:solidFill>
              <a:latin typeface="Aparajita" pitchFamily="34" charset="0"/>
              <a:cs typeface="Aparajita" pitchFamily="34" charset="0"/>
            </a:endParaRPr>
          </a:p>
        </p:txBody>
      </p:sp>
      <p:sp>
        <p:nvSpPr>
          <p:cNvPr id="3" name="Subtitle 2"/>
          <p:cNvSpPr>
            <a:spLocks noGrp="1"/>
          </p:cNvSpPr>
          <p:nvPr>
            <p:ph type="subTitle" idx="1"/>
          </p:nvPr>
        </p:nvSpPr>
        <p:spPr>
          <a:xfrm>
            <a:off x="457200" y="1447800"/>
            <a:ext cx="8077200" cy="4648200"/>
          </a:xfrm>
        </p:spPr>
        <p:style>
          <a:lnRef idx="2">
            <a:schemeClr val="dk1"/>
          </a:lnRef>
          <a:fillRef idx="1">
            <a:schemeClr val="lt1"/>
          </a:fillRef>
          <a:effectRef idx="0">
            <a:schemeClr val="dk1"/>
          </a:effectRef>
          <a:fontRef idx="minor">
            <a:schemeClr val="dk1"/>
          </a:fontRef>
        </p:style>
        <p:txBody>
          <a:bodyPr>
            <a:noAutofit/>
          </a:bodyPr>
          <a:lstStyle/>
          <a:p>
            <a:pPr marL="457200" indent="-457200" algn="just">
              <a:lnSpc>
                <a:spcPct val="150000"/>
              </a:lnSpc>
              <a:buFont typeface="Arial" pitchFamily="34" charset="0"/>
              <a:buChar char="•"/>
            </a:pPr>
            <a:r>
              <a:rPr lang="en-US" sz="2400" dirty="0" smtClean="0">
                <a:solidFill>
                  <a:schemeClr val="tx1"/>
                </a:solidFill>
                <a:latin typeface="Times New Roman" pitchFamily="18" charset="0"/>
                <a:cs typeface="Times New Roman" pitchFamily="18" charset="0"/>
              </a:rPr>
              <a:t>High seed yield under diverse climatic conditions</a:t>
            </a:r>
          </a:p>
          <a:p>
            <a:pPr marL="457200" indent="-457200" algn="just">
              <a:lnSpc>
                <a:spcPct val="150000"/>
              </a:lnSpc>
              <a:buFont typeface="Arial" pitchFamily="34" charset="0"/>
              <a:buChar char="•"/>
            </a:pPr>
            <a:r>
              <a:rPr lang="en-US" sz="2400" dirty="0">
                <a:solidFill>
                  <a:schemeClr val="tx1"/>
                </a:solidFill>
                <a:latin typeface="Times New Roman" pitchFamily="18" charset="0"/>
                <a:cs typeface="Times New Roman" pitchFamily="18" charset="0"/>
              </a:rPr>
              <a:t>P</a:t>
            </a:r>
            <a:r>
              <a:rPr lang="en-US" sz="2400" dirty="0" smtClean="0">
                <a:solidFill>
                  <a:schemeClr val="tx1"/>
                </a:solidFill>
                <a:latin typeface="Times New Roman" pitchFamily="18" charset="0"/>
                <a:cs typeface="Times New Roman" pitchFamily="18" charset="0"/>
              </a:rPr>
              <a:t>roblem of synchronization of flowering in parental lines can be minimized</a:t>
            </a:r>
          </a:p>
          <a:p>
            <a:pPr marL="457200" indent="-457200" algn="just">
              <a:lnSpc>
                <a:spcPct val="150000"/>
              </a:lnSpc>
              <a:buFont typeface="Arial" pitchFamily="34" charset="0"/>
              <a:buChar char="•"/>
            </a:pPr>
            <a:r>
              <a:rPr lang="en-US" sz="2400" dirty="0" smtClean="0">
                <a:solidFill>
                  <a:schemeClr val="tx1"/>
                </a:solidFill>
                <a:latin typeface="Times New Roman" pitchFamily="18" charset="0"/>
                <a:cs typeface="Times New Roman" pitchFamily="18" charset="0"/>
              </a:rPr>
              <a:t>Number of seed crops and varieties can be grown together</a:t>
            </a:r>
          </a:p>
          <a:p>
            <a:pPr marL="457200" indent="-457200" algn="just">
              <a:lnSpc>
                <a:spcPct val="150000"/>
              </a:lnSpc>
              <a:buFont typeface="Arial" pitchFamily="34" charset="0"/>
              <a:buChar char="•"/>
            </a:pPr>
            <a:r>
              <a:rPr lang="en-US" sz="2400" dirty="0" smtClean="0">
                <a:solidFill>
                  <a:schemeClr val="tx1"/>
                </a:solidFill>
                <a:latin typeface="Times New Roman" pitchFamily="18" charset="0"/>
                <a:cs typeface="Times New Roman" pitchFamily="18" charset="0"/>
              </a:rPr>
              <a:t>Grafting technology in seedling can be applied.</a:t>
            </a:r>
          </a:p>
          <a:p>
            <a:pPr marL="457200" indent="-457200" algn="just">
              <a:lnSpc>
                <a:spcPct val="150000"/>
              </a:lnSpc>
              <a:buFont typeface="Arial" pitchFamily="34" charset="0"/>
              <a:buChar char="•"/>
            </a:pPr>
            <a:r>
              <a:rPr lang="en-US" sz="2400" dirty="0">
                <a:solidFill>
                  <a:schemeClr val="tx1"/>
                </a:solidFill>
                <a:latin typeface="Times New Roman" pitchFamily="18" charset="0"/>
                <a:cs typeface="Times New Roman" pitchFamily="18" charset="0"/>
              </a:rPr>
              <a:t>B</a:t>
            </a:r>
            <a:r>
              <a:rPr lang="en-US" sz="2400" dirty="0" smtClean="0">
                <a:solidFill>
                  <a:schemeClr val="tx1"/>
                </a:solidFill>
                <a:latin typeface="Times New Roman" pitchFamily="18" charset="0"/>
                <a:cs typeface="Times New Roman" pitchFamily="18" charset="0"/>
              </a:rPr>
              <a:t>est opportunity for organic seed production</a:t>
            </a:r>
          </a:p>
          <a:p>
            <a:pPr marL="457200" indent="-457200" algn="just">
              <a:lnSpc>
                <a:spcPct val="150000"/>
              </a:lnSpc>
              <a:buFont typeface="Arial" pitchFamily="34" charset="0"/>
              <a:buChar char="•"/>
            </a:pPr>
            <a:r>
              <a:rPr lang="en-US" sz="2400" dirty="0" smtClean="0">
                <a:solidFill>
                  <a:schemeClr val="tx1"/>
                </a:solidFill>
                <a:latin typeface="Times New Roman" pitchFamily="18" charset="0"/>
                <a:cs typeface="Times New Roman" pitchFamily="18" charset="0"/>
              </a:rPr>
              <a:t>Field standards can be well enforced</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03430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a:p>
        </p:txBody>
      </p:sp>
      <p:pic>
        <p:nvPicPr>
          <p:cNvPr id="3074" name="Picture 2" descr="C:\Users\Sushmita\Pictures\Screenshots\Screenshot (237).png"/>
          <p:cNvPicPr>
            <a:picLocks noChangeAspect="1" noChangeArrowheads="1"/>
          </p:cNvPicPr>
          <p:nvPr/>
        </p:nvPicPr>
        <p:blipFill rotWithShape="1">
          <a:blip r:embed="rId2">
            <a:extLst>
              <a:ext uri="{28A0092B-C50C-407E-A947-70E740481C1C}">
                <a14:useLocalDpi xmlns:a14="http://schemas.microsoft.com/office/drawing/2010/main" val="0"/>
              </a:ext>
            </a:extLst>
          </a:blip>
          <a:srcRect l="11932" r="22825"/>
          <a:stretch/>
        </p:blipFill>
        <p:spPr bwMode="auto">
          <a:xfrm>
            <a:off x="793506" y="381000"/>
            <a:ext cx="7725653"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351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676400"/>
            <a:ext cx="8534400" cy="4648200"/>
          </a:xfrm>
        </p:spPr>
        <p:style>
          <a:lnRef idx="2">
            <a:schemeClr val="dk1"/>
          </a:lnRef>
          <a:fillRef idx="1">
            <a:schemeClr val="lt1"/>
          </a:fillRef>
          <a:effectRef idx="0">
            <a:schemeClr val="dk1"/>
          </a:effectRef>
          <a:fontRef idx="minor">
            <a:schemeClr val="dk1"/>
          </a:fontRef>
        </p:style>
        <p:txBody>
          <a:bodyPr>
            <a:noAutofit/>
          </a:bodyPr>
          <a:lstStyle/>
          <a:p>
            <a:pPr marL="285750" indent="-285750" algn="just">
              <a:buFont typeface="Arial" pitchFamily="34" charset="0"/>
              <a:buChar char="•"/>
            </a:pPr>
            <a:r>
              <a:rPr lang="en-US" sz="2400" dirty="0">
                <a:solidFill>
                  <a:schemeClr val="tx1"/>
                </a:solidFill>
                <a:latin typeface="Times New Roman" pitchFamily="18" charset="0"/>
                <a:cs typeface="Times New Roman" pitchFamily="18" charset="0"/>
              </a:rPr>
              <a:t>Vegetable seed production in the country has been vulnerable to vagaries of weather resulting in production of poor quality seeds.</a:t>
            </a:r>
          </a:p>
          <a:p>
            <a:pPr marL="285750" indent="-285750" algn="just">
              <a:buFont typeface="Arial" pitchFamily="34" charset="0"/>
              <a:buChar char="•"/>
            </a:pPr>
            <a:r>
              <a:rPr lang="en-US" sz="2400" dirty="0">
                <a:solidFill>
                  <a:schemeClr val="tx1"/>
                </a:solidFill>
                <a:latin typeface="Times New Roman" pitchFamily="18" charset="0"/>
                <a:cs typeface="Times New Roman" pitchFamily="18" charset="0"/>
              </a:rPr>
              <a:t>Availability of realistic data on actual area under vegetable and requirements of vegetable seeds is inappropriate.</a:t>
            </a:r>
          </a:p>
          <a:p>
            <a:pPr marL="285750" indent="-285750" algn="just">
              <a:buFont typeface="Arial" pitchFamily="34" charset="0"/>
              <a:buChar char="•"/>
            </a:pPr>
            <a:r>
              <a:rPr lang="en-US" sz="2400" dirty="0">
                <a:solidFill>
                  <a:schemeClr val="tx1"/>
                </a:solidFill>
                <a:latin typeface="Times New Roman" pitchFamily="18" charset="0"/>
                <a:cs typeface="Times New Roman" pitchFamily="18" charset="0"/>
              </a:rPr>
              <a:t>Maintenance of isolation </a:t>
            </a:r>
            <a:r>
              <a:rPr lang="en-US" sz="2400" dirty="0" smtClean="0">
                <a:solidFill>
                  <a:schemeClr val="tx1"/>
                </a:solidFill>
                <a:latin typeface="Times New Roman" pitchFamily="18" charset="0"/>
                <a:cs typeface="Times New Roman" pitchFamily="18" charset="0"/>
              </a:rPr>
              <a:t>distance</a:t>
            </a:r>
          </a:p>
          <a:p>
            <a:pPr marL="285750" indent="-285750" algn="just">
              <a:buFont typeface="Arial" pitchFamily="34" charset="0"/>
              <a:buChar char="•"/>
            </a:pPr>
            <a:r>
              <a:rPr lang="en-US" sz="2400" dirty="0" smtClean="0">
                <a:solidFill>
                  <a:schemeClr val="tx1"/>
                </a:solidFill>
                <a:latin typeface="Times New Roman" pitchFamily="18" charset="0"/>
                <a:cs typeface="Times New Roman" pitchFamily="18" charset="0"/>
              </a:rPr>
              <a:t>Very </a:t>
            </a:r>
            <a:r>
              <a:rPr lang="en-US" sz="2400" dirty="0">
                <a:solidFill>
                  <a:schemeClr val="tx1"/>
                </a:solidFill>
                <a:latin typeface="Times New Roman" pitchFamily="18" charset="0"/>
                <a:cs typeface="Times New Roman" pitchFamily="18" charset="0"/>
              </a:rPr>
              <a:t>low or no indents for new improved varieties </a:t>
            </a:r>
            <a:endParaRPr lang="en-US" sz="2400" dirty="0" smtClean="0">
              <a:solidFill>
                <a:schemeClr val="tx1"/>
              </a:solidFill>
              <a:latin typeface="Times New Roman" pitchFamily="18" charset="0"/>
              <a:cs typeface="Times New Roman" pitchFamily="18" charset="0"/>
            </a:endParaRPr>
          </a:p>
          <a:p>
            <a:pPr marL="285750" indent="-285750" algn="just">
              <a:buFont typeface="Arial" pitchFamily="34" charset="0"/>
              <a:buChar char="•"/>
            </a:pPr>
            <a:r>
              <a:rPr lang="en-US" sz="2400" dirty="0" smtClean="0">
                <a:solidFill>
                  <a:schemeClr val="tx1"/>
                </a:solidFill>
                <a:latin typeface="Times New Roman" pitchFamily="18" charset="0"/>
                <a:cs typeface="Times New Roman" pitchFamily="18" charset="0"/>
              </a:rPr>
              <a:t>Non-availability </a:t>
            </a:r>
            <a:r>
              <a:rPr lang="en-US" sz="2400" dirty="0">
                <a:solidFill>
                  <a:schemeClr val="tx1"/>
                </a:solidFill>
                <a:latin typeface="Times New Roman" pitchFamily="18" charset="0"/>
                <a:cs typeface="Times New Roman" pitchFamily="18" charset="0"/>
              </a:rPr>
              <a:t>of adequate nucleus and breeder seeds in the seed production chain</a:t>
            </a:r>
            <a:r>
              <a:rPr lang="en-US" sz="2400" dirty="0" smtClean="0">
                <a:solidFill>
                  <a:schemeClr val="tx1"/>
                </a:solidFill>
                <a:latin typeface="Times New Roman" pitchFamily="18" charset="0"/>
                <a:cs typeface="Times New Roman" pitchFamily="18" charset="0"/>
              </a:rPr>
              <a:t>.</a:t>
            </a:r>
          </a:p>
          <a:p>
            <a:pPr marL="285750" indent="-285750" algn="just">
              <a:buFont typeface="Arial" pitchFamily="34" charset="0"/>
              <a:buChar char="•"/>
            </a:pPr>
            <a:r>
              <a:rPr lang="en-US" sz="2400" dirty="0">
                <a:solidFill>
                  <a:schemeClr val="tx1"/>
                </a:solidFill>
                <a:latin typeface="Times New Roman" pitchFamily="18" charset="0"/>
                <a:cs typeface="Times New Roman" pitchFamily="18" charset="0"/>
              </a:rPr>
              <a:t>Declining arable land, </a:t>
            </a:r>
            <a:r>
              <a:rPr lang="en-US" sz="2400" dirty="0" smtClean="0">
                <a:solidFill>
                  <a:schemeClr val="tx1"/>
                </a:solidFill>
                <a:latin typeface="Times New Roman" pitchFamily="18" charset="0"/>
                <a:cs typeface="Times New Roman" pitchFamily="18" charset="0"/>
              </a:rPr>
              <a:t>technology-driven agriculture</a:t>
            </a:r>
            <a:r>
              <a:rPr lang="en-US" sz="2400" dirty="0">
                <a:solidFill>
                  <a:schemeClr val="tx1"/>
                </a:solidFill>
                <a:latin typeface="Times New Roman" pitchFamily="18" charset="0"/>
                <a:cs typeface="Times New Roman" pitchFamily="18" charset="0"/>
              </a:rPr>
              <a:t>, and changing weather patterns in </a:t>
            </a:r>
            <a:r>
              <a:rPr lang="en-US" sz="2400" dirty="0" smtClean="0">
                <a:solidFill>
                  <a:schemeClr val="tx1"/>
                </a:solidFill>
                <a:latin typeface="Times New Roman" pitchFamily="18" charset="0"/>
                <a:cs typeface="Times New Roman" pitchFamily="18" charset="0"/>
              </a:rPr>
              <a:t>developing countries</a:t>
            </a:r>
            <a:endParaRPr lang="en-US" sz="2400" dirty="0">
              <a:solidFill>
                <a:schemeClr val="tx1"/>
              </a:solidFill>
              <a:latin typeface="Times New Roman" pitchFamily="18" charset="0"/>
              <a:cs typeface="Times New Roman" pitchFamily="18" charset="0"/>
            </a:endParaRPr>
          </a:p>
        </p:txBody>
      </p:sp>
      <p:sp>
        <p:nvSpPr>
          <p:cNvPr id="4" name="Title 1"/>
          <p:cNvSpPr>
            <a:spLocks noGrp="1"/>
          </p:cNvSpPr>
          <p:nvPr>
            <p:ph type="ctrTitle"/>
          </p:nvPr>
        </p:nvSpPr>
        <p:spPr>
          <a:xfrm>
            <a:off x="685800" y="533400"/>
            <a:ext cx="7772400" cy="688975"/>
          </a:xfrm>
        </p:spPr>
        <p:style>
          <a:lnRef idx="1">
            <a:schemeClr val="accent3"/>
          </a:lnRef>
          <a:fillRef idx="2">
            <a:schemeClr val="accent3"/>
          </a:fillRef>
          <a:effectRef idx="1">
            <a:schemeClr val="accent3"/>
          </a:effectRef>
          <a:fontRef idx="minor">
            <a:schemeClr val="dk1"/>
          </a:fontRef>
        </p:style>
        <p:txBody>
          <a:bodyPr>
            <a:normAutofit/>
          </a:bodyPr>
          <a:lstStyle/>
          <a:p>
            <a:r>
              <a:rPr lang="en-US" sz="3200" b="1" dirty="0" smtClean="0">
                <a:solidFill>
                  <a:srgbClr val="C00000"/>
                </a:solidFill>
                <a:latin typeface="Aparajita" pitchFamily="34" charset="0"/>
                <a:cs typeface="Aparajita" pitchFamily="34" charset="0"/>
              </a:rPr>
              <a:t>CONSTRAINTS</a:t>
            </a:r>
            <a:endParaRPr lang="en-US" sz="3200" b="1" dirty="0">
              <a:solidFill>
                <a:srgbClr val="C00000"/>
              </a:solidFill>
              <a:latin typeface="Aparajita" pitchFamily="34" charset="0"/>
              <a:cs typeface="Aparajita" pitchFamily="34" charset="0"/>
            </a:endParaRPr>
          </a:p>
        </p:txBody>
      </p:sp>
    </p:spTree>
    <p:extLst>
      <p:ext uri="{BB962C8B-B14F-4D97-AF65-F5344CB8AC3E}">
        <p14:creationId xmlns:p14="http://schemas.microsoft.com/office/powerpoint/2010/main" val="1485605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14287" y="1090610"/>
            <a:ext cx="8991600" cy="3657600"/>
          </a:xfrm>
        </p:spPr>
        <p:txBody>
          <a:bodyPr>
            <a:noAutofit/>
          </a:bodyPr>
          <a:lstStyle/>
          <a:p>
            <a:pPr marL="457200" indent="-457200" algn="just">
              <a:lnSpc>
                <a:spcPct val="150000"/>
              </a:lnSpc>
              <a:buFont typeface="Arial" pitchFamily="34" charset="0"/>
              <a:buChar char="•"/>
            </a:pPr>
            <a:r>
              <a:rPr lang="en-US" sz="2200" b="1" dirty="0" smtClean="0">
                <a:solidFill>
                  <a:schemeClr val="bg1"/>
                </a:solidFill>
                <a:latin typeface="Times New Roman" pitchFamily="18" charset="0"/>
                <a:cs typeface="Times New Roman" pitchFamily="18" charset="0"/>
              </a:rPr>
              <a:t>Availability of </a:t>
            </a:r>
            <a:r>
              <a:rPr lang="en-US" sz="2200" b="1" dirty="0">
                <a:solidFill>
                  <a:schemeClr val="bg1"/>
                </a:solidFill>
                <a:latin typeface="Times New Roman" pitchFamily="18" charset="0"/>
                <a:cs typeface="Times New Roman" pitchFamily="18" charset="0"/>
              </a:rPr>
              <a:t>quality seeds </a:t>
            </a:r>
            <a:r>
              <a:rPr lang="en-US" sz="2200" dirty="0">
                <a:solidFill>
                  <a:schemeClr val="bg1"/>
                </a:solidFill>
                <a:latin typeface="Times New Roman" pitchFamily="18" charset="0"/>
                <a:cs typeface="Times New Roman" pitchFamily="18" charset="0"/>
              </a:rPr>
              <a:t>to the </a:t>
            </a:r>
            <a:r>
              <a:rPr lang="en-US" sz="2200" dirty="0" smtClean="0">
                <a:solidFill>
                  <a:schemeClr val="bg1"/>
                </a:solidFill>
                <a:latin typeface="Times New Roman" pitchFamily="18" charset="0"/>
                <a:cs typeface="Times New Roman" pitchFamily="18" charset="0"/>
              </a:rPr>
              <a:t>farmers</a:t>
            </a:r>
          </a:p>
          <a:p>
            <a:pPr marL="457200" indent="-457200" algn="just">
              <a:lnSpc>
                <a:spcPct val="150000"/>
              </a:lnSpc>
              <a:buFont typeface="Arial" pitchFamily="34" charset="0"/>
              <a:buChar char="•"/>
            </a:pPr>
            <a:r>
              <a:rPr lang="en-US" sz="2200" dirty="0">
                <a:solidFill>
                  <a:schemeClr val="bg1"/>
                </a:solidFill>
                <a:latin typeface="Times New Roman" pitchFamily="18" charset="0"/>
                <a:cs typeface="Times New Roman" pitchFamily="18" charset="0"/>
              </a:rPr>
              <a:t> </a:t>
            </a:r>
            <a:r>
              <a:rPr lang="en-US" sz="2200" b="1" dirty="0">
                <a:solidFill>
                  <a:schemeClr val="bg1"/>
                </a:solidFill>
                <a:latin typeface="Times New Roman" pitchFamily="18" charset="0"/>
                <a:cs typeface="Times New Roman" pitchFamily="18" charset="0"/>
              </a:rPr>
              <a:t>Policy making </a:t>
            </a:r>
            <a:r>
              <a:rPr lang="en-US" sz="2200" dirty="0">
                <a:solidFill>
                  <a:schemeClr val="bg1"/>
                </a:solidFill>
                <a:latin typeface="Times New Roman" pitchFamily="18" charset="0"/>
                <a:cs typeface="Times New Roman" pitchFamily="18" charset="0"/>
              </a:rPr>
              <a:t>and implementations </a:t>
            </a:r>
            <a:endParaRPr lang="en-US" sz="2200" dirty="0" smtClean="0">
              <a:solidFill>
                <a:schemeClr val="bg1"/>
              </a:solidFill>
              <a:latin typeface="Times New Roman" pitchFamily="18" charset="0"/>
              <a:cs typeface="Times New Roman" pitchFamily="18" charset="0"/>
            </a:endParaRPr>
          </a:p>
          <a:p>
            <a:pPr marL="457200" indent="-457200" algn="just">
              <a:lnSpc>
                <a:spcPct val="150000"/>
              </a:lnSpc>
              <a:buFont typeface="Arial" pitchFamily="34" charset="0"/>
              <a:buChar char="•"/>
            </a:pPr>
            <a:r>
              <a:rPr lang="en-US" sz="2200" b="1" dirty="0" smtClean="0">
                <a:solidFill>
                  <a:schemeClr val="bg1"/>
                </a:solidFill>
                <a:latin typeface="Times New Roman" pitchFamily="18" charset="0"/>
                <a:cs typeface="Times New Roman" pitchFamily="18" charset="0"/>
              </a:rPr>
              <a:t>Strengthening </a:t>
            </a:r>
            <a:r>
              <a:rPr lang="en-US" sz="2200" b="1" dirty="0">
                <a:solidFill>
                  <a:schemeClr val="bg1"/>
                </a:solidFill>
                <a:latin typeface="Times New Roman" pitchFamily="18" charset="0"/>
                <a:cs typeface="Times New Roman" pitchFamily="18" charset="0"/>
              </a:rPr>
              <a:t>of public sector </a:t>
            </a:r>
            <a:r>
              <a:rPr lang="en-US" sz="2200" dirty="0">
                <a:solidFill>
                  <a:schemeClr val="bg1"/>
                </a:solidFill>
                <a:latin typeface="Times New Roman" pitchFamily="18" charset="0"/>
                <a:cs typeface="Times New Roman" pitchFamily="18" charset="0"/>
              </a:rPr>
              <a:t>in </a:t>
            </a:r>
            <a:r>
              <a:rPr lang="en-US" sz="2200" dirty="0" smtClean="0">
                <a:solidFill>
                  <a:schemeClr val="bg1"/>
                </a:solidFill>
                <a:latin typeface="Times New Roman" pitchFamily="18" charset="0"/>
                <a:cs typeface="Times New Roman" pitchFamily="18" charset="0"/>
              </a:rPr>
              <a:t>R&amp;D</a:t>
            </a:r>
          </a:p>
          <a:p>
            <a:pPr marL="457200" indent="-457200" algn="just">
              <a:lnSpc>
                <a:spcPct val="150000"/>
              </a:lnSpc>
              <a:buFont typeface="Arial" pitchFamily="34" charset="0"/>
              <a:buChar char="•"/>
            </a:pPr>
            <a:r>
              <a:rPr lang="en-US" sz="2200" b="1" dirty="0" smtClean="0">
                <a:solidFill>
                  <a:schemeClr val="bg1"/>
                </a:solidFill>
                <a:latin typeface="Times New Roman" pitchFamily="18" charset="0"/>
                <a:cs typeface="Times New Roman" pitchFamily="18" charset="0"/>
              </a:rPr>
              <a:t>Exchange </a:t>
            </a:r>
            <a:r>
              <a:rPr lang="en-US" sz="2200" b="1" dirty="0">
                <a:solidFill>
                  <a:schemeClr val="bg1"/>
                </a:solidFill>
                <a:latin typeface="Times New Roman" pitchFamily="18" charset="0"/>
                <a:cs typeface="Times New Roman" pitchFamily="18" charset="0"/>
              </a:rPr>
              <a:t>of germplasm </a:t>
            </a:r>
            <a:r>
              <a:rPr lang="en-US" sz="2200" dirty="0">
                <a:solidFill>
                  <a:schemeClr val="bg1"/>
                </a:solidFill>
                <a:latin typeface="Times New Roman" pitchFamily="18" charset="0"/>
                <a:cs typeface="Times New Roman" pitchFamily="18" charset="0"/>
              </a:rPr>
              <a:t>and other inputs between public and private </a:t>
            </a:r>
            <a:r>
              <a:rPr lang="en-US" sz="2200" dirty="0" smtClean="0">
                <a:solidFill>
                  <a:schemeClr val="bg1"/>
                </a:solidFill>
                <a:latin typeface="Times New Roman" pitchFamily="18" charset="0"/>
                <a:cs typeface="Times New Roman" pitchFamily="18" charset="0"/>
              </a:rPr>
              <a:t>sectors</a:t>
            </a:r>
          </a:p>
          <a:p>
            <a:pPr marL="457200" indent="-457200" algn="just">
              <a:lnSpc>
                <a:spcPct val="150000"/>
              </a:lnSpc>
              <a:buFont typeface="Arial" pitchFamily="34" charset="0"/>
              <a:buChar char="•"/>
            </a:pPr>
            <a:r>
              <a:rPr lang="en-US" sz="2200" dirty="0">
                <a:solidFill>
                  <a:schemeClr val="bg1"/>
                </a:solidFill>
                <a:latin typeface="Times New Roman" pitchFamily="18" charset="0"/>
                <a:cs typeface="Times New Roman" pitchFamily="18" charset="0"/>
              </a:rPr>
              <a:t>Government has to reduce precincts on </a:t>
            </a:r>
            <a:r>
              <a:rPr lang="en-US" sz="2200" b="1" dirty="0">
                <a:solidFill>
                  <a:schemeClr val="bg1"/>
                </a:solidFill>
                <a:latin typeface="Times New Roman" pitchFamily="18" charset="0"/>
                <a:cs typeface="Times New Roman" pitchFamily="18" charset="0"/>
              </a:rPr>
              <a:t>import </a:t>
            </a:r>
            <a:r>
              <a:rPr lang="en-US" sz="2200" b="1" dirty="0" smtClean="0">
                <a:solidFill>
                  <a:schemeClr val="bg1"/>
                </a:solidFill>
                <a:latin typeface="Times New Roman" pitchFamily="18" charset="0"/>
                <a:cs typeface="Times New Roman" pitchFamily="18" charset="0"/>
              </a:rPr>
              <a:t>and </a:t>
            </a:r>
            <a:r>
              <a:rPr lang="en-US" sz="2200" b="1" dirty="0">
                <a:solidFill>
                  <a:schemeClr val="bg1"/>
                </a:solidFill>
                <a:latin typeface="Times New Roman" pitchFamily="18" charset="0"/>
                <a:cs typeface="Times New Roman" pitchFamily="18" charset="0"/>
              </a:rPr>
              <a:t>export </a:t>
            </a:r>
            <a:r>
              <a:rPr lang="en-US" sz="2200" dirty="0">
                <a:solidFill>
                  <a:schemeClr val="bg1"/>
                </a:solidFill>
                <a:latin typeface="Times New Roman" pitchFamily="18" charset="0"/>
                <a:cs typeface="Times New Roman" pitchFamily="18" charset="0"/>
              </a:rPr>
              <a:t>of quality seeds and planting </a:t>
            </a:r>
            <a:r>
              <a:rPr lang="en-US" sz="2200" dirty="0" smtClean="0">
                <a:solidFill>
                  <a:schemeClr val="bg1"/>
                </a:solidFill>
                <a:latin typeface="Times New Roman" pitchFamily="18" charset="0"/>
                <a:cs typeface="Times New Roman" pitchFamily="18" charset="0"/>
              </a:rPr>
              <a:t>materials</a:t>
            </a:r>
          </a:p>
          <a:p>
            <a:pPr marL="457200" indent="-457200" algn="just">
              <a:lnSpc>
                <a:spcPct val="150000"/>
              </a:lnSpc>
              <a:buFont typeface="Arial" pitchFamily="34" charset="0"/>
              <a:buChar char="•"/>
            </a:pPr>
            <a:r>
              <a:rPr lang="en-US" sz="2200" dirty="0" smtClean="0">
                <a:solidFill>
                  <a:schemeClr val="bg1"/>
                </a:solidFill>
                <a:latin typeface="Times New Roman" pitchFamily="18" charset="0"/>
                <a:cs typeface="Times New Roman" pitchFamily="18" charset="0"/>
              </a:rPr>
              <a:t>To </a:t>
            </a:r>
            <a:r>
              <a:rPr lang="en-US" sz="2200" dirty="0">
                <a:solidFill>
                  <a:schemeClr val="bg1"/>
                </a:solidFill>
                <a:latin typeface="Times New Roman" pitchFamily="18" charset="0"/>
                <a:cs typeface="Times New Roman" pitchFamily="18" charset="0"/>
              </a:rPr>
              <a:t>protect the farmers from </a:t>
            </a:r>
            <a:r>
              <a:rPr lang="en-US" sz="2200" b="1" dirty="0">
                <a:solidFill>
                  <a:schemeClr val="bg1"/>
                </a:solidFill>
                <a:latin typeface="Times New Roman" pitchFamily="18" charset="0"/>
                <a:cs typeface="Times New Roman" pitchFamily="18" charset="0"/>
              </a:rPr>
              <a:t>spurious </a:t>
            </a:r>
            <a:r>
              <a:rPr lang="en-US" sz="2200" b="1" dirty="0" smtClean="0">
                <a:solidFill>
                  <a:schemeClr val="bg1"/>
                </a:solidFill>
                <a:latin typeface="Times New Roman" pitchFamily="18" charset="0"/>
                <a:cs typeface="Times New Roman" pitchFamily="18" charset="0"/>
              </a:rPr>
              <a:t>seeds and </a:t>
            </a:r>
            <a:r>
              <a:rPr lang="en-US" sz="2200" dirty="0" smtClean="0">
                <a:solidFill>
                  <a:schemeClr val="bg1"/>
                </a:solidFill>
                <a:latin typeface="Times New Roman" pitchFamily="18" charset="0"/>
                <a:cs typeface="Times New Roman" pitchFamily="18" charset="0"/>
              </a:rPr>
              <a:t>ensure </a:t>
            </a:r>
            <a:r>
              <a:rPr lang="en-US" sz="2200" b="1" dirty="0">
                <a:solidFill>
                  <a:schemeClr val="bg1"/>
                </a:solidFill>
                <a:latin typeface="Times New Roman" pitchFamily="18" charset="0"/>
                <a:cs typeface="Times New Roman" pitchFamily="18" charset="0"/>
              </a:rPr>
              <a:t>supply of quality seeds </a:t>
            </a:r>
            <a:endParaRPr lang="en-US" sz="2200" dirty="0">
              <a:solidFill>
                <a:schemeClr val="bg1"/>
              </a:solidFill>
              <a:latin typeface="Times New Roman" pitchFamily="18" charset="0"/>
              <a:cs typeface="Times New Roman" pitchFamily="18" charset="0"/>
            </a:endParaRPr>
          </a:p>
          <a:p>
            <a:pPr marL="457200" indent="-457200" algn="just">
              <a:lnSpc>
                <a:spcPct val="150000"/>
              </a:lnSpc>
              <a:buFont typeface="Arial" pitchFamily="34" charset="0"/>
              <a:buChar char="•"/>
            </a:pPr>
            <a:endParaRPr lang="en-US" sz="2200" b="1" dirty="0">
              <a:solidFill>
                <a:schemeClr val="bg1"/>
              </a:solidFill>
              <a:latin typeface="Times New Roman" pitchFamily="18" charset="0"/>
              <a:cs typeface="Times New Roman" pitchFamily="18" charset="0"/>
            </a:endParaRPr>
          </a:p>
        </p:txBody>
      </p:sp>
      <p:sp>
        <p:nvSpPr>
          <p:cNvPr id="2" name="Title 1"/>
          <p:cNvSpPr>
            <a:spLocks noGrp="1"/>
          </p:cNvSpPr>
          <p:nvPr>
            <p:ph type="ctrTitle"/>
          </p:nvPr>
        </p:nvSpPr>
        <p:spPr>
          <a:xfrm>
            <a:off x="2247900" y="381000"/>
            <a:ext cx="4648200" cy="685799"/>
          </a:xfrm>
          <a:noFill/>
          <a:ln>
            <a:noFill/>
          </a:ln>
        </p:spPr>
        <p:style>
          <a:lnRef idx="2">
            <a:schemeClr val="accent6"/>
          </a:lnRef>
          <a:fillRef idx="1">
            <a:schemeClr val="lt1"/>
          </a:fillRef>
          <a:effectRef idx="0">
            <a:schemeClr val="accent6"/>
          </a:effectRef>
          <a:fontRef idx="minor">
            <a:schemeClr val="dk1"/>
          </a:fontRef>
        </p:style>
        <p:txBody>
          <a:bodyPr>
            <a:normAutofit/>
          </a:bodyPr>
          <a:lstStyle/>
          <a:p>
            <a:r>
              <a:rPr lang="en-US" sz="3600" b="1" dirty="0" smtClean="0">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t>CONCLUSION</a:t>
            </a:r>
            <a:endParaRPr lang="en-US" sz="3600" b="1" dirty="0">
              <a:solidFill>
                <a:srgbClr val="92D05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598744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762000"/>
            <a:ext cx="3581400" cy="533399"/>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en-US" sz="3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REFERENCES</a:t>
            </a:r>
            <a:endPar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152400" y="1828800"/>
            <a:ext cx="8305800" cy="3962400"/>
          </a:xfrm>
        </p:spPr>
        <p:txBody>
          <a:bodyPr>
            <a:normAutofit/>
          </a:bodyPr>
          <a:lstStyle/>
          <a:p>
            <a:pPr marL="342900" indent="-342900" algn="just">
              <a:lnSpc>
                <a:spcPct val="150000"/>
              </a:lnSpc>
              <a:buFont typeface="Arial" pitchFamily="34" charset="0"/>
              <a:buChar char="•"/>
            </a:pPr>
            <a:r>
              <a:rPr lang="en-US" sz="2000" dirty="0" err="1" smtClean="0">
                <a:solidFill>
                  <a:schemeClr val="tx1"/>
                </a:solidFill>
                <a:latin typeface="Times New Roman" pitchFamily="18" charset="0"/>
                <a:cs typeface="Times New Roman" pitchFamily="18" charset="0"/>
              </a:rPr>
              <a:t>Koundinya</a:t>
            </a:r>
            <a:r>
              <a:rPr lang="en-US" sz="2000" dirty="0" smtClean="0">
                <a:solidFill>
                  <a:schemeClr val="tx1"/>
                </a:solidFill>
                <a:latin typeface="Times New Roman" pitchFamily="18" charset="0"/>
                <a:cs typeface="Times New Roman" pitchFamily="18" charset="0"/>
              </a:rPr>
              <a:t>, A.V.V. and </a:t>
            </a:r>
            <a:r>
              <a:rPr lang="en-US" sz="2000" dirty="0">
                <a:solidFill>
                  <a:schemeClr val="tx1"/>
                </a:solidFill>
                <a:latin typeface="Times New Roman" pitchFamily="18" charset="0"/>
                <a:cs typeface="Times New Roman" pitchFamily="18" charset="0"/>
              </a:rPr>
              <a:t>K</a:t>
            </a:r>
            <a:r>
              <a:rPr lang="en-US" sz="2000" dirty="0" smtClean="0">
                <a:solidFill>
                  <a:schemeClr val="tx1"/>
                </a:solidFill>
                <a:latin typeface="Times New Roman" pitchFamily="18" charset="0"/>
                <a:cs typeface="Times New Roman" pitchFamily="18" charset="0"/>
              </a:rPr>
              <a:t>umar, P.P. (2014). Indian vegetable seeds industry: status and challenges. </a:t>
            </a:r>
            <a:r>
              <a:rPr lang="en-US" sz="2000" i="1" dirty="0">
                <a:solidFill>
                  <a:schemeClr val="tx1"/>
                </a:solidFill>
                <a:latin typeface="Times New Roman" pitchFamily="18" charset="0"/>
                <a:cs typeface="Times New Roman" pitchFamily="18" charset="0"/>
              </a:rPr>
              <a:t>I</a:t>
            </a:r>
            <a:r>
              <a:rPr lang="en-US" sz="2000" i="1" dirty="0" smtClean="0">
                <a:solidFill>
                  <a:schemeClr val="tx1"/>
                </a:solidFill>
                <a:latin typeface="Times New Roman" pitchFamily="18" charset="0"/>
                <a:cs typeface="Times New Roman" pitchFamily="18" charset="0"/>
              </a:rPr>
              <a:t>nternational </a:t>
            </a:r>
            <a:r>
              <a:rPr lang="en-US" sz="2000" i="1" dirty="0">
                <a:solidFill>
                  <a:schemeClr val="tx1"/>
                </a:solidFill>
                <a:latin typeface="Times New Roman" pitchFamily="18" charset="0"/>
                <a:cs typeface="Times New Roman" pitchFamily="18" charset="0"/>
              </a:rPr>
              <a:t>J</a:t>
            </a:r>
            <a:r>
              <a:rPr lang="en-US" sz="2000" i="1" dirty="0" smtClean="0">
                <a:solidFill>
                  <a:schemeClr val="tx1"/>
                </a:solidFill>
                <a:latin typeface="Times New Roman" pitchFamily="18" charset="0"/>
                <a:cs typeface="Times New Roman" pitchFamily="18" charset="0"/>
              </a:rPr>
              <a:t>ournal of Plant, Animal and Environmental </a:t>
            </a:r>
            <a:r>
              <a:rPr lang="en-US" sz="2000" i="1" dirty="0">
                <a:solidFill>
                  <a:schemeClr val="tx1"/>
                </a:solidFill>
                <a:latin typeface="Times New Roman" pitchFamily="18" charset="0"/>
                <a:cs typeface="Times New Roman" pitchFamily="18" charset="0"/>
              </a:rPr>
              <a:t>S</a:t>
            </a:r>
            <a:r>
              <a:rPr lang="en-US" sz="2000" i="1" dirty="0" smtClean="0">
                <a:solidFill>
                  <a:schemeClr val="tx1"/>
                </a:solidFill>
                <a:latin typeface="Times New Roman" pitchFamily="18" charset="0"/>
                <a:cs typeface="Times New Roman" pitchFamily="18" charset="0"/>
              </a:rPr>
              <a:t>ciences</a:t>
            </a:r>
            <a:r>
              <a:rPr lang="en-US" sz="2000" dirty="0" smtClean="0">
                <a:solidFill>
                  <a:schemeClr val="tx1"/>
                </a:solidFill>
                <a:latin typeface="Times New Roman" pitchFamily="18" charset="0"/>
                <a:cs typeface="Times New Roman" pitchFamily="18" charset="0"/>
              </a:rPr>
              <a:t>, </a:t>
            </a:r>
            <a:r>
              <a:rPr lang="en-US" sz="2000" b="1" dirty="0" smtClean="0">
                <a:solidFill>
                  <a:schemeClr val="tx1"/>
                </a:solidFill>
                <a:latin typeface="Times New Roman" pitchFamily="18" charset="0"/>
                <a:cs typeface="Times New Roman" pitchFamily="18" charset="0"/>
              </a:rPr>
              <a:t>4</a:t>
            </a:r>
            <a:r>
              <a:rPr lang="en-US" sz="2000" dirty="0" smtClean="0">
                <a:solidFill>
                  <a:schemeClr val="tx1"/>
                </a:solidFill>
                <a:latin typeface="Times New Roman" pitchFamily="18" charset="0"/>
                <a:cs typeface="Times New Roman" pitchFamily="18" charset="0"/>
              </a:rPr>
              <a:t>(4): 62-69.</a:t>
            </a:r>
          </a:p>
          <a:p>
            <a:pPr marL="342900" indent="-342900" algn="just">
              <a:lnSpc>
                <a:spcPct val="150000"/>
              </a:lnSpc>
              <a:buFont typeface="Arial" pitchFamily="34" charset="0"/>
              <a:buChar char="•"/>
            </a:pP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Gadwal</a:t>
            </a:r>
            <a:r>
              <a:rPr lang="en-US" sz="2000" dirty="0">
                <a:solidFill>
                  <a:schemeClr val="tx1"/>
                </a:solidFill>
                <a:latin typeface="Times New Roman" pitchFamily="18" charset="0"/>
                <a:cs typeface="Times New Roman" pitchFamily="18" charset="0"/>
              </a:rPr>
              <a:t>, V. R. </a:t>
            </a:r>
            <a:r>
              <a:rPr lang="en-US" sz="2000" dirty="0" smtClean="0">
                <a:solidFill>
                  <a:schemeClr val="tx1"/>
                </a:solidFill>
                <a:latin typeface="Times New Roman" pitchFamily="18" charset="0"/>
                <a:cs typeface="Times New Roman" pitchFamily="18" charset="0"/>
              </a:rPr>
              <a:t>(2003). </a:t>
            </a:r>
            <a:r>
              <a:rPr lang="en-US" sz="2000" dirty="0">
                <a:solidFill>
                  <a:schemeClr val="tx1"/>
                </a:solidFill>
                <a:latin typeface="Times New Roman" pitchFamily="18" charset="0"/>
                <a:cs typeface="Times New Roman" pitchFamily="18" charset="0"/>
              </a:rPr>
              <a:t>The Indian seed industry: Its history, current status and future. </a:t>
            </a:r>
            <a:r>
              <a:rPr lang="en-US" sz="2000" i="1" dirty="0">
                <a:solidFill>
                  <a:schemeClr val="tx1"/>
                </a:solidFill>
                <a:latin typeface="Times New Roman" pitchFamily="18" charset="0"/>
                <a:cs typeface="Times New Roman" pitchFamily="18" charset="0"/>
              </a:rPr>
              <a:t>Current Science</a:t>
            </a:r>
            <a:r>
              <a:rPr lang="en-US" sz="2000" dirty="0">
                <a:solidFill>
                  <a:schemeClr val="tx1"/>
                </a:solidFill>
                <a:latin typeface="Times New Roman" pitchFamily="18" charset="0"/>
                <a:cs typeface="Times New Roman" pitchFamily="18" charset="0"/>
              </a:rPr>
              <a:t>, </a:t>
            </a:r>
            <a:r>
              <a:rPr lang="en-US" sz="2000" b="1" dirty="0" smtClean="0">
                <a:solidFill>
                  <a:schemeClr val="tx1"/>
                </a:solidFill>
                <a:latin typeface="Times New Roman" pitchFamily="18" charset="0"/>
                <a:cs typeface="Times New Roman" pitchFamily="18" charset="0"/>
              </a:rPr>
              <a:t>84</a:t>
            </a:r>
            <a:r>
              <a:rPr lang="en-US" sz="2000" dirty="0" smtClean="0">
                <a:solidFill>
                  <a:schemeClr val="tx1"/>
                </a:solidFill>
                <a:latin typeface="Times New Roman" pitchFamily="18" charset="0"/>
                <a:cs typeface="Times New Roman" pitchFamily="18" charset="0"/>
              </a:rPr>
              <a:t>(3): 399-406. </a:t>
            </a:r>
          </a:p>
          <a:p>
            <a:pPr marL="342900" indent="-342900" algn="just">
              <a:lnSpc>
                <a:spcPct val="150000"/>
              </a:lnSpc>
              <a:buFont typeface="Arial" pitchFamily="34" charset="0"/>
              <a:buChar char="•"/>
            </a:pPr>
            <a:r>
              <a:rPr lang="en-US" dirty="0" smtClean="0">
                <a:solidFill>
                  <a:schemeClr val="tx1"/>
                </a:solidFill>
                <a:latin typeface="Times New Roman" pitchFamily="18" charset="0"/>
                <a:cs typeface="Times New Roman" pitchFamily="18" charset="0"/>
              </a:rPr>
              <a:t>Seed Times. (2016). Vegetable seed industry: India &amp; World. </a:t>
            </a:r>
            <a:r>
              <a:rPr lang="en-US" i="1" dirty="0" smtClean="0">
                <a:solidFill>
                  <a:schemeClr val="tx1"/>
                </a:solidFill>
                <a:latin typeface="Times New Roman" pitchFamily="18" charset="0"/>
                <a:cs typeface="Times New Roman" pitchFamily="18" charset="0"/>
              </a:rPr>
              <a:t>The National Seed Association of India Magazine</a:t>
            </a:r>
            <a:r>
              <a:rPr lang="en-US" dirty="0" smtClean="0">
                <a:solidFill>
                  <a:schemeClr val="tx1"/>
                </a:solidFill>
                <a:latin typeface="Times New Roman" pitchFamily="18" charset="0"/>
                <a:cs typeface="Times New Roman" pitchFamily="18" charset="0"/>
              </a:rPr>
              <a:t>, </a:t>
            </a:r>
            <a:r>
              <a:rPr lang="en-US" b="1" dirty="0" smtClean="0">
                <a:solidFill>
                  <a:schemeClr val="tx1"/>
                </a:solidFill>
                <a:latin typeface="Times New Roman" pitchFamily="18" charset="0"/>
                <a:cs typeface="Times New Roman" pitchFamily="18" charset="0"/>
              </a:rPr>
              <a:t>9</a:t>
            </a:r>
            <a:r>
              <a:rPr lang="en-US" dirty="0" smtClean="0">
                <a:solidFill>
                  <a:schemeClr val="tx1"/>
                </a:solidFill>
                <a:latin typeface="Times New Roman" pitchFamily="18" charset="0"/>
                <a:cs typeface="Times New Roman" pitchFamily="18" charset="0"/>
              </a:rPr>
              <a:t>(4): 13-23.</a:t>
            </a:r>
            <a:endParaRPr lang="en-US"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3298244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a:p>
        </p:txBody>
      </p:sp>
      <p:sp>
        <p:nvSpPr>
          <p:cNvPr id="4" name="Rounded Rectangle 3"/>
          <p:cNvSpPr/>
          <p:nvPr/>
        </p:nvSpPr>
        <p:spPr>
          <a:xfrm>
            <a:off x="533400" y="2057400"/>
            <a:ext cx="4953000" cy="1295400"/>
          </a:xfrm>
          <a:prstGeom prst="round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6000" dirty="0" smtClean="0">
                <a:latin typeface="Forte" panose="03060902040502070203" pitchFamily="66" charset="0"/>
              </a:rPr>
              <a:t>THANK YOU</a:t>
            </a:r>
            <a:endParaRPr lang="en-IN" sz="6000" dirty="0">
              <a:latin typeface="Forte" panose="03060902040502070203" pitchFamily="66" charset="0"/>
            </a:endParaRPr>
          </a:p>
        </p:txBody>
      </p:sp>
    </p:spTree>
    <p:extLst>
      <p:ext uri="{BB962C8B-B14F-4D97-AF65-F5344CB8AC3E}">
        <p14:creationId xmlns:p14="http://schemas.microsoft.com/office/powerpoint/2010/main" val="1984129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28601"/>
            <a:ext cx="6324600" cy="60960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3600" b="1" dirty="0" smtClean="0">
                <a:solidFill>
                  <a:schemeClr val="tx2"/>
                </a:solidFill>
                <a:latin typeface="Stencil" panose="040409050D0802020404" pitchFamily="82" charset="0"/>
                <a:cs typeface="Times New Roman" pitchFamily="18" charset="0"/>
              </a:rPr>
              <a:t>HISTORICAL PERSPECTIVE</a:t>
            </a:r>
            <a:endParaRPr lang="en-US" sz="3600" b="1" dirty="0">
              <a:solidFill>
                <a:schemeClr val="tx2"/>
              </a:solidFill>
              <a:latin typeface="Stencil" panose="040409050D0802020404" pitchFamily="82" charset="0"/>
              <a:cs typeface="Times New Roman" pitchFamily="18" charset="0"/>
            </a:endParaRPr>
          </a:p>
        </p:txBody>
      </p:sp>
      <p:sp>
        <p:nvSpPr>
          <p:cNvPr id="3" name="Subtitle 2"/>
          <p:cNvSpPr>
            <a:spLocks noGrp="1"/>
          </p:cNvSpPr>
          <p:nvPr>
            <p:ph type="subTitle" idx="1"/>
          </p:nvPr>
        </p:nvSpPr>
        <p:spPr>
          <a:xfrm>
            <a:off x="228600" y="914400"/>
            <a:ext cx="8763000" cy="5486400"/>
          </a:xfrm>
        </p:spPr>
        <p:style>
          <a:lnRef idx="2">
            <a:schemeClr val="dk1"/>
          </a:lnRef>
          <a:fillRef idx="1">
            <a:schemeClr val="lt1"/>
          </a:fillRef>
          <a:effectRef idx="0">
            <a:schemeClr val="dk1"/>
          </a:effectRef>
          <a:fontRef idx="minor">
            <a:schemeClr val="dk1"/>
          </a:fontRef>
        </p:style>
        <p:txBody>
          <a:bodyPr>
            <a:noAutofit/>
          </a:bodyPr>
          <a:lstStyle/>
          <a:p>
            <a:pPr marL="457200" indent="-457200" algn="just">
              <a:lnSpc>
                <a:spcPct val="150000"/>
              </a:lnSpc>
              <a:buFont typeface="Arial" pitchFamily="34" charset="0"/>
              <a:buChar char="•"/>
            </a:pPr>
            <a:r>
              <a:rPr lang="en-US" sz="2000" dirty="0" smtClean="0">
                <a:solidFill>
                  <a:schemeClr val="tx1"/>
                </a:solidFill>
                <a:latin typeface="Cambria Math" panose="02040503050406030204" pitchFamily="18" charset="0"/>
                <a:ea typeface="Cambria Math" panose="02040503050406030204" pitchFamily="18" charset="0"/>
                <a:cs typeface="Times New Roman" pitchFamily="18" charset="0"/>
              </a:rPr>
              <a:t>Vegetable seed production </a:t>
            </a:r>
            <a:r>
              <a:rPr lang="en-US" sz="2000" dirty="0" err="1" smtClean="0">
                <a:solidFill>
                  <a:schemeClr val="tx1"/>
                </a:solidFill>
                <a:latin typeface="Cambria Math" panose="02040503050406030204" pitchFamily="18" charset="0"/>
                <a:ea typeface="Cambria Math" panose="02040503050406030204" pitchFamily="18" charset="0"/>
                <a:cs typeface="Times New Roman" pitchFamily="18" charset="0"/>
              </a:rPr>
              <a:t>programme</a:t>
            </a:r>
            <a:r>
              <a:rPr lang="en-US" sz="2000" dirty="0" smtClean="0">
                <a:solidFill>
                  <a:schemeClr val="tx1"/>
                </a:solidFill>
                <a:latin typeface="Cambria Math" panose="02040503050406030204" pitchFamily="18" charset="0"/>
                <a:ea typeface="Cambria Math" panose="02040503050406030204" pitchFamily="18" charset="0"/>
                <a:cs typeface="Times New Roman" pitchFamily="18" charset="0"/>
              </a:rPr>
              <a:t> started at vegetable breeding station at </a:t>
            </a:r>
            <a:r>
              <a:rPr lang="en-US" sz="2000" dirty="0" err="1" smtClean="0">
                <a:solidFill>
                  <a:schemeClr val="tx1"/>
                </a:solidFill>
                <a:latin typeface="Cambria Math" panose="02040503050406030204" pitchFamily="18" charset="0"/>
                <a:ea typeface="Cambria Math" panose="02040503050406030204" pitchFamily="18" charset="0"/>
                <a:cs typeface="Times New Roman" pitchFamily="18" charset="0"/>
              </a:rPr>
              <a:t>Kattrain</a:t>
            </a:r>
            <a:r>
              <a:rPr lang="en-US" sz="2000" dirty="0" smtClean="0">
                <a:solidFill>
                  <a:schemeClr val="tx1"/>
                </a:solidFill>
                <a:latin typeface="Cambria Math" panose="02040503050406030204" pitchFamily="18" charset="0"/>
                <a:ea typeface="Cambria Math" panose="02040503050406030204" pitchFamily="18" charset="0"/>
                <a:cs typeface="Times New Roman" pitchFamily="18" charset="0"/>
              </a:rPr>
              <a:t> and </a:t>
            </a:r>
            <a:r>
              <a:rPr lang="en-US" sz="2000" dirty="0" err="1" smtClean="0">
                <a:solidFill>
                  <a:schemeClr val="tx1"/>
                </a:solidFill>
                <a:latin typeface="Cambria Math" panose="02040503050406030204" pitchFamily="18" charset="0"/>
                <a:ea typeface="Cambria Math" panose="02040503050406030204" pitchFamily="18" charset="0"/>
                <a:cs typeface="Times New Roman" pitchFamily="18" charset="0"/>
              </a:rPr>
              <a:t>Kulu</a:t>
            </a:r>
            <a:r>
              <a:rPr lang="en-US" sz="2000" dirty="0" smtClean="0">
                <a:solidFill>
                  <a:schemeClr val="tx1"/>
                </a:solidFill>
                <a:latin typeface="Cambria Math" panose="02040503050406030204" pitchFamily="18" charset="0"/>
                <a:ea typeface="Cambria Math" panose="02040503050406030204" pitchFamily="18" charset="0"/>
                <a:cs typeface="Times New Roman" pitchFamily="18" charset="0"/>
              </a:rPr>
              <a:t> valley by GOI (1949)</a:t>
            </a:r>
            <a:endParaRPr lang="en-US" sz="2000" dirty="0">
              <a:solidFill>
                <a:schemeClr val="tx1"/>
              </a:solidFill>
              <a:latin typeface="Cambria Math" panose="02040503050406030204" pitchFamily="18" charset="0"/>
              <a:ea typeface="Cambria Math" panose="02040503050406030204" pitchFamily="18" charset="0"/>
              <a:cs typeface="Times New Roman" pitchFamily="18" charset="0"/>
            </a:endParaRPr>
          </a:p>
          <a:p>
            <a:pPr marL="457200" indent="-457200" algn="just">
              <a:lnSpc>
                <a:spcPct val="150000"/>
              </a:lnSpc>
              <a:buFont typeface="Arial" pitchFamily="34" charset="0"/>
              <a:buChar char="•"/>
            </a:pPr>
            <a:r>
              <a:rPr lang="en-US" sz="2000" b="1" dirty="0" smtClean="0">
                <a:solidFill>
                  <a:schemeClr val="tx1"/>
                </a:solidFill>
                <a:latin typeface="Cambria Math" panose="02040503050406030204" pitchFamily="18" charset="0"/>
                <a:ea typeface="Cambria Math" panose="02040503050406030204" pitchFamily="18" charset="0"/>
                <a:cs typeface="Times New Roman" pitchFamily="18" charset="0"/>
              </a:rPr>
              <a:t>National </a:t>
            </a:r>
            <a:r>
              <a:rPr lang="en-US" sz="2000" b="1" dirty="0">
                <a:solidFill>
                  <a:schemeClr val="tx1"/>
                </a:solidFill>
                <a:latin typeface="Cambria Math" panose="02040503050406030204" pitchFamily="18" charset="0"/>
                <a:ea typeface="Cambria Math" panose="02040503050406030204" pitchFamily="18" charset="0"/>
                <a:cs typeface="Times New Roman" pitchFamily="18" charset="0"/>
              </a:rPr>
              <a:t>Seed Corporation </a:t>
            </a:r>
            <a:r>
              <a:rPr lang="en-US" sz="2000" dirty="0">
                <a:solidFill>
                  <a:schemeClr val="tx1"/>
                </a:solidFill>
                <a:latin typeface="Cambria Math" panose="02040503050406030204" pitchFamily="18" charset="0"/>
                <a:ea typeface="Cambria Math" panose="02040503050406030204" pitchFamily="18" charset="0"/>
                <a:cs typeface="Times New Roman" pitchFamily="18" charset="0"/>
              </a:rPr>
              <a:t>was established in </a:t>
            </a:r>
            <a:r>
              <a:rPr lang="en-US" sz="2000" dirty="0" smtClean="0">
                <a:solidFill>
                  <a:schemeClr val="tx1"/>
                </a:solidFill>
                <a:latin typeface="Cambria Math" panose="02040503050406030204" pitchFamily="18" charset="0"/>
                <a:ea typeface="Cambria Math" panose="02040503050406030204" pitchFamily="18" charset="0"/>
                <a:cs typeface="Times New Roman" pitchFamily="18" charset="0"/>
              </a:rPr>
              <a:t>1963 </a:t>
            </a:r>
          </a:p>
          <a:p>
            <a:pPr marL="457200" indent="-457200" algn="just">
              <a:lnSpc>
                <a:spcPct val="150000"/>
              </a:lnSpc>
              <a:buFont typeface="Arial" pitchFamily="34" charset="0"/>
              <a:buChar char="•"/>
            </a:pPr>
            <a:r>
              <a:rPr lang="en-US" sz="2000" dirty="0" smtClean="0">
                <a:solidFill>
                  <a:schemeClr val="tx1"/>
                </a:solidFill>
                <a:latin typeface="Cambria Math" panose="02040503050406030204" pitchFamily="18" charset="0"/>
                <a:ea typeface="Cambria Math" panose="02040503050406030204" pitchFamily="18" charset="0"/>
                <a:cs typeface="Times New Roman" pitchFamily="18" charset="0"/>
              </a:rPr>
              <a:t>GOI enacted </a:t>
            </a:r>
            <a:r>
              <a:rPr lang="en-US" sz="2000" dirty="0">
                <a:solidFill>
                  <a:schemeClr val="tx1"/>
                </a:solidFill>
                <a:latin typeface="Cambria Math" panose="02040503050406030204" pitchFamily="18" charset="0"/>
                <a:ea typeface="Cambria Math" panose="02040503050406030204" pitchFamily="18" charset="0"/>
                <a:cs typeface="Times New Roman" pitchFamily="18" charset="0"/>
              </a:rPr>
              <a:t>the </a:t>
            </a:r>
            <a:r>
              <a:rPr lang="en-US" sz="2000" b="1" dirty="0">
                <a:solidFill>
                  <a:schemeClr val="tx1"/>
                </a:solidFill>
                <a:latin typeface="Cambria Math" panose="02040503050406030204" pitchFamily="18" charset="0"/>
                <a:ea typeface="Cambria Math" panose="02040503050406030204" pitchFamily="18" charset="0"/>
                <a:cs typeface="Times New Roman" pitchFamily="18" charset="0"/>
              </a:rPr>
              <a:t>Seeds Act </a:t>
            </a:r>
            <a:r>
              <a:rPr lang="en-US" sz="2000" dirty="0">
                <a:solidFill>
                  <a:schemeClr val="tx1"/>
                </a:solidFill>
                <a:latin typeface="Cambria Math" panose="02040503050406030204" pitchFamily="18" charset="0"/>
                <a:ea typeface="Cambria Math" panose="02040503050406030204" pitchFamily="18" charset="0"/>
                <a:cs typeface="Times New Roman" pitchFamily="18" charset="0"/>
              </a:rPr>
              <a:t>in 1966 to regulate the growing seed </a:t>
            </a:r>
            <a:r>
              <a:rPr lang="en-US" sz="2000" dirty="0" smtClean="0">
                <a:solidFill>
                  <a:schemeClr val="tx1"/>
                </a:solidFill>
                <a:latin typeface="Cambria Math" panose="02040503050406030204" pitchFamily="18" charset="0"/>
                <a:ea typeface="Cambria Math" panose="02040503050406030204" pitchFamily="18" charset="0"/>
                <a:cs typeface="Times New Roman" pitchFamily="18" charset="0"/>
              </a:rPr>
              <a:t>industry.</a:t>
            </a:r>
          </a:p>
          <a:p>
            <a:pPr marL="457200" indent="-457200" algn="just">
              <a:lnSpc>
                <a:spcPct val="150000"/>
              </a:lnSpc>
              <a:buFont typeface="Arial" pitchFamily="34" charset="0"/>
              <a:buChar char="•"/>
            </a:pPr>
            <a:r>
              <a:rPr lang="en-US" sz="2000" dirty="0" smtClean="0">
                <a:solidFill>
                  <a:schemeClr val="tx1"/>
                </a:solidFill>
                <a:latin typeface="Cambria Math" panose="02040503050406030204" pitchFamily="18" charset="0"/>
                <a:ea typeface="Cambria Math" panose="02040503050406030204" pitchFamily="18" charset="0"/>
                <a:cs typeface="Times New Roman" pitchFamily="18" charset="0"/>
              </a:rPr>
              <a:t>In order to meet requirements of the country, </a:t>
            </a:r>
            <a:r>
              <a:rPr lang="en-US" sz="2000" b="1" dirty="0" smtClean="0">
                <a:solidFill>
                  <a:schemeClr val="tx1"/>
                </a:solidFill>
                <a:latin typeface="Cambria Math" panose="02040503050406030204" pitchFamily="18" charset="0"/>
                <a:ea typeface="Cambria Math" panose="02040503050406030204" pitchFamily="18" charset="0"/>
                <a:cs typeface="Times New Roman" pitchFamily="18" charset="0"/>
              </a:rPr>
              <a:t>National Seed Project </a:t>
            </a:r>
            <a:r>
              <a:rPr lang="en-US" sz="2000" dirty="0" smtClean="0">
                <a:solidFill>
                  <a:schemeClr val="tx1"/>
                </a:solidFill>
                <a:latin typeface="Cambria Math" panose="02040503050406030204" pitchFamily="18" charset="0"/>
                <a:ea typeface="Cambria Math" panose="02040503050406030204" pitchFamily="18" charset="0"/>
                <a:cs typeface="Times New Roman" pitchFamily="18" charset="0"/>
              </a:rPr>
              <a:t>was launched in 1977</a:t>
            </a:r>
          </a:p>
          <a:p>
            <a:pPr marL="457200" indent="-457200" algn="just">
              <a:lnSpc>
                <a:spcPct val="150000"/>
              </a:lnSpc>
              <a:buFont typeface="Arial" pitchFamily="34" charset="0"/>
              <a:buChar char="•"/>
            </a:pPr>
            <a:r>
              <a:rPr lang="en-US" sz="2000" dirty="0" smtClean="0">
                <a:solidFill>
                  <a:schemeClr val="tx1"/>
                </a:solidFill>
                <a:latin typeface="Cambria Math" panose="02040503050406030204" pitchFamily="18" charset="0"/>
                <a:ea typeface="Cambria Math" panose="02040503050406030204" pitchFamily="18" charset="0"/>
                <a:cs typeface="Times New Roman" pitchFamily="18" charset="0"/>
              </a:rPr>
              <a:t>The first </a:t>
            </a:r>
            <a:r>
              <a:rPr lang="en-US" sz="2000" b="1" dirty="0" smtClean="0">
                <a:solidFill>
                  <a:schemeClr val="tx1"/>
                </a:solidFill>
                <a:latin typeface="Cambria Math" panose="02040503050406030204" pitchFamily="18" charset="0"/>
                <a:ea typeface="Cambria Math" panose="02040503050406030204" pitchFamily="18" charset="0"/>
                <a:cs typeface="Times New Roman" pitchFamily="18" charset="0"/>
              </a:rPr>
              <a:t>ICAR project on Hybrid seed </a:t>
            </a:r>
            <a:r>
              <a:rPr lang="en-US" sz="2000" dirty="0" smtClean="0">
                <a:solidFill>
                  <a:schemeClr val="tx1"/>
                </a:solidFill>
                <a:latin typeface="Cambria Math" panose="02040503050406030204" pitchFamily="18" charset="0"/>
                <a:ea typeface="Cambria Math" panose="02040503050406030204" pitchFamily="18" charset="0"/>
                <a:cs typeface="Times New Roman" pitchFamily="18" charset="0"/>
              </a:rPr>
              <a:t>in vegetables is over 15 centers and covering 9 vegetable crops</a:t>
            </a:r>
          </a:p>
          <a:p>
            <a:pPr marL="457200" indent="-457200" algn="just">
              <a:lnSpc>
                <a:spcPct val="150000"/>
              </a:lnSpc>
              <a:buFont typeface="Arial" pitchFamily="34" charset="0"/>
              <a:buChar char="•"/>
            </a:pPr>
            <a:r>
              <a:rPr lang="en-US" sz="2000" dirty="0">
                <a:solidFill>
                  <a:schemeClr val="tx1"/>
                </a:solidFill>
                <a:latin typeface="Cambria Math" panose="02040503050406030204" pitchFamily="18" charset="0"/>
                <a:ea typeface="Cambria Math" panose="02040503050406030204" pitchFamily="18" charset="0"/>
                <a:cs typeface="Times New Roman" pitchFamily="18" charset="0"/>
              </a:rPr>
              <a:t>First Indian vegetable hybrid - </a:t>
            </a:r>
            <a:r>
              <a:rPr lang="en-US" sz="2000" b="1" dirty="0" err="1">
                <a:solidFill>
                  <a:schemeClr val="tx1"/>
                </a:solidFill>
                <a:latin typeface="Cambria Math" panose="02040503050406030204" pitchFamily="18" charset="0"/>
                <a:ea typeface="Cambria Math" panose="02040503050406030204" pitchFamily="18" charset="0"/>
                <a:cs typeface="Times New Roman" pitchFamily="18" charset="0"/>
              </a:rPr>
              <a:t>Pusa</a:t>
            </a:r>
            <a:r>
              <a:rPr lang="en-US" sz="2000" b="1" dirty="0">
                <a:solidFill>
                  <a:schemeClr val="tx1"/>
                </a:solidFill>
                <a:latin typeface="Cambria Math" panose="02040503050406030204" pitchFamily="18" charset="0"/>
                <a:ea typeface="Cambria Math" panose="02040503050406030204" pitchFamily="18" charset="0"/>
                <a:cs typeface="Times New Roman" pitchFamily="18" charset="0"/>
              </a:rPr>
              <a:t> </a:t>
            </a:r>
            <a:r>
              <a:rPr lang="en-US" sz="2000" b="1" dirty="0" err="1">
                <a:solidFill>
                  <a:schemeClr val="tx1"/>
                </a:solidFill>
                <a:latin typeface="Cambria Math" panose="02040503050406030204" pitchFamily="18" charset="0"/>
                <a:ea typeface="Cambria Math" panose="02040503050406030204" pitchFamily="18" charset="0"/>
                <a:cs typeface="Times New Roman" pitchFamily="18" charset="0"/>
              </a:rPr>
              <a:t>Meghadoot</a:t>
            </a:r>
            <a:r>
              <a:rPr lang="en-US" sz="2000" b="1" dirty="0">
                <a:solidFill>
                  <a:schemeClr val="tx1"/>
                </a:solidFill>
                <a:latin typeface="Cambria Math" panose="02040503050406030204" pitchFamily="18" charset="0"/>
                <a:ea typeface="Cambria Math" panose="02040503050406030204" pitchFamily="18" charset="0"/>
                <a:cs typeface="Times New Roman" pitchFamily="18" charset="0"/>
              </a:rPr>
              <a:t> </a:t>
            </a:r>
            <a:r>
              <a:rPr lang="en-US" sz="2000" dirty="0">
                <a:solidFill>
                  <a:schemeClr val="tx1"/>
                </a:solidFill>
                <a:latin typeface="Cambria Math" panose="02040503050406030204" pitchFamily="18" charset="0"/>
                <a:ea typeface="Cambria Math" panose="02040503050406030204" pitchFamily="18" charset="0"/>
                <a:cs typeface="Times New Roman" pitchFamily="18" charset="0"/>
              </a:rPr>
              <a:t>in Bottle gourd</a:t>
            </a:r>
            <a:endParaRPr lang="en-US" sz="2000" dirty="0" smtClean="0">
              <a:solidFill>
                <a:schemeClr val="tx1"/>
              </a:solidFill>
              <a:latin typeface="Cambria Math" panose="02040503050406030204" pitchFamily="18" charset="0"/>
              <a:ea typeface="Cambria Math" panose="02040503050406030204" pitchFamily="18" charset="0"/>
              <a:cs typeface="Times New Roman" pitchFamily="18" charset="0"/>
            </a:endParaRPr>
          </a:p>
          <a:p>
            <a:pPr marL="457200" indent="-457200" algn="just">
              <a:lnSpc>
                <a:spcPct val="150000"/>
              </a:lnSpc>
              <a:buFont typeface="Arial" pitchFamily="34" charset="0"/>
              <a:buChar char="•"/>
            </a:pPr>
            <a:r>
              <a:rPr lang="en-US" sz="2000" b="1" dirty="0">
                <a:solidFill>
                  <a:schemeClr val="tx1"/>
                </a:solidFill>
                <a:latin typeface="Sitka Text" panose="02000505000000020004" pitchFamily="2" charset="0"/>
                <a:cs typeface="Times New Roman" pitchFamily="18" charset="0"/>
              </a:rPr>
              <a:t>AICRP on production of breeder seed in vegetable crops </a:t>
            </a:r>
            <a:r>
              <a:rPr lang="en-US" sz="2000" dirty="0">
                <a:solidFill>
                  <a:schemeClr val="tx1"/>
                </a:solidFill>
                <a:latin typeface="Sitka Text" panose="02000505000000020004" pitchFamily="2" charset="0"/>
                <a:cs typeface="Times New Roman" pitchFamily="18" charset="0"/>
              </a:rPr>
              <a:t>is started under NSP in </a:t>
            </a:r>
            <a:r>
              <a:rPr lang="en-US" sz="2000" dirty="0" smtClean="0">
                <a:solidFill>
                  <a:schemeClr val="tx1"/>
                </a:solidFill>
                <a:latin typeface="Sitka Text" panose="02000505000000020004" pitchFamily="2" charset="0"/>
                <a:cs typeface="Times New Roman" pitchFamily="18" charset="0"/>
              </a:rPr>
              <a:t>1994</a:t>
            </a:r>
            <a:endParaRPr lang="en-US" sz="2000" dirty="0" smtClean="0">
              <a:solidFill>
                <a:schemeClr val="tx1"/>
              </a:solidFill>
              <a:latin typeface="Cambria Math" panose="02040503050406030204" pitchFamily="18" charset="0"/>
              <a:ea typeface="Cambria Math" panose="02040503050406030204" pitchFamily="18" charset="0"/>
              <a:cs typeface="Times New Roman" pitchFamily="18" charset="0"/>
            </a:endParaRPr>
          </a:p>
        </p:txBody>
      </p:sp>
    </p:spTree>
    <p:extLst>
      <p:ext uri="{BB962C8B-B14F-4D97-AF65-F5344CB8AC3E}">
        <p14:creationId xmlns:p14="http://schemas.microsoft.com/office/powerpoint/2010/main" val="3177616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a:p>
        </p:txBody>
      </p:sp>
      <p:pic>
        <p:nvPicPr>
          <p:cNvPr id="4098" name="Picture 2" descr="H:\vegg\IMG_20171121_215244.jpg"/>
          <p:cNvPicPr>
            <a:picLocks noChangeAspect="1" noChangeArrowheads="1"/>
          </p:cNvPicPr>
          <p:nvPr/>
        </p:nvPicPr>
        <p:blipFill rotWithShape="1">
          <a:blip r:embed="rId3">
            <a:extLst>
              <a:ext uri="{28A0092B-C50C-407E-A947-70E740481C1C}">
                <a14:useLocalDpi xmlns:a14="http://schemas.microsoft.com/office/drawing/2010/main" val="0"/>
              </a:ext>
            </a:extLst>
          </a:blip>
          <a:srcRect b="6914"/>
          <a:stretch/>
        </p:blipFill>
        <p:spPr bwMode="auto">
          <a:xfrm>
            <a:off x="738161" y="533401"/>
            <a:ext cx="7491439" cy="503612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016780" y="685800"/>
            <a:ext cx="6934200" cy="9144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IN" sz="3600" b="1" dirty="0" smtClean="0">
                <a:solidFill>
                  <a:schemeClr val="bg1"/>
                </a:solidFill>
              </a:rPr>
              <a:t>Horticulture production in India</a:t>
            </a:r>
            <a:endParaRPr lang="en-IN" sz="3600" b="1" dirty="0">
              <a:solidFill>
                <a:schemeClr val="bg1"/>
              </a:solidFill>
            </a:endParaRPr>
          </a:p>
        </p:txBody>
      </p:sp>
    </p:spTree>
    <p:extLst>
      <p:ext uri="{BB962C8B-B14F-4D97-AF65-F5344CB8AC3E}">
        <p14:creationId xmlns:p14="http://schemas.microsoft.com/office/powerpoint/2010/main" val="163796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457200"/>
            <a:ext cx="8229600" cy="5867400"/>
          </a:xfrm>
        </p:spPr>
        <p:style>
          <a:lnRef idx="2">
            <a:schemeClr val="dk1"/>
          </a:lnRef>
          <a:fillRef idx="1">
            <a:schemeClr val="lt1"/>
          </a:fillRef>
          <a:effectRef idx="0">
            <a:schemeClr val="dk1"/>
          </a:effectRef>
          <a:fontRef idx="minor">
            <a:schemeClr val="dk1"/>
          </a:fontRef>
        </p:style>
        <p:txBody>
          <a:bodyPr>
            <a:normAutofit lnSpcReduction="10000"/>
          </a:bodyPr>
          <a:lstStyle/>
          <a:p>
            <a:pPr marL="457200" indent="-457200" algn="just">
              <a:buFont typeface="Arial" pitchFamily="34" charset="0"/>
              <a:buChar char="•"/>
            </a:pPr>
            <a:r>
              <a:rPr lang="en-US" sz="2200" dirty="0" smtClean="0">
                <a:solidFill>
                  <a:schemeClr val="tx1"/>
                </a:solidFill>
                <a:latin typeface="Times New Roman" pitchFamily="18" charset="0"/>
                <a:cs typeface="Times New Roman" pitchFamily="18" charset="0"/>
              </a:rPr>
              <a:t>The </a:t>
            </a:r>
            <a:r>
              <a:rPr lang="en-US" sz="2200" dirty="0">
                <a:solidFill>
                  <a:schemeClr val="tx1"/>
                </a:solidFill>
                <a:latin typeface="Times New Roman" pitchFamily="18" charset="0"/>
                <a:cs typeface="Times New Roman" pitchFamily="18" charset="0"/>
              </a:rPr>
              <a:t>Global Vegetable Seeds Market is estimated to be valued at </a:t>
            </a:r>
            <a:r>
              <a:rPr lang="en-US" sz="2200" dirty="0" smtClean="0">
                <a:solidFill>
                  <a:schemeClr val="tx1"/>
                </a:solidFill>
                <a:latin typeface="Times New Roman" pitchFamily="18" charset="0"/>
                <a:cs typeface="Times New Roman" pitchFamily="18" charset="0"/>
              </a:rPr>
              <a:t>USD 8.77 </a:t>
            </a:r>
            <a:r>
              <a:rPr lang="en-US" sz="2200" dirty="0">
                <a:solidFill>
                  <a:schemeClr val="tx1"/>
                </a:solidFill>
                <a:latin typeface="Times New Roman" pitchFamily="18" charset="0"/>
                <a:cs typeface="Times New Roman" pitchFamily="18" charset="0"/>
              </a:rPr>
              <a:t>billion in 2018 and is projected to reach USD 14.00 billion by </a:t>
            </a:r>
            <a:r>
              <a:rPr lang="en-US" sz="2200" dirty="0" smtClean="0">
                <a:solidFill>
                  <a:schemeClr val="tx1"/>
                </a:solidFill>
                <a:latin typeface="Times New Roman" pitchFamily="18" charset="0"/>
                <a:cs typeface="Times New Roman" pitchFamily="18" charset="0"/>
              </a:rPr>
              <a:t>2025, at a </a:t>
            </a:r>
            <a:r>
              <a:rPr lang="en-US" sz="2200" dirty="0">
                <a:solidFill>
                  <a:schemeClr val="tx1"/>
                </a:solidFill>
                <a:latin typeface="Times New Roman" pitchFamily="18" charset="0"/>
                <a:cs typeface="Times New Roman" pitchFamily="18" charset="0"/>
              </a:rPr>
              <a:t>CAGR of +8.10% from 2019</a:t>
            </a:r>
            <a:r>
              <a:rPr lang="en-US" sz="2200" dirty="0" smtClean="0">
                <a:solidFill>
                  <a:schemeClr val="tx1"/>
                </a:solidFill>
                <a:latin typeface="Times New Roman" pitchFamily="18" charset="0"/>
                <a:cs typeface="Times New Roman" pitchFamily="18" charset="0"/>
              </a:rPr>
              <a:t>.</a:t>
            </a:r>
          </a:p>
          <a:p>
            <a:pPr marL="457200" indent="-457200" algn="just">
              <a:buFont typeface="Arial" pitchFamily="34" charset="0"/>
              <a:buChar char="•"/>
            </a:pPr>
            <a:endParaRPr lang="en-US" sz="2200" dirty="0">
              <a:solidFill>
                <a:schemeClr val="tx1"/>
              </a:solidFill>
              <a:latin typeface="Times New Roman" pitchFamily="18" charset="0"/>
              <a:cs typeface="Times New Roman" pitchFamily="18" charset="0"/>
            </a:endParaRPr>
          </a:p>
          <a:p>
            <a:pPr marL="457200" indent="-457200" algn="just">
              <a:buFont typeface="Arial" pitchFamily="34" charset="0"/>
              <a:buChar char="•"/>
            </a:pPr>
            <a:endParaRPr lang="en-US" sz="2200" dirty="0" smtClean="0">
              <a:solidFill>
                <a:schemeClr val="tx1"/>
              </a:solidFill>
              <a:latin typeface="Times New Roman" pitchFamily="18" charset="0"/>
              <a:cs typeface="Times New Roman" pitchFamily="18" charset="0"/>
            </a:endParaRPr>
          </a:p>
          <a:p>
            <a:pPr marL="457200" indent="-457200" algn="just">
              <a:buFont typeface="Arial" pitchFamily="34" charset="0"/>
              <a:buChar char="•"/>
            </a:pPr>
            <a:endParaRPr lang="en-US" sz="2200" dirty="0">
              <a:solidFill>
                <a:schemeClr val="tx1"/>
              </a:solidFill>
              <a:latin typeface="Times New Roman" pitchFamily="18" charset="0"/>
              <a:cs typeface="Times New Roman" pitchFamily="18" charset="0"/>
            </a:endParaRPr>
          </a:p>
          <a:p>
            <a:pPr marL="457200" indent="-457200" algn="just">
              <a:buFont typeface="Arial" pitchFamily="34" charset="0"/>
              <a:buChar char="•"/>
            </a:pPr>
            <a:endParaRPr lang="en-US" sz="2200" dirty="0" smtClean="0">
              <a:solidFill>
                <a:schemeClr val="tx1"/>
              </a:solidFill>
              <a:latin typeface="Times New Roman" pitchFamily="18" charset="0"/>
              <a:cs typeface="Times New Roman" pitchFamily="18" charset="0"/>
            </a:endParaRPr>
          </a:p>
          <a:p>
            <a:pPr marL="457200" indent="-457200" algn="just">
              <a:buFont typeface="Arial" pitchFamily="34" charset="0"/>
              <a:buChar char="•"/>
            </a:pPr>
            <a:endParaRPr lang="en-US" sz="2200" dirty="0">
              <a:solidFill>
                <a:schemeClr val="tx1"/>
              </a:solidFill>
              <a:latin typeface="Times New Roman" pitchFamily="18" charset="0"/>
              <a:cs typeface="Times New Roman" pitchFamily="18" charset="0"/>
            </a:endParaRPr>
          </a:p>
          <a:p>
            <a:pPr marL="457200" indent="-457200" algn="just">
              <a:buFont typeface="Arial" pitchFamily="34" charset="0"/>
              <a:buChar char="•"/>
            </a:pPr>
            <a:endParaRPr lang="en-US" sz="2200" dirty="0" smtClean="0">
              <a:solidFill>
                <a:schemeClr val="tx1"/>
              </a:solidFill>
              <a:latin typeface="Times New Roman" pitchFamily="18" charset="0"/>
              <a:cs typeface="Times New Roman" pitchFamily="18" charset="0"/>
            </a:endParaRPr>
          </a:p>
          <a:p>
            <a:pPr marL="457200" indent="-457200" algn="just">
              <a:buFont typeface="Arial" pitchFamily="34" charset="0"/>
              <a:buChar char="•"/>
            </a:pPr>
            <a:endParaRPr lang="en-US" sz="2200" dirty="0">
              <a:solidFill>
                <a:schemeClr val="tx1"/>
              </a:solidFill>
              <a:latin typeface="Times New Roman" pitchFamily="18" charset="0"/>
              <a:cs typeface="Times New Roman" pitchFamily="18" charset="0"/>
            </a:endParaRPr>
          </a:p>
          <a:p>
            <a:pPr marL="457200" indent="-457200" algn="just">
              <a:buFont typeface="Arial" pitchFamily="34" charset="0"/>
              <a:buChar char="•"/>
            </a:pPr>
            <a:endParaRPr lang="en-US" sz="2200" dirty="0" smtClean="0">
              <a:solidFill>
                <a:schemeClr val="tx1"/>
              </a:solidFill>
              <a:latin typeface="Times New Roman" pitchFamily="18" charset="0"/>
              <a:cs typeface="Times New Roman" pitchFamily="18" charset="0"/>
            </a:endParaRPr>
          </a:p>
          <a:p>
            <a:pPr marL="457200" indent="-457200" algn="just">
              <a:buFont typeface="Arial" pitchFamily="34" charset="0"/>
              <a:buChar char="•"/>
            </a:pPr>
            <a:endParaRPr lang="en-US" sz="2200" dirty="0">
              <a:solidFill>
                <a:schemeClr val="tx1"/>
              </a:solidFill>
              <a:latin typeface="Times New Roman" pitchFamily="18" charset="0"/>
              <a:cs typeface="Times New Roman" pitchFamily="18" charset="0"/>
            </a:endParaRPr>
          </a:p>
          <a:p>
            <a:pPr marL="457200" indent="-457200" algn="just">
              <a:buFont typeface="Arial" pitchFamily="34" charset="0"/>
              <a:buChar char="•"/>
            </a:pPr>
            <a:endParaRPr lang="en-US" sz="2200" dirty="0" smtClean="0">
              <a:solidFill>
                <a:schemeClr val="tx1"/>
              </a:solidFill>
              <a:latin typeface="Times New Roman" pitchFamily="18" charset="0"/>
              <a:cs typeface="Times New Roman" pitchFamily="18" charset="0"/>
            </a:endParaRPr>
          </a:p>
          <a:p>
            <a:pPr marL="457200" indent="-457200" algn="just">
              <a:buFont typeface="Arial" pitchFamily="34" charset="0"/>
              <a:buChar char="•"/>
            </a:pPr>
            <a:endParaRPr lang="en-US" sz="2200" dirty="0">
              <a:solidFill>
                <a:schemeClr val="tx1"/>
              </a:solidFill>
              <a:latin typeface="Times New Roman" pitchFamily="18" charset="0"/>
              <a:cs typeface="Times New Roman" pitchFamily="18" charset="0"/>
            </a:endParaRPr>
          </a:p>
          <a:p>
            <a:pPr marL="457200" indent="-457200" algn="just">
              <a:buFont typeface="Arial" pitchFamily="34" charset="0"/>
              <a:buChar char="•"/>
            </a:pPr>
            <a:endParaRPr lang="en-US" sz="2200" dirty="0">
              <a:solidFill>
                <a:schemeClr val="tx1"/>
              </a:solidFill>
              <a:latin typeface="Times New Roman" pitchFamily="18" charset="0"/>
              <a:cs typeface="Times New Roman" pitchFamily="18" charset="0"/>
            </a:endParaRPr>
          </a:p>
          <a:p>
            <a:pPr marL="457200" indent="-457200" algn="just">
              <a:buFont typeface="Arial" pitchFamily="34" charset="0"/>
              <a:buChar char="•"/>
            </a:pPr>
            <a:r>
              <a:rPr lang="en-US" sz="2200" dirty="0" smtClean="0">
                <a:solidFill>
                  <a:schemeClr val="tx1"/>
                </a:solidFill>
                <a:latin typeface="Times New Roman" pitchFamily="18" charset="0"/>
                <a:cs typeface="Times New Roman" pitchFamily="18" charset="0"/>
              </a:rPr>
              <a:t>Fig. India’s vegetable and fruits seed export to other countries</a:t>
            </a:r>
            <a:endParaRPr lang="en-US" sz="2200" dirty="0">
              <a:solidFill>
                <a:schemeClr val="tx1"/>
              </a:solidFill>
              <a:latin typeface="Times New Roman" pitchFamily="18" charset="0"/>
              <a:cs typeface="Times New Roman" pitchFamily="18" charset="0"/>
            </a:endParaRPr>
          </a:p>
        </p:txBody>
      </p:sp>
      <p:pic>
        <p:nvPicPr>
          <p:cNvPr id="2050" name="Picture 2" descr="C:\Users\Sushmita\Pictures\Screenshots\Screenshot (236).png"/>
          <p:cNvPicPr>
            <a:picLocks noChangeAspect="1" noChangeArrowheads="1"/>
          </p:cNvPicPr>
          <p:nvPr/>
        </p:nvPicPr>
        <p:blipFill rotWithShape="1">
          <a:blip r:embed="rId3">
            <a:extLst>
              <a:ext uri="{28A0092B-C50C-407E-A947-70E740481C1C}">
                <a14:useLocalDpi xmlns:a14="http://schemas.microsoft.com/office/drawing/2010/main" val="0"/>
              </a:ext>
            </a:extLst>
          </a:blip>
          <a:srcRect l="27160" t="40000" r="36881" b="22917"/>
          <a:stretch/>
        </p:blipFill>
        <p:spPr bwMode="auto">
          <a:xfrm>
            <a:off x="1143000" y="1676400"/>
            <a:ext cx="7239000"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810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pic>
        <p:nvPicPr>
          <p:cNvPr id="8194" name="Picture 2" descr="C:\Users\Sushmita\Pictures\Screenshots\Screenshot (244).png"/>
          <p:cNvPicPr>
            <a:picLocks noChangeAspect="1" noChangeArrowheads="1"/>
          </p:cNvPicPr>
          <p:nvPr/>
        </p:nvPicPr>
        <p:blipFill rotWithShape="1">
          <a:blip r:embed="rId3">
            <a:extLst>
              <a:ext uri="{28A0092B-C50C-407E-A947-70E740481C1C}">
                <a14:useLocalDpi xmlns:a14="http://schemas.microsoft.com/office/drawing/2010/main" val="0"/>
              </a:ext>
            </a:extLst>
          </a:blip>
          <a:srcRect l="36413" t="20625" r="15798" b="20625"/>
          <a:stretch/>
        </p:blipFill>
        <p:spPr bwMode="auto">
          <a:xfrm>
            <a:off x="228600" y="228600"/>
            <a:ext cx="8686800" cy="609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2057400"/>
            <a:ext cx="84582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1714366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pic>
        <p:nvPicPr>
          <p:cNvPr id="9218" name="Picture 2" descr="C:\Users\Sushmita\Pictures\Screenshots\Screenshot (245).png"/>
          <p:cNvPicPr>
            <a:picLocks noChangeAspect="1" noChangeArrowheads="1"/>
          </p:cNvPicPr>
          <p:nvPr/>
        </p:nvPicPr>
        <p:blipFill rotWithShape="1">
          <a:blip r:embed="rId2">
            <a:extLst>
              <a:ext uri="{28A0092B-C50C-407E-A947-70E740481C1C}">
                <a14:useLocalDpi xmlns:a14="http://schemas.microsoft.com/office/drawing/2010/main" val="0"/>
              </a:ext>
            </a:extLst>
          </a:blip>
          <a:srcRect l="37819" t="23126" r="18375" b="31874"/>
          <a:stretch/>
        </p:blipFill>
        <p:spPr bwMode="auto">
          <a:xfrm>
            <a:off x="762000" y="914400"/>
            <a:ext cx="7924800" cy="502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209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1"/>
            <a:ext cx="8686800" cy="381000"/>
          </a:xfrm>
          <a:solidFill>
            <a:schemeClr val="accent3"/>
          </a:solidFill>
        </p:spPr>
        <p:txBody>
          <a:bodyPr>
            <a:noAutofit/>
          </a:bodyPr>
          <a:lstStyle/>
          <a:p>
            <a:r>
              <a:rPr lang="en-US" sz="3000" b="1" dirty="0" smtClean="0">
                <a:latin typeface="Times New Roman" pitchFamily="18" charset="0"/>
                <a:cs typeface="Times New Roman" pitchFamily="18" charset="0"/>
              </a:rPr>
              <a:t>Major reasons for low productivity of vegetables</a:t>
            </a:r>
            <a:endParaRPr lang="en-US" sz="3000" b="1" dirty="0"/>
          </a:p>
        </p:txBody>
      </p:sp>
      <p:sp>
        <p:nvSpPr>
          <p:cNvPr id="3" name="Subtitle 2"/>
          <p:cNvSpPr>
            <a:spLocks noGrp="1"/>
          </p:cNvSpPr>
          <p:nvPr>
            <p:ph type="subTitle" idx="1"/>
          </p:nvPr>
        </p:nvSpPr>
        <p:spPr>
          <a:xfrm>
            <a:off x="228600" y="914400"/>
            <a:ext cx="3429000" cy="4724400"/>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457200" indent="-457200" algn="just">
              <a:lnSpc>
                <a:spcPct val="150000"/>
              </a:lnSpc>
              <a:buFont typeface="Wingdings" pitchFamily="2" charset="2"/>
              <a:buChar char="ü"/>
            </a:pPr>
            <a:r>
              <a:rPr lang="en-US" sz="2200" b="1" dirty="0">
                <a:solidFill>
                  <a:schemeClr val="tx1"/>
                </a:solidFill>
                <a:latin typeface="Times New Roman" pitchFamily="18" charset="0"/>
                <a:cs typeface="Times New Roman" pitchFamily="18" charset="0"/>
              </a:rPr>
              <a:t>L</a:t>
            </a:r>
            <a:r>
              <a:rPr lang="en-US" sz="2200" b="1" dirty="0" smtClean="0">
                <a:solidFill>
                  <a:schemeClr val="tx1"/>
                </a:solidFill>
                <a:latin typeface="Times New Roman" pitchFamily="18" charset="0"/>
                <a:cs typeface="Times New Roman" pitchFamily="18" charset="0"/>
              </a:rPr>
              <a:t>imited </a:t>
            </a:r>
            <a:r>
              <a:rPr lang="en-US" sz="2200" b="1" dirty="0">
                <a:solidFill>
                  <a:schemeClr val="tx1"/>
                </a:solidFill>
                <a:latin typeface="Times New Roman" pitchFamily="18" charset="0"/>
                <a:cs typeface="Times New Roman" pitchFamily="18" charset="0"/>
              </a:rPr>
              <a:t>availability </a:t>
            </a:r>
            <a:r>
              <a:rPr lang="en-US" sz="2200" dirty="0">
                <a:solidFill>
                  <a:schemeClr val="tx1"/>
                </a:solidFill>
                <a:latin typeface="Times New Roman" pitchFamily="18" charset="0"/>
                <a:cs typeface="Times New Roman" pitchFamily="18" charset="0"/>
              </a:rPr>
              <a:t>of high quality seeds of released </a:t>
            </a:r>
            <a:r>
              <a:rPr lang="en-US" sz="2200" dirty="0" smtClean="0">
                <a:solidFill>
                  <a:schemeClr val="tx1"/>
                </a:solidFill>
                <a:latin typeface="Times New Roman" pitchFamily="18" charset="0"/>
                <a:cs typeface="Times New Roman" pitchFamily="18" charset="0"/>
              </a:rPr>
              <a:t>hybrids</a:t>
            </a:r>
          </a:p>
          <a:p>
            <a:pPr marL="457200" indent="-457200" algn="just">
              <a:lnSpc>
                <a:spcPct val="150000"/>
              </a:lnSpc>
              <a:buFont typeface="Wingdings" pitchFamily="2" charset="2"/>
              <a:buChar char="ü"/>
            </a:pPr>
            <a:r>
              <a:rPr lang="en-US" sz="2200" b="1" dirty="0">
                <a:solidFill>
                  <a:schemeClr val="tx1"/>
                </a:solidFill>
                <a:latin typeface="Times New Roman" pitchFamily="18" charset="0"/>
                <a:cs typeface="Times New Roman" pitchFamily="18" charset="0"/>
              </a:rPr>
              <a:t>H</a:t>
            </a:r>
            <a:r>
              <a:rPr lang="en-US" sz="2200" b="1" dirty="0" smtClean="0">
                <a:solidFill>
                  <a:schemeClr val="tx1"/>
                </a:solidFill>
                <a:latin typeface="Times New Roman" pitchFamily="18" charset="0"/>
                <a:cs typeface="Times New Roman" pitchFamily="18" charset="0"/>
              </a:rPr>
              <a:t>igh </a:t>
            </a:r>
            <a:r>
              <a:rPr lang="en-US" sz="2200" b="1" dirty="0">
                <a:solidFill>
                  <a:schemeClr val="tx1"/>
                </a:solidFill>
                <a:latin typeface="Times New Roman" pitchFamily="18" charset="0"/>
                <a:cs typeface="Times New Roman" pitchFamily="18" charset="0"/>
              </a:rPr>
              <a:t>cost of hybrid </a:t>
            </a:r>
            <a:r>
              <a:rPr lang="en-US" sz="2200" dirty="0">
                <a:solidFill>
                  <a:schemeClr val="tx1"/>
                </a:solidFill>
                <a:latin typeface="Times New Roman" pitchFamily="18" charset="0"/>
                <a:cs typeface="Times New Roman" pitchFamily="18" charset="0"/>
              </a:rPr>
              <a:t>seed of vegetables </a:t>
            </a:r>
            <a:endParaRPr lang="en-US" sz="2200" dirty="0" smtClean="0">
              <a:solidFill>
                <a:schemeClr val="tx1"/>
              </a:solidFill>
              <a:latin typeface="Times New Roman" pitchFamily="18" charset="0"/>
              <a:cs typeface="Times New Roman" pitchFamily="18" charset="0"/>
            </a:endParaRPr>
          </a:p>
          <a:p>
            <a:pPr marL="457200" indent="-457200" algn="just">
              <a:lnSpc>
                <a:spcPct val="150000"/>
              </a:lnSpc>
              <a:buFont typeface="Wingdings" pitchFamily="2" charset="2"/>
              <a:buChar char="ü"/>
            </a:pPr>
            <a:r>
              <a:rPr lang="en-US" sz="2200" dirty="0" smtClean="0">
                <a:solidFill>
                  <a:schemeClr val="tx1"/>
                </a:solidFill>
                <a:latin typeface="Times New Roman" pitchFamily="18" charset="0"/>
                <a:cs typeface="Times New Roman" pitchFamily="18" charset="0"/>
              </a:rPr>
              <a:t>Requires application </a:t>
            </a:r>
            <a:r>
              <a:rPr lang="en-US" sz="2200" dirty="0">
                <a:solidFill>
                  <a:schemeClr val="tx1"/>
                </a:solidFill>
                <a:latin typeface="Times New Roman" pitchFamily="18" charset="0"/>
                <a:cs typeface="Times New Roman" pitchFamily="18" charset="0"/>
              </a:rPr>
              <a:t>of </a:t>
            </a:r>
            <a:r>
              <a:rPr lang="en-US" sz="2200" b="1" dirty="0" smtClean="0">
                <a:solidFill>
                  <a:schemeClr val="tx1"/>
                </a:solidFill>
                <a:latin typeface="Times New Roman" pitchFamily="18" charset="0"/>
                <a:cs typeface="Times New Roman" pitchFamily="18" charset="0"/>
              </a:rPr>
              <a:t>improved cultivation </a:t>
            </a:r>
            <a:r>
              <a:rPr lang="en-US" sz="2200" b="1" dirty="0">
                <a:solidFill>
                  <a:schemeClr val="tx1"/>
                </a:solidFill>
                <a:latin typeface="Times New Roman" pitchFamily="18" charset="0"/>
                <a:cs typeface="Times New Roman" pitchFamily="18" charset="0"/>
              </a:rPr>
              <a:t>technologies </a:t>
            </a:r>
            <a:r>
              <a:rPr lang="en-US" sz="2200" dirty="0">
                <a:solidFill>
                  <a:schemeClr val="tx1"/>
                </a:solidFill>
                <a:latin typeface="Times New Roman" pitchFamily="18" charset="0"/>
                <a:cs typeface="Times New Roman" pitchFamily="18" charset="0"/>
              </a:rPr>
              <a:t>and government policies</a:t>
            </a:r>
          </a:p>
          <a:p>
            <a:pPr marL="457200" indent="-457200" algn="just">
              <a:lnSpc>
                <a:spcPct val="150000"/>
              </a:lnSpc>
              <a:buFont typeface="Wingdings" pitchFamily="2" charset="2"/>
              <a:buChar char="ü"/>
            </a:pPr>
            <a:endParaRPr lang="en-US" sz="2200" dirty="0" smtClean="0">
              <a:solidFill>
                <a:schemeClr val="tx1"/>
              </a:solidFill>
              <a:latin typeface="Times New Roman" pitchFamily="18" charset="0"/>
              <a:cs typeface="Times New Roman" pitchFamily="18" charset="0"/>
            </a:endParaRPr>
          </a:p>
          <a:p>
            <a:pPr marL="457200" indent="-457200" algn="just">
              <a:lnSpc>
                <a:spcPct val="150000"/>
              </a:lnSpc>
              <a:buFont typeface="Wingdings" pitchFamily="2" charset="2"/>
              <a:buChar char="ü"/>
            </a:pPr>
            <a:endParaRPr lang="en-US" sz="2200" dirty="0">
              <a:solidFill>
                <a:schemeClr val="tx1"/>
              </a:solidFill>
              <a:latin typeface="Times New Roman" pitchFamily="18" charset="0"/>
              <a:cs typeface="Times New Roman" pitchFamily="18" charset="0"/>
            </a:endParaRPr>
          </a:p>
          <a:p>
            <a:pPr algn="just">
              <a:lnSpc>
                <a:spcPct val="150000"/>
              </a:lnSpc>
            </a:pPr>
            <a:endParaRPr lang="en-US" sz="2200" dirty="0"/>
          </a:p>
        </p:txBody>
      </p:sp>
      <p:pic>
        <p:nvPicPr>
          <p:cNvPr id="13314" name="Picture 2" descr="C:\Users\Sushmita\Pictures\Screenshots\Screenshot (84).png"/>
          <p:cNvPicPr>
            <a:picLocks noChangeAspect="1" noChangeArrowheads="1"/>
          </p:cNvPicPr>
          <p:nvPr/>
        </p:nvPicPr>
        <p:blipFill rotWithShape="1">
          <a:blip r:embed="rId3">
            <a:extLst>
              <a:ext uri="{28A0092B-C50C-407E-A947-70E740481C1C}">
                <a14:useLocalDpi xmlns:a14="http://schemas.microsoft.com/office/drawing/2010/main" val="0"/>
              </a:ext>
            </a:extLst>
          </a:blip>
          <a:srcRect l="11434" t="8789" r="45219" b="11132"/>
          <a:stretch/>
        </p:blipFill>
        <p:spPr bwMode="auto">
          <a:xfrm>
            <a:off x="3810000" y="609600"/>
            <a:ext cx="5214235" cy="5257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0" y="5943601"/>
            <a:ext cx="5214235" cy="338554"/>
          </a:xfrm>
          <a:prstGeom prst="rect">
            <a:avLst/>
          </a:prstGeom>
          <a:solidFill>
            <a:schemeClr val="accent3">
              <a:lumMod val="60000"/>
              <a:lumOff val="40000"/>
            </a:schemeClr>
          </a:solidFill>
        </p:spPr>
        <p:txBody>
          <a:bodyPr wrap="square">
            <a:spAutoFit/>
          </a:bodyPr>
          <a:lstStyle/>
          <a:p>
            <a:pPr algn="ctr" fontAlgn="base"/>
            <a:r>
              <a:rPr lang="en-US" sz="1600" b="1" dirty="0" smtClean="0">
                <a:latin typeface="Times New Roman" pitchFamily="18" charset="0"/>
                <a:cs typeface="Times New Roman" pitchFamily="18" charset="0"/>
              </a:rPr>
              <a:t>  Global production (in million MT) of vegetables</a:t>
            </a:r>
            <a:endParaRPr lang="en-US" b="1" dirty="0">
              <a:latin typeface="Times New Roman" pitchFamily="18" charset="0"/>
              <a:cs typeface="Times New Roman" pitchFamily="18" charset="0"/>
            </a:endParaRPr>
          </a:p>
        </p:txBody>
      </p:sp>
      <p:sp>
        <p:nvSpPr>
          <p:cNvPr id="6" name="Rectangle 5"/>
          <p:cNvSpPr/>
          <p:nvPr/>
        </p:nvSpPr>
        <p:spPr>
          <a:xfrm>
            <a:off x="6781800" y="6443246"/>
            <a:ext cx="2209800" cy="338554"/>
          </a:xfrm>
          <a:prstGeom prst="rect">
            <a:avLst/>
          </a:prstGeom>
          <a:noFill/>
          <a:ln>
            <a:solidFill>
              <a:schemeClr val="tx1"/>
            </a:solidFill>
          </a:ln>
        </p:spPr>
        <p:txBody>
          <a:bodyPr wrap="square">
            <a:spAutoFit/>
          </a:bodyPr>
          <a:lstStyle/>
          <a:p>
            <a:pPr algn="ctr" fontAlgn="base"/>
            <a:r>
              <a:rPr lang="en-US" sz="1600" b="1" dirty="0" smtClean="0">
                <a:latin typeface="Times New Roman" pitchFamily="18" charset="0"/>
                <a:cs typeface="Times New Roman" pitchFamily="18" charset="0"/>
              </a:rPr>
              <a:t>Source: </a:t>
            </a:r>
            <a:r>
              <a:rPr lang="en-US" sz="1600" b="1" dirty="0" err="1" smtClean="0">
                <a:latin typeface="Times New Roman" pitchFamily="18" charset="0"/>
                <a:cs typeface="Times New Roman" pitchFamily="18" charset="0"/>
              </a:rPr>
              <a:t>Statista</a:t>
            </a:r>
            <a:r>
              <a:rPr lang="en-US" sz="1600" b="1" dirty="0" smtClean="0">
                <a:latin typeface="Times New Roman" pitchFamily="18" charset="0"/>
                <a:cs typeface="Times New Roman" pitchFamily="18" charset="0"/>
              </a:rPr>
              <a:t>, 2019</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388185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98142639"/>
              </p:ext>
            </p:extLst>
          </p:nvPr>
        </p:nvGraphicFramePr>
        <p:xfrm>
          <a:off x="457200" y="1143000"/>
          <a:ext cx="8458200" cy="4648202"/>
        </p:xfrm>
        <a:graphic>
          <a:graphicData uri="http://schemas.openxmlformats.org/drawingml/2006/table">
            <a:tbl>
              <a:tblPr firstRow="1" bandRow="1">
                <a:tableStyleId>{5940675A-B579-460E-94D1-54222C63F5DA}</a:tableStyleId>
              </a:tblPr>
              <a:tblGrid>
                <a:gridCol w="838200"/>
                <a:gridCol w="3810000"/>
                <a:gridCol w="3810000"/>
              </a:tblGrid>
              <a:tr h="426816">
                <a:tc>
                  <a:txBody>
                    <a:bodyPr/>
                    <a:lstStyle/>
                    <a:p>
                      <a:r>
                        <a:rPr lang="en-US" b="1" dirty="0" err="1" smtClean="0">
                          <a:latin typeface="Times New Roman" pitchFamily="18" charset="0"/>
                          <a:cs typeface="Times New Roman" pitchFamily="18" charset="0"/>
                        </a:rPr>
                        <a:t>S.No</a:t>
                      </a:r>
                      <a:endParaRPr lang="en-US"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SEED PRODUCTION</a:t>
                      </a:r>
                      <a:endParaRPr lang="en-US"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CROP PRODUCTION</a:t>
                      </a:r>
                      <a:endParaRPr lang="en-US" b="1" dirty="0">
                        <a:latin typeface="Times New Roman" pitchFamily="18" charset="0"/>
                        <a:cs typeface="Times New Roman" pitchFamily="18" charset="0"/>
                      </a:endParaRPr>
                    </a:p>
                  </a:txBody>
                  <a:tcPr/>
                </a:tc>
              </a:tr>
              <a:tr h="736696">
                <a:tc>
                  <a:txBody>
                    <a:bodyPr/>
                    <a:lstStyle/>
                    <a:p>
                      <a:pPr marL="0" indent="0" algn="ctr">
                        <a:buFontTx/>
                        <a:buNone/>
                      </a:pPr>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a:tc>
                <a:tc>
                  <a:txBody>
                    <a:bodyPr/>
                    <a:lstStyle/>
                    <a:p>
                      <a:r>
                        <a:rPr lang="en-US" sz="1800" b="0" i="0" kern="1200" dirty="0" smtClean="0">
                          <a:solidFill>
                            <a:schemeClr val="tx1"/>
                          </a:solidFill>
                          <a:effectLst/>
                          <a:latin typeface="Times New Roman" pitchFamily="18" charset="0"/>
                          <a:ea typeface="+mn-ea"/>
                          <a:cs typeface="Times New Roman" pitchFamily="18" charset="0"/>
                        </a:rPr>
                        <a:t>Basic seed should be from an authentic source</a:t>
                      </a:r>
                      <a:endParaRPr lang="en-US" dirty="0">
                        <a:latin typeface="Times New Roman" pitchFamily="18" charset="0"/>
                        <a:cs typeface="Times New Roman" pitchFamily="18" charset="0"/>
                      </a:endParaRPr>
                    </a:p>
                  </a:txBody>
                  <a:tcPr/>
                </a:tc>
                <a:tc>
                  <a:txBody>
                    <a:bodyPr/>
                    <a:lstStyle/>
                    <a:p>
                      <a:r>
                        <a:rPr lang="en-US" sz="1800" b="0" i="0" kern="1200" dirty="0" smtClean="0">
                          <a:solidFill>
                            <a:schemeClr val="tx1"/>
                          </a:solidFill>
                          <a:effectLst/>
                          <a:latin typeface="Times New Roman" pitchFamily="18" charset="0"/>
                          <a:ea typeface="+mn-ea"/>
                          <a:cs typeface="Times New Roman" pitchFamily="18" charset="0"/>
                        </a:rPr>
                        <a:t>Any seed material can be used</a:t>
                      </a:r>
                      <a:endParaRPr lang="en-US" dirty="0">
                        <a:latin typeface="Times New Roman" pitchFamily="18" charset="0"/>
                        <a:cs typeface="Times New Roman" pitchFamily="18" charset="0"/>
                      </a:endParaRPr>
                    </a:p>
                  </a:txBody>
                  <a:tcPr/>
                </a:tc>
              </a:tr>
              <a:tr h="736696">
                <a:tc>
                  <a:txBody>
                    <a:bodyPr/>
                    <a:lstStyle/>
                    <a:p>
                      <a:pPr marL="0" indent="0" algn="ctr">
                        <a:buFontTx/>
                        <a:buNone/>
                      </a:pPr>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a:txBody>
                  <a:tcPr/>
                </a:tc>
                <a:tc>
                  <a:txBody>
                    <a:bodyPr/>
                    <a:lstStyle/>
                    <a:p>
                      <a:r>
                        <a:rPr lang="en-US" sz="1800" b="0" i="0" kern="1200" dirty="0" smtClean="0">
                          <a:solidFill>
                            <a:schemeClr val="tx1"/>
                          </a:solidFill>
                          <a:effectLst/>
                          <a:latin typeface="Times New Roman" pitchFamily="18" charset="0"/>
                          <a:ea typeface="+mn-ea"/>
                          <a:cs typeface="Times New Roman" pitchFamily="18" charset="0"/>
                        </a:rPr>
                        <a:t>Seed plot should be selected carefully for better performance,</a:t>
                      </a:r>
                      <a:endParaRPr lang="en-US" dirty="0">
                        <a:latin typeface="Times New Roman" pitchFamily="18" charset="0"/>
                        <a:cs typeface="Times New Roman" pitchFamily="18" charset="0"/>
                      </a:endParaRPr>
                    </a:p>
                  </a:txBody>
                  <a:tcPr/>
                </a:tc>
                <a:tc>
                  <a:txBody>
                    <a:bodyPr/>
                    <a:lstStyle/>
                    <a:p>
                      <a:r>
                        <a:rPr lang="en-US" sz="1800" b="0" i="0" kern="1200" dirty="0" smtClean="0">
                          <a:solidFill>
                            <a:schemeClr val="tx1"/>
                          </a:solidFill>
                          <a:effectLst/>
                          <a:latin typeface="Times New Roman" pitchFamily="18" charset="0"/>
                          <a:ea typeface="+mn-ea"/>
                          <a:cs typeface="Times New Roman" pitchFamily="18" charset="0"/>
                        </a:rPr>
                        <a:t>Can be grown in any area</a:t>
                      </a:r>
                      <a:endParaRPr lang="en-US" dirty="0">
                        <a:latin typeface="Times New Roman" pitchFamily="18" charset="0"/>
                        <a:cs typeface="Times New Roman" pitchFamily="18" charset="0"/>
                      </a:endParaRPr>
                    </a:p>
                  </a:txBody>
                  <a:tcPr/>
                </a:tc>
              </a:tr>
              <a:tr h="426816">
                <a:tc>
                  <a:txBody>
                    <a:bodyPr/>
                    <a:lstStyle/>
                    <a:p>
                      <a:pPr marL="0" indent="0" algn="ctr">
                        <a:buFontTx/>
                        <a:buNone/>
                      </a:pPr>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a:txBody>
                  <a:tcPr/>
                </a:tc>
                <a:tc>
                  <a:txBody>
                    <a:bodyPr/>
                    <a:lstStyle/>
                    <a:p>
                      <a:r>
                        <a:rPr lang="en-US" sz="1800" b="0" i="0" kern="1200" dirty="0" smtClean="0">
                          <a:solidFill>
                            <a:schemeClr val="tx1"/>
                          </a:solidFill>
                          <a:effectLst/>
                          <a:latin typeface="Times New Roman" pitchFamily="18" charset="0"/>
                          <a:ea typeface="+mn-ea"/>
                          <a:cs typeface="Times New Roman" pitchFamily="18" charset="0"/>
                        </a:rPr>
                        <a:t>Needs isolation from other varieties</a:t>
                      </a:r>
                      <a:endParaRPr lang="en-US" dirty="0">
                        <a:latin typeface="Times New Roman" pitchFamily="18" charset="0"/>
                        <a:cs typeface="Times New Roman" pitchFamily="18" charset="0"/>
                      </a:endParaRPr>
                    </a:p>
                  </a:txBody>
                  <a:tcPr/>
                </a:tc>
                <a:tc>
                  <a:txBody>
                    <a:bodyPr/>
                    <a:lstStyle/>
                    <a:p>
                      <a:r>
                        <a:rPr lang="en-US" sz="1800" b="0" i="0" kern="1200" dirty="0" smtClean="0">
                          <a:solidFill>
                            <a:schemeClr val="tx1"/>
                          </a:solidFill>
                          <a:effectLst/>
                          <a:latin typeface="Times New Roman" pitchFamily="18" charset="0"/>
                          <a:ea typeface="+mn-ea"/>
                          <a:cs typeface="Times New Roman" pitchFamily="18" charset="0"/>
                        </a:rPr>
                        <a:t>Isolation is not necessary</a:t>
                      </a:r>
                      <a:endParaRPr lang="en-US" dirty="0">
                        <a:latin typeface="Times New Roman" pitchFamily="18" charset="0"/>
                        <a:cs typeface="Times New Roman" pitchFamily="18" charset="0"/>
                      </a:endParaRPr>
                    </a:p>
                  </a:txBody>
                  <a:tcPr/>
                </a:tc>
              </a:tr>
              <a:tr h="631454">
                <a:tc>
                  <a:txBody>
                    <a:bodyPr/>
                    <a:lstStyle/>
                    <a:p>
                      <a:pPr marL="0" indent="0" algn="ctr">
                        <a:buFontTx/>
                        <a:buNone/>
                      </a:pPr>
                      <a:r>
                        <a:rPr lang="en-US" dirty="0" smtClean="0">
                          <a:solidFill>
                            <a:srgbClr val="333333"/>
                          </a:solidFill>
                          <a:effectLst/>
                          <a:latin typeface="Times New Roman" pitchFamily="18" charset="0"/>
                          <a:cs typeface="Times New Roman" pitchFamily="18" charset="0"/>
                        </a:rPr>
                        <a:t>4.</a:t>
                      </a:r>
                      <a:endParaRPr lang="en-US" dirty="0">
                        <a:solidFill>
                          <a:srgbClr val="333333"/>
                        </a:solidFill>
                        <a:effectLst/>
                        <a:latin typeface="Times New Roman" pitchFamily="18" charset="0"/>
                        <a:cs typeface="Times New Roman" pitchFamily="18" charset="0"/>
                      </a:endParaRPr>
                    </a:p>
                  </a:txBody>
                  <a:tcPr marL="0" marR="0" marT="0" marB="0"/>
                </a:tc>
                <a:tc>
                  <a:txBody>
                    <a:bodyPr/>
                    <a:lstStyle/>
                    <a:p>
                      <a:r>
                        <a:rPr lang="en-US" dirty="0">
                          <a:solidFill>
                            <a:schemeClr val="tx1"/>
                          </a:solidFill>
                          <a:effectLst/>
                          <a:latin typeface="Times New Roman" pitchFamily="18" charset="0"/>
                          <a:cs typeface="Times New Roman" pitchFamily="18" charset="0"/>
                        </a:rPr>
                        <a:t>Maintenance of genetic purity is important</a:t>
                      </a:r>
                    </a:p>
                  </a:txBody>
                  <a:tcPr marL="0" marR="0" marT="0" marB="0"/>
                </a:tc>
                <a:tc>
                  <a:txBody>
                    <a:bodyPr/>
                    <a:lstStyle/>
                    <a:p>
                      <a:r>
                        <a:rPr lang="en-US" dirty="0">
                          <a:solidFill>
                            <a:schemeClr val="tx1"/>
                          </a:solidFill>
                          <a:effectLst/>
                          <a:latin typeface="Times New Roman" pitchFamily="18" charset="0"/>
                          <a:cs typeface="Times New Roman" pitchFamily="18" charset="0"/>
                        </a:rPr>
                        <a:t>Genetic purity is not required</a:t>
                      </a:r>
                    </a:p>
                  </a:txBody>
                  <a:tcPr marL="0" marR="0" marT="0" marB="0"/>
                </a:tc>
              </a:tr>
              <a:tr h="426816">
                <a:tc>
                  <a:txBody>
                    <a:bodyPr/>
                    <a:lstStyle/>
                    <a:p>
                      <a:pPr marL="0" indent="0" algn="ctr">
                        <a:buFontTx/>
                        <a:buNone/>
                      </a:pPr>
                      <a:r>
                        <a:rPr lang="en-US" dirty="0" smtClean="0">
                          <a:solidFill>
                            <a:srgbClr val="333333"/>
                          </a:solidFill>
                          <a:effectLst/>
                          <a:latin typeface="Times New Roman" pitchFamily="18" charset="0"/>
                          <a:cs typeface="Times New Roman" pitchFamily="18" charset="0"/>
                        </a:rPr>
                        <a:t>5.</a:t>
                      </a:r>
                      <a:endParaRPr lang="en-US" dirty="0">
                        <a:solidFill>
                          <a:srgbClr val="333333"/>
                        </a:solidFill>
                        <a:effectLst/>
                        <a:latin typeface="Times New Roman" pitchFamily="18" charset="0"/>
                        <a:cs typeface="Times New Roman" pitchFamily="18" charset="0"/>
                      </a:endParaRPr>
                    </a:p>
                  </a:txBody>
                  <a:tcPr marL="0" marR="0" marT="0" marB="0"/>
                </a:tc>
                <a:tc>
                  <a:txBody>
                    <a:bodyPr/>
                    <a:lstStyle/>
                    <a:p>
                      <a:r>
                        <a:rPr lang="en-US" dirty="0" smtClean="0">
                          <a:solidFill>
                            <a:schemeClr val="tx1"/>
                          </a:solidFill>
                          <a:effectLst/>
                          <a:latin typeface="Times New Roman" pitchFamily="18" charset="0"/>
                          <a:cs typeface="Times New Roman" pitchFamily="18" charset="0"/>
                        </a:rPr>
                        <a:t>Rouging </a:t>
                      </a:r>
                      <a:r>
                        <a:rPr lang="en-US" dirty="0">
                          <a:solidFill>
                            <a:schemeClr val="tx1"/>
                          </a:solidFill>
                          <a:effectLst/>
                          <a:latin typeface="Times New Roman" pitchFamily="18" charset="0"/>
                          <a:cs typeface="Times New Roman" pitchFamily="18" charset="0"/>
                        </a:rPr>
                        <a:t>is compulsorily practiced</a:t>
                      </a:r>
                    </a:p>
                  </a:txBody>
                  <a:tcPr marL="0" marR="0" marT="0" marB="0"/>
                </a:tc>
                <a:tc>
                  <a:txBody>
                    <a:bodyPr/>
                    <a:lstStyle/>
                    <a:p>
                      <a:r>
                        <a:rPr lang="en-US" dirty="0" smtClean="0">
                          <a:solidFill>
                            <a:schemeClr val="tx1"/>
                          </a:solidFill>
                          <a:effectLst/>
                          <a:latin typeface="Times New Roman" pitchFamily="18" charset="0"/>
                          <a:cs typeface="Times New Roman" pitchFamily="18" charset="0"/>
                        </a:rPr>
                        <a:t>Rouging </a:t>
                      </a:r>
                      <a:r>
                        <a:rPr lang="en-US" dirty="0">
                          <a:solidFill>
                            <a:schemeClr val="tx1"/>
                          </a:solidFill>
                          <a:effectLst/>
                          <a:latin typeface="Times New Roman" pitchFamily="18" charset="0"/>
                          <a:cs typeface="Times New Roman" pitchFamily="18" charset="0"/>
                        </a:rPr>
                        <a:t>is not practiced</a:t>
                      </a:r>
                    </a:p>
                  </a:txBody>
                  <a:tcPr marL="0" marR="0" marT="0" marB="0"/>
                </a:tc>
              </a:tr>
              <a:tr h="631454">
                <a:tc>
                  <a:txBody>
                    <a:bodyPr/>
                    <a:lstStyle/>
                    <a:p>
                      <a:pPr marL="0" indent="0" algn="ctr">
                        <a:buFontTx/>
                        <a:buNone/>
                      </a:pPr>
                      <a:r>
                        <a:rPr lang="en-US" dirty="0" smtClean="0">
                          <a:solidFill>
                            <a:srgbClr val="333333"/>
                          </a:solidFill>
                          <a:effectLst/>
                          <a:latin typeface="Times New Roman" pitchFamily="18" charset="0"/>
                          <a:cs typeface="Times New Roman" pitchFamily="18" charset="0"/>
                        </a:rPr>
                        <a:t>6.</a:t>
                      </a:r>
                      <a:endParaRPr lang="en-US" dirty="0">
                        <a:solidFill>
                          <a:srgbClr val="333333"/>
                        </a:solidFill>
                        <a:effectLst/>
                        <a:latin typeface="Times New Roman" pitchFamily="18" charset="0"/>
                        <a:cs typeface="Times New Roman" pitchFamily="18" charset="0"/>
                      </a:endParaRPr>
                    </a:p>
                  </a:txBody>
                  <a:tcPr marL="0" marR="0" marT="0" marB="0"/>
                </a:tc>
                <a:tc>
                  <a:txBody>
                    <a:bodyPr/>
                    <a:lstStyle/>
                    <a:p>
                      <a:r>
                        <a:rPr lang="en-US" dirty="0">
                          <a:solidFill>
                            <a:schemeClr val="tx1"/>
                          </a:solidFill>
                          <a:effectLst/>
                          <a:latin typeface="Times New Roman" pitchFamily="18" charset="0"/>
                          <a:cs typeface="Times New Roman" pitchFamily="18" charset="0"/>
                        </a:rPr>
                        <a:t>Harvesting should be done at physiological/ harvestable maturity</a:t>
                      </a:r>
                    </a:p>
                  </a:txBody>
                  <a:tcPr marL="0" marR="0" marT="0" marB="0"/>
                </a:tc>
                <a:tc>
                  <a:txBody>
                    <a:bodyPr/>
                    <a:lstStyle/>
                    <a:p>
                      <a:r>
                        <a:rPr lang="en-US" dirty="0">
                          <a:solidFill>
                            <a:schemeClr val="tx1"/>
                          </a:solidFill>
                          <a:effectLst/>
                          <a:latin typeface="Times New Roman" pitchFamily="18" charset="0"/>
                          <a:cs typeface="Times New Roman" pitchFamily="18" charset="0"/>
                        </a:rPr>
                        <a:t>Harvested at field maturity</a:t>
                      </a:r>
                    </a:p>
                  </a:txBody>
                  <a:tcPr marL="0" marR="0" marT="0" marB="0"/>
                </a:tc>
              </a:tr>
              <a:tr h="631454">
                <a:tc>
                  <a:txBody>
                    <a:bodyPr/>
                    <a:lstStyle/>
                    <a:p>
                      <a:pPr marL="0" indent="0" algn="ctr">
                        <a:buFontTx/>
                        <a:buNone/>
                      </a:pPr>
                      <a:r>
                        <a:rPr lang="en-US" dirty="0" smtClean="0">
                          <a:solidFill>
                            <a:srgbClr val="333333"/>
                          </a:solidFill>
                          <a:effectLst/>
                          <a:latin typeface="Times New Roman" pitchFamily="18" charset="0"/>
                          <a:cs typeface="Times New Roman" pitchFamily="18" charset="0"/>
                        </a:rPr>
                        <a:t>7.</a:t>
                      </a:r>
                      <a:endParaRPr lang="en-US" dirty="0">
                        <a:solidFill>
                          <a:srgbClr val="333333"/>
                        </a:solidFill>
                        <a:effectLst/>
                        <a:latin typeface="Times New Roman" pitchFamily="18" charset="0"/>
                        <a:cs typeface="Times New Roman" pitchFamily="18" charset="0"/>
                      </a:endParaRPr>
                    </a:p>
                  </a:txBody>
                  <a:tcPr marL="0" marR="0" marT="0" marB="0"/>
                </a:tc>
                <a:tc>
                  <a:txBody>
                    <a:bodyPr/>
                    <a:lstStyle/>
                    <a:p>
                      <a:r>
                        <a:rPr lang="en-US" dirty="0">
                          <a:solidFill>
                            <a:schemeClr val="tx1"/>
                          </a:solidFill>
                          <a:effectLst/>
                          <a:latin typeface="Times New Roman" pitchFamily="18" charset="0"/>
                          <a:cs typeface="Times New Roman" pitchFamily="18" charset="0"/>
                        </a:rPr>
                        <a:t>Resultant seed should be vigorous and viable</a:t>
                      </a:r>
                    </a:p>
                  </a:txBody>
                  <a:tcPr marL="0" marR="0" marT="0" marB="0"/>
                </a:tc>
                <a:tc>
                  <a:txBody>
                    <a:bodyPr/>
                    <a:lstStyle/>
                    <a:p>
                      <a:r>
                        <a:rPr lang="en-US" dirty="0" smtClean="0">
                          <a:solidFill>
                            <a:schemeClr val="tx1"/>
                          </a:solidFill>
                          <a:effectLst/>
                          <a:latin typeface="Times New Roman" pitchFamily="18" charset="0"/>
                          <a:cs typeface="Times New Roman" pitchFamily="18" charset="0"/>
                        </a:rPr>
                        <a:t>Importance is given more to yield</a:t>
                      </a:r>
                      <a:endParaRPr lang="en-US" dirty="0">
                        <a:solidFill>
                          <a:schemeClr val="tx1"/>
                        </a:solidFill>
                        <a:effectLst/>
                        <a:latin typeface="Times New Roman" pitchFamily="18" charset="0"/>
                        <a:cs typeface="Times New Roman" pitchFamily="18" charset="0"/>
                      </a:endParaRPr>
                    </a:p>
                  </a:txBody>
                  <a:tcPr marL="0" marR="0" marT="0" marB="0"/>
                </a:tc>
              </a:tr>
            </a:tbl>
          </a:graphicData>
        </a:graphic>
      </p:graphicFrame>
    </p:spTree>
    <p:extLst>
      <p:ext uri="{BB962C8B-B14F-4D97-AF65-F5344CB8AC3E}">
        <p14:creationId xmlns:p14="http://schemas.microsoft.com/office/powerpoint/2010/main" val="339470964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heme1">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828</TotalTime>
  <Words>1263</Words>
  <Application>Microsoft Office PowerPoint</Application>
  <PresentationFormat>On-screen Show (4:3)</PresentationFormat>
  <Paragraphs>158</Paragraphs>
  <Slides>25</Slides>
  <Notes>8</Notes>
  <HiddenSlides>3</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Office Theme</vt:lpstr>
      <vt:lpstr>2_Theme1</vt:lpstr>
      <vt:lpstr>Slipstream</vt:lpstr>
      <vt:lpstr>SCOPE OF VEGETABLE SEED PRODUCTION AND CURRENT STATUS OF SEED INDUSTRY IN INDIA</vt:lpstr>
      <vt:lpstr>BASIC INPUT OF VEGETABLE INDUSTRY</vt:lpstr>
      <vt:lpstr>HISTORICAL PERSPECTIVE</vt:lpstr>
      <vt:lpstr>PowerPoint Presentation</vt:lpstr>
      <vt:lpstr>PowerPoint Presentation</vt:lpstr>
      <vt:lpstr>PowerPoint Presentation</vt:lpstr>
      <vt:lpstr>PowerPoint Presentation</vt:lpstr>
      <vt:lpstr>Major reasons for low productivity of vegetables</vt:lpstr>
      <vt:lpstr>PowerPoint Presentation</vt:lpstr>
      <vt:lpstr>PowerPoint Presentation</vt:lpstr>
      <vt:lpstr>PowerPoint Presentation</vt:lpstr>
      <vt:lpstr>PowerPoint Presentation</vt:lpstr>
      <vt:lpstr>PowerPoint Presentation</vt:lpstr>
      <vt:lpstr>PowerPoint Presentation</vt:lpstr>
      <vt:lpstr>Total seed production by public and private sectors</vt:lpstr>
      <vt:lpstr>PowerPoint Presentation</vt:lpstr>
      <vt:lpstr>PowerPoint Presentation</vt:lpstr>
      <vt:lpstr>VEGETABLE SEED MARKET</vt:lpstr>
      <vt:lpstr>Influence of vegetable seed industry on economy </vt:lpstr>
      <vt:lpstr>ADVANTAGES OF VEGETABLE SEED PRODUCTION</vt:lpstr>
      <vt:lpstr>PowerPoint Presentation</vt:lpstr>
      <vt:lpstr>CONSTRAINTS</vt:lpstr>
      <vt:lpstr>CONCLUSION</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STATUS OF VEGETABLE SEED INDUSTRY IN INDIA</dc:title>
  <dc:creator>pusarla sushmita</dc:creator>
  <cp:lastModifiedBy>Sushmita</cp:lastModifiedBy>
  <cp:revision>158</cp:revision>
  <dcterms:created xsi:type="dcterms:W3CDTF">2006-08-16T00:00:00Z</dcterms:created>
  <dcterms:modified xsi:type="dcterms:W3CDTF">2021-02-08T06:20:39Z</dcterms:modified>
</cp:coreProperties>
</file>