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257" r:id="rId5"/>
    <p:sldId id="260" r:id="rId6"/>
    <p:sldId id="270" r:id="rId7"/>
    <p:sldId id="271" r:id="rId8"/>
    <p:sldId id="273" r:id="rId9"/>
    <p:sldId id="274" r:id="rId10"/>
    <p:sldId id="275" r:id="rId11"/>
    <p:sldId id="261" r:id="rId12"/>
    <p:sldId id="262" r:id="rId13"/>
    <p:sldId id="263" r:id="rId14"/>
    <p:sldId id="272" r:id="rId15"/>
    <p:sldId id="264" r:id="rId16"/>
    <p:sldId id="265" r:id="rId17"/>
    <p:sldId id="277" r:id="rId18"/>
    <p:sldId id="279" r:id="rId19"/>
    <p:sldId id="266" r:id="rId20"/>
    <p:sldId id="278" r:id="rId21"/>
    <p:sldId id="267" r:id="rId22"/>
    <p:sldId id="280" r:id="rId23"/>
    <p:sldId id="281" r:id="rId24"/>
    <p:sldId id="269" r:id="rId25"/>
    <p:sldId id="282"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84307" autoAdjust="0"/>
  </p:normalViewPr>
  <p:slideViewPr>
    <p:cSldViewPr>
      <p:cViewPr varScale="1">
        <p:scale>
          <a:sx n="60" d="100"/>
          <a:sy n="60" d="100"/>
        </p:scale>
        <p:origin x="-2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15F5A-DF76-4F87-B9F3-E3660178A7B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A08C8FD-BA05-463D-ADE8-6C1545DACBF0}">
      <dgm:prSet phldrT="[Text]"/>
      <dgm:spPr/>
      <dgm:t>
        <a:bodyPr/>
        <a:lstStyle/>
        <a:p>
          <a:r>
            <a:rPr lang="en-US" dirty="0" smtClean="0"/>
            <a:t>Different Seed policies</a:t>
          </a:r>
          <a:endParaRPr lang="en-US" dirty="0"/>
        </a:p>
      </dgm:t>
    </dgm:pt>
    <dgm:pt modelId="{F35C0D03-C1F8-4C05-A5CA-5BDE814A72E9}" type="parTrans" cxnId="{F72C346F-4B49-43E3-A2C6-DA06C3E7BF1A}">
      <dgm:prSet/>
      <dgm:spPr/>
      <dgm:t>
        <a:bodyPr/>
        <a:lstStyle/>
        <a:p>
          <a:endParaRPr lang="en-US"/>
        </a:p>
      </dgm:t>
    </dgm:pt>
    <dgm:pt modelId="{C4CB42FE-55D8-427F-97B6-4A26F54BDF0B}" type="sibTrans" cxnId="{F72C346F-4B49-43E3-A2C6-DA06C3E7BF1A}">
      <dgm:prSet/>
      <dgm:spPr/>
      <dgm:t>
        <a:bodyPr/>
        <a:lstStyle/>
        <a:p>
          <a:endParaRPr lang="en-US"/>
        </a:p>
      </dgm:t>
    </dgm:pt>
    <dgm:pt modelId="{EC919F6E-8821-45C5-A80F-70CF2A054E91}">
      <dgm:prSet phldrT="[Text]"/>
      <dgm:spPr/>
      <dgm:t>
        <a:bodyPr/>
        <a:lstStyle/>
        <a:p>
          <a:r>
            <a:rPr lang="en-US" dirty="0" smtClean="0"/>
            <a:t>Objectives</a:t>
          </a:r>
          <a:endParaRPr lang="en-US" dirty="0"/>
        </a:p>
      </dgm:t>
    </dgm:pt>
    <dgm:pt modelId="{CCFD53F3-19D6-49FF-9A30-740CC29A266B}" type="parTrans" cxnId="{5F7DCB51-D68E-4D18-BFA0-512CAE06C651}">
      <dgm:prSet/>
      <dgm:spPr/>
      <dgm:t>
        <a:bodyPr/>
        <a:lstStyle/>
        <a:p>
          <a:endParaRPr lang="en-US"/>
        </a:p>
      </dgm:t>
    </dgm:pt>
    <dgm:pt modelId="{CA276DE8-CA99-4CFB-80D7-589A32321EEB}" type="sibTrans" cxnId="{5F7DCB51-D68E-4D18-BFA0-512CAE06C651}">
      <dgm:prSet/>
      <dgm:spPr/>
      <dgm:t>
        <a:bodyPr/>
        <a:lstStyle/>
        <a:p>
          <a:endParaRPr lang="en-US"/>
        </a:p>
      </dgm:t>
    </dgm:pt>
    <dgm:pt modelId="{0E961D1B-9558-4525-98D0-5B4AD5CD87BF}">
      <dgm:prSet phldrT="[Text]"/>
      <dgm:spPr/>
      <dgm:t>
        <a:bodyPr/>
        <a:lstStyle/>
        <a:p>
          <a:r>
            <a:rPr lang="en-US" dirty="0" smtClean="0"/>
            <a:t>Thrust areas of National Seed Policy, 2002</a:t>
          </a:r>
          <a:endParaRPr lang="en-US" dirty="0"/>
        </a:p>
      </dgm:t>
    </dgm:pt>
    <dgm:pt modelId="{78308F49-0269-4500-A3CB-E60AE821AE8D}" type="parTrans" cxnId="{02DFFCE7-A215-4D3E-9FF1-1509E07472E0}">
      <dgm:prSet/>
      <dgm:spPr/>
      <dgm:t>
        <a:bodyPr/>
        <a:lstStyle/>
        <a:p>
          <a:endParaRPr lang="en-US"/>
        </a:p>
      </dgm:t>
    </dgm:pt>
    <dgm:pt modelId="{4FE216F0-B73A-4D76-A4AD-C5A1797FAC42}" type="sibTrans" cxnId="{02DFFCE7-A215-4D3E-9FF1-1509E07472E0}">
      <dgm:prSet/>
      <dgm:spPr/>
      <dgm:t>
        <a:bodyPr/>
        <a:lstStyle/>
        <a:p>
          <a:endParaRPr lang="en-US"/>
        </a:p>
      </dgm:t>
    </dgm:pt>
    <dgm:pt modelId="{9959F1C7-F640-4934-9057-12AF4B114BC9}" type="pres">
      <dgm:prSet presAssocID="{AFF15F5A-DF76-4F87-B9F3-E3660178A7B3}" presName="Name0" presStyleCnt="0">
        <dgm:presLayoutVars>
          <dgm:chMax val="7"/>
          <dgm:chPref val="7"/>
          <dgm:dir/>
        </dgm:presLayoutVars>
      </dgm:prSet>
      <dgm:spPr/>
      <dgm:t>
        <a:bodyPr/>
        <a:lstStyle/>
        <a:p>
          <a:endParaRPr lang="en-US"/>
        </a:p>
      </dgm:t>
    </dgm:pt>
    <dgm:pt modelId="{AB3EC5B5-955D-43E1-B7A2-1C1E4D578526}" type="pres">
      <dgm:prSet presAssocID="{AFF15F5A-DF76-4F87-B9F3-E3660178A7B3}" presName="Name1" presStyleCnt="0"/>
      <dgm:spPr/>
    </dgm:pt>
    <dgm:pt modelId="{D266176B-5134-445E-9476-1519ABA6F9B7}" type="pres">
      <dgm:prSet presAssocID="{AFF15F5A-DF76-4F87-B9F3-E3660178A7B3}" presName="cycle" presStyleCnt="0"/>
      <dgm:spPr/>
    </dgm:pt>
    <dgm:pt modelId="{9423CF20-904B-47E7-9F59-5486AE322E52}" type="pres">
      <dgm:prSet presAssocID="{AFF15F5A-DF76-4F87-B9F3-E3660178A7B3}" presName="srcNode" presStyleLbl="node1" presStyleIdx="0" presStyleCnt="3"/>
      <dgm:spPr/>
    </dgm:pt>
    <dgm:pt modelId="{77B1CDD3-2F7B-42FB-B053-0178B2D97847}" type="pres">
      <dgm:prSet presAssocID="{AFF15F5A-DF76-4F87-B9F3-E3660178A7B3}" presName="conn" presStyleLbl="parChTrans1D2" presStyleIdx="0" presStyleCnt="1"/>
      <dgm:spPr/>
      <dgm:t>
        <a:bodyPr/>
        <a:lstStyle/>
        <a:p>
          <a:endParaRPr lang="en-US"/>
        </a:p>
      </dgm:t>
    </dgm:pt>
    <dgm:pt modelId="{E486A68B-78A2-499E-AF3C-A5B746F3BC67}" type="pres">
      <dgm:prSet presAssocID="{AFF15F5A-DF76-4F87-B9F3-E3660178A7B3}" presName="extraNode" presStyleLbl="node1" presStyleIdx="0" presStyleCnt="3"/>
      <dgm:spPr/>
    </dgm:pt>
    <dgm:pt modelId="{1516AE6B-BD55-456E-A6CE-C2942B3183D7}" type="pres">
      <dgm:prSet presAssocID="{AFF15F5A-DF76-4F87-B9F3-E3660178A7B3}" presName="dstNode" presStyleLbl="node1" presStyleIdx="0" presStyleCnt="3"/>
      <dgm:spPr/>
    </dgm:pt>
    <dgm:pt modelId="{465954D9-AF17-4B14-B18D-D7A11FBB5BBA}" type="pres">
      <dgm:prSet presAssocID="{6A08C8FD-BA05-463D-ADE8-6C1545DACBF0}" presName="text_1" presStyleLbl="node1" presStyleIdx="0" presStyleCnt="3">
        <dgm:presLayoutVars>
          <dgm:bulletEnabled val="1"/>
        </dgm:presLayoutVars>
      </dgm:prSet>
      <dgm:spPr/>
      <dgm:t>
        <a:bodyPr/>
        <a:lstStyle/>
        <a:p>
          <a:endParaRPr lang="en-US"/>
        </a:p>
      </dgm:t>
    </dgm:pt>
    <dgm:pt modelId="{A9BD870A-5E63-4C13-9BA9-D2FAE1D199E2}" type="pres">
      <dgm:prSet presAssocID="{6A08C8FD-BA05-463D-ADE8-6C1545DACBF0}" presName="accent_1" presStyleCnt="0"/>
      <dgm:spPr/>
    </dgm:pt>
    <dgm:pt modelId="{E20B8AFE-D7AF-485C-86F2-94C7E442CA84}" type="pres">
      <dgm:prSet presAssocID="{6A08C8FD-BA05-463D-ADE8-6C1545DACBF0}" presName="accentRepeatNode" presStyleLbl="solidFgAcc1" presStyleIdx="0" presStyleCnt="3"/>
      <dgm:spPr/>
    </dgm:pt>
    <dgm:pt modelId="{B0453361-08DA-4C73-96FE-66C9167EEE00}" type="pres">
      <dgm:prSet presAssocID="{EC919F6E-8821-45C5-A80F-70CF2A054E91}" presName="text_2" presStyleLbl="node1" presStyleIdx="1" presStyleCnt="3">
        <dgm:presLayoutVars>
          <dgm:bulletEnabled val="1"/>
        </dgm:presLayoutVars>
      </dgm:prSet>
      <dgm:spPr/>
      <dgm:t>
        <a:bodyPr/>
        <a:lstStyle/>
        <a:p>
          <a:endParaRPr lang="en-US"/>
        </a:p>
      </dgm:t>
    </dgm:pt>
    <dgm:pt modelId="{4D300C7D-DD16-4E02-A3E3-87E32C208A23}" type="pres">
      <dgm:prSet presAssocID="{EC919F6E-8821-45C5-A80F-70CF2A054E91}" presName="accent_2" presStyleCnt="0"/>
      <dgm:spPr/>
    </dgm:pt>
    <dgm:pt modelId="{B4550403-C0B6-413A-8EBE-514521AC3DE4}" type="pres">
      <dgm:prSet presAssocID="{EC919F6E-8821-45C5-A80F-70CF2A054E91}" presName="accentRepeatNode" presStyleLbl="solidFgAcc1" presStyleIdx="1" presStyleCnt="3"/>
      <dgm:spPr/>
    </dgm:pt>
    <dgm:pt modelId="{5A6F1D62-9CF7-4084-9A38-F498768E7F2D}" type="pres">
      <dgm:prSet presAssocID="{0E961D1B-9558-4525-98D0-5B4AD5CD87BF}" presName="text_3" presStyleLbl="node1" presStyleIdx="2" presStyleCnt="3">
        <dgm:presLayoutVars>
          <dgm:bulletEnabled val="1"/>
        </dgm:presLayoutVars>
      </dgm:prSet>
      <dgm:spPr/>
      <dgm:t>
        <a:bodyPr/>
        <a:lstStyle/>
        <a:p>
          <a:endParaRPr lang="en-US"/>
        </a:p>
      </dgm:t>
    </dgm:pt>
    <dgm:pt modelId="{E533C48F-CFAD-448A-A8B9-86AEDCAFD54C}" type="pres">
      <dgm:prSet presAssocID="{0E961D1B-9558-4525-98D0-5B4AD5CD87BF}" presName="accent_3" presStyleCnt="0"/>
      <dgm:spPr/>
    </dgm:pt>
    <dgm:pt modelId="{6A0A22C0-199C-42B7-9306-DD0AF43DC160}" type="pres">
      <dgm:prSet presAssocID="{0E961D1B-9558-4525-98D0-5B4AD5CD87BF}" presName="accentRepeatNode" presStyleLbl="solidFgAcc1" presStyleIdx="2" presStyleCnt="3"/>
      <dgm:spPr/>
    </dgm:pt>
  </dgm:ptLst>
  <dgm:cxnLst>
    <dgm:cxn modelId="{5F7DCB51-D68E-4D18-BFA0-512CAE06C651}" srcId="{AFF15F5A-DF76-4F87-B9F3-E3660178A7B3}" destId="{EC919F6E-8821-45C5-A80F-70CF2A054E91}" srcOrd="1" destOrd="0" parTransId="{CCFD53F3-19D6-49FF-9A30-740CC29A266B}" sibTransId="{CA276DE8-CA99-4CFB-80D7-589A32321EEB}"/>
    <dgm:cxn modelId="{02DFFCE7-A215-4D3E-9FF1-1509E07472E0}" srcId="{AFF15F5A-DF76-4F87-B9F3-E3660178A7B3}" destId="{0E961D1B-9558-4525-98D0-5B4AD5CD87BF}" srcOrd="2" destOrd="0" parTransId="{78308F49-0269-4500-A3CB-E60AE821AE8D}" sibTransId="{4FE216F0-B73A-4D76-A4AD-C5A1797FAC42}"/>
    <dgm:cxn modelId="{F72C346F-4B49-43E3-A2C6-DA06C3E7BF1A}" srcId="{AFF15F5A-DF76-4F87-B9F3-E3660178A7B3}" destId="{6A08C8FD-BA05-463D-ADE8-6C1545DACBF0}" srcOrd="0" destOrd="0" parTransId="{F35C0D03-C1F8-4C05-A5CA-5BDE814A72E9}" sibTransId="{C4CB42FE-55D8-427F-97B6-4A26F54BDF0B}"/>
    <dgm:cxn modelId="{0FBC4D74-C91A-4A8F-8310-D7098F3F80EC}" type="presOf" srcId="{0E961D1B-9558-4525-98D0-5B4AD5CD87BF}" destId="{5A6F1D62-9CF7-4084-9A38-F498768E7F2D}" srcOrd="0" destOrd="0" presId="urn:microsoft.com/office/officeart/2008/layout/VerticalCurvedList"/>
    <dgm:cxn modelId="{2A3FB3E0-E4EF-4C57-8D0E-4C6B4899A38B}" type="presOf" srcId="{AFF15F5A-DF76-4F87-B9F3-E3660178A7B3}" destId="{9959F1C7-F640-4934-9057-12AF4B114BC9}" srcOrd="0" destOrd="0" presId="urn:microsoft.com/office/officeart/2008/layout/VerticalCurvedList"/>
    <dgm:cxn modelId="{D09B7870-F319-4446-A209-261A49E5FE5C}" type="presOf" srcId="{EC919F6E-8821-45C5-A80F-70CF2A054E91}" destId="{B0453361-08DA-4C73-96FE-66C9167EEE00}" srcOrd="0" destOrd="0" presId="urn:microsoft.com/office/officeart/2008/layout/VerticalCurvedList"/>
    <dgm:cxn modelId="{1BBA308C-6F33-4DDE-B623-BA0F8E6FC4BD}" type="presOf" srcId="{6A08C8FD-BA05-463D-ADE8-6C1545DACBF0}" destId="{465954D9-AF17-4B14-B18D-D7A11FBB5BBA}" srcOrd="0" destOrd="0" presId="urn:microsoft.com/office/officeart/2008/layout/VerticalCurvedList"/>
    <dgm:cxn modelId="{F376891F-3DD8-4CBB-8640-1BC48BF706B0}" type="presOf" srcId="{C4CB42FE-55D8-427F-97B6-4A26F54BDF0B}" destId="{77B1CDD3-2F7B-42FB-B053-0178B2D97847}" srcOrd="0" destOrd="0" presId="urn:microsoft.com/office/officeart/2008/layout/VerticalCurvedList"/>
    <dgm:cxn modelId="{CDFF8989-536A-4ED2-B3C6-EF5CFCCBAC85}" type="presParOf" srcId="{9959F1C7-F640-4934-9057-12AF4B114BC9}" destId="{AB3EC5B5-955D-43E1-B7A2-1C1E4D578526}" srcOrd="0" destOrd="0" presId="urn:microsoft.com/office/officeart/2008/layout/VerticalCurvedList"/>
    <dgm:cxn modelId="{0F2FEA9F-C7F4-4BA9-B9DC-7CC5D8736A71}" type="presParOf" srcId="{AB3EC5B5-955D-43E1-B7A2-1C1E4D578526}" destId="{D266176B-5134-445E-9476-1519ABA6F9B7}" srcOrd="0" destOrd="0" presId="urn:microsoft.com/office/officeart/2008/layout/VerticalCurvedList"/>
    <dgm:cxn modelId="{46AAFA0A-6528-403B-B64D-A092A8EDF5D0}" type="presParOf" srcId="{D266176B-5134-445E-9476-1519ABA6F9B7}" destId="{9423CF20-904B-47E7-9F59-5486AE322E52}" srcOrd="0" destOrd="0" presId="urn:microsoft.com/office/officeart/2008/layout/VerticalCurvedList"/>
    <dgm:cxn modelId="{33E41566-64CC-4400-A811-97362004C9D3}" type="presParOf" srcId="{D266176B-5134-445E-9476-1519ABA6F9B7}" destId="{77B1CDD3-2F7B-42FB-B053-0178B2D97847}" srcOrd="1" destOrd="0" presId="urn:microsoft.com/office/officeart/2008/layout/VerticalCurvedList"/>
    <dgm:cxn modelId="{0DDA9426-C182-413F-99B1-987596FDA378}" type="presParOf" srcId="{D266176B-5134-445E-9476-1519ABA6F9B7}" destId="{E486A68B-78A2-499E-AF3C-A5B746F3BC67}" srcOrd="2" destOrd="0" presId="urn:microsoft.com/office/officeart/2008/layout/VerticalCurvedList"/>
    <dgm:cxn modelId="{B70D7DBD-0F6D-454F-946B-B4C7E6C143B5}" type="presParOf" srcId="{D266176B-5134-445E-9476-1519ABA6F9B7}" destId="{1516AE6B-BD55-456E-A6CE-C2942B3183D7}" srcOrd="3" destOrd="0" presId="urn:microsoft.com/office/officeart/2008/layout/VerticalCurvedList"/>
    <dgm:cxn modelId="{D53E70E9-F678-4369-BEA6-D9A95DC9EDFE}" type="presParOf" srcId="{AB3EC5B5-955D-43E1-B7A2-1C1E4D578526}" destId="{465954D9-AF17-4B14-B18D-D7A11FBB5BBA}" srcOrd="1" destOrd="0" presId="urn:microsoft.com/office/officeart/2008/layout/VerticalCurvedList"/>
    <dgm:cxn modelId="{F281AB0A-3CC2-4AD5-8828-A6E83ACFD14B}" type="presParOf" srcId="{AB3EC5B5-955D-43E1-B7A2-1C1E4D578526}" destId="{A9BD870A-5E63-4C13-9BA9-D2FAE1D199E2}" srcOrd="2" destOrd="0" presId="urn:microsoft.com/office/officeart/2008/layout/VerticalCurvedList"/>
    <dgm:cxn modelId="{9BA88FB6-5783-47BF-AFE5-AE34091A9253}" type="presParOf" srcId="{A9BD870A-5E63-4C13-9BA9-D2FAE1D199E2}" destId="{E20B8AFE-D7AF-485C-86F2-94C7E442CA84}" srcOrd="0" destOrd="0" presId="urn:microsoft.com/office/officeart/2008/layout/VerticalCurvedList"/>
    <dgm:cxn modelId="{4D506EE7-D1B6-452A-83A0-E178FC76CE81}" type="presParOf" srcId="{AB3EC5B5-955D-43E1-B7A2-1C1E4D578526}" destId="{B0453361-08DA-4C73-96FE-66C9167EEE00}" srcOrd="3" destOrd="0" presId="urn:microsoft.com/office/officeart/2008/layout/VerticalCurvedList"/>
    <dgm:cxn modelId="{7FFDC61A-05A3-4394-A072-83F6B3084F07}" type="presParOf" srcId="{AB3EC5B5-955D-43E1-B7A2-1C1E4D578526}" destId="{4D300C7D-DD16-4E02-A3E3-87E32C208A23}" srcOrd="4" destOrd="0" presId="urn:microsoft.com/office/officeart/2008/layout/VerticalCurvedList"/>
    <dgm:cxn modelId="{25F013D8-DA7B-4EAD-80AC-89C3BBA07B38}" type="presParOf" srcId="{4D300C7D-DD16-4E02-A3E3-87E32C208A23}" destId="{B4550403-C0B6-413A-8EBE-514521AC3DE4}" srcOrd="0" destOrd="0" presId="urn:microsoft.com/office/officeart/2008/layout/VerticalCurvedList"/>
    <dgm:cxn modelId="{98AD054C-19EB-4C34-8461-1A1B6726D780}" type="presParOf" srcId="{AB3EC5B5-955D-43E1-B7A2-1C1E4D578526}" destId="{5A6F1D62-9CF7-4084-9A38-F498768E7F2D}" srcOrd="5" destOrd="0" presId="urn:microsoft.com/office/officeart/2008/layout/VerticalCurvedList"/>
    <dgm:cxn modelId="{AD917882-DF78-4BED-837A-8A233C63A97A}" type="presParOf" srcId="{AB3EC5B5-955D-43E1-B7A2-1C1E4D578526}" destId="{E533C48F-CFAD-448A-A8B9-86AEDCAFD54C}" srcOrd="6" destOrd="0" presId="urn:microsoft.com/office/officeart/2008/layout/VerticalCurvedList"/>
    <dgm:cxn modelId="{71B07830-5B4A-4A7F-9F23-E9B1EE4A5D27}" type="presParOf" srcId="{E533C48F-CFAD-448A-A8B9-86AEDCAFD54C}" destId="{6A0A22C0-199C-42B7-9306-DD0AF43DC1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15F5A-DF76-4F87-B9F3-E3660178A7B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A08C8FD-BA05-463D-ADE8-6C1545DACBF0}">
      <dgm:prSet phldrT="[Text]"/>
      <dgm:spPr/>
      <dgm:t>
        <a:bodyPr/>
        <a:lstStyle/>
        <a:p>
          <a:r>
            <a:rPr lang="en-US" dirty="0" smtClean="0"/>
            <a:t>Seed marketing and Distribution</a:t>
          </a:r>
          <a:endParaRPr lang="en-US" dirty="0"/>
        </a:p>
      </dgm:t>
    </dgm:pt>
    <dgm:pt modelId="{F35C0D03-C1F8-4C05-A5CA-5BDE814A72E9}" type="parTrans" cxnId="{F72C346F-4B49-43E3-A2C6-DA06C3E7BF1A}">
      <dgm:prSet/>
      <dgm:spPr/>
      <dgm:t>
        <a:bodyPr/>
        <a:lstStyle/>
        <a:p>
          <a:endParaRPr lang="en-US"/>
        </a:p>
      </dgm:t>
    </dgm:pt>
    <dgm:pt modelId="{C4CB42FE-55D8-427F-97B6-4A26F54BDF0B}" type="sibTrans" cxnId="{F72C346F-4B49-43E3-A2C6-DA06C3E7BF1A}">
      <dgm:prSet/>
      <dgm:spPr/>
      <dgm:t>
        <a:bodyPr/>
        <a:lstStyle/>
        <a:p>
          <a:endParaRPr lang="en-US"/>
        </a:p>
      </dgm:t>
    </dgm:pt>
    <dgm:pt modelId="{EC919F6E-8821-45C5-A80F-70CF2A054E91}">
      <dgm:prSet phldrT="[Text]"/>
      <dgm:spPr/>
      <dgm:t>
        <a:bodyPr/>
        <a:lstStyle/>
        <a:p>
          <a:r>
            <a:rPr lang="en-US" dirty="0" smtClean="0"/>
            <a:t>Export and Import of Seeds</a:t>
          </a:r>
          <a:endParaRPr lang="en-US" dirty="0"/>
        </a:p>
      </dgm:t>
    </dgm:pt>
    <dgm:pt modelId="{CCFD53F3-19D6-49FF-9A30-740CC29A266B}" type="parTrans" cxnId="{5F7DCB51-D68E-4D18-BFA0-512CAE06C651}">
      <dgm:prSet/>
      <dgm:spPr/>
      <dgm:t>
        <a:bodyPr/>
        <a:lstStyle/>
        <a:p>
          <a:endParaRPr lang="en-US"/>
        </a:p>
      </dgm:t>
    </dgm:pt>
    <dgm:pt modelId="{CA276DE8-CA99-4CFB-80D7-589A32321EEB}" type="sibTrans" cxnId="{5F7DCB51-D68E-4D18-BFA0-512CAE06C651}">
      <dgm:prSet/>
      <dgm:spPr/>
      <dgm:t>
        <a:bodyPr/>
        <a:lstStyle/>
        <a:p>
          <a:endParaRPr lang="en-US"/>
        </a:p>
      </dgm:t>
    </dgm:pt>
    <dgm:pt modelId="{0E961D1B-9558-4525-98D0-5B4AD5CD87BF}">
      <dgm:prSet phldrT="[Text]"/>
      <dgm:spPr/>
      <dgm:t>
        <a:bodyPr/>
        <a:lstStyle/>
        <a:p>
          <a:r>
            <a:rPr lang="en-US" dirty="0" smtClean="0"/>
            <a:t>Seed </a:t>
          </a:r>
          <a:r>
            <a:rPr lang="en-US" smtClean="0"/>
            <a:t>productioin</a:t>
          </a:r>
          <a:endParaRPr lang="en-US" dirty="0"/>
        </a:p>
      </dgm:t>
    </dgm:pt>
    <dgm:pt modelId="{78308F49-0269-4500-A3CB-E60AE821AE8D}" type="parTrans" cxnId="{02DFFCE7-A215-4D3E-9FF1-1509E07472E0}">
      <dgm:prSet/>
      <dgm:spPr/>
      <dgm:t>
        <a:bodyPr/>
        <a:lstStyle/>
        <a:p>
          <a:endParaRPr lang="en-US"/>
        </a:p>
      </dgm:t>
    </dgm:pt>
    <dgm:pt modelId="{4FE216F0-B73A-4D76-A4AD-C5A1797FAC42}" type="sibTrans" cxnId="{02DFFCE7-A215-4D3E-9FF1-1509E07472E0}">
      <dgm:prSet/>
      <dgm:spPr/>
      <dgm:t>
        <a:bodyPr/>
        <a:lstStyle/>
        <a:p>
          <a:endParaRPr lang="en-US"/>
        </a:p>
      </dgm:t>
    </dgm:pt>
    <dgm:pt modelId="{9959F1C7-F640-4934-9057-12AF4B114BC9}" type="pres">
      <dgm:prSet presAssocID="{AFF15F5A-DF76-4F87-B9F3-E3660178A7B3}" presName="Name0" presStyleCnt="0">
        <dgm:presLayoutVars>
          <dgm:chMax val="7"/>
          <dgm:chPref val="7"/>
          <dgm:dir/>
        </dgm:presLayoutVars>
      </dgm:prSet>
      <dgm:spPr/>
      <dgm:t>
        <a:bodyPr/>
        <a:lstStyle/>
        <a:p>
          <a:endParaRPr lang="en-US"/>
        </a:p>
      </dgm:t>
    </dgm:pt>
    <dgm:pt modelId="{AB3EC5B5-955D-43E1-B7A2-1C1E4D578526}" type="pres">
      <dgm:prSet presAssocID="{AFF15F5A-DF76-4F87-B9F3-E3660178A7B3}" presName="Name1" presStyleCnt="0"/>
      <dgm:spPr/>
    </dgm:pt>
    <dgm:pt modelId="{D266176B-5134-445E-9476-1519ABA6F9B7}" type="pres">
      <dgm:prSet presAssocID="{AFF15F5A-DF76-4F87-B9F3-E3660178A7B3}" presName="cycle" presStyleCnt="0"/>
      <dgm:spPr/>
    </dgm:pt>
    <dgm:pt modelId="{9423CF20-904B-47E7-9F59-5486AE322E52}" type="pres">
      <dgm:prSet presAssocID="{AFF15F5A-DF76-4F87-B9F3-E3660178A7B3}" presName="srcNode" presStyleLbl="node1" presStyleIdx="0" presStyleCnt="3"/>
      <dgm:spPr/>
    </dgm:pt>
    <dgm:pt modelId="{77B1CDD3-2F7B-42FB-B053-0178B2D97847}" type="pres">
      <dgm:prSet presAssocID="{AFF15F5A-DF76-4F87-B9F3-E3660178A7B3}" presName="conn" presStyleLbl="parChTrans1D2" presStyleIdx="0" presStyleCnt="1"/>
      <dgm:spPr/>
      <dgm:t>
        <a:bodyPr/>
        <a:lstStyle/>
        <a:p>
          <a:endParaRPr lang="en-US"/>
        </a:p>
      </dgm:t>
    </dgm:pt>
    <dgm:pt modelId="{E486A68B-78A2-499E-AF3C-A5B746F3BC67}" type="pres">
      <dgm:prSet presAssocID="{AFF15F5A-DF76-4F87-B9F3-E3660178A7B3}" presName="extraNode" presStyleLbl="node1" presStyleIdx="0" presStyleCnt="3"/>
      <dgm:spPr/>
    </dgm:pt>
    <dgm:pt modelId="{1516AE6B-BD55-456E-A6CE-C2942B3183D7}" type="pres">
      <dgm:prSet presAssocID="{AFF15F5A-DF76-4F87-B9F3-E3660178A7B3}" presName="dstNode" presStyleLbl="node1" presStyleIdx="0" presStyleCnt="3"/>
      <dgm:spPr/>
    </dgm:pt>
    <dgm:pt modelId="{465954D9-AF17-4B14-B18D-D7A11FBB5BBA}" type="pres">
      <dgm:prSet presAssocID="{6A08C8FD-BA05-463D-ADE8-6C1545DACBF0}" presName="text_1" presStyleLbl="node1" presStyleIdx="0" presStyleCnt="3">
        <dgm:presLayoutVars>
          <dgm:bulletEnabled val="1"/>
        </dgm:presLayoutVars>
      </dgm:prSet>
      <dgm:spPr/>
      <dgm:t>
        <a:bodyPr/>
        <a:lstStyle/>
        <a:p>
          <a:endParaRPr lang="en-US"/>
        </a:p>
      </dgm:t>
    </dgm:pt>
    <dgm:pt modelId="{A9BD870A-5E63-4C13-9BA9-D2FAE1D199E2}" type="pres">
      <dgm:prSet presAssocID="{6A08C8FD-BA05-463D-ADE8-6C1545DACBF0}" presName="accent_1" presStyleCnt="0"/>
      <dgm:spPr/>
    </dgm:pt>
    <dgm:pt modelId="{E20B8AFE-D7AF-485C-86F2-94C7E442CA84}" type="pres">
      <dgm:prSet presAssocID="{6A08C8FD-BA05-463D-ADE8-6C1545DACBF0}" presName="accentRepeatNode" presStyleLbl="solidFgAcc1" presStyleIdx="0" presStyleCnt="3"/>
      <dgm:spPr/>
    </dgm:pt>
    <dgm:pt modelId="{B0453361-08DA-4C73-96FE-66C9167EEE00}" type="pres">
      <dgm:prSet presAssocID="{EC919F6E-8821-45C5-A80F-70CF2A054E91}" presName="text_2" presStyleLbl="node1" presStyleIdx="1" presStyleCnt="3">
        <dgm:presLayoutVars>
          <dgm:bulletEnabled val="1"/>
        </dgm:presLayoutVars>
      </dgm:prSet>
      <dgm:spPr/>
      <dgm:t>
        <a:bodyPr/>
        <a:lstStyle/>
        <a:p>
          <a:endParaRPr lang="en-US"/>
        </a:p>
      </dgm:t>
    </dgm:pt>
    <dgm:pt modelId="{4D300C7D-DD16-4E02-A3E3-87E32C208A23}" type="pres">
      <dgm:prSet presAssocID="{EC919F6E-8821-45C5-A80F-70CF2A054E91}" presName="accent_2" presStyleCnt="0"/>
      <dgm:spPr/>
    </dgm:pt>
    <dgm:pt modelId="{B4550403-C0B6-413A-8EBE-514521AC3DE4}" type="pres">
      <dgm:prSet presAssocID="{EC919F6E-8821-45C5-A80F-70CF2A054E91}" presName="accentRepeatNode" presStyleLbl="solidFgAcc1" presStyleIdx="1" presStyleCnt="3"/>
      <dgm:spPr/>
    </dgm:pt>
    <dgm:pt modelId="{5A6F1D62-9CF7-4084-9A38-F498768E7F2D}" type="pres">
      <dgm:prSet presAssocID="{0E961D1B-9558-4525-98D0-5B4AD5CD87BF}" presName="text_3" presStyleLbl="node1" presStyleIdx="2" presStyleCnt="3">
        <dgm:presLayoutVars>
          <dgm:bulletEnabled val="1"/>
        </dgm:presLayoutVars>
      </dgm:prSet>
      <dgm:spPr/>
      <dgm:t>
        <a:bodyPr/>
        <a:lstStyle/>
        <a:p>
          <a:endParaRPr lang="en-US"/>
        </a:p>
      </dgm:t>
    </dgm:pt>
    <dgm:pt modelId="{E533C48F-CFAD-448A-A8B9-86AEDCAFD54C}" type="pres">
      <dgm:prSet presAssocID="{0E961D1B-9558-4525-98D0-5B4AD5CD87BF}" presName="accent_3" presStyleCnt="0"/>
      <dgm:spPr/>
    </dgm:pt>
    <dgm:pt modelId="{6A0A22C0-199C-42B7-9306-DD0AF43DC160}" type="pres">
      <dgm:prSet presAssocID="{0E961D1B-9558-4525-98D0-5B4AD5CD87BF}" presName="accentRepeatNode" presStyleLbl="solidFgAcc1" presStyleIdx="2" presStyleCnt="3"/>
      <dgm:spPr/>
    </dgm:pt>
  </dgm:ptLst>
  <dgm:cxnLst>
    <dgm:cxn modelId="{5F7DCB51-D68E-4D18-BFA0-512CAE06C651}" srcId="{AFF15F5A-DF76-4F87-B9F3-E3660178A7B3}" destId="{EC919F6E-8821-45C5-A80F-70CF2A054E91}" srcOrd="1" destOrd="0" parTransId="{CCFD53F3-19D6-49FF-9A30-740CC29A266B}" sibTransId="{CA276DE8-CA99-4CFB-80D7-589A32321EEB}"/>
    <dgm:cxn modelId="{02DFFCE7-A215-4D3E-9FF1-1509E07472E0}" srcId="{AFF15F5A-DF76-4F87-B9F3-E3660178A7B3}" destId="{0E961D1B-9558-4525-98D0-5B4AD5CD87BF}" srcOrd="2" destOrd="0" parTransId="{78308F49-0269-4500-A3CB-E60AE821AE8D}" sibTransId="{4FE216F0-B73A-4D76-A4AD-C5A1797FAC42}"/>
    <dgm:cxn modelId="{F72C346F-4B49-43E3-A2C6-DA06C3E7BF1A}" srcId="{AFF15F5A-DF76-4F87-B9F3-E3660178A7B3}" destId="{6A08C8FD-BA05-463D-ADE8-6C1545DACBF0}" srcOrd="0" destOrd="0" parTransId="{F35C0D03-C1F8-4C05-A5CA-5BDE814A72E9}" sibTransId="{C4CB42FE-55D8-427F-97B6-4A26F54BDF0B}"/>
    <dgm:cxn modelId="{8C449D93-E99D-4D39-8DC4-B7AACF24874A}" type="presOf" srcId="{AFF15F5A-DF76-4F87-B9F3-E3660178A7B3}" destId="{9959F1C7-F640-4934-9057-12AF4B114BC9}" srcOrd="0" destOrd="0" presId="urn:microsoft.com/office/officeart/2008/layout/VerticalCurvedList"/>
    <dgm:cxn modelId="{F3B13E89-79EF-4938-9846-992F70FA0A00}" type="presOf" srcId="{0E961D1B-9558-4525-98D0-5B4AD5CD87BF}" destId="{5A6F1D62-9CF7-4084-9A38-F498768E7F2D}" srcOrd="0" destOrd="0" presId="urn:microsoft.com/office/officeart/2008/layout/VerticalCurvedList"/>
    <dgm:cxn modelId="{CCF0310E-FCD9-4304-82FC-5CC9A6734C13}" type="presOf" srcId="{EC919F6E-8821-45C5-A80F-70CF2A054E91}" destId="{B0453361-08DA-4C73-96FE-66C9167EEE00}" srcOrd="0" destOrd="0" presId="urn:microsoft.com/office/officeart/2008/layout/VerticalCurvedList"/>
    <dgm:cxn modelId="{33DED39E-D987-4C51-A2D0-218308233338}" type="presOf" srcId="{C4CB42FE-55D8-427F-97B6-4A26F54BDF0B}" destId="{77B1CDD3-2F7B-42FB-B053-0178B2D97847}" srcOrd="0" destOrd="0" presId="urn:microsoft.com/office/officeart/2008/layout/VerticalCurvedList"/>
    <dgm:cxn modelId="{77BE8AFB-41A1-46D5-BC8A-7EE84F14BC3C}" type="presOf" srcId="{6A08C8FD-BA05-463D-ADE8-6C1545DACBF0}" destId="{465954D9-AF17-4B14-B18D-D7A11FBB5BBA}" srcOrd="0" destOrd="0" presId="urn:microsoft.com/office/officeart/2008/layout/VerticalCurvedList"/>
    <dgm:cxn modelId="{7073890B-59C5-4D69-935E-E784379111B8}" type="presParOf" srcId="{9959F1C7-F640-4934-9057-12AF4B114BC9}" destId="{AB3EC5B5-955D-43E1-B7A2-1C1E4D578526}" srcOrd="0" destOrd="0" presId="urn:microsoft.com/office/officeart/2008/layout/VerticalCurvedList"/>
    <dgm:cxn modelId="{07B035E9-6D26-44F0-A3C9-34A6E7EC9CD0}" type="presParOf" srcId="{AB3EC5B5-955D-43E1-B7A2-1C1E4D578526}" destId="{D266176B-5134-445E-9476-1519ABA6F9B7}" srcOrd="0" destOrd="0" presId="urn:microsoft.com/office/officeart/2008/layout/VerticalCurvedList"/>
    <dgm:cxn modelId="{7362AEE1-5B21-4ACC-809E-166C3C4C6671}" type="presParOf" srcId="{D266176B-5134-445E-9476-1519ABA6F9B7}" destId="{9423CF20-904B-47E7-9F59-5486AE322E52}" srcOrd="0" destOrd="0" presId="urn:microsoft.com/office/officeart/2008/layout/VerticalCurvedList"/>
    <dgm:cxn modelId="{17B960A3-6E7F-4A30-A3E0-8D33FDFC7897}" type="presParOf" srcId="{D266176B-5134-445E-9476-1519ABA6F9B7}" destId="{77B1CDD3-2F7B-42FB-B053-0178B2D97847}" srcOrd="1" destOrd="0" presId="urn:microsoft.com/office/officeart/2008/layout/VerticalCurvedList"/>
    <dgm:cxn modelId="{C922E98F-65CE-43EB-858F-EB8A288D5B04}" type="presParOf" srcId="{D266176B-5134-445E-9476-1519ABA6F9B7}" destId="{E486A68B-78A2-499E-AF3C-A5B746F3BC67}" srcOrd="2" destOrd="0" presId="urn:microsoft.com/office/officeart/2008/layout/VerticalCurvedList"/>
    <dgm:cxn modelId="{1BBAA2E7-78E5-4D3B-8286-67F7022A94AF}" type="presParOf" srcId="{D266176B-5134-445E-9476-1519ABA6F9B7}" destId="{1516AE6B-BD55-456E-A6CE-C2942B3183D7}" srcOrd="3" destOrd="0" presId="urn:microsoft.com/office/officeart/2008/layout/VerticalCurvedList"/>
    <dgm:cxn modelId="{EDFDE695-50A0-40BD-AF7A-82010407E2AE}" type="presParOf" srcId="{AB3EC5B5-955D-43E1-B7A2-1C1E4D578526}" destId="{465954D9-AF17-4B14-B18D-D7A11FBB5BBA}" srcOrd="1" destOrd="0" presId="urn:microsoft.com/office/officeart/2008/layout/VerticalCurvedList"/>
    <dgm:cxn modelId="{1C604BE7-C6DF-4530-AC87-750888D13A58}" type="presParOf" srcId="{AB3EC5B5-955D-43E1-B7A2-1C1E4D578526}" destId="{A9BD870A-5E63-4C13-9BA9-D2FAE1D199E2}" srcOrd="2" destOrd="0" presId="urn:microsoft.com/office/officeart/2008/layout/VerticalCurvedList"/>
    <dgm:cxn modelId="{FA2DE5DB-6AD4-43CA-BE78-14BBCEF16E1B}" type="presParOf" srcId="{A9BD870A-5E63-4C13-9BA9-D2FAE1D199E2}" destId="{E20B8AFE-D7AF-485C-86F2-94C7E442CA84}" srcOrd="0" destOrd="0" presId="urn:microsoft.com/office/officeart/2008/layout/VerticalCurvedList"/>
    <dgm:cxn modelId="{6DC85045-19B1-4799-A622-432C408D3878}" type="presParOf" srcId="{AB3EC5B5-955D-43E1-B7A2-1C1E4D578526}" destId="{B0453361-08DA-4C73-96FE-66C9167EEE00}" srcOrd="3" destOrd="0" presId="urn:microsoft.com/office/officeart/2008/layout/VerticalCurvedList"/>
    <dgm:cxn modelId="{CDC0C470-E243-40D2-9C6E-35BADB9F84B5}" type="presParOf" srcId="{AB3EC5B5-955D-43E1-B7A2-1C1E4D578526}" destId="{4D300C7D-DD16-4E02-A3E3-87E32C208A23}" srcOrd="4" destOrd="0" presId="urn:microsoft.com/office/officeart/2008/layout/VerticalCurvedList"/>
    <dgm:cxn modelId="{24DBDF8C-F020-4ACD-9D13-C41833883113}" type="presParOf" srcId="{4D300C7D-DD16-4E02-A3E3-87E32C208A23}" destId="{B4550403-C0B6-413A-8EBE-514521AC3DE4}" srcOrd="0" destOrd="0" presId="urn:microsoft.com/office/officeart/2008/layout/VerticalCurvedList"/>
    <dgm:cxn modelId="{122DD0E7-23B8-4C99-A149-992DBF547312}" type="presParOf" srcId="{AB3EC5B5-955D-43E1-B7A2-1C1E4D578526}" destId="{5A6F1D62-9CF7-4084-9A38-F498768E7F2D}" srcOrd="5" destOrd="0" presId="urn:microsoft.com/office/officeart/2008/layout/VerticalCurvedList"/>
    <dgm:cxn modelId="{F0AACFCC-93E6-41EE-8268-8A0FF04A527C}" type="presParOf" srcId="{AB3EC5B5-955D-43E1-B7A2-1C1E4D578526}" destId="{E533C48F-CFAD-448A-A8B9-86AEDCAFD54C}" srcOrd="6" destOrd="0" presId="urn:microsoft.com/office/officeart/2008/layout/VerticalCurvedList"/>
    <dgm:cxn modelId="{8AF01A19-4F06-4A36-8D17-4C844C57F21C}" type="presParOf" srcId="{E533C48F-CFAD-448A-A8B9-86AEDCAFD54C}" destId="{6A0A22C0-199C-42B7-9306-DD0AF43DC16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1CDD3-2F7B-42FB-B053-0178B2D97847}">
      <dsp:nvSpPr>
        <dsp:cNvPr id="0" name=""/>
        <dsp:cNvSpPr/>
      </dsp:nvSpPr>
      <dsp:spPr>
        <a:xfrm>
          <a:off x="-3157480" y="-485967"/>
          <a:ext cx="3765936" cy="3765936"/>
        </a:xfrm>
        <a:prstGeom prst="blockArc">
          <a:avLst>
            <a:gd name="adj1" fmla="val 18900000"/>
            <a:gd name="adj2" fmla="val 2700000"/>
            <a:gd name="adj3" fmla="val 57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954D9-AF17-4B14-B18D-D7A11FBB5BBA}">
      <dsp:nvSpPr>
        <dsp:cNvPr id="0" name=""/>
        <dsp:cNvSpPr/>
      </dsp:nvSpPr>
      <dsp:spPr>
        <a:xfrm>
          <a:off x="391236" y="279400"/>
          <a:ext cx="7955635" cy="558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4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Different Seed policies</a:t>
          </a:r>
          <a:endParaRPr lang="en-US" sz="2900" kern="1200" dirty="0"/>
        </a:p>
      </dsp:txBody>
      <dsp:txXfrm>
        <a:off x="391236" y="279400"/>
        <a:ext cx="7955635" cy="558800"/>
      </dsp:txXfrm>
    </dsp:sp>
    <dsp:sp modelId="{E20B8AFE-D7AF-485C-86F2-94C7E442CA84}">
      <dsp:nvSpPr>
        <dsp:cNvPr id="0" name=""/>
        <dsp:cNvSpPr/>
      </dsp:nvSpPr>
      <dsp:spPr>
        <a:xfrm>
          <a:off x="41986" y="209550"/>
          <a:ext cx="698500" cy="6985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53361-08DA-4C73-96FE-66C9167EEE00}">
      <dsp:nvSpPr>
        <dsp:cNvPr id="0" name=""/>
        <dsp:cNvSpPr/>
      </dsp:nvSpPr>
      <dsp:spPr>
        <a:xfrm>
          <a:off x="594359" y="1117600"/>
          <a:ext cx="7752511" cy="5588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4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Objectives</a:t>
          </a:r>
          <a:endParaRPr lang="en-US" sz="2900" kern="1200" dirty="0"/>
        </a:p>
      </dsp:txBody>
      <dsp:txXfrm>
        <a:off x="594359" y="1117600"/>
        <a:ext cx="7752511" cy="558800"/>
      </dsp:txXfrm>
    </dsp:sp>
    <dsp:sp modelId="{B4550403-C0B6-413A-8EBE-514521AC3DE4}">
      <dsp:nvSpPr>
        <dsp:cNvPr id="0" name=""/>
        <dsp:cNvSpPr/>
      </dsp:nvSpPr>
      <dsp:spPr>
        <a:xfrm>
          <a:off x="245109" y="1047750"/>
          <a:ext cx="698500" cy="6985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F1D62-9CF7-4084-9A38-F498768E7F2D}">
      <dsp:nvSpPr>
        <dsp:cNvPr id="0" name=""/>
        <dsp:cNvSpPr/>
      </dsp:nvSpPr>
      <dsp:spPr>
        <a:xfrm>
          <a:off x="391236" y="1955800"/>
          <a:ext cx="7955635" cy="558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4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Thrust areas of National Seed Policy, 2002</a:t>
          </a:r>
          <a:endParaRPr lang="en-US" sz="2900" kern="1200" dirty="0"/>
        </a:p>
      </dsp:txBody>
      <dsp:txXfrm>
        <a:off x="391236" y="1955800"/>
        <a:ext cx="7955635" cy="558800"/>
      </dsp:txXfrm>
    </dsp:sp>
    <dsp:sp modelId="{6A0A22C0-199C-42B7-9306-DD0AF43DC160}">
      <dsp:nvSpPr>
        <dsp:cNvPr id="0" name=""/>
        <dsp:cNvSpPr/>
      </dsp:nvSpPr>
      <dsp:spPr>
        <a:xfrm>
          <a:off x="41986" y="1885950"/>
          <a:ext cx="698500" cy="6985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1CDD3-2F7B-42FB-B053-0178B2D97847}">
      <dsp:nvSpPr>
        <dsp:cNvPr id="0" name=""/>
        <dsp:cNvSpPr/>
      </dsp:nvSpPr>
      <dsp:spPr>
        <a:xfrm>
          <a:off x="-3013795" y="-464123"/>
          <a:ext cx="3595248" cy="3595248"/>
        </a:xfrm>
        <a:prstGeom prst="blockArc">
          <a:avLst>
            <a:gd name="adj1" fmla="val 18900000"/>
            <a:gd name="adj2" fmla="val 2700000"/>
            <a:gd name="adj3" fmla="val 60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954D9-AF17-4B14-B18D-D7A11FBB5BBA}">
      <dsp:nvSpPr>
        <dsp:cNvPr id="0" name=""/>
        <dsp:cNvSpPr/>
      </dsp:nvSpPr>
      <dsp:spPr>
        <a:xfrm>
          <a:off x="373861" y="266700"/>
          <a:ext cx="7975015" cy="5334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386"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Seed marketing and Distribution</a:t>
          </a:r>
          <a:endParaRPr lang="en-US" sz="2800" kern="1200" dirty="0"/>
        </a:p>
      </dsp:txBody>
      <dsp:txXfrm>
        <a:off x="373861" y="266700"/>
        <a:ext cx="7975015" cy="533400"/>
      </dsp:txXfrm>
    </dsp:sp>
    <dsp:sp modelId="{E20B8AFE-D7AF-485C-86F2-94C7E442CA84}">
      <dsp:nvSpPr>
        <dsp:cNvPr id="0" name=""/>
        <dsp:cNvSpPr/>
      </dsp:nvSpPr>
      <dsp:spPr>
        <a:xfrm>
          <a:off x="40486" y="200025"/>
          <a:ext cx="666750" cy="6667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53361-08DA-4C73-96FE-66C9167EEE00}">
      <dsp:nvSpPr>
        <dsp:cNvPr id="0" name=""/>
        <dsp:cNvSpPr/>
      </dsp:nvSpPr>
      <dsp:spPr>
        <a:xfrm>
          <a:off x="567752" y="1066800"/>
          <a:ext cx="7781124" cy="533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386"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Export and Import of Seeds</a:t>
          </a:r>
          <a:endParaRPr lang="en-US" sz="2800" kern="1200" dirty="0"/>
        </a:p>
      </dsp:txBody>
      <dsp:txXfrm>
        <a:off x="567752" y="1066800"/>
        <a:ext cx="7781124" cy="533400"/>
      </dsp:txXfrm>
    </dsp:sp>
    <dsp:sp modelId="{B4550403-C0B6-413A-8EBE-514521AC3DE4}">
      <dsp:nvSpPr>
        <dsp:cNvPr id="0" name=""/>
        <dsp:cNvSpPr/>
      </dsp:nvSpPr>
      <dsp:spPr>
        <a:xfrm>
          <a:off x="234377" y="1000125"/>
          <a:ext cx="666750" cy="6667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F1D62-9CF7-4084-9A38-F498768E7F2D}">
      <dsp:nvSpPr>
        <dsp:cNvPr id="0" name=""/>
        <dsp:cNvSpPr/>
      </dsp:nvSpPr>
      <dsp:spPr>
        <a:xfrm>
          <a:off x="373861" y="1866900"/>
          <a:ext cx="7975015" cy="5334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386"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Seed </a:t>
          </a:r>
          <a:r>
            <a:rPr lang="en-US" sz="2800" kern="1200" smtClean="0"/>
            <a:t>productioin</a:t>
          </a:r>
          <a:endParaRPr lang="en-US" sz="2800" kern="1200" dirty="0"/>
        </a:p>
      </dsp:txBody>
      <dsp:txXfrm>
        <a:off x="373861" y="1866900"/>
        <a:ext cx="7975015" cy="533400"/>
      </dsp:txXfrm>
    </dsp:sp>
    <dsp:sp modelId="{6A0A22C0-199C-42B7-9306-DD0AF43DC160}">
      <dsp:nvSpPr>
        <dsp:cNvPr id="0" name=""/>
        <dsp:cNvSpPr/>
      </dsp:nvSpPr>
      <dsp:spPr>
        <a:xfrm>
          <a:off x="40486" y="1800225"/>
          <a:ext cx="666750" cy="66675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95369-C912-475E-9EFD-8A166DBEF4C3}" type="datetimeFigureOut">
              <a:rPr lang="en-US" smtClean="0"/>
              <a:t>19-Feb-21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3E08D-6BD2-4AFC-ADC6-2D9491BCB817}" type="slidenum">
              <a:rPr lang="en-US" smtClean="0"/>
              <a:t>‹#›</a:t>
            </a:fld>
            <a:endParaRPr lang="en-US"/>
          </a:p>
        </p:txBody>
      </p:sp>
    </p:spTree>
    <p:extLst>
      <p:ext uri="{BB962C8B-B14F-4D97-AF65-F5344CB8AC3E}">
        <p14:creationId xmlns:p14="http://schemas.microsoft.com/office/powerpoint/2010/main" val="143572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Seed Act, 1966, seed control order 1983 and New Policy on Seeds Development, 1988, from the basis of promotion and regulation of the Indian Seed Industry</a:t>
            </a:r>
            <a:endParaRPr lang="en-US" dirty="0"/>
          </a:p>
        </p:txBody>
      </p:sp>
      <p:sp>
        <p:nvSpPr>
          <p:cNvPr id="4" name="Slide Number Placeholder 3"/>
          <p:cNvSpPr>
            <a:spLocks noGrp="1"/>
          </p:cNvSpPr>
          <p:nvPr>
            <p:ph type="sldNum" sz="quarter" idx="10"/>
          </p:nvPr>
        </p:nvSpPr>
        <p:spPr/>
        <p:txBody>
          <a:bodyPr/>
          <a:lstStyle/>
          <a:p>
            <a:fld id="{8B23E08D-6BD2-4AFC-ADC6-2D9491BCB817}" type="slidenum">
              <a:rPr lang="en-US" smtClean="0"/>
              <a:t>3</a:t>
            </a:fld>
            <a:endParaRPr lang="en-US"/>
          </a:p>
        </p:txBody>
      </p:sp>
    </p:spTree>
    <p:extLst>
      <p:ext uri="{BB962C8B-B14F-4D97-AF65-F5344CB8AC3E}">
        <p14:creationId xmlns:p14="http://schemas.microsoft.com/office/powerpoint/2010/main" val="343962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seed policy 1988 </a:t>
            </a:r>
            <a:r>
              <a:rPr lang="en-US" dirty="0" smtClean="0">
                <a:solidFill>
                  <a:schemeClr val="tx1"/>
                </a:solidFill>
                <a:latin typeface="Times New Roman" pitchFamily="18" charset="0"/>
                <a:cs typeface="Times New Roman" pitchFamily="18" charset="0"/>
              </a:rPr>
              <a:t>ushered in a new area of growth and phenomenal development. Because, it allowed limited import of commercial seed, remove curbs on imports of seeds of vegetables, flowers and ornamental plants and even allowed import of seed of course cereals, pulses and oilseeds for a period of two years. </a:t>
            </a:r>
            <a:endParaRPr lang="en-US" dirty="0"/>
          </a:p>
        </p:txBody>
      </p:sp>
      <p:sp>
        <p:nvSpPr>
          <p:cNvPr id="4" name="Slide Number Placeholder 3"/>
          <p:cNvSpPr>
            <a:spLocks noGrp="1"/>
          </p:cNvSpPr>
          <p:nvPr>
            <p:ph type="sldNum" sz="quarter" idx="10"/>
          </p:nvPr>
        </p:nvSpPr>
        <p:spPr/>
        <p:txBody>
          <a:bodyPr/>
          <a:lstStyle/>
          <a:p>
            <a:fld id="{8B23E08D-6BD2-4AFC-ADC6-2D9491BCB817}" type="slidenum">
              <a:rPr lang="en-US" smtClean="0"/>
              <a:t>4</a:t>
            </a:fld>
            <a:endParaRPr lang="en-US"/>
          </a:p>
        </p:txBody>
      </p:sp>
    </p:spTree>
    <p:extLst>
      <p:ext uri="{BB962C8B-B14F-4D97-AF65-F5344CB8AC3E}">
        <p14:creationId xmlns:p14="http://schemas.microsoft.com/office/powerpoint/2010/main" val="408327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itchFamily="18" charset="0"/>
                <a:cs typeface="Times New Roman" pitchFamily="18" charset="0"/>
              </a:rPr>
              <a:t>in March 2002, first transgenic </a:t>
            </a:r>
            <a:r>
              <a:rPr lang="en-US" dirty="0" err="1" smtClean="0">
                <a:solidFill>
                  <a:schemeClr val="tx1"/>
                </a:solidFill>
                <a:latin typeface="Times New Roman" pitchFamily="18" charset="0"/>
                <a:cs typeface="Times New Roman" pitchFamily="18" charset="0"/>
              </a:rPr>
              <a:t>Bt</a:t>
            </a:r>
            <a:r>
              <a:rPr lang="en-US" dirty="0" smtClean="0">
                <a:solidFill>
                  <a:schemeClr val="tx1"/>
                </a:solidFill>
                <a:latin typeface="Times New Roman" pitchFamily="18" charset="0"/>
                <a:cs typeface="Times New Roman" pitchFamily="18" charset="0"/>
              </a:rPr>
              <a:t> cotton was approved for commercial cultivation in India</a:t>
            </a:r>
            <a:endParaRPr lang="en-US" dirty="0"/>
          </a:p>
        </p:txBody>
      </p:sp>
      <p:sp>
        <p:nvSpPr>
          <p:cNvPr id="4" name="Slide Number Placeholder 3"/>
          <p:cNvSpPr>
            <a:spLocks noGrp="1"/>
          </p:cNvSpPr>
          <p:nvPr>
            <p:ph type="sldNum" sz="quarter" idx="10"/>
          </p:nvPr>
        </p:nvSpPr>
        <p:spPr/>
        <p:txBody>
          <a:bodyPr/>
          <a:lstStyle/>
          <a:p>
            <a:fld id="{8B23E08D-6BD2-4AFC-ADC6-2D9491BCB817}" type="slidenum">
              <a:rPr lang="en-US" smtClean="0"/>
              <a:t>5</a:t>
            </a:fld>
            <a:endParaRPr lang="en-US"/>
          </a:p>
        </p:txBody>
      </p:sp>
    </p:spTree>
    <p:extLst>
      <p:ext uri="{BB962C8B-B14F-4D97-AF65-F5344CB8AC3E}">
        <p14:creationId xmlns:p14="http://schemas.microsoft.com/office/powerpoint/2010/main" val="111348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National Seed Grid</a:t>
            </a:r>
            <a:r>
              <a:rPr lang="en-US" sz="1200" b="0" i="0" kern="1200" dirty="0" smtClean="0">
                <a:solidFill>
                  <a:schemeClr val="tx1"/>
                </a:solidFill>
                <a:effectLst/>
                <a:latin typeface="+mn-lt"/>
                <a:ea typeface="+mn-ea"/>
                <a:cs typeface="+mn-cs"/>
              </a:rPr>
              <a:t> will be established as a data base on </a:t>
            </a:r>
            <a:r>
              <a:rPr lang="en-US" sz="1200" b="1" i="0" kern="1200" dirty="0" smtClean="0">
                <a:solidFill>
                  <a:schemeClr val="tx1"/>
                </a:solidFill>
                <a:effectLst/>
                <a:latin typeface="+mn-lt"/>
                <a:ea typeface="+mn-ea"/>
                <a:cs typeface="+mn-cs"/>
              </a:rPr>
              <a:t>seed</a:t>
            </a:r>
            <a:r>
              <a:rPr lang="en-US" sz="1200" b="0" i="0" kern="1200" dirty="0" smtClean="0">
                <a:solidFill>
                  <a:schemeClr val="tx1"/>
                </a:solidFill>
                <a:effectLst/>
                <a:latin typeface="+mn-lt"/>
                <a:ea typeface="+mn-ea"/>
                <a:cs typeface="+mn-cs"/>
              </a:rPr>
              <a:t> requirement, production, distribution and farmers preference. 3. Access to finance from commercial banks will be facilitated. 4. Availability of high quality </a:t>
            </a:r>
            <a:r>
              <a:rPr lang="en-US" sz="1200" b="1" i="0" kern="1200" dirty="0" smtClean="0">
                <a:solidFill>
                  <a:schemeClr val="tx1"/>
                </a:solidFill>
                <a:effectLst/>
                <a:latin typeface="+mn-lt"/>
                <a:ea typeface="+mn-ea"/>
                <a:cs typeface="+mn-cs"/>
              </a:rPr>
              <a:t>seed</a:t>
            </a:r>
            <a:r>
              <a:rPr lang="en-US" sz="1200" b="0" i="0" kern="1200" dirty="0" smtClean="0">
                <a:solidFill>
                  <a:schemeClr val="tx1"/>
                </a:solidFill>
                <a:effectLst/>
                <a:latin typeface="+mn-lt"/>
                <a:ea typeface="+mn-ea"/>
                <a:cs typeface="+mn-cs"/>
              </a:rPr>
              <a:t> will be ensured through improved distribution system and efficient marketing set up.</a:t>
            </a:r>
            <a:endParaRPr lang="en-US" dirty="0"/>
          </a:p>
        </p:txBody>
      </p:sp>
      <p:sp>
        <p:nvSpPr>
          <p:cNvPr id="4" name="Slide Number Placeholder 3"/>
          <p:cNvSpPr>
            <a:spLocks noGrp="1"/>
          </p:cNvSpPr>
          <p:nvPr>
            <p:ph type="sldNum" sz="quarter" idx="10"/>
          </p:nvPr>
        </p:nvSpPr>
        <p:spPr/>
        <p:txBody>
          <a:bodyPr/>
          <a:lstStyle/>
          <a:p>
            <a:fld id="{8B23E08D-6BD2-4AFC-ADC6-2D9491BCB817}" type="slidenum">
              <a:rPr lang="en-US" smtClean="0"/>
              <a:t>6</a:t>
            </a:fld>
            <a:endParaRPr lang="en-US"/>
          </a:p>
        </p:txBody>
      </p:sp>
    </p:spTree>
    <p:extLst>
      <p:ext uri="{BB962C8B-B14F-4D97-AF65-F5344CB8AC3E}">
        <p14:creationId xmlns:p14="http://schemas.microsoft.com/office/powerpoint/2010/main" val="176167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itchFamily="18" charset="0"/>
                <a:cs typeface="Times New Roman" pitchFamily="18" charset="0"/>
              </a:rPr>
              <a:t>National Seed Board will be established as apex body in place of existing Central Seed Committee to implement New Seed Act</a:t>
            </a:r>
          </a:p>
          <a:p>
            <a:endParaRPr lang="en-US" dirty="0"/>
          </a:p>
        </p:txBody>
      </p:sp>
      <p:sp>
        <p:nvSpPr>
          <p:cNvPr id="4" name="Slide Number Placeholder 3"/>
          <p:cNvSpPr>
            <a:spLocks noGrp="1"/>
          </p:cNvSpPr>
          <p:nvPr>
            <p:ph type="sldNum" sz="quarter" idx="10"/>
          </p:nvPr>
        </p:nvSpPr>
        <p:spPr/>
        <p:txBody>
          <a:bodyPr/>
          <a:lstStyle/>
          <a:p>
            <a:fld id="{8B23E08D-6BD2-4AFC-ADC6-2D9491BCB817}" type="slidenum">
              <a:rPr lang="en-US" smtClean="0"/>
              <a:t>14</a:t>
            </a:fld>
            <a:endParaRPr lang="en-US"/>
          </a:p>
        </p:txBody>
      </p:sp>
    </p:spTree>
    <p:extLst>
      <p:ext uri="{BB962C8B-B14F-4D97-AF65-F5344CB8AC3E}">
        <p14:creationId xmlns:p14="http://schemas.microsoft.com/office/powerpoint/2010/main" val="149973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19-Feb-21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19-Feb-21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66799"/>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smtClean="0">
                <a:solidFill>
                  <a:schemeClr val="tx1"/>
                </a:solidFill>
                <a:latin typeface="Times New Roman" pitchFamily="18" charset="0"/>
                <a:cs typeface="Times New Roman" pitchFamily="18" charset="0"/>
              </a:rPr>
              <a:t>SEED POLICIES</a:t>
            </a:r>
            <a:endParaRPr lang="en-US" b="1" dirty="0">
              <a:solidFill>
                <a:schemeClr val="tx1"/>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887023165"/>
              </p:ext>
            </p:extLst>
          </p:nvPr>
        </p:nvGraphicFramePr>
        <p:xfrm>
          <a:off x="381000" y="1397000"/>
          <a:ext cx="83820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92150673"/>
              </p:ext>
            </p:extLst>
          </p:nvPr>
        </p:nvGraphicFramePr>
        <p:xfrm>
          <a:off x="381000" y="4038600"/>
          <a:ext cx="83820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5902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itchFamily="18" charset="0"/>
                <a:cs typeface="Times New Roman" pitchFamily="18" charset="0"/>
              </a:rPr>
              <a:t>THRUST AREAS</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r>
              <a:rPr lang="en-US" dirty="0">
                <a:solidFill>
                  <a:schemeClr val="tx1"/>
                </a:solidFill>
                <a:latin typeface="Times New Roman" pitchFamily="18" charset="0"/>
                <a:cs typeface="Times New Roman" pitchFamily="18" charset="0"/>
              </a:rPr>
              <a:t>• VARIETAL DEVELOPMENT AND PLANT </a:t>
            </a:r>
            <a:r>
              <a:rPr lang="en-US" dirty="0" smtClean="0">
                <a:solidFill>
                  <a:schemeClr val="tx1"/>
                </a:solidFill>
                <a:latin typeface="Times New Roman" pitchFamily="18" charset="0"/>
                <a:cs typeface="Times New Roman" pitchFamily="18" charset="0"/>
              </a:rPr>
              <a:t>VARIETY  PROTECTION</a:t>
            </a:r>
          </a:p>
          <a:p>
            <a:pPr algn="just"/>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SEED </a:t>
            </a:r>
            <a:r>
              <a:rPr lang="en-US" dirty="0" smtClean="0">
                <a:solidFill>
                  <a:schemeClr val="tx1"/>
                </a:solidFill>
                <a:latin typeface="Times New Roman" pitchFamily="18" charset="0"/>
                <a:cs typeface="Times New Roman" pitchFamily="18" charset="0"/>
              </a:rPr>
              <a:t>PRODUCTION</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QUALITY </a:t>
            </a:r>
            <a:r>
              <a:rPr lang="en-US" dirty="0" smtClean="0">
                <a:solidFill>
                  <a:schemeClr val="tx1"/>
                </a:solidFill>
                <a:latin typeface="Times New Roman" pitchFamily="18" charset="0"/>
                <a:cs typeface="Times New Roman" pitchFamily="18" charset="0"/>
              </a:rPr>
              <a:t>ASSURANCE</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SEED DISTRIBUTION AND </a:t>
            </a:r>
            <a:r>
              <a:rPr lang="en-US" dirty="0" smtClean="0">
                <a:solidFill>
                  <a:schemeClr val="tx1"/>
                </a:solidFill>
                <a:latin typeface="Times New Roman" pitchFamily="18" charset="0"/>
                <a:cs typeface="Times New Roman" pitchFamily="18" charset="0"/>
              </a:rPr>
              <a:t>MARKETING</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INFRASTRUCTURE </a:t>
            </a:r>
            <a:r>
              <a:rPr lang="en-US" dirty="0" smtClean="0">
                <a:solidFill>
                  <a:schemeClr val="tx1"/>
                </a:solidFill>
                <a:latin typeface="Times New Roman" pitchFamily="18" charset="0"/>
                <a:cs typeface="Times New Roman" pitchFamily="18" charset="0"/>
              </a:rPr>
              <a:t>FACILITIES</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TRANSGENIC PLANT </a:t>
            </a:r>
            <a:r>
              <a:rPr lang="en-US" dirty="0" smtClean="0">
                <a:solidFill>
                  <a:schemeClr val="tx1"/>
                </a:solidFill>
                <a:latin typeface="Times New Roman" pitchFamily="18" charset="0"/>
                <a:cs typeface="Times New Roman" pitchFamily="18" charset="0"/>
              </a:rPr>
              <a:t>VARIETIES</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IMPORT OF SEEDS AND PLANTING </a:t>
            </a:r>
            <a:r>
              <a:rPr lang="en-US" dirty="0" smtClean="0">
                <a:solidFill>
                  <a:schemeClr val="tx1"/>
                </a:solidFill>
                <a:latin typeface="Times New Roman" pitchFamily="18" charset="0"/>
                <a:cs typeface="Times New Roman" pitchFamily="18" charset="0"/>
              </a:rPr>
              <a:t>MATERIAL</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EXPORT OF </a:t>
            </a:r>
            <a:r>
              <a:rPr lang="en-US" dirty="0" smtClean="0">
                <a:solidFill>
                  <a:schemeClr val="tx1"/>
                </a:solidFill>
                <a:latin typeface="Times New Roman" pitchFamily="18" charset="0"/>
                <a:cs typeface="Times New Roman" pitchFamily="18" charset="0"/>
              </a:rPr>
              <a:t>SEEDS</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PROMOTION OF DOMESTIC SEED </a:t>
            </a:r>
            <a:r>
              <a:rPr lang="en-US" dirty="0" smtClean="0">
                <a:solidFill>
                  <a:schemeClr val="tx1"/>
                </a:solidFill>
                <a:latin typeface="Times New Roman" pitchFamily="18" charset="0"/>
                <a:cs typeface="Times New Roman" pitchFamily="18" charset="0"/>
              </a:rPr>
              <a:t>INDUSTRY</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 STRENGTHENING OF MONITORING </a:t>
            </a:r>
            <a:r>
              <a:rPr lang="en-US" dirty="0" smtClean="0">
                <a:solidFill>
                  <a:schemeClr val="tx1"/>
                </a:solidFill>
                <a:latin typeface="Times New Roman" pitchFamily="18" charset="0"/>
                <a:cs typeface="Times New Roman" pitchFamily="18" charset="0"/>
              </a:rPr>
              <a:t>SYSTEM</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724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534400" cy="9905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solidFill>
                  <a:srgbClr val="C00000"/>
                </a:solidFill>
                <a:latin typeface="Times New Roman" pitchFamily="18" charset="0"/>
                <a:cs typeface="Times New Roman" pitchFamily="18" charset="0"/>
              </a:rPr>
              <a:t>VARIETAL DEVELOPMENT AND PLANT VARIETY  PROTECTION</a:t>
            </a:r>
          </a:p>
        </p:txBody>
      </p:sp>
      <p:sp>
        <p:nvSpPr>
          <p:cNvPr id="3" name="Subtitle 2"/>
          <p:cNvSpPr>
            <a:spLocks noGrp="1"/>
          </p:cNvSpPr>
          <p:nvPr>
            <p:ph type="subTitle" idx="1"/>
          </p:nvPr>
        </p:nvSpPr>
        <p:spPr>
          <a:xfrm>
            <a:off x="457200" y="1447800"/>
            <a:ext cx="8458200" cy="51816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Registration of new plant varieties, EDV and extant varieties</a:t>
            </a:r>
          </a:p>
          <a:p>
            <a:pPr algn="just"/>
            <a:r>
              <a:rPr lang="en-US" dirty="0">
                <a:solidFill>
                  <a:schemeClr val="tx1"/>
                </a:solidFill>
                <a:latin typeface="Times New Roman" pitchFamily="18" charset="0"/>
                <a:cs typeface="Times New Roman" pitchFamily="18" charset="0"/>
              </a:rPr>
              <a:t>• Developing DUS test guidelines for new plant species</a:t>
            </a:r>
          </a:p>
          <a:p>
            <a:pPr algn="just"/>
            <a:r>
              <a:rPr lang="en-US" dirty="0" smtClean="0">
                <a:solidFill>
                  <a:schemeClr val="tx1"/>
                </a:solidFill>
                <a:latin typeface="Times New Roman" pitchFamily="18" charset="0"/>
                <a:cs typeface="Times New Roman" pitchFamily="18" charset="0"/>
              </a:rPr>
              <a:t>•Developing </a:t>
            </a:r>
            <a:r>
              <a:rPr lang="en-US" dirty="0">
                <a:solidFill>
                  <a:schemeClr val="tx1"/>
                </a:solidFill>
                <a:latin typeface="Times New Roman" pitchFamily="18" charset="0"/>
                <a:cs typeface="Times New Roman" pitchFamily="18" charset="0"/>
              </a:rPr>
              <a:t>characterization and documentation of registered</a:t>
            </a:r>
          </a:p>
          <a:p>
            <a:pPr algn="just"/>
            <a:r>
              <a:rPr lang="en-US" dirty="0">
                <a:solidFill>
                  <a:schemeClr val="tx1"/>
                </a:solidFill>
                <a:latin typeface="Times New Roman" pitchFamily="18" charset="0"/>
                <a:cs typeface="Times New Roman" pitchFamily="18" charset="0"/>
              </a:rPr>
              <a:t>varieties</a:t>
            </a:r>
          </a:p>
          <a:p>
            <a:pPr algn="just"/>
            <a:r>
              <a:rPr lang="en-US" dirty="0">
                <a:solidFill>
                  <a:schemeClr val="tx1"/>
                </a:solidFill>
                <a:latin typeface="Times New Roman" pitchFamily="18" charset="0"/>
                <a:cs typeface="Times New Roman" pitchFamily="18" charset="0"/>
              </a:rPr>
              <a:t>• Cataloging facilities for all variety of plants particularly </a:t>
            </a:r>
            <a:r>
              <a:rPr lang="en-US" dirty="0" smtClean="0">
                <a:solidFill>
                  <a:schemeClr val="tx1"/>
                </a:solidFill>
                <a:latin typeface="Times New Roman" pitchFamily="18" charset="0"/>
                <a:cs typeface="Times New Roman" pitchFamily="18" charset="0"/>
              </a:rPr>
              <a:t>tribal and </a:t>
            </a:r>
            <a:r>
              <a:rPr lang="en-US" dirty="0">
                <a:solidFill>
                  <a:schemeClr val="tx1"/>
                </a:solidFill>
                <a:latin typeface="Times New Roman" pitchFamily="18" charset="0"/>
                <a:cs typeface="Times New Roman" pitchFamily="18" charset="0"/>
              </a:rPr>
              <a:t>rural community</a:t>
            </a:r>
          </a:p>
          <a:p>
            <a:pPr algn="just"/>
            <a:r>
              <a:rPr lang="en-US" dirty="0">
                <a:solidFill>
                  <a:schemeClr val="tx1"/>
                </a:solidFill>
                <a:latin typeface="Times New Roman" pitchFamily="18" charset="0"/>
                <a:cs typeface="Times New Roman" pitchFamily="18" charset="0"/>
              </a:rPr>
              <a:t>• Maintenance of the National Register of Plant Varieties</a:t>
            </a:r>
          </a:p>
          <a:p>
            <a:pPr algn="just"/>
            <a:r>
              <a:rPr lang="en-US" dirty="0">
                <a:solidFill>
                  <a:schemeClr val="tx1"/>
                </a:solidFill>
                <a:latin typeface="Times New Roman" pitchFamily="18" charset="0"/>
                <a:cs typeface="Times New Roman" pitchFamily="18" charset="0"/>
              </a:rPr>
              <a:t>• Maintenance of National Gene Fund</a:t>
            </a:r>
          </a:p>
        </p:txBody>
      </p:sp>
    </p:spTree>
    <p:extLst>
      <p:ext uri="{BB962C8B-B14F-4D97-AF65-F5344CB8AC3E}">
        <p14:creationId xmlns:p14="http://schemas.microsoft.com/office/powerpoint/2010/main" val="69724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itchFamily="18" charset="0"/>
                <a:cs typeface="Times New Roman" pitchFamily="18" charset="0"/>
              </a:rPr>
              <a:t>THRUST AREAS</a:t>
            </a:r>
            <a:endParaRPr lang="en-US" sz="3600" b="1" dirty="0">
              <a:latin typeface="Times New Roman" pitchFamily="18" charset="0"/>
              <a:cs typeface="Times New Roman" pitchFamily="18" charset="0"/>
            </a:endParaRPr>
          </a:p>
        </p:txBody>
      </p:sp>
      <p:sp>
        <p:nvSpPr>
          <p:cNvPr id="4" name="Title 1"/>
          <p:cNvSpPr txBox="1">
            <a:spLocks/>
          </p:cNvSpPr>
          <p:nvPr/>
        </p:nvSpPr>
        <p:spPr>
          <a:xfrm>
            <a:off x="381000" y="304801"/>
            <a:ext cx="8534400" cy="99059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solidFill>
                  <a:srgbClr val="C00000"/>
                </a:solidFill>
                <a:latin typeface="Times New Roman" pitchFamily="18" charset="0"/>
                <a:cs typeface="Times New Roman" pitchFamily="18" charset="0"/>
              </a:rPr>
              <a:t>SEED PRODUCTION</a:t>
            </a:r>
            <a:endParaRPr lang="en-US" sz="3600" dirty="0">
              <a:solidFill>
                <a:srgbClr val="C00000"/>
              </a:solidFill>
              <a:latin typeface="Times New Roman" pitchFamily="18" charset="0"/>
              <a:cs typeface="Times New Roman" pitchFamily="18" charset="0"/>
            </a:endParaRPr>
          </a:p>
        </p:txBody>
      </p:sp>
      <p:sp>
        <p:nvSpPr>
          <p:cNvPr id="5" name="AutoShape 5" descr="Image result for breeder seed foundation seed ta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9342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724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63" t="5908" r="11128" b="8246"/>
          <a:stretch/>
        </p:blipFill>
        <p:spPr bwMode="auto">
          <a:xfrm>
            <a:off x="304800" y="3733800"/>
            <a:ext cx="4191000" cy="2933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
            <a:ext cx="4282440" cy="291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13" t="4906" r="9122" b="7912"/>
          <a:stretch/>
        </p:blipFill>
        <p:spPr bwMode="auto">
          <a:xfrm>
            <a:off x="228600" y="198120"/>
            <a:ext cx="411480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733800"/>
            <a:ext cx="405384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36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solidFill>
                  <a:srgbClr val="C00000"/>
                </a:solidFill>
                <a:latin typeface="Times New Roman" pitchFamily="18" charset="0"/>
                <a:cs typeface="Times New Roman" pitchFamily="18" charset="0"/>
              </a:rPr>
              <a:t>QUALITY ASSURANCE</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1143000"/>
            <a:ext cx="8686800" cy="5562600"/>
          </a:xfrm>
        </p:spPr>
        <p:style>
          <a:lnRef idx="2">
            <a:schemeClr val="dk1"/>
          </a:lnRef>
          <a:fillRef idx="1">
            <a:schemeClr val="lt1"/>
          </a:fillRef>
          <a:effectRef idx="0">
            <a:schemeClr val="dk1"/>
          </a:effectRef>
          <a:fontRef idx="minor">
            <a:schemeClr val="dk1"/>
          </a:fontRef>
        </p:style>
        <p:txBody>
          <a:bodyPr>
            <a:noAutofit/>
          </a:bodyPr>
          <a:lstStyle/>
          <a:p>
            <a:pPr marL="342900" indent="-342900" algn="just">
              <a:buFont typeface="Arial" pitchFamily="34" charset="0"/>
              <a:buChar char="•"/>
            </a:pPr>
            <a:r>
              <a:rPr lang="en-US" sz="2400" b="1" dirty="0" smtClean="0">
                <a:solidFill>
                  <a:srgbClr val="002060"/>
                </a:solidFill>
                <a:latin typeface="Times New Roman" pitchFamily="18" charset="0"/>
                <a:cs typeface="Times New Roman" pitchFamily="18" charset="0"/>
              </a:rPr>
              <a:t>Novel</a:t>
            </a:r>
            <a:r>
              <a:rPr lang="en-US" sz="2400" dirty="0" smtClean="0">
                <a:solidFill>
                  <a:schemeClr val="tx1"/>
                </a:solidFill>
                <a:latin typeface="Times New Roman" pitchFamily="18" charset="0"/>
                <a:cs typeface="Times New Roman" pitchFamily="18" charset="0"/>
              </a:rPr>
              <a:t>: variety </a:t>
            </a:r>
            <a:r>
              <a:rPr lang="en-US" sz="2400" dirty="0">
                <a:solidFill>
                  <a:schemeClr val="tx1"/>
                </a:solidFill>
                <a:latin typeface="Times New Roman" pitchFamily="18" charset="0"/>
                <a:cs typeface="Times New Roman" pitchFamily="18" charset="0"/>
              </a:rPr>
              <a:t>was not sold or disposed by the breeder for commercial exploitation in India earlier than one year or outside India, earlier than four years before the date of filing of application for registration. </a:t>
            </a:r>
            <a:endParaRPr lang="en-US" sz="24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sz="2400" b="1" dirty="0" smtClean="0">
                <a:solidFill>
                  <a:srgbClr val="002060"/>
                </a:solidFill>
                <a:latin typeface="Times New Roman" pitchFamily="18" charset="0"/>
                <a:cs typeface="Times New Roman" pitchFamily="18" charset="0"/>
              </a:rPr>
              <a:t>Distinct</a:t>
            </a:r>
            <a:r>
              <a:rPr lang="en-US" sz="2400" dirty="0" smtClean="0">
                <a:solidFill>
                  <a:schemeClr val="tx1"/>
                </a:solidFill>
                <a:latin typeface="Times New Roman" pitchFamily="18" charset="0"/>
                <a:cs typeface="Times New Roman" pitchFamily="18" charset="0"/>
              </a:rPr>
              <a:t>: variety </a:t>
            </a:r>
            <a:r>
              <a:rPr lang="en-US" sz="2400" dirty="0">
                <a:solidFill>
                  <a:schemeClr val="tx1"/>
                </a:solidFill>
                <a:latin typeface="Times New Roman" pitchFamily="18" charset="0"/>
                <a:cs typeface="Times New Roman" pitchFamily="18" charset="0"/>
              </a:rPr>
              <a:t>is clearly distinguishable by at least one essential characteristic from any other variety whose existence is known in any country at the time of filing of application </a:t>
            </a:r>
            <a:endParaRPr lang="en-US" sz="24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sz="2400" b="1" dirty="0" smtClean="0">
                <a:solidFill>
                  <a:srgbClr val="002060"/>
                </a:solidFill>
                <a:latin typeface="Times New Roman" pitchFamily="18" charset="0"/>
                <a:cs typeface="Times New Roman" pitchFamily="18" charset="0"/>
              </a:rPr>
              <a:t>Uniformity</a:t>
            </a:r>
            <a:r>
              <a:rPr lang="en-US" sz="2400" dirty="0" smtClean="0">
                <a:solidFill>
                  <a:schemeClr val="tx1"/>
                </a:solidFill>
                <a:latin typeface="Times New Roman" pitchFamily="18" charset="0"/>
                <a:cs typeface="Times New Roman" pitchFamily="18" charset="0"/>
              </a:rPr>
              <a:t>: variety </a:t>
            </a:r>
            <a:r>
              <a:rPr lang="en-US" sz="2400" dirty="0">
                <a:solidFill>
                  <a:schemeClr val="tx1"/>
                </a:solidFill>
                <a:latin typeface="Times New Roman" pitchFamily="18" charset="0"/>
                <a:cs typeface="Times New Roman" pitchFamily="18" charset="0"/>
              </a:rPr>
              <a:t>is sufficiently uniform for essential characteristics other than the variation that may be expected within the variety due to its mode of reproduction </a:t>
            </a:r>
            <a:endParaRPr lang="en-US" sz="24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sz="2400" b="1" dirty="0" smtClean="0">
                <a:solidFill>
                  <a:srgbClr val="002060"/>
                </a:solidFill>
                <a:latin typeface="Times New Roman" pitchFamily="18" charset="0"/>
                <a:cs typeface="Times New Roman" pitchFamily="18" charset="0"/>
              </a:rPr>
              <a:t>Stability</a:t>
            </a:r>
            <a:r>
              <a:rPr lang="en-US" sz="2400" dirty="0" smtClean="0">
                <a:solidFill>
                  <a:schemeClr val="tx1"/>
                </a:solidFill>
                <a:latin typeface="Times New Roman" pitchFamily="18" charset="0"/>
                <a:cs typeface="Times New Roman" pitchFamily="18" charset="0"/>
              </a:rPr>
              <a:t>: remain </a:t>
            </a:r>
            <a:r>
              <a:rPr lang="en-US" sz="2400" dirty="0">
                <a:solidFill>
                  <a:schemeClr val="tx1"/>
                </a:solidFill>
                <a:latin typeface="Times New Roman" pitchFamily="18" charset="0"/>
                <a:cs typeface="Times New Roman" pitchFamily="18" charset="0"/>
              </a:rPr>
              <a:t>unchanged for its essential characteristics even after repeated propagation</a:t>
            </a:r>
          </a:p>
        </p:txBody>
      </p:sp>
    </p:spTree>
    <p:extLst>
      <p:ext uri="{BB962C8B-B14F-4D97-AF65-F5344CB8AC3E}">
        <p14:creationId xmlns:p14="http://schemas.microsoft.com/office/powerpoint/2010/main" val="69724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solidFill>
                  <a:srgbClr val="C00000"/>
                </a:solidFill>
                <a:latin typeface="Times New Roman" pitchFamily="18" charset="0"/>
                <a:cs typeface="Times New Roman" pitchFamily="18" charset="0"/>
              </a:rPr>
              <a:t>SEED DISTRIBUTION AND MARKETING</a:t>
            </a:r>
          </a:p>
        </p:txBody>
      </p:sp>
      <p:pic>
        <p:nvPicPr>
          <p:cNvPr id="5122" name="Picture 2" descr="C:\Users\Sushmita\Pictures\Screenshots\Screenshot (247).png"/>
          <p:cNvPicPr>
            <a:picLocks noChangeAspect="1" noChangeArrowheads="1"/>
          </p:cNvPicPr>
          <p:nvPr/>
        </p:nvPicPr>
        <p:blipFill rotWithShape="1">
          <a:blip r:embed="rId2">
            <a:extLst>
              <a:ext uri="{28A0092B-C50C-407E-A947-70E740481C1C}">
                <a14:useLocalDpi xmlns:a14="http://schemas.microsoft.com/office/drawing/2010/main" val="0"/>
              </a:ext>
            </a:extLst>
          </a:blip>
          <a:srcRect l="13221" t="3124" r="13572" b="8958"/>
          <a:stretch/>
        </p:blipFill>
        <p:spPr bwMode="auto">
          <a:xfrm>
            <a:off x="304800" y="1295400"/>
            <a:ext cx="8610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4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shmita\Pictures\Screenshots\Screenshot (248).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31" t="6458" r="22943" b="8751"/>
          <a:stretch/>
        </p:blipFill>
        <p:spPr bwMode="auto">
          <a:xfrm>
            <a:off x="914400" y="243840"/>
            <a:ext cx="7178040" cy="6202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8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solidFill>
                  <a:srgbClr val="C00000"/>
                </a:solidFill>
                <a:latin typeface="Times New Roman" pitchFamily="18" charset="0"/>
                <a:cs typeface="Times New Roman" pitchFamily="18" charset="0"/>
              </a:rPr>
              <a:t>TYPES OF SEED DISTRIBUTION</a:t>
            </a:r>
            <a:endParaRPr lang="en-US" sz="3600" dirty="0">
              <a:solidFill>
                <a:srgbClr val="C00000"/>
              </a:solidFill>
              <a:latin typeface="Times New Roman" pitchFamily="18" charset="0"/>
              <a:cs typeface="Times New Roman" pitchFamily="18" charset="0"/>
            </a:endParaRPr>
          </a:p>
        </p:txBody>
      </p:sp>
      <p:sp>
        <p:nvSpPr>
          <p:cNvPr id="4" name="Subtitle 2"/>
          <p:cNvSpPr>
            <a:spLocks noGrp="1"/>
          </p:cNvSpPr>
          <p:nvPr>
            <p:ph type="subTitle" idx="1"/>
          </p:nvPr>
        </p:nvSpPr>
        <p:spPr>
          <a:xfrm>
            <a:off x="228600" y="1143000"/>
            <a:ext cx="8686800" cy="5562600"/>
          </a:xfrm>
        </p:spPr>
        <p:style>
          <a:lnRef idx="2">
            <a:schemeClr val="dk1"/>
          </a:lnRef>
          <a:fillRef idx="1">
            <a:schemeClr val="lt1"/>
          </a:fillRef>
          <a:effectRef idx="0">
            <a:schemeClr val="dk1"/>
          </a:effectRef>
          <a:fontRef idx="minor">
            <a:schemeClr val="dk1"/>
          </a:fontRef>
        </p:style>
        <p:txBody>
          <a:bodyPr>
            <a:noAutofit/>
          </a:bodyPr>
          <a:lstStyle/>
          <a:p>
            <a:pPr algn="just"/>
            <a:r>
              <a:rPr lang="en-US" sz="2200" b="1" dirty="0" smtClean="0">
                <a:solidFill>
                  <a:srgbClr val="C00000"/>
                </a:solidFill>
                <a:latin typeface="Times New Roman" pitchFamily="18" charset="0"/>
                <a:cs typeface="Times New Roman" pitchFamily="18" charset="0"/>
              </a:rPr>
              <a:t>(</a:t>
            </a:r>
            <a:r>
              <a:rPr lang="en-US" sz="2200" b="1" dirty="0">
                <a:solidFill>
                  <a:srgbClr val="C00000"/>
                </a:solidFill>
                <a:latin typeface="Times New Roman" pitchFamily="18" charset="0"/>
                <a:cs typeface="Times New Roman" pitchFamily="18" charset="0"/>
              </a:rPr>
              <a:t>a) Farmer to farmer </a:t>
            </a:r>
            <a:r>
              <a:rPr lang="en-US" sz="2200" b="1" dirty="0" smtClean="0">
                <a:solidFill>
                  <a:srgbClr val="C00000"/>
                </a:solidFill>
                <a:latin typeface="Times New Roman" pitchFamily="18" charset="0"/>
                <a:cs typeface="Times New Roman" pitchFamily="18" charset="0"/>
              </a:rPr>
              <a:t>distribution: </a:t>
            </a:r>
            <a:r>
              <a:rPr lang="en-US" sz="2200" dirty="0" smtClean="0">
                <a:solidFill>
                  <a:schemeClr val="tx1"/>
                </a:solidFill>
                <a:latin typeface="Times New Roman" pitchFamily="18" charset="0"/>
                <a:cs typeface="Times New Roman" pitchFamily="18" charset="0"/>
              </a:rPr>
              <a:t>This </a:t>
            </a:r>
            <a:r>
              <a:rPr lang="en-US" sz="2200" dirty="0">
                <a:solidFill>
                  <a:schemeClr val="tx1"/>
                </a:solidFill>
                <a:latin typeface="Times New Roman" pitchFamily="18" charset="0"/>
                <a:cs typeface="Times New Roman" pitchFamily="18" charset="0"/>
              </a:rPr>
              <a:t>is the traditional </a:t>
            </a:r>
            <a:r>
              <a:rPr lang="en-US" sz="2200" dirty="0" smtClean="0">
                <a:solidFill>
                  <a:schemeClr val="tx1"/>
                </a:solidFill>
                <a:latin typeface="Times New Roman" pitchFamily="18" charset="0"/>
                <a:cs typeface="Times New Roman" pitchFamily="18" charset="0"/>
              </a:rPr>
              <a:t>method, where </a:t>
            </a:r>
            <a:r>
              <a:rPr lang="en-US" sz="2200" dirty="0">
                <a:solidFill>
                  <a:schemeClr val="tx1"/>
                </a:solidFill>
                <a:latin typeface="Times New Roman" pitchFamily="18" charset="0"/>
                <a:cs typeface="Times New Roman" pitchFamily="18" charset="0"/>
              </a:rPr>
              <a:t>by farmers obtain their requirements from </a:t>
            </a:r>
            <a:r>
              <a:rPr lang="en-US" sz="2200" dirty="0" err="1" smtClean="0">
                <a:solidFill>
                  <a:schemeClr val="tx1"/>
                </a:solidFill>
                <a:latin typeface="Times New Roman" pitchFamily="18" charset="0"/>
                <a:cs typeface="Times New Roman" pitchFamily="18" charset="0"/>
              </a:rPr>
              <a:t>neighbours</a:t>
            </a:r>
            <a:r>
              <a:rPr lang="en-US" sz="2200" dirty="0" smtClean="0">
                <a:solidFill>
                  <a:schemeClr val="tx1"/>
                </a:solidFill>
                <a:latin typeface="Times New Roman" pitchFamily="18" charset="0"/>
                <a:cs typeface="Times New Roman" pitchFamily="18" charset="0"/>
              </a:rPr>
              <a:t> either on </a:t>
            </a:r>
            <a:r>
              <a:rPr lang="en-US" sz="2200" dirty="0">
                <a:solidFill>
                  <a:schemeClr val="tx1"/>
                </a:solidFill>
                <a:latin typeface="Times New Roman" pitchFamily="18" charset="0"/>
                <a:cs typeface="Times New Roman" pitchFamily="18" charset="0"/>
              </a:rPr>
              <a:t>cash payment or on an exchange basis. No formal </a:t>
            </a:r>
            <a:r>
              <a:rPr lang="en-US" sz="2200" dirty="0" smtClean="0">
                <a:solidFill>
                  <a:schemeClr val="tx1"/>
                </a:solidFill>
                <a:latin typeface="Times New Roman" pitchFamily="18" charset="0"/>
                <a:cs typeface="Times New Roman" pitchFamily="18" charset="0"/>
              </a:rPr>
              <a:t>marketing organization </a:t>
            </a:r>
            <a:r>
              <a:rPr lang="en-US" sz="2200" dirty="0">
                <a:solidFill>
                  <a:schemeClr val="tx1"/>
                </a:solidFill>
                <a:latin typeface="Times New Roman" pitchFamily="18" charset="0"/>
                <a:cs typeface="Times New Roman" pitchFamily="18" charset="0"/>
              </a:rPr>
              <a:t>is required for this type of distribution.</a:t>
            </a:r>
          </a:p>
          <a:p>
            <a:pPr algn="just"/>
            <a:r>
              <a:rPr lang="en-US" sz="2200" b="1" dirty="0">
                <a:solidFill>
                  <a:srgbClr val="C00000"/>
                </a:solidFill>
                <a:latin typeface="Times New Roman" pitchFamily="18" charset="0"/>
                <a:cs typeface="Times New Roman" pitchFamily="18" charset="0"/>
              </a:rPr>
              <a:t>(b) Distribution by </a:t>
            </a:r>
            <a:r>
              <a:rPr lang="en-US" sz="2200" b="1" dirty="0" smtClean="0">
                <a:solidFill>
                  <a:srgbClr val="C00000"/>
                </a:solidFill>
                <a:latin typeface="Times New Roman" pitchFamily="18" charset="0"/>
                <a:cs typeface="Times New Roman" pitchFamily="18" charset="0"/>
              </a:rPr>
              <a:t>co-operatives</a:t>
            </a:r>
            <a:r>
              <a:rPr lang="en-US" sz="2200" dirty="0" smtClean="0">
                <a:solidFill>
                  <a:schemeClr val="tx1"/>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This involves procurement </a:t>
            </a:r>
            <a:r>
              <a:rPr lang="en-US" sz="2200" dirty="0" smtClean="0">
                <a:solidFill>
                  <a:schemeClr val="tx1"/>
                </a:solidFill>
                <a:latin typeface="Times New Roman" pitchFamily="18" charset="0"/>
                <a:cs typeface="Times New Roman" pitchFamily="18" charset="0"/>
              </a:rPr>
              <a:t>of seeds </a:t>
            </a:r>
            <a:r>
              <a:rPr lang="en-US" sz="2200" dirty="0">
                <a:solidFill>
                  <a:schemeClr val="tx1"/>
                </a:solidFill>
                <a:latin typeface="Times New Roman" pitchFamily="18" charset="0"/>
                <a:cs typeface="Times New Roman" pitchFamily="18" charset="0"/>
              </a:rPr>
              <a:t>by cooperatives and its subsequent distribution. The </a:t>
            </a:r>
            <a:r>
              <a:rPr lang="en-US" sz="2200" dirty="0" smtClean="0">
                <a:solidFill>
                  <a:schemeClr val="tx1"/>
                </a:solidFill>
                <a:latin typeface="Times New Roman" pitchFamily="18" charset="0"/>
                <a:cs typeface="Times New Roman" pitchFamily="18" charset="0"/>
              </a:rPr>
              <a:t>distribution of </a:t>
            </a:r>
            <a:r>
              <a:rPr lang="en-US" sz="2200" dirty="0">
                <a:solidFill>
                  <a:schemeClr val="tx1"/>
                </a:solidFill>
                <a:latin typeface="Times New Roman" pitchFamily="18" charset="0"/>
                <a:cs typeface="Times New Roman" pitchFamily="18" charset="0"/>
              </a:rPr>
              <a:t>seeds through cooperatives has often been encouraged by </a:t>
            </a:r>
            <a:r>
              <a:rPr lang="en-US" sz="2200" dirty="0" smtClean="0">
                <a:solidFill>
                  <a:schemeClr val="tx1"/>
                </a:solidFill>
                <a:latin typeface="Times New Roman" pitchFamily="18" charset="0"/>
                <a:cs typeface="Times New Roman" pitchFamily="18" charset="0"/>
              </a:rPr>
              <a:t>the government </a:t>
            </a:r>
            <a:r>
              <a:rPr lang="en-US" sz="2200" dirty="0">
                <a:solidFill>
                  <a:schemeClr val="tx1"/>
                </a:solidFill>
                <a:latin typeface="Times New Roman" pitchFamily="18" charset="0"/>
                <a:cs typeface="Times New Roman" pitchFamily="18" charset="0"/>
              </a:rPr>
              <a:t>through subsidies and guarantees</a:t>
            </a:r>
            <a:r>
              <a:rPr lang="en-US" sz="2200" dirty="0" smtClean="0">
                <a:solidFill>
                  <a:schemeClr val="tx1"/>
                </a:solidFill>
                <a:latin typeface="Times New Roman" pitchFamily="18" charset="0"/>
                <a:cs typeface="Times New Roman" pitchFamily="18" charset="0"/>
              </a:rPr>
              <a:t>.</a:t>
            </a:r>
          </a:p>
          <a:p>
            <a:pPr algn="just"/>
            <a:r>
              <a:rPr lang="en-US" sz="2200" b="1" dirty="0">
                <a:solidFill>
                  <a:srgbClr val="C00000"/>
                </a:solidFill>
                <a:latin typeface="Times New Roman" pitchFamily="18" charset="0"/>
                <a:cs typeface="Times New Roman" pitchFamily="18" charset="0"/>
              </a:rPr>
              <a:t>(c) Distribution by Departments of </a:t>
            </a:r>
            <a:r>
              <a:rPr lang="en-US" sz="2200" b="1" dirty="0" smtClean="0">
                <a:solidFill>
                  <a:srgbClr val="C00000"/>
                </a:solidFill>
                <a:latin typeface="Times New Roman" pitchFamily="18" charset="0"/>
                <a:cs typeface="Times New Roman" pitchFamily="18" charset="0"/>
              </a:rPr>
              <a:t>Agriculture</a:t>
            </a:r>
            <a:r>
              <a:rPr lang="en-US" sz="2200" dirty="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 Seeds </a:t>
            </a:r>
            <a:r>
              <a:rPr lang="en-US" sz="2200" dirty="0">
                <a:solidFill>
                  <a:schemeClr val="tx1"/>
                </a:solidFill>
                <a:latin typeface="Times New Roman" pitchFamily="18" charset="0"/>
                <a:cs typeface="Times New Roman" pitchFamily="18" charset="0"/>
              </a:rPr>
              <a:t>are purchased by the government, out of </a:t>
            </a:r>
            <a:r>
              <a:rPr lang="en-US" sz="2200" dirty="0" smtClean="0">
                <a:solidFill>
                  <a:schemeClr val="tx1"/>
                </a:solidFill>
                <a:latin typeface="Times New Roman" pitchFamily="18" charset="0"/>
                <a:cs typeface="Times New Roman" pitchFamily="18" charset="0"/>
              </a:rPr>
              <a:t>the government </a:t>
            </a:r>
            <a:r>
              <a:rPr lang="en-US" sz="2200" dirty="0">
                <a:solidFill>
                  <a:schemeClr val="tx1"/>
                </a:solidFill>
                <a:latin typeface="Times New Roman" pitchFamily="18" charset="0"/>
                <a:cs typeface="Times New Roman" pitchFamily="18" charset="0"/>
              </a:rPr>
              <a:t>funds, and are distributed through </a:t>
            </a:r>
            <a:r>
              <a:rPr lang="en-US" sz="2200" dirty="0" smtClean="0">
                <a:solidFill>
                  <a:schemeClr val="tx1"/>
                </a:solidFill>
                <a:latin typeface="Times New Roman" pitchFamily="18" charset="0"/>
                <a:cs typeface="Times New Roman" pitchFamily="18" charset="0"/>
              </a:rPr>
              <a:t>district Agricultural </a:t>
            </a:r>
            <a:r>
              <a:rPr lang="en-US" sz="2200" dirty="0">
                <a:solidFill>
                  <a:schemeClr val="tx1"/>
                </a:solidFill>
                <a:latin typeface="Times New Roman" pitchFamily="18" charset="0"/>
                <a:cs typeface="Times New Roman" pitchFamily="18" charset="0"/>
              </a:rPr>
              <a:t>Officers and Block Development Officers.</a:t>
            </a:r>
          </a:p>
          <a:p>
            <a:pPr algn="just"/>
            <a:r>
              <a:rPr lang="en-US" sz="2200" b="1" dirty="0">
                <a:solidFill>
                  <a:srgbClr val="C00000"/>
                </a:solidFill>
                <a:latin typeface="Times New Roman" pitchFamily="18" charset="0"/>
                <a:cs typeface="Times New Roman" pitchFamily="18" charset="0"/>
              </a:rPr>
              <a:t>(d) Distribution of seeds by non-government </a:t>
            </a:r>
            <a:r>
              <a:rPr lang="en-US" sz="2200" b="1" dirty="0" smtClean="0">
                <a:solidFill>
                  <a:srgbClr val="C00000"/>
                </a:solidFill>
                <a:latin typeface="Times New Roman" pitchFamily="18" charset="0"/>
                <a:cs typeface="Times New Roman" pitchFamily="18" charset="0"/>
              </a:rPr>
              <a:t>or quasi-government agencies</a:t>
            </a:r>
            <a:r>
              <a:rPr lang="en-US" sz="2200" dirty="0" smtClean="0">
                <a:solidFill>
                  <a:schemeClr val="tx1"/>
                </a:solidFill>
                <a:latin typeface="Times New Roman" pitchFamily="18" charset="0"/>
                <a:cs typeface="Times New Roman" pitchFamily="18" charset="0"/>
              </a:rPr>
              <a:t>: In </a:t>
            </a:r>
            <a:r>
              <a:rPr lang="en-US" sz="2200" dirty="0">
                <a:solidFill>
                  <a:schemeClr val="tx1"/>
                </a:solidFill>
                <a:latin typeface="Times New Roman" pitchFamily="18" charset="0"/>
                <a:cs typeface="Times New Roman" pitchFamily="18" charset="0"/>
              </a:rPr>
              <a:t>this system, the </a:t>
            </a:r>
            <a:r>
              <a:rPr lang="en-US" sz="2200" dirty="0" smtClean="0">
                <a:solidFill>
                  <a:schemeClr val="tx1"/>
                </a:solidFill>
                <a:latin typeface="Times New Roman" pitchFamily="18" charset="0"/>
                <a:cs typeface="Times New Roman" pitchFamily="18" charset="0"/>
              </a:rPr>
              <a:t>seeds are </a:t>
            </a:r>
            <a:r>
              <a:rPr lang="en-US" sz="2200" dirty="0">
                <a:solidFill>
                  <a:schemeClr val="tx1"/>
                </a:solidFill>
                <a:latin typeface="Times New Roman" pitchFamily="18" charset="0"/>
                <a:cs typeface="Times New Roman" pitchFamily="18" charset="0"/>
              </a:rPr>
              <a:t>distributed through a network of seed </a:t>
            </a:r>
            <a:r>
              <a:rPr lang="en-US" sz="2200">
                <a:solidFill>
                  <a:schemeClr val="tx1"/>
                </a:solidFill>
                <a:latin typeface="Times New Roman" pitchFamily="18" charset="0"/>
                <a:cs typeface="Times New Roman" pitchFamily="18" charset="0"/>
              </a:rPr>
              <a:t>distributors </a:t>
            </a:r>
            <a:r>
              <a:rPr lang="en-US" sz="2200" smtClean="0">
                <a:solidFill>
                  <a:schemeClr val="tx1"/>
                </a:solidFill>
                <a:latin typeface="Times New Roman" pitchFamily="18" charset="0"/>
                <a:cs typeface="Times New Roman" pitchFamily="18" charset="0"/>
              </a:rPr>
              <a:t>and seed </a:t>
            </a:r>
            <a:r>
              <a:rPr lang="en-US" sz="2200" dirty="0">
                <a:solidFill>
                  <a:schemeClr val="tx1"/>
                </a:solidFill>
                <a:latin typeface="Times New Roman" pitchFamily="18" charset="0"/>
                <a:cs typeface="Times New Roman" pitchFamily="18" charset="0"/>
              </a:rPr>
              <a:t>dealers.</a:t>
            </a:r>
          </a:p>
        </p:txBody>
      </p:sp>
    </p:spTree>
    <p:extLst>
      <p:ext uri="{BB962C8B-B14F-4D97-AF65-F5344CB8AC3E}">
        <p14:creationId xmlns:p14="http://schemas.microsoft.com/office/powerpoint/2010/main" val="293983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solidFill>
                  <a:srgbClr val="C00000"/>
                </a:solidFill>
                <a:latin typeface="Times New Roman" pitchFamily="18" charset="0"/>
                <a:cs typeface="Times New Roman" pitchFamily="18" charset="0"/>
              </a:rPr>
              <a:t>TRANSGENIC PLANT VARIETIES</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5181600"/>
          </a:xfrm>
        </p:spPr>
        <p:style>
          <a:lnRef idx="2">
            <a:schemeClr val="dk1"/>
          </a:lnRef>
          <a:fillRef idx="1">
            <a:schemeClr val="lt1"/>
          </a:fillRef>
          <a:effectRef idx="0">
            <a:schemeClr val="dk1"/>
          </a:effectRef>
          <a:fontRef idx="minor">
            <a:schemeClr val="dk1"/>
          </a:fontRef>
        </p:style>
        <p:txBody>
          <a:bodyPr>
            <a:normAutofit/>
          </a:bodyPr>
          <a:lstStyle/>
          <a:p>
            <a:pPr marL="457200" indent="-457200" algn="just">
              <a:buFont typeface="Arial" pitchFamily="34" charset="0"/>
              <a:buChar char="•"/>
            </a:pPr>
            <a:r>
              <a:rPr lang="en-US" sz="2800" dirty="0">
                <a:solidFill>
                  <a:schemeClr val="tx1"/>
                </a:solidFill>
                <a:latin typeface="Times New Roman" pitchFamily="18" charset="0"/>
                <a:cs typeface="Times New Roman" pitchFamily="18" charset="0"/>
              </a:rPr>
              <a:t>The Genetic Engineering Appraisal </a:t>
            </a:r>
            <a:r>
              <a:rPr lang="en-US" sz="2800" dirty="0" smtClean="0">
                <a:solidFill>
                  <a:schemeClr val="tx1"/>
                </a:solidFill>
                <a:latin typeface="Times New Roman" pitchFamily="18" charset="0"/>
                <a:cs typeface="Times New Roman" pitchFamily="18" charset="0"/>
              </a:rPr>
              <a:t>Committee (GEAC</a:t>
            </a:r>
            <a:r>
              <a:rPr lang="en-US" sz="2800" dirty="0">
                <a:solidFill>
                  <a:schemeClr val="tx1"/>
                </a:solidFill>
                <a:latin typeface="Times New Roman" pitchFamily="18" charset="0"/>
                <a:cs typeface="Times New Roman" pitchFamily="18" charset="0"/>
              </a:rPr>
              <a:t>) of India was reconstituted on March </a:t>
            </a:r>
            <a:r>
              <a:rPr lang="en-US" sz="2800" dirty="0" smtClean="0">
                <a:solidFill>
                  <a:schemeClr val="tx1"/>
                </a:solidFill>
                <a:latin typeface="Times New Roman" pitchFamily="18" charset="0"/>
                <a:cs typeface="Times New Roman" pitchFamily="18" charset="0"/>
              </a:rPr>
              <a:t>11, 2013</a:t>
            </a:r>
          </a:p>
          <a:p>
            <a:pPr marL="457200" indent="-457200" algn="just">
              <a:buFont typeface="Arial" pitchFamily="34" charset="0"/>
              <a:buChar char="•"/>
            </a:pPr>
            <a:r>
              <a:rPr lang="en-US" sz="2800" dirty="0" smtClean="0">
                <a:solidFill>
                  <a:schemeClr val="tx1"/>
                </a:solidFill>
                <a:latin typeface="Times New Roman" pitchFamily="18" charset="0"/>
                <a:cs typeface="Times New Roman" pitchFamily="18" charset="0"/>
              </a:rPr>
              <a:t>Department </a:t>
            </a:r>
            <a:r>
              <a:rPr lang="en-US" sz="2800" dirty="0">
                <a:solidFill>
                  <a:schemeClr val="tx1"/>
                </a:solidFill>
                <a:latin typeface="Times New Roman" pitchFamily="18" charset="0"/>
                <a:cs typeface="Times New Roman" pitchFamily="18" charset="0"/>
              </a:rPr>
              <a:t>of Environment, Forest and Wildlife </a:t>
            </a:r>
            <a:r>
              <a:rPr lang="en-US" sz="2800" dirty="0" smtClean="0">
                <a:solidFill>
                  <a:schemeClr val="tx1"/>
                </a:solidFill>
                <a:latin typeface="Times New Roman" pitchFamily="18" charset="0"/>
                <a:cs typeface="Times New Roman" pitchFamily="18" charset="0"/>
              </a:rPr>
              <a:t>for approval </a:t>
            </a:r>
            <a:r>
              <a:rPr lang="en-US" sz="2800" dirty="0">
                <a:solidFill>
                  <a:schemeClr val="tx1"/>
                </a:solidFill>
                <a:latin typeface="Times New Roman" pitchFamily="18" charset="0"/>
                <a:cs typeface="Times New Roman" pitchFamily="18" charset="0"/>
              </a:rPr>
              <a:t>of activities involving large scale use </a:t>
            </a:r>
            <a:r>
              <a:rPr lang="en-US" sz="2800" dirty="0" smtClean="0">
                <a:solidFill>
                  <a:schemeClr val="tx1"/>
                </a:solidFill>
                <a:latin typeface="Times New Roman" pitchFamily="18" charset="0"/>
                <a:cs typeface="Times New Roman" pitchFamily="18" charset="0"/>
              </a:rPr>
              <a:t>of hazardous </a:t>
            </a:r>
            <a:r>
              <a:rPr lang="en-US" sz="2800" dirty="0">
                <a:solidFill>
                  <a:schemeClr val="tx1"/>
                </a:solidFill>
                <a:latin typeface="Times New Roman" pitchFamily="18" charset="0"/>
                <a:cs typeface="Times New Roman" pitchFamily="18" charset="0"/>
              </a:rPr>
              <a:t>microorganisms and recombinants </a:t>
            </a:r>
            <a:r>
              <a:rPr lang="en-US" sz="2800" dirty="0" smtClean="0">
                <a:solidFill>
                  <a:schemeClr val="tx1"/>
                </a:solidFill>
                <a:latin typeface="Times New Roman" pitchFamily="18" charset="0"/>
                <a:cs typeface="Times New Roman" pitchFamily="18" charset="0"/>
              </a:rPr>
              <a:t>in research </a:t>
            </a:r>
            <a:r>
              <a:rPr lang="en-US" sz="2800" dirty="0">
                <a:solidFill>
                  <a:schemeClr val="tx1"/>
                </a:solidFill>
                <a:latin typeface="Times New Roman" pitchFamily="18" charset="0"/>
                <a:cs typeface="Times New Roman" pitchFamily="18" charset="0"/>
              </a:rPr>
              <a:t>and industrial production from </a:t>
            </a:r>
            <a:r>
              <a:rPr lang="en-US" sz="2800" dirty="0" smtClean="0">
                <a:solidFill>
                  <a:schemeClr val="tx1"/>
                </a:solidFill>
                <a:latin typeface="Times New Roman" pitchFamily="18" charset="0"/>
                <a:cs typeface="Times New Roman" pitchFamily="18" charset="0"/>
              </a:rPr>
              <a:t>the environmental angle</a:t>
            </a:r>
          </a:p>
          <a:p>
            <a:pPr marL="457200" indent="-457200" algn="just">
              <a:buFont typeface="Arial" pitchFamily="34" charset="0"/>
              <a:buChar char="•"/>
            </a:pPr>
            <a:endParaRPr lang="en-US" sz="2800" dirty="0" smtClean="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800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24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solidFill>
                  <a:srgbClr val="C00000"/>
                </a:solidFill>
                <a:latin typeface="Times New Roman" pitchFamily="18" charset="0"/>
                <a:cs typeface="Times New Roman" pitchFamily="18" charset="0"/>
              </a:rPr>
              <a:t>TRANSGENIC PLANT VARIETIES</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fontScale="92500"/>
          </a:bodyPr>
          <a:lstStyle/>
          <a:p>
            <a:pPr marL="457200" indent="-457200" algn="just">
              <a:buFont typeface="Arial" pitchFamily="34" charset="0"/>
              <a:buChar char="•"/>
            </a:pPr>
            <a:r>
              <a:rPr lang="en-US" dirty="0">
                <a:solidFill>
                  <a:schemeClr val="tx1"/>
                </a:solidFill>
                <a:latin typeface="Times New Roman" pitchFamily="18" charset="0"/>
                <a:cs typeface="Times New Roman" pitchFamily="18" charset="0"/>
              </a:rPr>
              <a:t>To permit the use of GMOs and products </a:t>
            </a:r>
            <a:r>
              <a:rPr lang="en-US" dirty="0" smtClean="0">
                <a:solidFill>
                  <a:schemeClr val="tx1"/>
                </a:solidFill>
                <a:latin typeface="Times New Roman" pitchFamily="18" charset="0"/>
                <a:cs typeface="Times New Roman" pitchFamily="18" charset="0"/>
              </a:rPr>
              <a:t>thereof for </a:t>
            </a:r>
            <a:r>
              <a:rPr lang="en-US" dirty="0">
                <a:solidFill>
                  <a:schemeClr val="tx1"/>
                </a:solidFill>
                <a:latin typeface="Times New Roman" pitchFamily="18" charset="0"/>
                <a:cs typeface="Times New Roman" pitchFamily="18" charset="0"/>
              </a:rPr>
              <a:t>commercial applications.</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adopt producers for restriction or </a:t>
            </a:r>
            <a:r>
              <a:rPr lang="en-US" dirty="0" smtClean="0">
                <a:solidFill>
                  <a:schemeClr val="tx1"/>
                </a:solidFill>
                <a:latin typeface="Times New Roman" pitchFamily="18" charset="0"/>
                <a:cs typeface="Times New Roman" pitchFamily="18" charset="0"/>
              </a:rPr>
              <a:t>prohibition, production</a:t>
            </a:r>
            <a:r>
              <a:rPr lang="en-US" dirty="0">
                <a:solidFill>
                  <a:schemeClr val="tx1"/>
                </a:solidFill>
                <a:latin typeface="Times New Roman" pitchFamily="18" charset="0"/>
                <a:cs typeface="Times New Roman" pitchFamily="18" charset="0"/>
              </a:rPr>
              <a:t>, sale, import &amp; use of GMOs both </a:t>
            </a:r>
            <a:r>
              <a:rPr lang="en-US" dirty="0" smtClean="0">
                <a:solidFill>
                  <a:schemeClr val="tx1"/>
                </a:solidFill>
                <a:latin typeface="Times New Roman" pitchFamily="18" charset="0"/>
                <a:cs typeface="Times New Roman" pitchFamily="18" charset="0"/>
              </a:rPr>
              <a:t>for research </a:t>
            </a:r>
            <a:r>
              <a:rPr lang="en-US" dirty="0">
                <a:solidFill>
                  <a:schemeClr val="tx1"/>
                </a:solidFill>
                <a:latin typeface="Times New Roman" pitchFamily="18" charset="0"/>
                <a:cs typeface="Times New Roman" pitchFamily="18" charset="0"/>
              </a:rPr>
              <a:t>and applications under EPA.</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authorize large scale production and </a:t>
            </a:r>
            <a:r>
              <a:rPr lang="en-US" dirty="0" smtClean="0">
                <a:solidFill>
                  <a:schemeClr val="tx1"/>
                </a:solidFill>
                <a:latin typeface="Times New Roman" pitchFamily="18" charset="0"/>
                <a:cs typeface="Times New Roman" pitchFamily="18" charset="0"/>
              </a:rPr>
              <a:t>release of </a:t>
            </a:r>
            <a:r>
              <a:rPr lang="en-US" dirty="0">
                <a:solidFill>
                  <a:schemeClr val="tx1"/>
                </a:solidFill>
                <a:latin typeface="Times New Roman" pitchFamily="18" charset="0"/>
                <a:cs typeface="Times New Roman" pitchFamily="18" charset="0"/>
              </a:rPr>
              <a:t>GMOs and products there of into </a:t>
            </a:r>
            <a:r>
              <a:rPr lang="en-US" dirty="0" smtClean="0">
                <a:solidFill>
                  <a:schemeClr val="tx1"/>
                </a:solidFill>
                <a:latin typeface="Times New Roman" pitchFamily="18" charset="0"/>
                <a:cs typeface="Times New Roman" pitchFamily="18" charset="0"/>
              </a:rPr>
              <a:t>the environment</a:t>
            </a:r>
            <a:r>
              <a:rPr lang="en-US" dirty="0">
                <a:solidFill>
                  <a:schemeClr val="tx1"/>
                </a:solidFill>
                <a:latin typeface="Times New Roman" pitchFamily="18" charset="0"/>
                <a:cs typeface="Times New Roman" pitchFamily="18" charset="0"/>
              </a:rPr>
              <a:t>.</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authorize agencies or persons to have </a:t>
            </a:r>
            <a:r>
              <a:rPr lang="en-US" dirty="0" smtClean="0">
                <a:solidFill>
                  <a:schemeClr val="tx1"/>
                </a:solidFill>
                <a:latin typeface="Times New Roman" pitchFamily="18" charset="0"/>
                <a:cs typeface="Times New Roman" pitchFamily="18" charset="0"/>
              </a:rPr>
              <a:t>powers to </a:t>
            </a:r>
            <a:r>
              <a:rPr lang="en-US" dirty="0">
                <a:solidFill>
                  <a:schemeClr val="tx1"/>
                </a:solidFill>
                <a:latin typeface="Times New Roman" pitchFamily="18" charset="0"/>
                <a:cs typeface="Times New Roman" pitchFamily="18" charset="0"/>
              </a:rPr>
              <a:t>take punitive actions under the EPA.</a:t>
            </a:r>
          </a:p>
        </p:txBody>
      </p:sp>
    </p:spTree>
    <p:extLst>
      <p:ext uri="{BB962C8B-B14F-4D97-AF65-F5344CB8AC3E}">
        <p14:creationId xmlns:p14="http://schemas.microsoft.com/office/powerpoint/2010/main" val="244292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1920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itchFamily="18" charset="0"/>
                <a:cs typeface="Times New Roman" pitchFamily="18" charset="0"/>
              </a:rPr>
              <a:t>INTRODUCTION</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905000"/>
            <a:ext cx="8458200" cy="4495800"/>
          </a:xfrm>
        </p:spPr>
        <p:style>
          <a:lnRef idx="2">
            <a:schemeClr val="dk1"/>
          </a:lnRef>
          <a:fillRef idx="1">
            <a:schemeClr val="lt1"/>
          </a:fillRef>
          <a:effectRef idx="0">
            <a:schemeClr val="dk1"/>
          </a:effectRef>
          <a:fontRef idx="minor">
            <a:schemeClr val="dk1"/>
          </a:fontRef>
        </p:style>
        <p:txBody>
          <a:bodyPr>
            <a:normAutofit lnSpcReduction="10000"/>
          </a:bodyPr>
          <a:lstStyle/>
          <a:p>
            <a:pPr marL="457200" indent="-457200" algn="just">
              <a:buFont typeface="Arial" pitchFamily="34" charset="0"/>
              <a:buChar char="•"/>
            </a:pPr>
            <a:r>
              <a:rPr lang="en-US" dirty="0">
                <a:solidFill>
                  <a:schemeClr val="tx1"/>
                </a:solidFill>
                <a:latin typeface="Times New Roman" pitchFamily="18" charset="0"/>
                <a:cs typeface="Times New Roman" pitchFamily="18" charset="0"/>
              </a:rPr>
              <a:t>Indian Agriculture has made </a:t>
            </a:r>
            <a:r>
              <a:rPr lang="en-US" dirty="0" smtClean="0">
                <a:solidFill>
                  <a:schemeClr val="tx1"/>
                </a:solidFill>
                <a:latin typeface="Times New Roman" pitchFamily="18" charset="0"/>
                <a:cs typeface="Times New Roman" pitchFamily="18" charset="0"/>
              </a:rPr>
              <a:t>enormous strides </a:t>
            </a:r>
            <a:r>
              <a:rPr lang="en-US" dirty="0">
                <a:solidFill>
                  <a:schemeClr val="tx1"/>
                </a:solidFill>
                <a:latin typeface="Times New Roman" pitchFamily="18" charset="0"/>
                <a:cs typeface="Times New Roman" pitchFamily="18" charset="0"/>
              </a:rPr>
              <a:t>in the past 50 years, raising </a:t>
            </a:r>
            <a:r>
              <a:rPr lang="en-US" dirty="0" err="1" smtClean="0">
                <a:solidFill>
                  <a:schemeClr val="tx1"/>
                </a:solidFill>
                <a:latin typeface="Times New Roman" pitchFamily="18" charset="0"/>
                <a:cs typeface="Times New Roman" pitchFamily="18" charset="0"/>
              </a:rPr>
              <a:t>foodgrain</a:t>
            </a:r>
            <a:r>
              <a:rPr lang="en-US" dirty="0" smtClean="0">
                <a:solidFill>
                  <a:schemeClr val="tx1"/>
                </a:solidFill>
                <a:latin typeface="Times New Roman" pitchFamily="18" charset="0"/>
                <a:cs typeface="Times New Roman" pitchFamily="18" charset="0"/>
              </a:rPr>
              <a:t> production </a:t>
            </a:r>
            <a:r>
              <a:rPr lang="en-US" dirty="0">
                <a:solidFill>
                  <a:schemeClr val="tx1"/>
                </a:solidFill>
                <a:latin typeface="Times New Roman" pitchFamily="18" charset="0"/>
                <a:cs typeface="Times New Roman" pitchFamily="18" charset="0"/>
              </a:rPr>
              <a:t>from 50 million </a:t>
            </a:r>
            <a:r>
              <a:rPr lang="en-US" dirty="0" err="1">
                <a:solidFill>
                  <a:schemeClr val="tx1"/>
                </a:solidFill>
                <a:latin typeface="Times New Roman" pitchFamily="18" charset="0"/>
                <a:cs typeface="Times New Roman" pitchFamily="18" charset="0"/>
              </a:rPr>
              <a:t>tonnes</a:t>
            </a:r>
            <a:r>
              <a:rPr lang="en-US" dirty="0">
                <a:solidFill>
                  <a:schemeClr val="tx1"/>
                </a:solidFill>
                <a:latin typeface="Times New Roman" pitchFamily="18" charset="0"/>
                <a:cs typeface="Times New Roman" pitchFamily="18" charset="0"/>
              </a:rPr>
              <a:t> to </a:t>
            </a:r>
            <a:r>
              <a:rPr lang="en-US" dirty="0" smtClean="0">
                <a:solidFill>
                  <a:schemeClr val="tx1"/>
                </a:solidFill>
                <a:latin typeface="Times New Roman" pitchFamily="18" charset="0"/>
                <a:cs typeface="Times New Roman" pitchFamily="18" charset="0"/>
              </a:rPr>
              <a:t>over 200 </a:t>
            </a:r>
            <a:r>
              <a:rPr lang="en-US" dirty="0">
                <a:solidFill>
                  <a:schemeClr val="tx1"/>
                </a:solidFill>
                <a:latin typeface="Times New Roman" pitchFamily="18" charset="0"/>
                <a:cs typeface="Times New Roman" pitchFamily="18" charset="0"/>
              </a:rPr>
              <a:t>million </a:t>
            </a:r>
            <a:r>
              <a:rPr lang="en-US" dirty="0" err="1" smtClean="0">
                <a:solidFill>
                  <a:schemeClr val="tx1"/>
                </a:solidFill>
                <a:latin typeface="Times New Roman" pitchFamily="18" charset="0"/>
                <a:cs typeface="Times New Roman" pitchFamily="18" charset="0"/>
              </a:rPr>
              <a:t>tonnes</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Globalization </a:t>
            </a:r>
            <a:r>
              <a:rPr lang="en-US" dirty="0">
                <a:solidFill>
                  <a:schemeClr val="tx1"/>
                </a:solidFill>
                <a:latin typeface="Times New Roman" pitchFamily="18" charset="0"/>
                <a:cs typeface="Times New Roman" pitchFamily="18" charset="0"/>
              </a:rPr>
              <a:t>and economic </a:t>
            </a:r>
            <a:r>
              <a:rPr lang="en-US" dirty="0" smtClean="0">
                <a:solidFill>
                  <a:schemeClr val="tx1"/>
                </a:solidFill>
                <a:latin typeface="Times New Roman" pitchFamily="18" charset="0"/>
                <a:cs typeface="Times New Roman" pitchFamily="18" charset="0"/>
              </a:rPr>
              <a:t>liberalization have </a:t>
            </a:r>
            <a:r>
              <a:rPr lang="en-US" dirty="0">
                <a:solidFill>
                  <a:schemeClr val="tx1"/>
                </a:solidFill>
                <a:latin typeface="Times New Roman" pitchFamily="18" charset="0"/>
                <a:cs typeface="Times New Roman" pitchFamily="18" charset="0"/>
              </a:rPr>
              <a:t>opened up new opportunities as well </a:t>
            </a:r>
            <a:r>
              <a:rPr lang="en-US" dirty="0" smtClean="0">
                <a:solidFill>
                  <a:schemeClr val="tx1"/>
                </a:solidFill>
                <a:latin typeface="Times New Roman" pitchFamily="18" charset="0"/>
                <a:cs typeface="Times New Roman" pitchFamily="18" charset="0"/>
              </a:rPr>
              <a:t>as challenges</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seed sector has made </a:t>
            </a:r>
            <a:r>
              <a:rPr lang="en-US" dirty="0" smtClean="0">
                <a:solidFill>
                  <a:schemeClr val="tx1"/>
                </a:solidFill>
                <a:latin typeface="Times New Roman" pitchFamily="18" charset="0"/>
                <a:cs typeface="Times New Roman" pitchFamily="18" charset="0"/>
              </a:rPr>
              <a:t>impressive progress </a:t>
            </a:r>
            <a:r>
              <a:rPr lang="en-US" dirty="0">
                <a:solidFill>
                  <a:schemeClr val="tx1"/>
                </a:solidFill>
                <a:latin typeface="Times New Roman" pitchFamily="18" charset="0"/>
                <a:cs typeface="Times New Roman" pitchFamily="18" charset="0"/>
              </a:rPr>
              <a:t>over the last three decades.</a:t>
            </a:r>
          </a:p>
        </p:txBody>
      </p:sp>
    </p:spTree>
    <p:extLst>
      <p:ext uri="{BB962C8B-B14F-4D97-AF65-F5344CB8AC3E}">
        <p14:creationId xmlns:p14="http://schemas.microsoft.com/office/powerpoint/2010/main" val="84478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solidFill>
                  <a:srgbClr val="C00000"/>
                </a:solidFill>
                <a:latin typeface="Times New Roman" pitchFamily="18" charset="0"/>
                <a:cs typeface="Times New Roman" pitchFamily="18" charset="0"/>
              </a:rPr>
              <a:t>IMPORT </a:t>
            </a:r>
            <a:r>
              <a:rPr lang="en-US" sz="3600" dirty="0" smtClean="0">
                <a:solidFill>
                  <a:srgbClr val="C00000"/>
                </a:solidFill>
                <a:latin typeface="Times New Roman" pitchFamily="18" charset="0"/>
                <a:cs typeface="Times New Roman" pitchFamily="18" charset="0"/>
              </a:rPr>
              <a:t>and EXPORT OF </a:t>
            </a:r>
            <a:r>
              <a:rPr lang="en-US" sz="3600" dirty="0">
                <a:solidFill>
                  <a:srgbClr val="C00000"/>
                </a:solidFill>
                <a:latin typeface="Times New Roman" pitchFamily="18" charset="0"/>
                <a:cs typeface="Times New Roman" pitchFamily="18" charset="0"/>
              </a:rPr>
              <a:t>SEEDS AND PLANTING MATERIAL</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export/import of seeds and planting material is governed by the Export and Import(EXIM) Policy 2002-07 </a:t>
            </a:r>
            <a:endParaRPr lang="en-US" dirty="0" smtClean="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i) breeder or foundation or wild varieties;</a:t>
            </a:r>
          </a:p>
          <a:p>
            <a:pPr algn="just"/>
            <a:r>
              <a:rPr lang="en-US" dirty="0">
                <a:solidFill>
                  <a:schemeClr val="tx1"/>
                </a:solidFill>
                <a:latin typeface="Times New Roman" pitchFamily="18" charset="0"/>
                <a:cs typeface="Times New Roman" pitchFamily="18" charset="0"/>
              </a:rPr>
              <a:t>(ii) onion, </a:t>
            </a:r>
            <a:r>
              <a:rPr lang="en-US" dirty="0" err="1">
                <a:solidFill>
                  <a:schemeClr val="tx1"/>
                </a:solidFill>
                <a:latin typeface="Times New Roman" pitchFamily="18" charset="0"/>
                <a:cs typeface="Times New Roman" pitchFamily="18" charset="0"/>
              </a:rPr>
              <a:t>berseem</a:t>
            </a:r>
            <a:r>
              <a:rPr lang="en-US" dirty="0">
                <a:solidFill>
                  <a:schemeClr val="tx1"/>
                </a:solidFill>
                <a:latin typeface="Times New Roman" pitchFamily="18" charset="0"/>
                <a:cs typeface="Times New Roman" pitchFamily="18" charset="0"/>
              </a:rPr>
              <a:t>, cashew, </a:t>
            </a:r>
            <a:r>
              <a:rPr lang="en-US" dirty="0" err="1">
                <a:solidFill>
                  <a:schemeClr val="tx1"/>
                </a:solidFill>
                <a:latin typeface="Times New Roman" pitchFamily="18" charset="0"/>
                <a:cs typeface="Times New Roman" pitchFamily="18" charset="0"/>
              </a:rPr>
              <a:t>nux</a:t>
            </a:r>
            <a:r>
              <a:rPr lang="en-US" dirty="0">
                <a:solidFill>
                  <a:schemeClr val="tx1"/>
                </a:solidFill>
                <a:latin typeface="Times New Roman" pitchFamily="18" charset="0"/>
                <a:cs typeface="Times New Roman" pitchFamily="18" charset="0"/>
              </a:rPr>
              <a:t> vomica, rubber, pepper cuttings, sandalwood, saffron, </a:t>
            </a:r>
            <a:r>
              <a:rPr lang="en-US" dirty="0" err="1">
                <a:solidFill>
                  <a:schemeClr val="tx1"/>
                </a:solidFill>
                <a:latin typeface="Times New Roman" pitchFamily="18" charset="0"/>
                <a:cs typeface="Times New Roman" pitchFamily="18" charset="0"/>
              </a:rPr>
              <a:t>neem</a:t>
            </a:r>
            <a:r>
              <a:rPr lang="en-US" dirty="0">
                <a:solidFill>
                  <a:schemeClr val="tx1"/>
                </a:solidFill>
                <a:latin typeface="Times New Roman" pitchFamily="18" charset="0"/>
                <a:cs typeface="Times New Roman" pitchFamily="18" charset="0"/>
              </a:rPr>
              <a:t>, forestry species and wild ornamental plants;</a:t>
            </a:r>
          </a:p>
          <a:p>
            <a:pPr algn="just"/>
            <a:r>
              <a:rPr lang="en-US" dirty="0">
                <a:solidFill>
                  <a:schemeClr val="tx1"/>
                </a:solidFill>
                <a:latin typeface="Times New Roman" pitchFamily="18" charset="0"/>
                <a:cs typeface="Times New Roman" pitchFamily="18" charset="0"/>
              </a:rPr>
              <a:t>(iii) export of </a:t>
            </a:r>
            <a:r>
              <a:rPr lang="en-US" dirty="0" err="1">
                <a:solidFill>
                  <a:schemeClr val="tx1"/>
                </a:solidFill>
                <a:latin typeface="Times New Roman" pitchFamily="18" charset="0"/>
                <a:cs typeface="Times New Roman" pitchFamily="18" charset="0"/>
              </a:rPr>
              <a:t>niger</a:t>
            </a:r>
            <a:r>
              <a:rPr lang="en-US" dirty="0">
                <a:solidFill>
                  <a:schemeClr val="tx1"/>
                </a:solidFill>
                <a:latin typeface="Times New Roman" pitchFamily="18" charset="0"/>
                <a:cs typeface="Times New Roman" pitchFamily="18" charset="0"/>
              </a:rPr>
              <a:t> which is canalized through TRIFED, NAFED, etc.</a:t>
            </a:r>
          </a:p>
          <a:p>
            <a:pPr algn="just"/>
            <a:r>
              <a:rPr lang="en-US" dirty="0">
                <a:solidFill>
                  <a:schemeClr val="tx1"/>
                </a:solidFill>
                <a:latin typeface="Times New Roman" pitchFamily="18" charset="0"/>
                <a:cs typeface="Times New Roman" pitchFamily="18" charset="0"/>
              </a:rPr>
              <a:t>(iv) groundnuts, exports of which is subject to compulsory registration of contract with APEDA;</a:t>
            </a:r>
          </a:p>
          <a:p>
            <a:pPr algn="just"/>
            <a:r>
              <a:rPr lang="en-US" dirty="0">
                <a:solidFill>
                  <a:schemeClr val="tx1"/>
                </a:solidFill>
                <a:latin typeface="Times New Roman" pitchFamily="18" charset="0"/>
                <a:cs typeface="Times New Roman" pitchFamily="18" charset="0"/>
              </a:rPr>
              <a:t>The export of these seeds is restricted and is only allowed on case-to-case basis under </a:t>
            </a:r>
            <a:r>
              <a:rPr lang="en-US" dirty="0" smtClean="0">
                <a:solidFill>
                  <a:schemeClr val="tx1"/>
                </a:solidFill>
                <a:latin typeface="Times New Roman" pitchFamily="18" charset="0"/>
                <a:cs typeface="Times New Roman" pitchFamily="18" charset="0"/>
              </a:rPr>
              <a:t>license </a:t>
            </a:r>
            <a:r>
              <a:rPr lang="en-US" dirty="0">
                <a:solidFill>
                  <a:schemeClr val="tx1"/>
                </a:solidFill>
                <a:latin typeface="Times New Roman" pitchFamily="18" charset="0"/>
                <a:cs typeface="Times New Roman" pitchFamily="18" charset="0"/>
              </a:rPr>
              <a:t>issued by Director General Foreign Trade on the basis of the recommendations of Department of Agriculture and Cooperation</a:t>
            </a:r>
          </a:p>
        </p:txBody>
      </p:sp>
    </p:spTree>
    <p:extLst>
      <p:ext uri="{BB962C8B-B14F-4D97-AF65-F5344CB8AC3E}">
        <p14:creationId xmlns:p14="http://schemas.microsoft.com/office/powerpoint/2010/main" val="69724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smtClean="0">
                <a:solidFill>
                  <a:srgbClr val="C00000"/>
                </a:solidFill>
                <a:latin typeface="Times New Roman" pitchFamily="18" charset="0"/>
                <a:cs typeface="Times New Roman" pitchFamily="18" charset="0"/>
              </a:rPr>
              <a:t>Requirements for IMPORT and EXPORT OF SEEDS</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n-US" dirty="0">
                <a:solidFill>
                  <a:schemeClr val="tx1"/>
                </a:solidFill>
                <a:latin typeface="Times New Roman" pitchFamily="18" charset="0"/>
                <a:cs typeface="Times New Roman" pitchFamily="18" charset="0"/>
              </a:rPr>
              <a:t>Importer Exporter Code(IEC) from Director General of Foreign Trade(DGFT)</a:t>
            </a:r>
          </a:p>
          <a:p>
            <a:pPr algn="just"/>
            <a:r>
              <a:rPr lang="en-US" dirty="0">
                <a:solidFill>
                  <a:schemeClr val="tx1"/>
                </a:solidFill>
                <a:latin typeface="Times New Roman" pitchFamily="18" charset="0"/>
                <a:cs typeface="Times New Roman" pitchFamily="18" charset="0"/>
              </a:rPr>
              <a:t>Registration with National Seed Corporation</a:t>
            </a:r>
          </a:p>
          <a:p>
            <a:pPr algn="just"/>
            <a:r>
              <a:rPr lang="en-US" dirty="0">
                <a:solidFill>
                  <a:schemeClr val="tx1"/>
                </a:solidFill>
                <a:latin typeface="Times New Roman" pitchFamily="18" charset="0"/>
                <a:cs typeface="Times New Roman" pitchFamily="18" charset="0"/>
              </a:rPr>
              <a:t>Seed Dealer’s License from state govt.</a:t>
            </a:r>
          </a:p>
          <a:p>
            <a:pPr algn="just"/>
            <a:r>
              <a:rPr lang="en-US" dirty="0">
                <a:solidFill>
                  <a:schemeClr val="tx1"/>
                </a:solidFill>
                <a:latin typeface="Times New Roman" pitchFamily="18" charset="0"/>
                <a:cs typeface="Times New Roman" pitchFamily="18" charset="0"/>
              </a:rPr>
              <a:t>Import permit form from Plant Quarantine Dept.</a:t>
            </a:r>
          </a:p>
          <a:p>
            <a:pPr algn="just"/>
            <a:r>
              <a:rPr lang="en-US" dirty="0">
                <a:solidFill>
                  <a:schemeClr val="tx1"/>
                </a:solidFill>
                <a:latin typeface="Times New Roman" pitchFamily="18" charset="0"/>
                <a:cs typeface="Times New Roman" pitchFamily="18" charset="0"/>
              </a:rPr>
              <a:t>Appointing Clearing and Forwarding Agent (C and F agent)</a:t>
            </a:r>
          </a:p>
          <a:p>
            <a:pPr algn="just"/>
            <a:r>
              <a:rPr lang="en-US" dirty="0">
                <a:solidFill>
                  <a:schemeClr val="tx1"/>
                </a:solidFill>
                <a:latin typeface="Times New Roman" pitchFamily="18" charset="0"/>
                <a:cs typeface="Times New Roman" pitchFamily="18" charset="0"/>
              </a:rPr>
              <a:t>Filling bill – Bill of Lading</a:t>
            </a:r>
          </a:p>
          <a:p>
            <a:pPr algn="just"/>
            <a:r>
              <a:rPr lang="en-US" dirty="0">
                <a:solidFill>
                  <a:schemeClr val="tx1"/>
                </a:solidFill>
                <a:latin typeface="Times New Roman" pitchFamily="18" charset="0"/>
                <a:cs typeface="Times New Roman" pitchFamily="18" charset="0"/>
              </a:rPr>
              <a:t>Payment of customer’s Duty</a:t>
            </a:r>
          </a:p>
          <a:p>
            <a:pPr algn="just"/>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Phytosanitary</a:t>
            </a:r>
            <a:r>
              <a:rPr lang="en-US" dirty="0">
                <a:solidFill>
                  <a:schemeClr val="tx1"/>
                </a:solidFill>
                <a:latin typeface="Times New Roman" pitchFamily="18" charset="0"/>
                <a:cs typeface="Times New Roman" pitchFamily="18" charset="0"/>
              </a:rPr>
              <a:t> Certificate issued by exporting country</a:t>
            </a:r>
          </a:p>
        </p:txBody>
      </p:sp>
    </p:spTree>
    <p:extLst>
      <p:ext uri="{BB962C8B-B14F-4D97-AF65-F5344CB8AC3E}">
        <p14:creationId xmlns:p14="http://schemas.microsoft.com/office/powerpoint/2010/main" val="288096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solidFill>
                  <a:srgbClr val="C00000"/>
                </a:solidFill>
                <a:latin typeface="Times New Roman" pitchFamily="18" charset="0"/>
                <a:cs typeface="Times New Roman" pitchFamily="18" charset="0"/>
              </a:rPr>
              <a:t>NBPGR</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5715000" cy="49530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
            <a:r>
              <a:rPr lang="en-US" dirty="0">
                <a:solidFill>
                  <a:schemeClr val="tx1"/>
                </a:solidFill>
                <a:latin typeface="Times New Roman" pitchFamily="18" charset="0"/>
                <a:cs typeface="Times New Roman" pitchFamily="18" charset="0"/>
              </a:rPr>
              <a:t>•Earlier NBPGR was known as “Division of Plant Introduction” was upgraded </a:t>
            </a:r>
            <a:r>
              <a:rPr lang="en-US" dirty="0" smtClean="0">
                <a:solidFill>
                  <a:schemeClr val="tx1"/>
                </a:solidFill>
                <a:latin typeface="Times New Roman" pitchFamily="18" charset="0"/>
                <a:cs typeface="Times New Roman" pitchFamily="18" charset="0"/>
              </a:rPr>
              <a:t>to an </a:t>
            </a:r>
            <a:r>
              <a:rPr lang="en-US" dirty="0">
                <a:solidFill>
                  <a:schemeClr val="tx1"/>
                </a:solidFill>
                <a:latin typeface="Times New Roman" pitchFamily="18" charset="0"/>
                <a:cs typeface="Times New Roman" pitchFamily="18" charset="0"/>
              </a:rPr>
              <a:t>independent institute ‘National Bureau of Plant Introduction’ in August </a:t>
            </a:r>
            <a:r>
              <a:rPr lang="en-US" dirty="0" smtClean="0">
                <a:solidFill>
                  <a:schemeClr val="tx1"/>
                </a:solidFill>
                <a:latin typeface="Times New Roman" pitchFamily="18" charset="0"/>
                <a:cs typeface="Times New Roman" pitchFamily="18" charset="0"/>
              </a:rPr>
              <a:t>1976 which </a:t>
            </a:r>
            <a:r>
              <a:rPr lang="en-US" dirty="0">
                <a:solidFill>
                  <a:schemeClr val="tx1"/>
                </a:solidFill>
                <a:latin typeface="Times New Roman" pitchFamily="18" charset="0"/>
                <a:cs typeface="Times New Roman" pitchFamily="18" charset="0"/>
              </a:rPr>
              <a:t>was rechristened as ‘National Bureau of Plant Genetic Resources’ (NBPGR)</a:t>
            </a:r>
          </a:p>
          <a:p>
            <a:pPr algn="just"/>
            <a:r>
              <a:rPr lang="en-US" dirty="0">
                <a:solidFill>
                  <a:schemeClr val="tx1"/>
                </a:solidFill>
                <a:latin typeface="Times New Roman" pitchFamily="18" charset="0"/>
                <a:cs typeface="Times New Roman" pitchFamily="18" charset="0"/>
              </a:rPr>
              <a:t>in January 1977.</a:t>
            </a:r>
          </a:p>
          <a:p>
            <a:pPr algn="just"/>
            <a:r>
              <a:rPr lang="en-US" dirty="0" smtClean="0">
                <a:solidFill>
                  <a:schemeClr val="tx1"/>
                </a:solidFill>
                <a:latin typeface="Times New Roman" pitchFamily="18" charset="0"/>
                <a:cs typeface="Times New Roman" pitchFamily="18" charset="0"/>
              </a:rPr>
              <a:t>• Improvement </a:t>
            </a:r>
            <a:r>
              <a:rPr lang="en-US" dirty="0">
                <a:solidFill>
                  <a:schemeClr val="tx1"/>
                </a:solidFill>
                <a:latin typeface="Times New Roman" pitchFamily="18" charset="0"/>
                <a:cs typeface="Times New Roman" pitchFamily="18" charset="0"/>
              </a:rPr>
              <a:t>of various crop plants and development </a:t>
            </a:r>
            <a:r>
              <a:rPr lang="en-US" dirty="0" smtClean="0">
                <a:solidFill>
                  <a:schemeClr val="tx1"/>
                </a:solidFill>
                <a:latin typeface="Times New Roman" pitchFamily="18" charset="0"/>
                <a:cs typeface="Times New Roman" pitchFamily="18" charset="0"/>
              </a:rPr>
              <a:t>of agriculture </a:t>
            </a:r>
            <a:r>
              <a:rPr lang="en-US" dirty="0">
                <a:solidFill>
                  <a:schemeClr val="tx1"/>
                </a:solidFill>
                <a:latin typeface="Times New Roman" pitchFamily="18" charset="0"/>
                <a:cs typeface="Times New Roman" pitchFamily="18" charset="0"/>
              </a:rPr>
              <a:t>in India through </a:t>
            </a:r>
            <a:r>
              <a:rPr lang="en-US" dirty="0" err="1">
                <a:solidFill>
                  <a:schemeClr val="tx1"/>
                </a:solidFill>
                <a:latin typeface="Times New Roman" pitchFamily="18" charset="0"/>
                <a:cs typeface="Times New Roman" pitchFamily="18" charset="0"/>
              </a:rPr>
              <a:t>germplasm</a:t>
            </a:r>
            <a:r>
              <a:rPr lang="en-US" dirty="0">
                <a:solidFill>
                  <a:schemeClr val="tx1"/>
                </a:solidFill>
                <a:latin typeface="Times New Roman" pitchFamily="18" charset="0"/>
                <a:cs typeface="Times New Roman" pitchFamily="18" charset="0"/>
              </a:rPr>
              <a:t> introduction from various institutes </a:t>
            </a:r>
            <a:r>
              <a:rPr lang="en-US" dirty="0" smtClean="0">
                <a:solidFill>
                  <a:schemeClr val="tx1"/>
                </a:solidFill>
                <a:latin typeface="Times New Roman" pitchFamily="18" charset="0"/>
                <a:cs typeface="Times New Roman" pitchFamily="18" charset="0"/>
              </a:rPr>
              <a:t>located in </a:t>
            </a:r>
            <a:r>
              <a:rPr lang="en-US" dirty="0">
                <a:solidFill>
                  <a:schemeClr val="tx1"/>
                </a:solidFill>
                <a:latin typeface="Times New Roman" pitchFamily="18" charset="0"/>
                <a:cs typeface="Times New Roman" pitchFamily="18" charset="0"/>
              </a:rPr>
              <a:t>foreign countries.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32557"/>
            <a:ext cx="2500017" cy="281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65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solidFill>
                  <a:srgbClr val="C00000"/>
                </a:solidFill>
                <a:latin typeface="Times New Roman" pitchFamily="18" charset="0"/>
                <a:cs typeface="Times New Roman" pitchFamily="18" charset="0"/>
              </a:rPr>
              <a:t>PROMOTION OF DOMESTIC SEED INDUSTRY</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a:bodyPr>
          <a:lstStyle/>
          <a:p>
            <a:pPr algn="just"/>
            <a:r>
              <a:rPr lang="en-US" dirty="0">
                <a:solidFill>
                  <a:schemeClr val="tx1"/>
                </a:solidFill>
                <a:latin typeface="Times New Roman" pitchFamily="18" charset="0"/>
                <a:cs typeface="Times New Roman" pitchFamily="18" charset="0"/>
              </a:rPr>
              <a:t>It will be facilitated by providing incentives to domestic seed industry, financial support through NABARD, commercial and co-operative banks, considering tax rebate / concessions for R&amp;D, reduction of import duty on machines and equipment used for seed production and encouragement of membership in National and International organization related to seed</a:t>
            </a:r>
          </a:p>
        </p:txBody>
      </p:sp>
    </p:spTree>
    <p:extLst>
      <p:ext uri="{BB962C8B-B14F-4D97-AF65-F5344CB8AC3E}">
        <p14:creationId xmlns:p14="http://schemas.microsoft.com/office/powerpoint/2010/main" val="69724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1" y="1219200"/>
            <a:ext cx="79674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93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782669"/>
            <a:ext cx="4432624" cy="923330"/>
          </a:xfrm>
          <a:prstGeom prst="rect">
            <a:avLst/>
          </a:prstGeom>
        </p:spPr>
        <p:txBody>
          <a:bodyPr wrap="none">
            <a:spAutoFit/>
          </a:bodyPr>
          <a:lstStyle/>
          <a:p>
            <a:r>
              <a:rPr lang="en-US" sz="5400" b="1" dirty="0">
                <a:latin typeface="Baskerville Old Face" pitchFamily="18" charset="0"/>
              </a:rPr>
              <a:t>THANK YOU</a:t>
            </a:r>
            <a:endParaRPr lang="en-US" sz="5400" dirty="0"/>
          </a:p>
        </p:txBody>
      </p:sp>
    </p:spTree>
    <p:extLst>
      <p:ext uri="{BB962C8B-B14F-4D97-AF65-F5344CB8AC3E}">
        <p14:creationId xmlns:p14="http://schemas.microsoft.com/office/powerpoint/2010/main" val="225372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ed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04800"/>
            <a:ext cx="8988426" cy="647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3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b="1" dirty="0" smtClean="0">
                <a:latin typeface="Times New Roman" pitchFamily="18" charset="0"/>
                <a:cs typeface="Times New Roman" pitchFamily="18" charset="0"/>
              </a:rPr>
              <a:t>How National </a:t>
            </a:r>
            <a:r>
              <a:rPr lang="en-US" sz="3600" b="1" dirty="0">
                <a:latin typeface="Times New Roman" pitchFamily="18" charset="0"/>
                <a:cs typeface="Times New Roman" pitchFamily="18" charset="0"/>
              </a:rPr>
              <a:t>Seed </a:t>
            </a:r>
            <a:r>
              <a:rPr lang="en-US" sz="3600" b="1" dirty="0" smtClean="0">
                <a:latin typeface="Times New Roman" pitchFamily="18" charset="0"/>
                <a:cs typeface="Times New Roman" pitchFamily="18" charset="0"/>
              </a:rPr>
              <a:t>Policy, 2002 has evolved</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a:bodyPr>
          <a:lstStyle/>
          <a:p>
            <a:pPr algn="just"/>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important constraints </a:t>
            </a:r>
            <a:r>
              <a:rPr lang="en-US" dirty="0" smtClean="0">
                <a:solidFill>
                  <a:schemeClr val="tx1"/>
                </a:solidFill>
                <a:latin typeface="Times New Roman" pitchFamily="18" charset="0"/>
                <a:cs typeface="Times New Roman" pitchFamily="18" charset="0"/>
              </a:rPr>
              <a:t>were:</a:t>
            </a:r>
            <a:endParaRPr lang="en-US" dirty="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Non </a:t>
            </a:r>
            <a:r>
              <a:rPr lang="en-US" dirty="0">
                <a:solidFill>
                  <a:schemeClr val="tx1"/>
                </a:solidFill>
                <a:latin typeface="Times New Roman" pitchFamily="18" charset="0"/>
                <a:cs typeface="Times New Roman" pitchFamily="18" charset="0"/>
              </a:rPr>
              <a:t>existence of National Seed Policy  </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IPR </a:t>
            </a:r>
            <a:r>
              <a:rPr lang="en-US" dirty="0">
                <a:solidFill>
                  <a:schemeClr val="tx1"/>
                </a:solidFill>
                <a:latin typeface="Times New Roman" pitchFamily="18" charset="0"/>
                <a:cs typeface="Times New Roman" pitchFamily="18" charset="0"/>
              </a:rPr>
              <a:t>laws  </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Restrictions </a:t>
            </a:r>
            <a:r>
              <a:rPr lang="en-US" dirty="0">
                <a:solidFill>
                  <a:schemeClr val="tx1"/>
                </a:solidFill>
                <a:latin typeface="Times New Roman" pitchFamily="18" charset="0"/>
                <a:cs typeface="Times New Roman" pitchFamily="18" charset="0"/>
              </a:rPr>
              <a:t>and licenses on seed exports and imports  </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Lack </a:t>
            </a:r>
            <a:r>
              <a:rPr lang="en-US" dirty="0">
                <a:solidFill>
                  <a:schemeClr val="tx1"/>
                </a:solidFill>
                <a:latin typeface="Times New Roman" pitchFamily="18" charset="0"/>
                <a:cs typeface="Times New Roman" pitchFamily="18" charset="0"/>
              </a:rPr>
              <a:t>of incentives for the public and private seed sectors of the country </a:t>
            </a:r>
          </a:p>
        </p:txBody>
      </p:sp>
    </p:spTree>
    <p:extLst>
      <p:ext uri="{BB962C8B-B14F-4D97-AF65-F5344CB8AC3E}">
        <p14:creationId xmlns:p14="http://schemas.microsoft.com/office/powerpoint/2010/main" val="185133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610600" cy="9143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itchFamily="18" charset="0"/>
                <a:cs typeface="Times New Roman" pitchFamily="18" charset="0"/>
              </a:rPr>
              <a:t>OBJECTIVES OF National Seed Policy</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lnSpcReduction="10000"/>
          </a:bodyPr>
          <a:lstStyle/>
          <a:p>
            <a:pPr marL="457200" indent="-457200" algn="just">
              <a:buFont typeface="Arial" pitchFamily="34" charset="0"/>
              <a:buChar char="•"/>
            </a:pPr>
            <a:r>
              <a:rPr lang="en-US" dirty="0">
                <a:solidFill>
                  <a:schemeClr val="tx1"/>
                </a:solidFill>
                <a:latin typeface="Times New Roman" pitchFamily="18" charset="0"/>
                <a:cs typeface="Times New Roman" pitchFamily="18" charset="0"/>
              </a:rPr>
              <a:t>The provision of an appropriate climate for </a:t>
            </a:r>
            <a:r>
              <a:rPr lang="en-US" dirty="0" smtClean="0">
                <a:solidFill>
                  <a:schemeClr val="tx1"/>
                </a:solidFill>
                <a:latin typeface="Times New Roman" pitchFamily="18" charset="0"/>
                <a:cs typeface="Times New Roman" pitchFamily="18" charset="0"/>
              </a:rPr>
              <a:t>the seed </a:t>
            </a:r>
            <a:r>
              <a:rPr lang="en-US" dirty="0">
                <a:solidFill>
                  <a:schemeClr val="tx1"/>
                </a:solidFill>
                <a:latin typeface="Times New Roman" pitchFamily="18" charset="0"/>
                <a:cs typeface="Times New Roman" pitchFamily="18" charset="0"/>
              </a:rPr>
              <a:t>industry to utilize available and </a:t>
            </a:r>
            <a:r>
              <a:rPr lang="en-US" dirty="0" smtClean="0">
                <a:solidFill>
                  <a:schemeClr val="tx1"/>
                </a:solidFill>
                <a:latin typeface="Times New Roman" pitchFamily="18" charset="0"/>
                <a:cs typeface="Times New Roman" pitchFamily="18" charset="0"/>
              </a:rPr>
              <a:t>prospective opportunities</a:t>
            </a:r>
            <a:endParaRPr lang="en-US" dirty="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Safeguarding </a:t>
            </a:r>
            <a:r>
              <a:rPr lang="en-US" dirty="0">
                <a:solidFill>
                  <a:schemeClr val="tx1"/>
                </a:solidFill>
                <a:latin typeface="Times New Roman" pitchFamily="18" charset="0"/>
                <a:cs typeface="Times New Roman" pitchFamily="18" charset="0"/>
              </a:rPr>
              <a:t>of the interests of Indian </a:t>
            </a:r>
            <a:r>
              <a:rPr lang="en-US" dirty="0" smtClean="0">
                <a:solidFill>
                  <a:schemeClr val="tx1"/>
                </a:solidFill>
                <a:latin typeface="Times New Roman" pitchFamily="18" charset="0"/>
                <a:cs typeface="Times New Roman" pitchFamily="18" charset="0"/>
              </a:rPr>
              <a:t>farmers and </a:t>
            </a:r>
            <a:r>
              <a:rPr lang="en-US" dirty="0">
                <a:solidFill>
                  <a:schemeClr val="tx1"/>
                </a:solidFill>
                <a:latin typeface="Times New Roman" pitchFamily="18" charset="0"/>
                <a:cs typeface="Times New Roman" pitchFamily="18" charset="0"/>
              </a:rPr>
              <a:t>the conservation of agro-biodiversity</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Ensure quality assurance mechanisms </a:t>
            </a:r>
            <a:r>
              <a:rPr lang="en-US" dirty="0">
                <a:solidFill>
                  <a:schemeClr val="tx1"/>
                </a:solidFill>
                <a:latin typeface="Times New Roman" pitchFamily="18" charset="0"/>
                <a:cs typeface="Times New Roman" pitchFamily="18" charset="0"/>
              </a:rPr>
              <a:t>coupled with facilitation of a </a:t>
            </a:r>
            <a:r>
              <a:rPr lang="en-US" dirty="0" smtClean="0">
                <a:solidFill>
                  <a:schemeClr val="tx1"/>
                </a:solidFill>
                <a:latin typeface="Times New Roman" pitchFamily="18" charset="0"/>
                <a:cs typeface="Times New Roman" pitchFamily="18" charset="0"/>
              </a:rPr>
              <a:t>vibrant and </a:t>
            </a:r>
            <a:r>
              <a:rPr lang="en-US" dirty="0">
                <a:solidFill>
                  <a:schemeClr val="tx1"/>
                </a:solidFill>
                <a:latin typeface="Times New Roman" pitchFamily="18" charset="0"/>
                <a:cs typeface="Times New Roman" pitchFamily="18" charset="0"/>
              </a:rPr>
              <a:t>responsible seed </a:t>
            </a:r>
            <a:r>
              <a:rPr lang="en-US" dirty="0" smtClean="0">
                <a:solidFill>
                  <a:schemeClr val="tx1"/>
                </a:solidFill>
                <a:latin typeface="Times New Roman" pitchFamily="18" charset="0"/>
                <a:cs typeface="Times New Roman" pitchFamily="18" charset="0"/>
              </a:rPr>
              <a:t>industry</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raise </a:t>
            </a:r>
            <a:r>
              <a:rPr lang="en-US" dirty="0" smtClean="0">
                <a:solidFill>
                  <a:schemeClr val="tx1"/>
                </a:solidFill>
                <a:latin typeface="Times New Roman" pitchFamily="18" charset="0"/>
                <a:cs typeface="Times New Roman" pitchFamily="18" charset="0"/>
              </a:rPr>
              <a:t>India’s </a:t>
            </a:r>
            <a:r>
              <a:rPr lang="en-US" dirty="0">
                <a:solidFill>
                  <a:schemeClr val="tx1"/>
                </a:solidFill>
                <a:latin typeface="Times New Roman" pitchFamily="18" charset="0"/>
                <a:cs typeface="Times New Roman" pitchFamily="18" charset="0"/>
              </a:rPr>
              <a:t>share in the global seed trade by facilitating advanced scientific aspects</a:t>
            </a:r>
          </a:p>
        </p:txBody>
      </p:sp>
    </p:spTree>
    <p:extLst>
      <p:ext uri="{BB962C8B-B14F-4D97-AF65-F5344CB8AC3E}">
        <p14:creationId xmlns:p14="http://schemas.microsoft.com/office/powerpoint/2010/main" val="186734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610600" cy="914399"/>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itchFamily="18" charset="0"/>
                <a:cs typeface="Times New Roman" pitchFamily="18" charset="0"/>
              </a:rPr>
              <a:t>Features of National Seed Policy</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4953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n-US" dirty="0" smtClean="0">
                <a:solidFill>
                  <a:schemeClr val="tx1"/>
                </a:solidFill>
                <a:latin typeface="Times New Roman" pitchFamily="18" charset="0"/>
                <a:cs typeface="Times New Roman" pitchFamily="18" charset="0"/>
              </a:rPr>
              <a:t>1. Development </a:t>
            </a:r>
            <a:r>
              <a:rPr lang="en-US" dirty="0">
                <a:solidFill>
                  <a:schemeClr val="tx1"/>
                </a:solidFill>
                <a:latin typeface="Times New Roman" pitchFamily="18" charset="0"/>
                <a:cs typeface="Times New Roman" pitchFamily="18" charset="0"/>
              </a:rPr>
              <a:t>of new and improved varieties of</a:t>
            </a:r>
          </a:p>
          <a:p>
            <a:pPr algn="just"/>
            <a:r>
              <a:rPr lang="en-US" dirty="0">
                <a:solidFill>
                  <a:schemeClr val="tx1"/>
                </a:solidFill>
                <a:latin typeface="Times New Roman" pitchFamily="18" charset="0"/>
                <a:cs typeface="Times New Roman" pitchFamily="18" charset="0"/>
              </a:rPr>
              <a:t>plants</a:t>
            </a:r>
          </a:p>
          <a:p>
            <a:pPr algn="just"/>
            <a:r>
              <a:rPr lang="en-US" dirty="0">
                <a:solidFill>
                  <a:schemeClr val="tx1"/>
                </a:solidFill>
                <a:latin typeface="Times New Roman" pitchFamily="18" charset="0"/>
                <a:cs typeface="Times New Roman" pitchFamily="18" charset="0"/>
              </a:rPr>
              <a:t>2. Timely availability of quality seeds</a:t>
            </a:r>
          </a:p>
          <a:p>
            <a:pPr algn="just"/>
            <a:r>
              <a:rPr lang="en-US" dirty="0">
                <a:solidFill>
                  <a:schemeClr val="tx1"/>
                </a:solidFill>
                <a:latin typeface="Times New Roman" pitchFamily="18" charset="0"/>
                <a:cs typeface="Times New Roman" pitchFamily="18" charset="0"/>
              </a:rPr>
              <a:t>3. Compulsory registration of seeds</a:t>
            </a:r>
          </a:p>
          <a:p>
            <a:pPr algn="just"/>
            <a:r>
              <a:rPr lang="en-US" dirty="0">
                <a:solidFill>
                  <a:schemeClr val="tx1"/>
                </a:solidFill>
                <a:latin typeface="Times New Roman" pitchFamily="18" charset="0"/>
                <a:cs typeface="Times New Roman" pitchFamily="18" charset="0"/>
              </a:rPr>
              <a:t>4. Creation of infrastructure facilities</a:t>
            </a:r>
          </a:p>
          <a:p>
            <a:pPr algn="just"/>
            <a:r>
              <a:rPr lang="en-US" dirty="0">
                <a:solidFill>
                  <a:schemeClr val="tx1"/>
                </a:solidFill>
                <a:latin typeface="Times New Roman" pitchFamily="18" charset="0"/>
                <a:cs typeface="Times New Roman" pitchFamily="18" charset="0"/>
              </a:rPr>
              <a:t>5. Quality assurance, promotion of seed </a:t>
            </a:r>
            <a:r>
              <a:rPr lang="en-US" dirty="0" smtClean="0">
                <a:solidFill>
                  <a:schemeClr val="tx1"/>
                </a:solidFill>
                <a:latin typeface="Times New Roman" pitchFamily="18" charset="0"/>
                <a:cs typeface="Times New Roman" pitchFamily="18" charset="0"/>
              </a:rPr>
              <a:t>industry</a:t>
            </a:r>
            <a:endParaRPr lang="en-US" dirty="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6</a:t>
            </a:r>
            <a:r>
              <a:rPr lang="en-US" dirty="0">
                <a:solidFill>
                  <a:schemeClr val="tx1"/>
                </a:solidFill>
                <a:latin typeface="Times New Roman" pitchFamily="18" charset="0"/>
                <a:cs typeface="Times New Roman" pitchFamily="18" charset="0"/>
              </a:rPr>
              <a:t>. Abolition of licensing for seed </a:t>
            </a:r>
            <a:r>
              <a:rPr lang="en-US" dirty="0" smtClean="0">
                <a:solidFill>
                  <a:schemeClr val="tx1"/>
                </a:solidFill>
                <a:latin typeface="Times New Roman" pitchFamily="18" charset="0"/>
                <a:cs typeface="Times New Roman" pitchFamily="18" charset="0"/>
              </a:rPr>
              <a:t>dealers</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7. Facility for import of best quality </a:t>
            </a:r>
            <a:r>
              <a:rPr lang="en-US" dirty="0" smtClean="0">
                <a:solidFill>
                  <a:schemeClr val="tx1"/>
                </a:solidFill>
                <a:latin typeface="Times New Roman" pitchFamily="18" charset="0"/>
                <a:cs typeface="Times New Roman" pitchFamily="18" charset="0"/>
              </a:rPr>
              <a:t>seeds</a:t>
            </a:r>
            <a:endParaRPr lang="en-US" dirty="0">
              <a:solidFill>
                <a:schemeClr val="tx1"/>
              </a:solidFill>
              <a:latin typeface="Times New Roman" pitchFamily="18" charset="0"/>
              <a:cs typeface="Times New Roman" pitchFamily="18" charset="0"/>
            </a:endParaRPr>
          </a:p>
          <a:p>
            <a:pPr algn="just"/>
            <a:r>
              <a:rPr lang="en-US" dirty="0">
                <a:solidFill>
                  <a:schemeClr val="tx1"/>
                </a:solidFill>
                <a:latin typeface="Times New Roman" pitchFamily="18" charset="0"/>
                <a:cs typeface="Times New Roman" pitchFamily="18" charset="0"/>
              </a:rPr>
              <a:t>8. Encouragement to export of seeds</a:t>
            </a:r>
          </a:p>
          <a:p>
            <a:pPr algn="just"/>
            <a:r>
              <a:rPr lang="en-US" dirty="0">
                <a:solidFill>
                  <a:schemeClr val="tx1"/>
                </a:solidFill>
                <a:latin typeface="Times New Roman" pitchFamily="18" charset="0"/>
                <a:cs typeface="Times New Roman" pitchFamily="18" charset="0"/>
              </a:rPr>
              <a:t>9. Creation of Seed Banks and </a:t>
            </a:r>
            <a:r>
              <a:rPr lang="en-US" b="1" dirty="0">
                <a:solidFill>
                  <a:schemeClr val="tx1"/>
                </a:solidFill>
                <a:latin typeface="Times New Roman" pitchFamily="18" charset="0"/>
                <a:cs typeface="Times New Roman" pitchFamily="18" charset="0"/>
              </a:rPr>
              <a:t>National Seed </a:t>
            </a:r>
            <a:r>
              <a:rPr lang="en-US" b="1" dirty="0" smtClean="0">
                <a:solidFill>
                  <a:schemeClr val="tx1"/>
                </a:solidFill>
                <a:latin typeface="Times New Roman" pitchFamily="18" charset="0"/>
                <a:cs typeface="Times New Roman" pitchFamily="18" charset="0"/>
              </a:rPr>
              <a:t>Grid</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6806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382000" cy="6172200"/>
          </a:xfrm>
        </p:spPr>
        <p:txBody>
          <a:bodyPr>
            <a:normAutofit fontScale="62500" lnSpcReduction="20000"/>
          </a:bodyPr>
          <a:lstStyle/>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policy encourages private sector participation in research and development of new plant </a:t>
            </a:r>
            <a:r>
              <a:rPr lang="en-US" dirty="0" smtClean="0">
                <a:solidFill>
                  <a:schemeClr val="tx1"/>
                </a:solidFill>
                <a:latin typeface="Times New Roman" pitchFamily="18" charset="0"/>
                <a:cs typeface="Times New Roman" pitchFamily="18" charset="0"/>
              </a:rPr>
              <a:t>varieties</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rights empowered to various bodies for regulating the quality of seeds produced, distributed and for providing variety protection as per the Seeds Act, 1966 and PPV &amp; FR Act, 2001 have been retained in the policy </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Promotion </a:t>
            </a:r>
            <a:r>
              <a:rPr lang="en-US" dirty="0">
                <a:solidFill>
                  <a:schemeClr val="tx1"/>
                </a:solidFill>
                <a:latin typeface="Times New Roman" pitchFamily="18" charset="0"/>
                <a:cs typeface="Times New Roman" pitchFamily="18" charset="0"/>
              </a:rPr>
              <a:t>of seed village scheme to increase the production and make available the seeds in time as well as upgrading the quality of farmers' saved seeds </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Establishment </a:t>
            </a:r>
            <a:r>
              <a:rPr lang="en-US" dirty="0">
                <a:solidFill>
                  <a:schemeClr val="tx1"/>
                </a:solidFill>
                <a:latin typeface="Times New Roman" pitchFamily="18" charset="0"/>
                <a:cs typeface="Times New Roman" pitchFamily="18" charset="0"/>
              </a:rPr>
              <a:t>of seed banks for ensuring supply in times of calamity and storage facility at village level </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Establishment </a:t>
            </a:r>
            <a:r>
              <a:rPr lang="en-US" dirty="0">
                <a:solidFill>
                  <a:schemeClr val="tx1"/>
                </a:solidFill>
                <a:latin typeface="Times New Roman" pitchFamily="18" charset="0"/>
                <a:cs typeface="Times New Roman" pitchFamily="18" charset="0"/>
              </a:rPr>
              <a:t>of a National Seed Board in place of Central Seed Committee and Central Seed Certification Board to undertake seed certification and advising Government on all matters related to seed planning and development. NSB will serve as the apex body in the seed sector </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Setting </a:t>
            </a:r>
            <a:r>
              <a:rPr lang="en-US" dirty="0">
                <a:solidFill>
                  <a:schemeClr val="tx1"/>
                </a:solidFill>
                <a:latin typeface="Times New Roman" pitchFamily="18" charset="0"/>
                <a:cs typeface="Times New Roman" pitchFamily="18" charset="0"/>
              </a:rPr>
              <a:t>up of National Seed Research and Training Centre to impart training in seed technology </a:t>
            </a: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Development </a:t>
            </a:r>
            <a:r>
              <a:rPr lang="en-US" dirty="0">
                <a:solidFill>
                  <a:schemeClr val="tx1"/>
                </a:solidFill>
                <a:latin typeface="Times New Roman" pitchFamily="18" charset="0"/>
                <a:cs typeface="Times New Roman" pitchFamily="18" charset="0"/>
              </a:rPr>
              <a:t>of a National Seed Grid to provide information on availability of different varieties of seeds with production details. </a:t>
            </a:r>
            <a:endParaRPr lang="en-US"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dirty="0" smtClean="0">
                <a:solidFill>
                  <a:schemeClr val="tx1"/>
                </a:solidFill>
                <a:latin typeface="Times New Roman" pitchFamily="18" charset="0"/>
                <a:cs typeface="Times New Roman" pitchFamily="18" charset="0"/>
              </a:rPr>
              <a:t>Both </a:t>
            </a:r>
            <a:r>
              <a:rPr lang="en-US" dirty="0">
                <a:solidFill>
                  <a:schemeClr val="tx1"/>
                </a:solidFill>
                <a:latin typeface="Times New Roman" pitchFamily="18" charset="0"/>
                <a:cs typeface="Times New Roman" pitchFamily="18" charset="0"/>
              </a:rPr>
              <a:t>public and private sector will be encouraged to join the grid for a clear assessment of demand and supply of seeds </a:t>
            </a:r>
          </a:p>
        </p:txBody>
      </p:sp>
    </p:spTree>
    <p:extLst>
      <p:ext uri="{BB962C8B-B14F-4D97-AF65-F5344CB8AC3E}">
        <p14:creationId xmlns:p14="http://schemas.microsoft.com/office/powerpoint/2010/main" val="36427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034"/>
            <a:ext cx="7239000" cy="66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695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8" r="14062"/>
          <a:stretch/>
        </p:blipFill>
        <p:spPr bwMode="auto">
          <a:xfrm>
            <a:off x="304800" y="304798"/>
            <a:ext cx="4572000" cy="337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304797"/>
            <a:ext cx="3886200" cy="337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962400"/>
            <a:ext cx="839724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itchFamily="34" charset="0"/>
              <a:buChar char="•"/>
            </a:pPr>
            <a:r>
              <a:rPr lang="en-US" sz="2800" dirty="0">
                <a:latin typeface="Times New Roman" pitchFamily="18" charset="0"/>
                <a:cs typeface="Times New Roman" pitchFamily="18" charset="0"/>
              </a:rPr>
              <a:t> Seed Bank Scheme has been implementing by Seed Division from 1999- 2000 with the objective to meet requirement of seeds during natural calamities and unforeseen conditions </a:t>
            </a:r>
            <a:endParaRPr lang="en-US" sz="2800" dirty="0" smtClean="0">
              <a:latin typeface="Times New Roman" pitchFamily="18" charset="0"/>
              <a:cs typeface="Times New Roman" pitchFamily="18" charset="0"/>
            </a:endParaRPr>
          </a:p>
          <a:p>
            <a:pPr marL="342900" indent="-342900" algn="just">
              <a:buFont typeface="Arial" pitchFamily="34" charset="0"/>
              <a:buChar char="•"/>
            </a:pPr>
            <a:r>
              <a:rPr lang="en-US" sz="2800" dirty="0" smtClean="0">
                <a:latin typeface="Times New Roman" pitchFamily="18" charset="0"/>
                <a:cs typeface="Times New Roman" pitchFamily="18" charset="0"/>
              </a:rPr>
              <a:t>Svalbard Global seed vault, Norway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249027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1458</Words>
  <Application>Microsoft Office PowerPoint</Application>
  <PresentationFormat>On-screen Show (4:3)</PresentationFormat>
  <Paragraphs>116</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Pushpin</vt:lpstr>
      <vt:lpstr>SEED POLICIES</vt:lpstr>
      <vt:lpstr>INTRODUCTION</vt:lpstr>
      <vt:lpstr>PowerPoint Presentation</vt:lpstr>
      <vt:lpstr>How National Seed Policy, 2002 has evolved</vt:lpstr>
      <vt:lpstr>OBJECTIVES OF National Seed Policy</vt:lpstr>
      <vt:lpstr>Features of National Seed Policy</vt:lpstr>
      <vt:lpstr>PowerPoint Presentation</vt:lpstr>
      <vt:lpstr>PowerPoint Presentation</vt:lpstr>
      <vt:lpstr>PowerPoint Presentation</vt:lpstr>
      <vt:lpstr>THRUST AREAS</vt:lpstr>
      <vt:lpstr>VARIETAL DEVELOPMENT AND PLANT VARIETY  PROTECTION</vt:lpstr>
      <vt:lpstr>THRUST AREAS</vt:lpstr>
      <vt:lpstr>PowerPoint Presentation</vt:lpstr>
      <vt:lpstr>QUALITY ASSURANCE</vt:lpstr>
      <vt:lpstr>SEED DISTRIBUTION AND MARKETING</vt:lpstr>
      <vt:lpstr>PowerPoint Presentation</vt:lpstr>
      <vt:lpstr>TYPES OF SEED DISTRIBUTION</vt:lpstr>
      <vt:lpstr>TRANSGENIC PLANT VARIETIES</vt:lpstr>
      <vt:lpstr>TRANSGENIC PLANT VARIETIES</vt:lpstr>
      <vt:lpstr>IMPORT and EXPORT OF SEEDS AND PLANTING MATERIAL</vt:lpstr>
      <vt:lpstr>Requirements for IMPORT and EXPORT OF SEEDS</vt:lpstr>
      <vt:lpstr>NBPGR</vt:lpstr>
      <vt:lpstr>PROMOTION OF DOMESTIC SEED INDUSTRY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pusarla susmitha</dc:creator>
  <cp:lastModifiedBy>Sushmita</cp:lastModifiedBy>
  <cp:revision>30</cp:revision>
  <dcterms:created xsi:type="dcterms:W3CDTF">2006-08-16T00:00:00Z</dcterms:created>
  <dcterms:modified xsi:type="dcterms:W3CDTF">2021-02-18T19:34:10Z</dcterms:modified>
</cp:coreProperties>
</file>