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4" r:id="rId18"/>
    <p:sldId id="275" r:id="rId19"/>
    <p:sldId id="276" r:id="rId20"/>
    <p:sldId id="277" r:id="rId21"/>
    <p:sldId id="278" r:id="rId22"/>
    <p:sldId id="27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63CB39-6587-488C-B5A7-A93454E836D1}" type="datetimeFigureOut">
              <a:rPr lang="en-IN" smtClean="0"/>
              <a:t>11-08-2021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rIns="45720"/>
          <a:lstStyle/>
          <a:p>
            <a:fld id="{BBCA1DFA-DA58-4BB0-8833-8DA97C627356}" type="slidenum">
              <a:rPr lang="en-IN" smtClean="0"/>
              <a:t>‹#›</a:t>
            </a:fld>
            <a:endParaRPr lang="en-IN"/>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763135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63CB39-6587-488C-B5A7-A93454E836D1}" type="datetimeFigureOut">
              <a:rPr lang="en-IN" smtClean="0"/>
              <a:t>11-08-2021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CA1DFA-DA58-4BB0-8833-8DA97C627356}" type="slidenum">
              <a:rPr lang="en-IN" smtClean="0"/>
              <a:t>‹#›</a:t>
            </a:fld>
            <a:endParaRPr lang="en-IN"/>
          </a:p>
        </p:txBody>
      </p:sp>
    </p:spTree>
    <p:extLst>
      <p:ext uri="{BB962C8B-B14F-4D97-AF65-F5344CB8AC3E}">
        <p14:creationId xmlns:p14="http://schemas.microsoft.com/office/powerpoint/2010/main" val="2245021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63CB39-6587-488C-B5A7-A93454E836D1}" type="datetimeFigureOut">
              <a:rPr lang="en-IN" smtClean="0"/>
              <a:t>11-08-2021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CA1DFA-DA58-4BB0-8833-8DA97C627356}" type="slidenum">
              <a:rPr lang="en-IN" smtClean="0"/>
              <a:t>‹#›</a:t>
            </a:fld>
            <a:endParaRPr lang="en-IN"/>
          </a:p>
        </p:txBody>
      </p:sp>
    </p:spTree>
    <p:extLst>
      <p:ext uri="{BB962C8B-B14F-4D97-AF65-F5344CB8AC3E}">
        <p14:creationId xmlns:p14="http://schemas.microsoft.com/office/powerpoint/2010/main" val="204576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63CB39-6587-488C-B5A7-A93454E836D1}" type="datetimeFigureOut">
              <a:rPr lang="en-IN" smtClean="0"/>
              <a:t>11-08-2021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CA1DFA-DA58-4BB0-8833-8DA97C627356}" type="slidenum">
              <a:rPr lang="en-IN" smtClean="0"/>
              <a:t>‹#›</a:t>
            </a:fld>
            <a:endParaRPr lang="en-IN"/>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333638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63CB39-6587-488C-B5A7-A93454E836D1}" type="datetimeFigureOut">
              <a:rPr lang="en-IN" smtClean="0"/>
              <a:t>11-08-2021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CA1DFA-DA58-4BB0-8833-8DA97C627356}" type="slidenum">
              <a:rPr lang="en-IN" smtClean="0"/>
              <a:t>‹#›</a:t>
            </a:fld>
            <a:endParaRPr lang="en-IN"/>
          </a:p>
        </p:txBody>
      </p:sp>
    </p:spTree>
    <p:extLst>
      <p:ext uri="{BB962C8B-B14F-4D97-AF65-F5344CB8AC3E}">
        <p14:creationId xmlns:p14="http://schemas.microsoft.com/office/powerpoint/2010/main" val="214972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63CB39-6587-488C-B5A7-A93454E836D1}" type="datetimeFigureOut">
              <a:rPr lang="en-IN" smtClean="0"/>
              <a:t>11-08-2021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BCA1DFA-DA58-4BB0-8833-8DA97C627356}" type="slidenum">
              <a:rPr lang="en-IN" smtClean="0"/>
              <a:t>‹#›</a:t>
            </a:fld>
            <a:endParaRPr lang="en-IN"/>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30470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63CB39-6587-488C-B5A7-A93454E836D1}" type="datetimeFigureOut">
              <a:rPr lang="en-IN" smtClean="0"/>
              <a:t>11-08-2021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BCA1DFA-DA58-4BB0-8833-8DA97C627356}" type="slidenum">
              <a:rPr lang="en-IN" smtClean="0"/>
              <a:t>‹#›</a:t>
            </a:fld>
            <a:endParaRPr lang="en-IN"/>
          </a:p>
        </p:txBody>
      </p:sp>
    </p:spTree>
    <p:extLst>
      <p:ext uri="{BB962C8B-B14F-4D97-AF65-F5344CB8AC3E}">
        <p14:creationId xmlns:p14="http://schemas.microsoft.com/office/powerpoint/2010/main" val="2528684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63CB39-6587-488C-B5A7-A93454E836D1}" type="datetimeFigureOut">
              <a:rPr lang="en-IN" smtClean="0"/>
              <a:t>11-08-2021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BCA1DFA-DA58-4BB0-8833-8DA97C627356}" type="slidenum">
              <a:rPr lang="en-IN" smtClean="0"/>
              <a:t>‹#›</a:t>
            </a:fld>
            <a:endParaRPr lang="en-IN"/>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443681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263CB39-6587-488C-B5A7-A93454E836D1}" type="datetimeFigureOut">
              <a:rPr lang="en-IN" smtClean="0"/>
              <a:t>11-08-2021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BCA1DFA-DA58-4BB0-8833-8DA97C627356}" type="slidenum">
              <a:rPr lang="en-IN" smtClean="0"/>
              <a:t>‹#›</a:t>
            </a:fld>
            <a:endParaRPr lang="en-IN"/>
          </a:p>
        </p:txBody>
      </p:sp>
    </p:spTree>
    <p:extLst>
      <p:ext uri="{BB962C8B-B14F-4D97-AF65-F5344CB8AC3E}">
        <p14:creationId xmlns:p14="http://schemas.microsoft.com/office/powerpoint/2010/main" val="213558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63CB39-6587-488C-B5A7-A93454E836D1}" type="datetimeFigureOut">
              <a:rPr lang="en-IN" smtClean="0"/>
              <a:t>11-08-2021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BCA1DFA-DA58-4BB0-8833-8DA97C627356}" type="slidenum">
              <a:rPr lang="en-IN" smtClean="0"/>
              <a:t>‹#›</a:t>
            </a:fld>
            <a:endParaRPr lang="en-IN"/>
          </a:p>
        </p:txBody>
      </p:sp>
    </p:spTree>
    <p:extLst>
      <p:ext uri="{BB962C8B-B14F-4D97-AF65-F5344CB8AC3E}">
        <p14:creationId xmlns:p14="http://schemas.microsoft.com/office/powerpoint/2010/main" val="2758011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63CB39-6587-488C-B5A7-A93454E836D1}" type="datetimeFigureOut">
              <a:rPr lang="en-IN" smtClean="0"/>
              <a:t>11-08-2021</a:t>
            </a:fld>
            <a:endParaRPr lang="en-IN"/>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BBCA1DFA-DA58-4BB0-8833-8DA97C627356}" type="slidenum">
              <a:rPr lang="en-IN" smtClean="0"/>
              <a:t>‹#›</a:t>
            </a:fld>
            <a:endParaRPr lang="en-IN"/>
          </a:p>
        </p:txBody>
      </p:sp>
    </p:spTree>
    <p:extLst>
      <p:ext uri="{BB962C8B-B14F-4D97-AF65-F5344CB8AC3E}">
        <p14:creationId xmlns:p14="http://schemas.microsoft.com/office/powerpoint/2010/main" val="3390998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4263CB39-6587-488C-B5A7-A93454E836D1}" type="datetimeFigureOut">
              <a:rPr lang="en-IN" smtClean="0"/>
              <a:t>11-08-2021</a:t>
            </a:fld>
            <a:endParaRPr lang="en-IN"/>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BBCA1DFA-DA58-4BB0-8833-8DA97C627356}" type="slidenum">
              <a:rPr lang="en-IN" smtClean="0"/>
              <a:t>‹#›</a:t>
            </a:fld>
            <a:endParaRPr lang="en-IN"/>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8971908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FC722-F6EA-4846-8F5D-81A811B9D6DC}"/>
              </a:ext>
            </a:extLst>
          </p:cNvPr>
          <p:cNvSpPr>
            <a:spLocks noGrp="1"/>
          </p:cNvSpPr>
          <p:nvPr>
            <p:ph type="title"/>
          </p:nvPr>
        </p:nvSpPr>
        <p:spPr>
          <a:xfrm>
            <a:off x="1047750" y="365125"/>
            <a:ext cx="8769004" cy="2682875"/>
          </a:xfrm>
        </p:spPr>
        <p:txBody>
          <a:bodyPr>
            <a:normAutofit fontScale="90000"/>
          </a:bodyPr>
          <a:lstStyle/>
          <a:p>
            <a:pPr algn="ctr"/>
            <a:r>
              <a:rPr lang="en-US" sz="4000" b="1" dirty="0"/>
              <a:t>M.S. SWAMINATHAN SCHOOL OF AGRICULTURE</a:t>
            </a:r>
            <a:br>
              <a:rPr lang="en-US" sz="4000" b="1" dirty="0"/>
            </a:br>
            <a:br>
              <a:rPr lang="en-US" sz="4000" b="1" dirty="0"/>
            </a:br>
            <a:r>
              <a:rPr lang="en-US" sz="4000" b="1" dirty="0">
                <a:solidFill>
                  <a:srgbClr val="FFC000"/>
                </a:solidFill>
              </a:rPr>
              <a:t>TOPIC- SEED RULE 1968 ( Rule 1-14)</a:t>
            </a:r>
            <a:endParaRPr lang="en-IN" sz="4000" b="1" dirty="0">
              <a:solidFill>
                <a:srgbClr val="FFC000"/>
              </a:solidFill>
            </a:endParaRPr>
          </a:p>
        </p:txBody>
      </p:sp>
      <p:pic>
        <p:nvPicPr>
          <p:cNvPr id="4" name="Picture 3">
            <a:extLst>
              <a:ext uri="{FF2B5EF4-FFF2-40B4-BE49-F238E27FC236}">
                <a16:creationId xmlns:a16="http://schemas.microsoft.com/office/drawing/2014/main" id="{BB6AA45E-F42A-4E76-AB7A-3BF17DA811B1}"/>
              </a:ext>
            </a:extLst>
          </p:cNvPr>
          <p:cNvPicPr>
            <a:picLocks noChangeAspect="1"/>
          </p:cNvPicPr>
          <p:nvPr/>
        </p:nvPicPr>
        <p:blipFill>
          <a:blip r:embed="rId2"/>
          <a:stretch>
            <a:fillRect/>
          </a:stretch>
        </p:blipFill>
        <p:spPr>
          <a:xfrm>
            <a:off x="10070408" y="0"/>
            <a:ext cx="2121592" cy="2584928"/>
          </a:xfrm>
          <a:prstGeom prst="rect">
            <a:avLst/>
          </a:prstGeom>
        </p:spPr>
      </p:pic>
    </p:spTree>
    <p:extLst>
      <p:ext uri="{BB962C8B-B14F-4D97-AF65-F5344CB8AC3E}">
        <p14:creationId xmlns:p14="http://schemas.microsoft.com/office/powerpoint/2010/main" val="2986813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A7410A-810A-4F83-89BB-8AB0A7771B26}"/>
              </a:ext>
            </a:extLst>
          </p:cNvPr>
          <p:cNvSpPr>
            <a:spLocks noGrp="1"/>
          </p:cNvSpPr>
          <p:nvPr>
            <p:ph idx="1"/>
          </p:nvPr>
        </p:nvSpPr>
        <p:spPr>
          <a:xfrm>
            <a:off x="1323975" y="323850"/>
            <a:ext cx="9725026" cy="5853113"/>
          </a:xfrm>
        </p:spPr>
        <p:txBody>
          <a:bodyPr>
            <a:normAutofit/>
          </a:bodyPr>
          <a:lstStyle/>
          <a:p>
            <a:pPr marL="0" indent="0">
              <a:buNone/>
            </a:pPr>
            <a:r>
              <a:rPr lang="en-US" dirty="0"/>
              <a:t>c. Maintain a list of recognized breeders of seeds; </a:t>
            </a:r>
          </a:p>
          <a:p>
            <a:pPr marL="0" indent="0">
              <a:buNone/>
            </a:pPr>
            <a:r>
              <a:rPr lang="en-US" dirty="0"/>
              <a:t>d. Verify, upon receipt of an application, for certification, that the variety is eligible for certification that the seed source need for planting was authenticated and the record of purchase is in accordance with these rules and the fees has been paid;</a:t>
            </a:r>
          </a:p>
          <a:p>
            <a:pPr marL="0" indent="0">
              <a:buNone/>
            </a:pPr>
            <a:r>
              <a:rPr lang="en-US" dirty="0"/>
              <a:t>e. Take sample and inspect seed lots produced under the procedures laid down by the certification agency and have such samples tested to ensure that the seed conforms to the prescribed standards of certification;</a:t>
            </a:r>
          </a:p>
          <a:p>
            <a:pPr marL="0" indent="0">
              <a:buNone/>
            </a:pPr>
            <a:r>
              <a:rPr lang="en-US" dirty="0"/>
              <a:t>f. Inspect seed processing plants to see that the admixtures of other kinds and varieties are not introduced.</a:t>
            </a:r>
          </a:p>
          <a:p>
            <a:pPr marL="0" indent="0">
              <a:buNone/>
            </a:pPr>
            <a:r>
              <a:rPr lang="en-US" dirty="0"/>
              <a:t>g. Ensure that action at all stages e.g. field inspection, seed processing, plant inspection, analysis of samples taken and issue of certificates (including </a:t>
            </a:r>
            <a:r>
              <a:rPr lang="en-US" dirty="0" err="1"/>
              <a:t>tags,marks</a:t>
            </a:r>
            <a:r>
              <a:rPr lang="en-US" dirty="0"/>
              <a:t>, labels and seals) is taken expeditiously;</a:t>
            </a:r>
            <a:endParaRPr lang="en-IN" dirty="0"/>
          </a:p>
        </p:txBody>
      </p:sp>
    </p:spTree>
    <p:extLst>
      <p:ext uri="{BB962C8B-B14F-4D97-AF65-F5344CB8AC3E}">
        <p14:creationId xmlns:p14="http://schemas.microsoft.com/office/powerpoint/2010/main" val="4252631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50B1F6-6DF4-4D35-9D7F-F8DBDC147960}"/>
              </a:ext>
            </a:extLst>
          </p:cNvPr>
          <p:cNvSpPr>
            <a:spLocks noGrp="1"/>
          </p:cNvSpPr>
          <p:nvPr>
            <p:ph idx="1"/>
          </p:nvPr>
        </p:nvSpPr>
        <p:spPr>
          <a:xfrm>
            <a:off x="1485900" y="923925"/>
            <a:ext cx="9467850" cy="5253038"/>
          </a:xfrm>
        </p:spPr>
        <p:txBody>
          <a:bodyPr>
            <a:normAutofit/>
          </a:bodyPr>
          <a:lstStyle/>
          <a:p>
            <a:pPr marL="0" indent="0">
              <a:buNone/>
            </a:pPr>
            <a:r>
              <a:rPr lang="en-US" dirty="0"/>
              <a:t>h. Carry out educational programmes designed to promote the use of certified seed including a publication listing certified seed growers and sources of certified seed;</a:t>
            </a:r>
          </a:p>
          <a:p>
            <a:pPr marL="0" indent="0">
              <a:buNone/>
            </a:pPr>
            <a:r>
              <a:rPr lang="en-US" dirty="0"/>
              <a:t>i. Grant certificate (including tags, marks, labels and seals etc.) in accordance with the provisions of the Act and these Rules;</a:t>
            </a:r>
          </a:p>
          <a:p>
            <a:pPr marL="0" indent="0">
              <a:buNone/>
            </a:pPr>
            <a:r>
              <a:rPr lang="en-US" dirty="0"/>
              <a:t>j. Maintain such records as may be necessary to verify that seed plants for the production of certified seed were eligible for such planting under these rules;</a:t>
            </a:r>
          </a:p>
          <a:p>
            <a:pPr marL="0" indent="0">
              <a:buNone/>
            </a:pPr>
            <a:r>
              <a:rPr lang="en-US" dirty="0"/>
              <a:t>k. Inspect fields to ensure that the minimum standards for isolation, rouging (where applicable) use of male sterility (where applicable) and similar factors are maintained at all times, as well as ensure that seed borne diseases are not present in the field to a greater than those provided in the standards for certification.</a:t>
            </a:r>
            <a:endParaRPr lang="en-IN" dirty="0"/>
          </a:p>
        </p:txBody>
      </p:sp>
    </p:spTree>
    <p:extLst>
      <p:ext uri="{BB962C8B-B14F-4D97-AF65-F5344CB8AC3E}">
        <p14:creationId xmlns:p14="http://schemas.microsoft.com/office/powerpoint/2010/main" val="2047313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6B7CB-1238-4AB2-A7F8-4645E49E9CFF}"/>
              </a:ext>
            </a:extLst>
          </p:cNvPr>
          <p:cNvSpPr>
            <a:spLocks noGrp="1"/>
          </p:cNvSpPr>
          <p:nvPr>
            <p:ph type="title"/>
          </p:nvPr>
        </p:nvSpPr>
        <p:spPr/>
        <p:txBody>
          <a:bodyPr>
            <a:normAutofit/>
          </a:bodyPr>
          <a:lstStyle/>
          <a:p>
            <a:pPr algn="ctr"/>
            <a:r>
              <a:rPr lang="en-US" sz="4000" b="1" dirty="0">
                <a:solidFill>
                  <a:srgbClr val="FFFF00"/>
                </a:solidFill>
              </a:rPr>
              <a:t>PART V - Marking or labeling</a:t>
            </a:r>
            <a:endParaRPr lang="en-IN" sz="4000" b="1" dirty="0">
              <a:solidFill>
                <a:srgbClr val="FFFF00"/>
              </a:solidFill>
            </a:endParaRPr>
          </a:p>
        </p:txBody>
      </p:sp>
      <p:sp>
        <p:nvSpPr>
          <p:cNvPr id="3" name="Content Placeholder 2">
            <a:extLst>
              <a:ext uri="{FF2B5EF4-FFF2-40B4-BE49-F238E27FC236}">
                <a16:creationId xmlns:a16="http://schemas.microsoft.com/office/drawing/2014/main" id="{59051FFC-5701-47EF-B83C-F7BBA8BA1A18}"/>
              </a:ext>
            </a:extLst>
          </p:cNvPr>
          <p:cNvSpPr>
            <a:spLocks noGrp="1"/>
          </p:cNvSpPr>
          <p:nvPr>
            <p:ph idx="1"/>
          </p:nvPr>
        </p:nvSpPr>
        <p:spPr>
          <a:xfrm>
            <a:off x="2333626" y="2052115"/>
            <a:ext cx="8515350" cy="4243909"/>
          </a:xfrm>
        </p:spPr>
        <p:txBody>
          <a:bodyPr>
            <a:noAutofit/>
          </a:bodyPr>
          <a:lstStyle/>
          <a:p>
            <a:pPr marL="0" indent="0">
              <a:buNone/>
            </a:pPr>
            <a:r>
              <a:rPr lang="en-US" sz="2400" b="1" u="sng" dirty="0">
                <a:solidFill>
                  <a:srgbClr val="FF0066"/>
                </a:solidFill>
              </a:rPr>
              <a:t>7. Responsibility for marking or labeling: </a:t>
            </a:r>
            <a:r>
              <a:rPr lang="en-US" dirty="0"/>
              <a:t>When seed of a notified kind or variety is offered for sale under section 7 each container shall be marked or labeled in the manner hereinafter specified. The person whose name appears on the mark or label shall be responsible for the accuracy of the information required to appear on the mark or label so long as seed is contained in the unopened original container. </a:t>
            </a:r>
          </a:p>
          <a:p>
            <a:pPr marL="0" indent="0">
              <a:buNone/>
            </a:pPr>
            <a:r>
              <a:rPr lang="en-US" dirty="0"/>
              <a:t>Provided, however, that such person shall not be responsible for the accuracy of the statement appearing on the mark or label if the seed is removed from the original unopened container, or he shall not be responsible for the accuracy of the germination statement beyond the date of validity indicated on the mark or label.</a:t>
            </a:r>
            <a:endParaRPr lang="en-IN" dirty="0"/>
          </a:p>
        </p:txBody>
      </p:sp>
    </p:spTree>
    <p:extLst>
      <p:ext uri="{BB962C8B-B14F-4D97-AF65-F5344CB8AC3E}">
        <p14:creationId xmlns:p14="http://schemas.microsoft.com/office/powerpoint/2010/main" val="560946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BD27A-A126-4145-92C4-8E5505E3976F}"/>
              </a:ext>
            </a:extLst>
          </p:cNvPr>
          <p:cNvSpPr>
            <a:spLocks noGrp="1"/>
          </p:cNvSpPr>
          <p:nvPr>
            <p:ph type="title"/>
          </p:nvPr>
        </p:nvSpPr>
        <p:spPr/>
        <p:txBody>
          <a:bodyPr>
            <a:normAutofit/>
          </a:bodyPr>
          <a:lstStyle/>
          <a:p>
            <a:pPr algn="ctr"/>
            <a:r>
              <a:rPr lang="en-US" sz="2700" b="1" u="sng" dirty="0">
                <a:solidFill>
                  <a:srgbClr val="FF0066"/>
                </a:solidFill>
              </a:rPr>
              <a:t>8. Contents of the mark or label </a:t>
            </a:r>
            <a:r>
              <a:rPr lang="en-US" dirty="0">
                <a:solidFill>
                  <a:srgbClr val="FF0066"/>
                </a:solidFill>
              </a:rPr>
              <a:t>:</a:t>
            </a:r>
            <a:endParaRPr lang="en-IN" dirty="0">
              <a:solidFill>
                <a:srgbClr val="FF0066"/>
              </a:solidFill>
            </a:endParaRPr>
          </a:p>
        </p:txBody>
      </p:sp>
      <p:sp>
        <p:nvSpPr>
          <p:cNvPr id="3" name="Content Placeholder 2">
            <a:extLst>
              <a:ext uri="{FF2B5EF4-FFF2-40B4-BE49-F238E27FC236}">
                <a16:creationId xmlns:a16="http://schemas.microsoft.com/office/drawing/2014/main" id="{DA3CE5E9-9E4E-4A92-AC18-C165279CD36A}"/>
              </a:ext>
            </a:extLst>
          </p:cNvPr>
          <p:cNvSpPr>
            <a:spLocks noGrp="1"/>
          </p:cNvSpPr>
          <p:nvPr>
            <p:ph idx="1"/>
          </p:nvPr>
        </p:nvSpPr>
        <p:spPr>
          <a:xfrm>
            <a:off x="2773599" y="2362200"/>
            <a:ext cx="7958330" cy="3687744"/>
          </a:xfrm>
        </p:spPr>
        <p:txBody>
          <a:bodyPr>
            <a:noAutofit/>
          </a:bodyPr>
          <a:lstStyle/>
          <a:p>
            <a:pPr marL="0" indent="0">
              <a:buNone/>
            </a:pPr>
            <a:r>
              <a:rPr lang="en-US" dirty="0"/>
              <a:t>There shall be specified on every mark or label</a:t>
            </a:r>
          </a:p>
          <a:p>
            <a:pPr marL="571500" indent="-571500">
              <a:buAutoNum type="romanLcPeriod"/>
            </a:pPr>
            <a:r>
              <a:rPr lang="en-US" dirty="0"/>
              <a:t>Particulars, as specified by the Central Government under Clause (b) of section 6 of the act. </a:t>
            </a:r>
          </a:p>
          <a:p>
            <a:pPr marL="571500" indent="-571500">
              <a:buAutoNum type="romanLcPeriod"/>
            </a:pPr>
            <a:r>
              <a:rPr lang="en-US" dirty="0"/>
              <a:t> A correct statement of the net content in terms of weight and expressed in metric system.</a:t>
            </a:r>
          </a:p>
          <a:p>
            <a:pPr marL="571500" indent="-571500">
              <a:buAutoNum type="romanLcPeriod"/>
            </a:pPr>
            <a:r>
              <a:rPr lang="en-IN" dirty="0"/>
              <a:t>Date of testing.</a:t>
            </a:r>
          </a:p>
          <a:p>
            <a:pPr marL="571500" indent="-571500">
              <a:buAutoNum type="romanLcPeriod"/>
            </a:pPr>
            <a:r>
              <a:rPr lang="en-US" dirty="0"/>
              <a:t>If the seed in container has been treated.</a:t>
            </a:r>
          </a:p>
          <a:p>
            <a:pPr marL="0" indent="0">
              <a:buNone/>
            </a:pPr>
            <a:r>
              <a:rPr lang="en-US" dirty="0"/>
              <a:t>a. Statement indicating that the seed has been treated.</a:t>
            </a:r>
          </a:p>
          <a:p>
            <a:pPr marL="0" indent="0">
              <a:buNone/>
            </a:pPr>
            <a:r>
              <a:rPr lang="en-US" dirty="0"/>
              <a:t>b. The commonly accepted chemical of abbreviated chemical (generic) name of the applied substance;</a:t>
            </a:r>
            <a:endParaRPr lang="en-IN" dirty="0"/>
          </a:p>
        </p:txBody>
      </p:sp>
    </p:spTree>
    <p:extLst>
      <p:ext uri="{BB962C8B-B14F-4D97-AF65-F5344CB8AC3E}">
        <p14:creationId xmlns:p14="http://schemas.microsoft.com/office/powerpoint/2010/main" val="4246791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4D1C16-4B8E-4394-A41D-CBAEC2AA9948}"/>
              </a:ext>
            </a:extLst>
          </p:cNvPr>
          <p:cNvSpPr>
            <a:spLocks noGrp="1"/>
          </p:cNvSpPr>
          <p:nvPr>
            <p:ph idx="1"/>
          </p:nvPr>
        </p:nvSpPr>
        <p:spPr>
          <a:xfrm>
            <a:off x="1619251" y="838200"/>
            <a:ext cx="9429750" cy="5338763"/>
          </a:xfrm>
        </p:spPr>
        <p:txBody>
          <a:bodyPr/>
          <a:lstStyle/>
          <a:p>
            <a:r>
              <a:rPr lang="en-US" dirty="0"/>
              <a:t>c. If the substance of the chemical used for treatment, and present with the seed is harmful to human beings or other vertebrate animals, a caution statement such as "Do not use for food, feed or oil purposes". The caution for mercurial and similarly toxic substance shall be the word "Poison" which shall be in type size, prominently displayed on the label in red.</a:t>
            </a:r>
          </a:p>
          <a:p>
            <a:pPr marL="0" indent="0">
              <a:buNone/>
            </a:pPr>
            <a:r>
              <a:rPr lang="en-US" dirty="0"/>
              <a:t>v. The name and address of the person who offers for sale, sells or otherwise supplies the seed and who is responsible for its quality;</a:t>
            </a:r>
          </a:p>
          <a:p>
            <a:pPr marL="0" indent="0">
              <a:buNone/>
            </a:pPr>
            <a:r>
              <a:rPr lang="en-US" dirty="0"/>
              <a:t>vi. The name of the seed as notified under section 5 of the act.</a:t>
            </a:r>
            <a:endParaRPr lang="en-IN" dirty="0"/>
          </a:p>
        </p:txBody>
      </p:sp>
    </p:spTree>
    <p:extLst>
      <p:ext uri="{BB962C8B-B14F-4D97-AF65-F5344CB8AC3E}">
        <p14:creationId xmlns:p14="http://schemas.microsoft.com/office/powerpoint/2010/main" val="1630370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82100-A89D-49AA-BA4C-4E63CEECD3BB}"/>
              </a:ext>
            </a:extLst>
          </p:cNvPr>
          <p:cNvSpPr>
            <a:spLocks noGrp="1"/>
          </p:cNvSpPr>
          <p:nvPr>
            <p:ph type="title"/>
          </p:nvPr>
        </p:nvSpPr>
        <p:spPr>
          <a:xfrm>
            <a:off x="1428750" y="152400"/>
            <a:ext cx="9277350" cy="1343025"/>
          </a:xfrm>
        </p:spPr>
        <p:txBody>
          <a:bodyPr>
            <a:noAutofit/>
          </a:bodyPr>
          <a:lstStyle/>
          <a:p>
            <a:pPr algn="ctr"/>
            <a:r>
              <a:rPr lang="en-US" sz="2400" b="1" u="sng" dirty="0">
                <a:solidFill>
                  <a:srgbClr val="FF0066"/>
                </a:solidFill>
              </a:rPr>
              <a:t>9. Manner of marking or labeling the container under clause (c) of section 7 and clause (b) of section 17 :</a:t>
            </a:r>
            <a:endParaRPr lang="en-IN" sz="2400" b="1" u="sng" dirty="0">
              <a:solidFill>
                <a:srgbClr val="FF0066"/>
              </a:solidFill>
            </a:endParaRPr>
          </a:p>
        </p:txBody>
      </p:sp>
      <p:sp>
        <p:nvSpPr>
          <p:cNvPr id="3" name="Content Placeholder 2">
            <a:extLst>
              <a:ext uri="{FF2B5EF4-FFF2-40B4-BE49-F238E27FC236}">
                <a16:creationId xmlns:a16="http://schemas.microsoft.com/office/drawing/2014/main" id="{98FA6B23-6C9A-4668-BE4A-CC818D03E4F7}"/>
              </a:ext>
            </a:extLst>
          </p:cNvPr>
          <p:cNvSpPr>
            <a:spLocks noGrp="1"/>
          </p:cNvSpPr>
          <p:nvPr>
            <p:ph idx="1"/>
          </p:nvPr>
        </p:nvSpPr>
        <p:spPr>
          <a:xfrm>
            <a:off x="1952625" y="1495425"/>
            <a:ext cx="8934450" cy="5210175"/>
          </a:xfrm>
        </p:spPr>
        <p:txBody>
          <a:bodyPr/>
          <a:lstStyle/>
          <a:p>
            <a:pPr marL="514350" indent="-514350">
              <a:buAutoNum type="alphaLcPeriod"/>
            </a:pPr>
            <a:r>
              <a:rPr lang="en-US" dirty="0"/>
              <a:t>The mark or label containing the particulars of the seed as specified under clause (b) of section 6 shall appear on each container of seed or on a tag or mark or label attached to the container in a conspicuous place on the inner most container in which the seed is packed and on every other covering in which that container is packed and shall be legible.</a:t>
            </a:r>
          </a:p>
          <a:p>
            <a:pPr marL="514350" indent="-514350">
              <a:buFont typeface="+mj-lt"/>
              <a:buAutoNum type="alphaLcPeriod"/>
            </a:pPr>
            <a:r>
              <a:rPr lang="en-US" dirty="0"/>
              <a:t>Any transparent cover or any wrapper, case or other covering used solely for the purpose of packing of transport or delivery need not be marked or labeled.</a:t>
            </a:r>
          </a:p>
          <a:p>
            <a:pPr marL="0" indent="0">
              <a:buNone/>
            </a:pPr>
            <a:endParaRPr lang="en-US" dirty="0"/>
          </a:p>
          <a:p>
            <a:pPr marL="0" indent="0">
              <a:buNone/>
            </a:pPr>
            <a:endParaRPr lang="en-IN" dirty="0"/>
          </a:p>
        </p:txBody>
      </p:sp>
    </p:spTree>
    <p:extLst>
      <p:ext uri="{BB962C8B-B14F-4D97-AF65-F5344CB8AC3E}">
        <p14:creationId xmlns:p14="http://schemas.microsoft.com/office/powerpoint/2010/main" val="1720819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D419E-87D3-4882-B6D1-2A42B8583130}"/>
              </a:ext>
            </a:extLst>
          </p:cNvPr>
          <p:cNvSpPr>
            <a:spLocks noGrp="1"/>
          </p:cNvSpPr>
          <p:nvPr>
            <p:ph type="title"/>
          </p:nvPr>
        </p:nvSpPr>
        <p:spPr>
          <a:xfrm>
            <a:off x="1914526" y="808056"/>
            <a:ext cx="8655614" cy="1077229"/>
          </a:xfrm>
        </p:spPr>
        <p:txBody>
          <a:bodyPr>
            <a:normAutofit/>
          </a:bodyPr>
          <a:lstStyle/>
          <a:p>
            <a:pPr algn="ctr"/>
            <a:r>
              <a:rPr lang="en-US" sz="2400" b="1" u="sng" dirty="0">
                <a:solidFill>
                  <a:srgbClr val="FF0066"/>
                </a:solidFill>
              </a:rPr>
              <a:t>10. Mark or label not to contain false or misleading statement</a:t>
            </a:r>
            <a:r>
              <a:rPr lang="en-US" sz="2400" u="sng" dirty="0">
                <a:solidFill>
                  <a:srgbClr val="FF0066"/>
                </a:solidFill>
              </a:rPr>
              <a:t>:</a:t>
            </a:r>
            <a:endParaRPr lang="en-IN" sz="2400" u="sng" dirty="0">
              <a:solidFill>
                <a:srgbClr val="FF0066"/>
              </a:solidFill>
            </a:endParaRPr>
          </a:p>
        </p:txBody>
      </p:sp>
      <p:sp>
        <p:nvSpPr>
          <p:cNvPr id="3" name="Content Placeholder 2">
            <a:extLst>
              <a:ext uri="{FF2B5EF4-FFF2-40B4-BE49-F238E27FC236}">
                <a16:creationId xmlns:a16="http://schemas.microsoft.com/office/drawing/2014/main" id="{F98A2940-7B87-4BDA-96A5-A79F54F40C35}"/>
              </a:ext>
            </a:extLst>
          </p:cNvPr>
          <p:cNvSpPr>
            <a:spLocks noGrp="1"/>
          </p:cNvSpPr>
          <p:nvPr>
            <p:ph idx="1"/>
          </p:nvPr>
        </p:nvSpPr>
        <p:spPr>
          <a:xfrm>
            <a:off x="1621860" y="2438400"/>
            <a:ext cx="9541439" cy="4143374"/>
          </a:xfrm>
        </p:spPr>
        <p:txBody>
          <a:bodyPr>
            <a:normAutofit/>
          </a:bodyPr>
          <a:lstStyle/>
          <a:p>
            <a:r>
              <a:rPr lang="en-US" dirty="0"/>
              <a:t>The mark or label shall not contain any statement, claim, design, device, fancy name or abbreviation which is false or misleading in any particular concerning the seed contained in the container.</a:t>
            </a:r>
          </a:p>
          <a:p>
            <a:pPr marL="0" indent="0">
              <a:buNone/>
            </a:pPr>
            <a:r>
              <a:rPr lang="en-US" sz="2400" b="1" u="sng" dirty="0">
                <a:solidFill>
                  <a:srgbClr val="FF0066"/>
                </a:solidFill>
              </a:rPr>
              <a:t>     11. Mark or label not to contain reference to the act or rules contradictory to required particulars:</a:t>
            </a:r>
          </a:p>
          <a:p>
            <a:r>
              <a:rPr lang="en-US" dirty="0"/>
              <a:t>The mark or label shall not contain any reference to the Act, or any of these rules or any comment on, or reference to, or explanation of any particulars or declaration required by the Act or any of these rules which directly or by implication contradicts, qualifies or modifies such particulars or declaration.</a:t>
            </a:r>
          </a:p>
          <a:p>
            <a:pPr marL="0" indent="0">
              <a:buNone/>
            </a:pPr>
            <a:endParaRPr lang="en-US" dirty="0"/>
          </a:p>
          <a:p>
            <a:pPr marL="0" indent="0">
              <a:buNone/>
            </a:pPr>
            <a:endParaRPr lang="en-IN" sz="2400" dirty="0"/>
          </a:p>
        </p:txBody>
      </p:sp>
    </p:spTree>
    <p:extLst>
      <p:ext uri="{BB962C8B-B14F-4D97-AF65-F5344CB8AC3E}">
        <p14:creationId xmlns:p14="http://schemas.microsoft.com/office/powerpoint/2010/main" val="1101412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E8858-941C-49AB-9040-412268B72290}"/>
              </a:ext>
            </a:extLst>
          </p:cNvPr>
          <p:cNvSpPr>
            <a:spLocks noGrp="1"/>
          </p:cNvSpPr>
          <p:nvPr>
            <p:ph type="title"/>
          </p:nvPr>
        </p:nvSpPr>
        <p:spPr/>
        <p:txBody>
          <a:bodyPr>
            <a:normAutofit/>
          </a:bodyPr>
          <a:lstStyle/>
          <a:p>
            <a:pPr algn="ctr"/>
            <a:r>
              <a:rPr lang="en-US" sz="2400" b="1" u="sng" dirty="0">
                <a:solidFill>
                  <a:srgbClr val="FF0066"/>
                </a:solidFill>
              </a:rPr>
              <a:t>12. Denial of responsibility for mark or label content prohibited:- </a:t>
            </a:r>
            <a:endParaRPr lang="en-IN" sz="2400" b="1" u="sng" dirty="0">
              <a:solidFill>
                <a:srgbClr val="FF0066"/>
              </a:solidFill>
            </a:endParaRPr>
          </a:p>
        </p:txBody>
      </p:sp>
      <p:sp>
        <p:nvSpPr>
          <p:cNvPr id="3" name="Content Placeholder 2">
            <a:extLst>
              <a:ext uri="{FF2B5EF4-FFF2-40B4-BE49-F238E27FC236}">
                <a16:creationId xmlns:a16="http://schemas.microsoft.com/office/drawing/2014/main" id="{5AA8AB6F-BCEB-4E3A-9B88-46D8E654EEB3}"/>
              </a:ext>
            </a:extLst>
          </p:cNvPr>
          <p:cNvSpPr>
            <a:spLocks noGrp="1"/>
          </p:cNvSpPr>
          <p:nvPr>
            <p:ph idx="1"/>
          </p:nvPr>
        </p:nvSpPr>
        <p:spPr>
          <a:xfrm>
            <a:off x="2773599" y="2052116"/>
            <a:ext cx="7796540" cy="2834209"/>
          </a:xfrm>
        </p:spPr>
        <p:txBody>
          <a:bodyPr/>
          <a:lstStyle/>
          <a:p>
            <a:r>
              <a:rPr lang="en-US" dirty="0"/>
              <a:t>Nothing shall appear on the mark or label or in any advertisement pertaining to any seed of any notified kind or variety which shall deny responsibility for the statement required by or under the Act to appear on such mark, label or advertisement. </a:t>
            </a:r>
            <a:endParaRPr lang="en-IN" dirty="0"/>
          </a:p>
        </p:txBody>
      </p:sp>
    </p:spTree>
    <p:extLst>
      <p:ext uri="{BB962C8B-B14F-4D97-AF65-F5344CB8AC3E}">
        <p14:creationId xmlns:p14="http://schemas.microsoft.com/office/powerpoint/2010/main" val="1042878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45E4F-56F5-4DA4-ADBF-8F581F63437C}"/>
              </a:ext>
            </a:extLst>
          </p:cNvPr>
          <p:cNvSpPr>
            <a:spLocks noGrp="1"/>
          </p:cNvSpPr>
          <p:nvPr>
            <p:ph type="title"/>
          </p:nvPr>
        </p:nvSpPr>
        <p:spPr/>
        <p:txBody>
          <a:bodyPr>
            <a:normAutofit/>
          </a:bodyPr>
          <a:lstStyle/>
          <a:p>
            <a:pPr algn="ctr"/>
            <a:r>
              <a:rPr lang="en-IN" sz="4000" b="1" dirty="0">
                <a:solidFill>
                  <a:srgbClr val="FFFF00"/>
                </a:solidFill>
              </a:rPr>
              <a:t>PART VI- Requirements</a:t>
            </a:r>
          </a:p>
        </p:txBody>
      </p:sp>
      <p:sp>
        <p:nvSpPr>
          <p:cNvPr id="3" name="Content Placeholder 2">
            <a:extLst>
              <a:ext uri="{FF2B5EF4-FFF2-40B4-BE49-F238E27FC236}">
                <a16:creationId xmlns:a16="http://schemas.microsoft.com/office/drawing/2014/main" id="{47F01079-5DF5-434A-ADB2-158959A85B97}"/>
              </a:ext>
            </a:extLst>
          </p:cNvPr>
          <p:cNvSpPr>
            <a:spLocks noGrp="1"/>
          </p:cNvSpPr>
          <p:nvPr>
            <p:ph idx="1"/>
          </p:nvPr>
        </p:nvSpPr>
        <p:spPr/>
        <p:txBody>
          <a:bodyPr>
            <a:normAutofit lnSpcReduction="10000"/>
          </a:bodyPr>
          <a:lstStyle/>
          <a:p>
            <a:pPr marL="0" indent="0" algn="ctr">
              <a:buNone/>
            </a:pPr>
            <a:r>
              <a:rPr lang="en-US" sz="2400" b="1" u="sng" dirty="0">
                <a:solidFill>
                  <a:srgbClr val="FF0066"/>
                </a:solidFill>
              </a:rPr>
              <a:t>13. Requirements to be complied with by a person carrying on the business referred to in section 7:-</a:t>
            </a:r>
          </a:p>
          <a:p>
            <a:pPr marL="514350" indent="-514350">
              <a:buAutoNum type="arabicPeriod"/>
            </a:pPr>
            <a:r>
              <a:rPr lang="en-US" dirty="0"/>
              <a:t>No person shall sell, keep for sale, offer to sell barter or otherwise supply any seed of any notified kind or variety, after the date recorded on the container, mark or label as the date up to which the seed may be expected to retain the germination not less than that prescribed under clause ( a) of section 6 of the Act.</a:t>
            </a:r>
          </a:p>
          <a:p>
            <a:pPr marL="514350" indent="-514350">
              <a:buAutoNum type="arabicPeriod"/>
            </a:pPr>
            <a:r>
              <a:rPr lang="en-US" dirty="0"/>
              <a:t>No person shall alter, obliterate or deface any mark or label attached to the container of any seed.</a:t>
            </a:r>
            <a:endParaRPr lang="en-IN" dirty="0"/>
          </a:p>
        </p:txBody>
      </p:sp>
    </p:spTree>
    <p:extLst>
      <p:ext uri="{BB962C8B-B14F-4D97-AF65-F5344CB8AC3E}">
        <p14:creationId xmlns:p14="http://schemas.microsoft.com/office/powerpoint/2010/main" val="3718021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5CF01D-C780-4374-8D02-A1D5E2A5C6C8}"/>
              </a:ext>
            </a:extLst>
          </p:cNvPr>
          <p:cNvSpPr>
            <a:spLocks noGrp="1"/>
          </p:cNvSpPr>
          <p:nvPr>
            <p:ph idx="1"/>
          </p:nvPr>
        </p:nvSpPr>
        <p:spPr>
          <a:xfrm>
            <a:off x="1533525" y="800101"/>
            <a:ext cx="9267825" cy="4629150"/>
          </a:xfrm>
        </p:spPr>
        <p:txBody>
          <a:bodyPr>
            <a:normAutofit/>
          </a:bodyPr>
          <a:lstStyle/>
          <a:p>
            <a:pPr marL="0" indent="0">
              <a:buNone/>
            </a:pPr>
            <a:r>
              <a:rPr lang="en-US" dirty="0"/>
              <a:t>3. Every person selling, keeping for sale, offering to sell, bartering or otherwise supplying any seed of notified kind or variety under Section 7, shall keep over a period of three years a complete record of each lots of seed sold except that any seed sample may be discarded one year after the entire lot represented by such sample has been disposed off. The sample of seed kept as part of the complete record shall be as large as the size notified in the official Gazette. This sample, if required to be tested, shall be tested only for determining the purity. </a:t>
            </a:r>
            <a:endParaRPr lang="en-IN" dirty="0"/>
          </a:p>
        </p:txBody>
      </p:sp>
    </p:spTree>
    <p:extLst>
      <p:ext uri="{BB962C8B-B14F-4D97-AF65-F5344CB8AC3E}">
        <p14:creationId xmlns:p14="http://schemas.microsoft.com/office/powerpoint/2010/main" val="3473326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EEA02-0958-469D-9560-8EC45919E8B1}"/>
              </a:ext>
            </a:extLst>
          </p:cNvPr>
          <p:cNvSpPr>
            <a:spLocks noGrp="1"/>
          </p:cNvSpPr>
          <p:nvPr>
            <p:ph type="title"/>
          </p:nvPr>
        </p:nvSpPr>
        <p:spPr/>
        <p:txBody>
          <a:bodyPr>
            <a:noAutofit/>
          </a:bodyPr>
          <a:lstStyle/>
          <a:p>
            <a:pPr algn="ctr"/>
            <a:r>
              <a:rPr lang="en-IN" sz="4000" b="1" dirty="0">
                <a:solidFill>
                  <a:srgbClr val="FFFF00"/>
                </a:solidFill>
              </a:rPr>
              <a:t>PART I - Preliminary</a:t>
            </a:r>
            <a:br>
              <a:rPr lang="en-IN" sz="4000" b="1" dirty="0"/>
            </a:br>
            <a:r>
              <a:rPr lang="en-IN" sz="2400" b="1" u="sng" dirty="0">
                <a:solidFill>
                  <a:srgbClr val="FF0066"/>
                </a:solidFill>
              </a:rPr>
              <a:t>1. Short title: </a:t>
            </a:r>
          </a:p>
        </p:txBody>
      </p:sp>
      <p:sp>
        <p:nvSpPr>
          <p:cNvPr id="3" name="Content Placeholder 2">
            <a:extLst>
              <a:ext uri="{FF2B5EF4-FFF2-40B4-BE49-F238E27FC236}">
                <a16:creationId xmlns:a16="http://schemas.microsoft.com/office/drawing/2014/main" id="{791C5CB5-6D3F-4F1E-999C-92F021C9C4D9}"/>
              </a:ext>
            </a:extLst>
          </p:cNvPr>
          <p:cNvSpPr>
            <a:spLocks noGrp="1"/>
          </p:cNvSpPr>
          <p:nvPr>
            <p:ph idx="1"/>
          </p:nvPr>
        </p:nvSpPr>
        <p:spPr/>
        <p:txBody>
          <a:bodyPr/>
          <a:lstStyle/>
          <a:p>
            <a:r>
              <a:rPr lang="en-US" dirty="0"/>
              <a:t>These rules may be called the Seeds Rules, 1968</a:t>
            </a:r>
          </a:p>
          <a:p>
            <a:r>
              <a:rPr lang="en-US" dirty="0"/>
              <a:t>It extends to the whole of India.</a:t>
            </a:r>
          </a:p>
          <a:p>
            <a:r>
              <a:rPr lang="en-US" dirty="0"/>
              <a:t>It shall come into force on such date as the Central Government may, by notification in the Official Gazette, appoint, and different dates may be appointed for different provisions of this Act, and for different States or for different areas thereof.</a:t>
            </a:r>
          </a:p>
          <a:p>
            <a:endParaRPr lang="en-IN" dirty="0"/>
          </a:p>
        </p:txBody>
      </p:sp>
    </p:spTree>
    <p:extLst>
      <p:ext uri="{BB962C8B-B14F-4D97-AF65-F5344CB8AC3E}">
        <p14:creationId xmlns:p14="http://schemas.microsoft.com/office/powerpoint/2010/main" val="19864155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44E4D-28D4-4981-96AA-3DCF8E785612}"/>
              </a:ext>
            </a:extLst>
          </p:cNvPr>
          <p:cNvSpPr>
            <a:spLocks noGrp="1"/>
          </p:cNvSpPr>
          <p:nvPr>
            <p:ph type="title"/>
          </p:nvPr>
        </p:nvSpPr>
        <p:spPr/>
        <p:txBody>
          <a:bodyPr>
            <a:normAutofit/>
          </a:bodyPr>
          <a:lstStyle/>
          <a:p>
            <a:pPr algn="ctr"/>
            <a:r>
              <a:rPr lang="en-US" sz="2400" b="1" u="sng" dirty="0">
                <a:solidFill>
                  <a:srgbClr val="FF0066"/>
                </a:solidFill>
              </a:rPr>
              <a:t>14. Classes and sources of certified seed :-</a:t>
            </a:r>
            <a:endParaRPr lang="en-IN" sz="2400" b="1" u="sng" dirty="0">
              <a:solidFill>
                <a:srgbClr val="FF0066"/>
              </a:solidFill>
            </a:endParaRPr>
          </a:p>
        </p:txBody>
      </p:sp>
      <p:sp>
        <p:nvSpPr>
          <p:cNvPr id="3" name="Content Placeholder 2">
            <a:extLst>
              <a:ext uri="{FF2B5EF4-FFF2-40B4-BE49-F238E27FC236}">
                <a16:creationId xmlns:a16="http://schemas.microsoft.com/office/drawing/2014/main" id="{5D419D00-8695-4933-8640-AA674D3C8EBB}"/>
              </a:ext>
            </a:extLst>
          </p:cNvPr>
          <p:cNvSpPr>
            <a:spLocks noGrp="1"/>
          </p:cNvSpPr>
          <p:nvPr>
            <p:ph idx="1"/>
          </p:nvPr>
        </p:nvSpPr>
        <p:spPr>
          <a:xfrm>
            <a:off x="2773599" y="1771650"/>
            <a:ext cx="7796540" cy="4278294"/>
          </a:xfrm>
        </p:spPr>
        <p:txBody>
          <a:bodyPr>
            <a:normAutofit/>
          </a:bodyPr>
          <a:lstStyle/>
          <a:p>
            <a:pPr marL="514350" indent="-514350">
              <a:buAutoNum type="arabicPeriod"/>
            </a:pPr>
            <a:r>
              <a:rPr lang="en-US" dirty="0"/>
              <a:t>There shall be three classes of certified seed, namely, foundation, registered and certified, and each class shall meet the following standards for that class.</a:t>
            </a:r>
          </a:p>
          <a:p>
            <a:pPr marL="514350" indent="-514350">
              <a:buFont typeface="+mj-lt"/>
              <a:buAutoNum type="alphaLcParenR"/>
            </a:pPr>
            <a:r>
              <a:rPr lang="en-US" dirty="0">
                <a:solidFill>
                  <a:srgbClr val="FFFF00"/>
                </a:solidFill>
              </a:rPr>
              <a:t>Foundation seed </a:t>
            </a:r>
            <a:r>
              <a:rPr lang="en-US" dirty="0"/>
              <a:t>shall be the progeny of breeder's seed, or be produced from foundation seed which can be clearly traced to breeder's seed Production shall be supervised and approved by a seed certification agency and be so handled as to maintain specific genetic purity and identity and shall be required to meet certification standards for the crop being certified</a:t>
            </a:r>
            <a:endParaRPr lang="en-IN" dirty="0"/>
          </a:p>
        </p:txBody>
      </p:sp>
    </p:spTree>
    <p:extLst>
      <p:ext uri="{BB962C8B-B14F-4D97-AF65-F5344CB8AC3E}">
        <p14:creationId xmlns:p14="http://schemas.microsoft.com/office/powerpoint/2010/main" val="3190990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A6B53-8486-45C6-9A7E-1CD076336E85}"/>
              </a:ext>
            </a:extLst>
          </p:cNvPr>
          <p:cNvSpPr>
            <a:spLocks noGrp="1"/>
          </p:cNvSpPr>
          <p:nvPr>
            <p:ph idx="1"/>
          </p:nvPr>
        </p:nvSpPr>
        <p:spPr>
          <a:xfrm>
            <a:off x="1447800" y="1085850"/>
            <a:ext cx="9686925" cy="5091113"/>
          </a:xfrm>
        </p:spPr>
        <p:txBody>
          <a:bodyPr>
            <a:normAutofit/>
          </a:bodyPr>
          <a:lstStyle/>
          <a:p>
            <a:pPr marL="0" indent="0">
              <a:buNone/>
            </a:pPr>
            <a:r>
              <a:rPr lang="en-US" dirty="0"/>
              <a:t>b. </a:t>
            </a:r>
            <a:r>
              <a:rPr lang="en-US" dirty="0">
                <a:solidFill>
                  <a:srgbClr val="FFFF00"/>
                </a:solidFill>
              </a:rPr>
              <a:t>Registered seed </a:t>
            </a:r>
            <a:r>
              <a:rPr lang="en-US" dirty="0"/>
              <a:t>shall be the progeny of foundation seed that is so handled as to maintain its genetic identity and purity according to standard specified for the particular crop being certified. </a:t>
            </a:r>
          </a:p>
          <a:p>
            <a:pPr marL="0" indent="0">
              <a:buNone/>
            </a:pPr>
            <a:r>
              <a:rPr lang="en-US" dirty="0"/>
              <a:t>c. </a:t>
            </a:r>
            <a:r>
              <a:rPr lang="en-US" dirty="0">
                <a:solidFill>
                  <a:srgbClr val="FFFF00"/>
                </a:solidFill>
              </a:rPr>
              <a:t>Certified seed </a:t>
            </a:r>
            <a:r>
              <a:rPr lang="en-US" dirty="0"/>
              <a:t>shall be the progeny of registered or foundation seed that is so handled as to maintain genetic identity and purity according to standards specified for the particular crop being certified.</a:t>
            </a:r>
          </a:p>
          <a:p>
            <a:pPr marL="0" indent="0">
              <a:buNone/>
            </a:pPr>
            <a:r>
              <a:rPr lang="en-US" dirty="0"/>
              <a:t>2. At the discretion of the certification agency (when considered necessary to maintain adequate seed supplies ) certified seed may be progeny of certified seed provided this reproduction may not exceed three generations and provided further that it is determined by the seed certification agency that the genetic purity will not be significantly altered. </a:t>
            </a:r>
            <a:endParaRPr lang="en-IN" dirty="0"/>
          </a:p>
        </p:txBody>
      </p:sp>
    </p:spTree>
    <p:extLst>
      <p:ext uri="{BB962C8B-B14F-4D97-AF65-F5344CB8AC3E}">
        <p14:creationId xmlns:p14="http://schemas.microsoft.com/office/powerpoint/2010/main" val="1767219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A572677-5E61-4025-8BEB-B9DA37D8837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1650" y="876300"/>
            <a:ext cx="9105900" cy="5300663"/>
          </a:xfrm>
        </p:spPr>
      </p:pic>
    </p:spTree>
    <p:extLst>
      <p:ext uri="{BB962C8B-B14F-4D97-AF65-F5344CB8AC3E}">
        <p14:creationId xmlns:p14="http://schemas.microsoft.com/office/powerpoint/2010/main" val="2929233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D409B-9690-40C3-99F3-58851A388863}"/>
              </a:ext>
            </a:extLst>
          </p:cNvPr>
          <p:cNvSpPr>
            <a:spLocks noGrp="1"/>
          </p:cNvSpPr>
          <p:nvPr>
            <p:ph type="title"/>
          </p:nvPr>
        </p:nvSpPr>
        <p:spPr/>
        <p:txBody>
          <a:bodyPr>
            <a:normAutofit/>
          </a:bodyPr>
          <a:lstStyle/>
          <a:p>
            <a:pPr algn="ctr"/>
            <a:r>
              <a:rPr lang="en-IN" sz="2400" b="1" u="sng" dirty="0">
                <a:solidFill>
                  <a:srgbClr val="FF0066"/>
                </a:solidFill>
              </a:rPr>
              <a:t>2. Definitions</a:t>
            </a:r>
          </a:p>
        </p:txBody>
      </p:sp>
      <p:sp>
        <p:nvSpPr>
          <p:cNvPr id="3" name="Content Placeholder 2">
            <a:extLst>
              <a:ext uri="{FF2B5EF4-FFF2-40B4-BE49-F238E27FC236}">
                <a16:creationId xmlns:a16="http://schemas.microsoft.com/office/drawing/2014/main" id="{AE1C73CE-51C4-4355-9428-6871A9BB8CB0}"/>
              </a:ext>
            </a:extLst>
          </p:cNvPr>
          <p:cNvSpPr>
            <a:spLocks noGrp="1"/>
          </p:cNvSpPr>
          <p:nvPr>
            <p:ph idx="1"/>
          </p:nvPr>
        </p:nvSpPr>
        <p:spPr/>
        <p:txBody>
          <a:bodyPr>
            <a:noAutofit/>
          </a:bodyPr>
          <a:lstStyle/>
          <a:p>
            <a:pPr marL="514350" indent="-514350">
              <a:buAutoNum type="alphaLcPeriod"/>
            </a:pPr>
            <a:r>
              <a:rPr lang="en-US" dirty="0"/>
              <a:t>"Act" means the Seeds Act, 1966 (54 of 11966)</a:t>
            </a:r>
          </a:p>
          <a:p>
            <a:pPr marL="0" indent="0">
              <a:buNone/>
            </a:pPr>
            <a:r>
              <a:rPr lang="en-US" dirty="0"/>
              <a:t>b. "Advertisement" means a. representations other than those on the label, disseminated in any manner or by any means relating to seed for the purposes of the act; </a:t>
            </a:r>
          </a:p>
          <a:p>
            <a:pPr marL="0" indent="0">
              <a:buNone/>
            </a:pPr>
            <a:r>
              <a:rPr lang="en-US" dirty="0"/>
              <a:t>c. "Certification sample" means a sample of seed drawn by a certification agency or by a duly authorized representative of a certification agency established under section 3 or recognized under section 18 of the Act;</a:t>
            </a:r>
          </a:p>
          <a:p>
            <a:pPr marL="0" indent="0">
              <a:buNone/>
            </a:pPr>
            <a:r>
              <a:rPr lang="en-US" dirty="0"/>
              <a:t>d. "Certification tag" means a tag or label of certain design to be specified by the certification agency and shall constitute the certificate granted by the certification agency; </a:t>
            </a:r>
            <a:endParaRPr lang="en-IN" dirty="0"/>
          </a:p>
        </p:txBody>
      </p:sp>
    </p:spTree>
    <p:extLst>
      <p:ext uri="{BB962C8B-B14F-4D97-AF65-F5344CB8AC3E}">
        <p14:creationId xmlns:p14="http://schemas.microsoft.com/office/powerpoint/2010/main" val="1640602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EA00CC-4286-4685-B0DA-A9ED60ED3073}"/>
              </a:ext>
            </a:extLst>
          </p:cNvPr>
          <p:cNvSpPr>
            <a:spLocks noGrp="1"/>
          </p:cNvSpPr>
          <p:nvPr>
            <p:ph idx="1"/>
          </p:nvPr>
        </p:nvSpPr>
        <p:spPr>
          <a:xfrm>
            <a:off x="1057275" y="819150"/>
            <a:ext cx="10296524" cy="5357813"/>
          </a:xfrm>
        </p:spPr>
        <p:txBody>
          <a:bodyPr>
            <a:normAutofit/>
          </a:bodyPr>
          <a:lstStyle/>
          <a:p>
            <a:pPr marL="0" indent="0">
              <a:buNone/>
            </a:pPr>
            <a:r>
              <a:rPr lang="en-US" dirty="0"/>
              <a:t>e. "Certified seed" means seed that fulfills all requirements for certification</a:t>
            </a:r>
          </a:p>
          <a:p>
            <a:pPr marL="0" indent="0">
              <a:buNone/>
            </a:pPr>
            <a:r>
              <a:rPr lang="en-US" dirty="0"/>
              <a:t>provided by the Act and these rules and to the container of which the certification tag is attached.</a:t>
            </a:r>
          </a:p>
          <a:p>
            <a:pPr marL="0" indent="0">
              <a:buNone/>
            </a:pPr>
            <a:r>
              <a:rPr lang="en-US" dirty="0"/>
              <a:t>f. "Certified seed producer" means a person who grows or distributes certified seed in accordance with the procedure and standards of the certification agency;</a:t>
            </a:r>
          </a:p>
          <a:p>
            <a:pPr marL="0" indent="0">
              <a:buNone/>
            </a:pPr>
            <a:r>
              <a:rPr lang="en-US" dirty="0"/>
              <a:t>g. "Complete record" means the information which relates to the origin, variety, kind germination and purity of seed of any notified kind or variety offered for sale, sold or otherwise supplied:</a:t>
            </a:r>
          </a:p>
          <a:p>
            <a:pPr marL="0" indent="0">
              <a:buNone/>
            </a:pPr>
            <a:r>
              <a:rPr lang="en-US" dirty="0"/>
              <a:t>h. "Form" means a form appended to these rules:</a:t>
            </a:r>
            <a:endParaRPr lang="en-IN" dirty="0"/>
          </a:p>
        </p:txBody>
      </p:sp>
    </p:spTree>
    <p:extLst>
      <p:ext uri="{BB962C8B-B14F-4D97-AF65-F5344CB8AC3E}">
        <p14:creationId xmlns:p14="http://schemas.microsoft.com/office/powerpoint/2010/main" val="96404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BDE3E9-414D-4775-AF74-0D84CE22ACAB}"/>
              </a:ext>
            </a:extLst>
          </p:cNvPr>
          <p:cNvSpPr>
            <a:spLocks noGrp="1"/>
          </p:cNvSpPr>
          <p:nvPr>
            <p:ph idx="1"/>
          </p:nvPr>
        </p:nvSpPr>
        <p:spPr>
          <a:xfrm>
            <a:off x="1114424" y="266700"/>
            <a:ext cx="10239375" cy="6391275"/>
          </a:xfrm>
        </p:spPr>
        <p:txBody>
          <a:bodyPr>
            <a:normAutofit fontScale="92500"/>
          </a:bodyPr>
          <a:lstStyle/>
          <a:p>
            <a:pPr marL="0" indent="0">
              <a:buNone/>
            </a:pPr>
            <a:r>
              <a:rPr lang="en-US" sz="2200" dirty="0"/>
              <a:t>i. "Origin" means the State, Union, Territory or foreign country where the seed is grown and in case seeds of different origin are blended the label shall show the percentage of seed of each origin;</a:t>
            </a:r>
          </a:p>
          <a:p>
            <a:pPr marL="0" indent="0">
              <a:buNone/>
            </a:pPr>
            <a:r>
              <a:rPr lang="en-US" sz="2200" dirty="0"/>
              <a:t>j. Processing" means cleaning, drying, treating, grading and other operations which would change the purity and germination of the seed and thus requiring re-testing to determine the quality of the seed, but does not include operations such as packaging and labeling“</a:t>
            </a:r>
          </a:p>
          <a:p>
            <a:pPr marL="0" indent="0">
              <a:buNone/>
            </a:pPr>
            <a:r>
              <a:rPr lang="en-US" sz="2200" dirty="0"/>
              <a:t>k. "Section" means a section of the Act'</a:t>
            </a:r>
          </a:p>
          <a:p>
            <a:pPr marL="0" indent="0">
              <a:buNone/>
            </a:pPr>
            <a:r>
              <a:rPr lang="en-US" sz="2200" dirty="0"/>
              <a:t>l. "Service sample" means a sample submitted to the Central Seed Laboratory or to a State Seed Laboratory for testing, the results to be used as information for seeding selling or labeling purposes;</a:t>
            </a:r>
          </a:p>
          <a:p>
            <a:pPr marL="0" indent="0">
              <a:buNone/>
            </a:pPr>
            <a:r>
              <a:rPr lang="en-US" sz="2200" dirty="0"/>
              <a:t>m. "Treated" means that the seed has been subjected to an applications of a substance or process in such a manner as to reduce, control or repel certain disease organisms, insects, or any other pests attacking such seeds or seedlings growing therefore and for other purposes. </a:t>
            </a:r>
          </a:p>
          <a:p>
            <a:endParaRPr lang="en-IN" dirty="0"/>
          </a:p>
        </p:txBody>
      </p:sp>
    </p:spTree>
    <p:extLst>
      <p:ext uri="{BB962C8B-B14F-4D97-AF65-F5344CB8AC3E}">
        <p14:creationId xmlns:p14="http://schemas.microsoft.com/office/powerpoint/2010/main" val="36985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0A1BF-5CC2-4D91-8BBD-47B6CCA42649}"/>
              </a:ext>
            </a:extLst>
          </p:cNvPr>
          <p:cNvSpPr>
            <a:spLocks noGrp="1"/>
          </p:cNvSpPr>
          <p:nvPr>
            <p:ph type="title"/>
          </p:nvPr>
        </p:nvSpPr>
        <p:spPr>
          <a:xfrm>
            <a:off x="838200" y="161926"/>
            <a:ext cx="10515600" cy="990600"/>
          </a:xfrm>
        </p:spPr>
        <p:txBody>
          <a:bodyPr>
            <a:normAutofit/>
          </a:bodyPr>
          <a:lstStyle/>
          <a:p>
            <a:pPr algn="ctr"/>
            <a:r>
              <a:rPr lang="en-US" sz="4000" b="1" dirty="0">
                <a:solidFill>
                  <a:srgbClr val="FFFF00"/>
                </a:solidFill>
              </a:rPr>
              <a:t>PART II - Central Seed Committee</a:t>
            </a:r>
            <a:endParaRPr lang="en-IN" sz="4000" b="1" dirty="0">
              <a:solidFill>
                <a:srgbClr val="FFFF00"/>
              </a:solidFill>
            </a:endParaRPr>
          </a:p>
        </p:txBody>
      </p:sp>
      <p:sp>
        <p:nvSpPr>
          <p:cNvPr id="3" name="Content Placeholder 2">
            <a:extLst>
              <a:ext uri="{FF2B5EF4-FFF2-40B4-BE49-F238E27FC236}">
                <a16:creationId xmlns:a16="http://schemas.microsoft.com/office/drawing/2014/main" id="{9F66F7EE-BB81-4377-974F-5D696C91FE70}"/>
              </a:ext>
            </a:extLst>
          </p:cNvPr>
          <p:cNvSpPr>
            <a:spLocks noGrp="1"/>
          </p:cNvSpPr>
          <p:nvPr>
            <p:ph idx="1"/>
          </p:nvPr>
        </p:nvSpPr>
        <p:spPr>
          <a:xfrm>
            <a:off x="1114424" y="1257300"/>
            <a:ext cx="10001251" cy="4919663"/>
          </a:xfrm>
        </p:spPr>
        <p:txBody>
          <a:bodyPr>
            <a:noAutofit/>
          </a:bodyPr>
          <a:lstStyle/>
          <a:p>
            <a:pPr marL="0" indent="0">
              <a:buNone/>
            </a:pPr>
            <a:r>
              <a:rPr lang="en-US" sz="2400" b="1" u="sng" dirty="0">
                <a:solidFill>
                  <a:srgbClr val="FF0066"/>
                </a:solidFill>
              </a:rPr>
              <a:t>3. Functions of the Central Seed Committee: </a:t>
            </a:r>
            <a:r>
              <a:rPr lang="en-US" dirty="0"/>
              <a:t>In addition to the functions entrusted to the committee by the Act, the committee shall,</a:t>
            </a:r>
          </a:p>
          <a:p>
            <a:pPr marL="0" indent="0">
              <a:buNone/>
            </a:pPr>
            <a:r>
              <a:rPr lang="en-US" dirty="0"/>
              <a:t>a. Recommend the rate of fees to be levied for analysis of samples by the Central and States Seed Testing Laboratories and for certification by the certification agencies;</a:t>
            </a:r>
          </a:p>
          <a:p>
            <a:pPr marL="0" indent="0">
              <a:buNone/>
            </a:pPr>
            <a:r>
              <a:rPr lang="en-US" dirty="0"/>
              <a:t>b. Advice the Central or State Governments on the suitability of seed testing laboratories;</a:t>
            </a:r>
          </a:p>
          <a:p>
            <a:pPr marL="0" indent="0">
              <a:buNone/>
            </a:pPr>
            <a:r>
              <a:rPr lang="en-US" dirty="0"/>
              <a:t>c. Send its recommendations and other concerning records to the Central Government;</a:t>
            </a:r>
          </a:p>
          <a:p>
            <a:pPr marL="0" indent="0">
              <a:buNone/>
            </a:pPr>
            <a:r>
              <a:rPr lang="en-US" dirty="0"/>
              <a:t>d. Recommend the procedure and standards for certification, tests and analysis of seeds ; and</a:t>
            </a:r>
          </a:p>
        </p:txBody>
      </p:sp>
    </p:spTree>
    <p:extLst>
      <p:ext uri="{BB962C8B-B14F-4D97-AF65-F5344CB8AC3E}">
        <p14:creationId xmlns:p14="http://schemas.microsoft.com/office/powerpoint/2010/main" val="204746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30ADC4-BD92-48F0-96D3-D20F3869D455}"/>
              </a:ext>
            </a:extLst>
          </p:cNvPr>
          <p:cNvSpPr>
            <a:spLocks noGrp="1"/>
          </p:cNvSpPr>
          <p:nvPr>
            <p:ph idx="1"/>
          </p:nvPr>
        </p:nvSpPr>
        <p:spPr>
          <a:xfrm>
            <a:off x="1323974" y="1114424"/>
            <a:ext cx="9801225" cy="5400675"/>
          </a:xfrm>
        </p:spPr>
        <p:txBody>
          <a:bodyPr>
            <a:normAutofit fontScale="25000" lnSpcReduction="20000"/>
          </a:bodyPr>
          <a:lstStyle/>
          <a:p>
            <a:pPr marL="0" indent="0">
              <a:buNone/>
            </a:pPr>
            <a:r>
              <a:rPr lang="en-US" sz="8000" dirty="0"/>
              <a:t>e. Carry out such other functions as are supplemental, incidental or consequential to any of the functions conferred by the Act or these rules. </a:t>
            </a:r>
          </a:p>
          <a:p>
            <a:r>
              <a:rPr lang="en-US" sz="9600" b="1" u="sng" dirty="0">
                <a:solidFill>
                  <a:srgbClr val="FF0066"/>
                </a:solidFill>
              </a:rPr>
              <a:t>4. Traveling and daily allowances payable to Members of the Committee and its Sub-committees: </a:t>
            </a:r>
          </a:p>
          <a:p>
            <a:r>
              <a:rPr lang="en-US" sz="8000" dirty="0"/>
              <a:t>The members of the committee and its sub-committee shall be entitled to draw traveling and daily allowances as specified below when they are called upon to attend a meeting of the committee or a sub-committee thereof:</a:t>
            </a:r>
          </a:p>
          <a:p>
            <a:pPr marL="1143000" indent="-1143000">
              <a:buAutoNum type="alphaLcPeriod"/>
            </a:pPr>
            <a:r>
              <a:rPr lang="en-US" sz="8000" dirty="0"/>
              <a:t>An official member of the committee or its sub-committee shall be entitle to draw traveling and daily allowances in accordance with the rules of the Government under which he is for the time being employed and from the same source from which his pay and allowances are drawn.</a:t>
            </a:r>
          </a:p>
          <a:p>
            <a:pPr marL="1143000" indent="-1143000">
              <a:buAutoNum type="alphaLcPeriod"/>
            </a:pPr>
            <a:r>
              <a:rPr lang="en-US" sz="8000" dirty="0"/>
              <a:t>A non official member shall be allowed traveling and daily allowances in accordance with the general orders issued in this behalf by the Central Government from time to time. </a:t>
            </a:r>
          </a:p>
          <a:p>
            <a:pPr marL="1143000" indent="-1143000">
              <a:buAutoNum type="alphaLcPeriod"/>
            </a:pPr>
            <a:endParaRPr lang="en-US" sz="7000" dirty="0"/>
          </a:p>
          <a:p>
            <a:pPr marL="1143000" indent="-1143000">
              <a:buAutoNum type="alphaLcPeriod"/>
            </a:pPr>
            <a:endParaRPr lang="en-US" sz="7000" dirty="0"/>
          </a:p>
          <a:p>
            <a:endParaRPr lang="en-IN" dirty="0"/>
          </a:p>
        </p:txBody>
      </p:sp>
    </p:spTree>
    <p:extLst>
      <p:ext uri="{BB962C8B-B14F-4D97-AF65-F5344CB8AC3E}">
        <p14:creationId xmlns:p14="http://schemas.microsoft.com/office/powerpoint/2010/main" val="2872301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8D2FD-092E-4871-A008-625CF68A0B0C}"/>
              </a:ext>
            </a:extLst>
          </p:cNvPr>
          <p:cNvSpPr>
            <a:spLocks noGrp="1"/>
          </p:cNvSpPr>
          <p:nvPr>
            <p:ph type="title"/>
          </p:nvPr>
        </p:nvSpPr>
        <p:spPr>
          <a:xfrm>
            <a:off x="2611808" y="466726"/>
            <a:ext cx="7958331" cy="1133474"/>
          </a:xfrm>
        </p:spPr>
        <p:txBody>
          <a:bodyPr>
            <a:noAutofit/>
          </a:bodyPr>
          <a:lstStyle/>
          <a:p>
            <a:pPr algn="ctr"/>
            <a:r>
              <a:rPr lang="en-US" sz="4000" b="1" dirty="0">
                <a:solidFill>
                  <a:srgbClr val="FFFF00"/>
                </a:solidFill>
              </a:rPr>
              <a:t>PART III - Central Seed Laboratory</a:t>
            </a:r>
            <a:endParaRPr lang="en-IN" sz="4000" b="1" dirty="0">
              <a:solidFill>
                <a:srgbClr val="FFFF00"/>
              </a:solidFill>
            </a:endParaRPr>
          </a:p>
        </p:txBody>
      </p:sp>
      <p:sp>
        <p:nvSpPr>
          <p:cNvPr id="3" name="Content Placeholder 2">
            <a:extLst>
              <a:ext uri="{FF2B5EF4-FFF2-40B4-BE49-F238E27FC236}">
                <a16:creationId xmlns:a16="http://schemas.microsoft.com/office/drawing/2014/main" id="{2DD4C56F-BE32-4DC7-876C-382AA70EC1AF}"/>
              </a:ext>
            </a:extLst>
          </p:cNvPr>
          <p:cNvSpPr>
            <a:spLocks noGrp="1"/>
          </p:cNvSpPr>
          <p:nvPr>
            <p:ph idx="1"/>
          </p:nvPr>
        </p:nvSpPr>
        <p:spPr>
          <a:xfrm>
            <a:off x="2466975" y="1809750"/>
            <a:ext cx="8458200" cy="4240194"/>
          </a:xfrm>
        </p:spPr>
        <p:txBody>
          <a:bodyPr>
            <a:noAutofit/>
          </a:bodyPr>
          <a:lstStyle/>
          <a:p>
            <a:r>
              <a:rPr lang="en-US" sz="2400" b="1" u="sng" dirty="0">
                <a:solidFill>
                  <a:srgbClr val="FF0066"/>
                </a:solidFill>
              </a:rPr>
              <a:t>5. Functions</a:t>
            </a:r>
            <a:r>
              <a:rPr lang="en-US" sz="2400" dirty="0">
                <a:solidFill>
                  <a:srgbClr val="FF0066"/>
                </a:solidFill>
              </a:rPr>
              <a:t>: - </a:t>
            </a:r>
            <a:r>
              <a:rPr lang="en-US" dirty="0"/>
              <a:t>In addition to the functions entrusted to the /central Seed Laboratory by the Act, the Laboratory shall carry out the following functions, namely;</a:t>
            </a:r>
          </a:p>
          <a:p>
            <a:pPr marL="0" indent="0">
              <a:buNone/>
            </a:pPr>
            <a:r>
              <a:rPr lang="en-US" dirty="0"/>
              <a:t>a. Initiate testing programmes in collaboration with the State Seed Laboratories designed to promote uniformity in test results between all seed laboratories in India;</a:t>
            </a:r>
          </a:p>
          <a:p>
            <a:pPr marL="0" indent="0">
              <a:buNone/>
            </a:pPr>
            <a:r>
              <a:rPr lang="en-US" dirty="0"/>
              <a:t>b. Collect data continually on the quality of seeds found in the market and make this data available to the Committee; and</a:t>
            </a:r>
          </a:p>
          <a:p>
            <a:pPr marL="0" indent="0">
              <a:buNone/>
            </a:pPr>
            <a:r>
              <a:rPr lang="en-US" dirty="0"/>
              <a:t>c. Carry out such other functions as may be assigned to it by the Central Government from time to time. </a:t>
            </a:r>
            <a:endParaRPr lang="en-IN" dirty="0"/>
          </a:p>
        </p:txBody>
      </p:sp>
    </p:spTree>
    <p:extLst>
      <p:ext uri="{BB962C8B-B14F-4D97-AF65-F5344CB8AC3E}">
        <p14:creationId xmlns:p14="http://schemas.microsoft.com/office/powerpoint/2010/main" val="3363012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7CA3E-A9EF-4590-BA11-621458FA50F7}"/>
              </a:ext>
            </a:extLst>
          </p:cNvPr>
          <p:cNvSpPr>
            <a:spLocks noGrp="1"/>
          </p:cNvSpPr>
          <p:nvPr>
            <p:ph type="title"/>
          </p:nvPr>
        </p:nvSpPr>
        <p:spPr/>
        <p:txBody>
          <a:bodyPr>
            <a:noAutofit/>
          </a:bodyPr>
          <a:lstStyle/>
          <a:p>
            <a:pPr algn="ctr"/>
            <a:r>
              <a:rPr lang="en-US" sz="4000" b="1" dirty="0">
                <a:solidFill>
                  <a:srgbClr val="FFFF00"/>
                </a:solidFill>
              </a:rPr>
              <a:t>PART IV- Seed Certification Agency</a:t>
            </a:r>
            <a:endParaRPr lang="en-IN" sz="4000" b="1" dirty="0">
              <a:solidFill>
                <a:srgbClr val="FFFF00"/>
              </a:solidFill>
            </a:endParaRPr>
          </a:p>
        </p:txBody>
      </p:sp>
      <p:sp>
        <p:nvSpPr>
          <p:cNvPr id="3" name="Content Placeholder 2">
            <a:extLst>
              <a:ext uri="{FF2B5EF4-FFF2-40B4-BE49-F238E27FC236}">
                <a16:creationId xmlns:a16="http://schemas.microsoft.com/office/drawing/2014/main" id="{CE34B157-B3F3-4922-B245-16D9E6774482}"/>
              </a:ext>
            </a:extLst>
          </p:cNvPr>
          <p:cNvSpPr>
            <a:spLocks noGrp="1"/>
          </p:cNvSpPr>
          <p:nvPr>
            <p:ph idx="1"/>
          </p:nvPr>
        </p:nvSpPr>
        <p:spPr>
          <a:xfrm>
            <a:off x="2533650" y="1885285"/>
            <a:ext cx="8036489" cy="4591715"/>
          </a:xfrm>
        </p:spPr>
        <p:txBody>
          <a:bodyPr>
            <a:normAutofit/>
          </a:bodyPr>
          <a:lstStyle/>
          <a:p>
            <a:pPr marL="0" indent="0">
              <a:buNone/>
            </a:pPr>
            <a:r>
              <a:rPr lang="en-US" sz="2400" b="1" u="sng" dirty="0">
                <a:solidFill>
                  <a:srgbClr val="FF0066"/>
                </a:solidFill>
              </a:rPr>
              <a:t>6. Functions of the certification agency: </a:t>
            </a:r>
            <a:r>
              <a:rPr lang="en-US" dirty="0"/>
              <a:t>In addition to the functions entrusted to the certification agency by the Act, the Agency shall certified seeds of any notified kinds or varieties;</a:t>
            </a:r>
          </a:p>
          <a:p>
            <a:pPr marL="514350" indent="-514350">
              <a:buFont typeface="+mj-lt"/>
              <a:buAutoNum type="alphaLcParenR"/>
            </a:pPr>
            <a:r>
              <a:rPr lang="en-US" dirty="0"/>
              <a:t>Certify seeds of any notified kinds or variety; </a:t>
            </a:r>
          </a:p>
          <a:p>
            <a:pPr marL="514350" indent="-514350">
              <a:buFont typeface="+mj-lt"/>
              <a:buAutoNum type="alphaLcParenR"/>
            </a:pPr>
            <a:r>
              <a:rPr lang="en-US" dirty="0"/>
              <a:t>Outline the procedure of submission of applications and for growing, harvesting, processing, storage and labeling of seeds intended for certification till the end to ensure that seed lots finally approved for certification are true to variety and meet prescribed standards for certification under the Act or these rules;</a:t>
            </a:r>
          </a:p>
          <a:p>
            <a:pPr marL="514350" indent="-514350">
              <a:buAutoNum type="alphaLcPeriod"/>
            </a:pPr>
            <a:endParaRPr lang="en-IN" dirty="0"/>
          </a:p>
        </p:txBody>
      </p:sp>
    </p:spTree>
    <p:extLst>
      <p:ext uri="{BB962C8B-B14F-4D97-AF65-F5344CB8AC3E}">
        <p14:creationId xmlns:p14="http://schemas.microsoft.com/office/powerpoint/2010/main" val="32054527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Madison</Template>
  <TotalTime>163</TotalTime>
  <Words>2408</Words>
  <Application>Microsoft Office PowerPoint</Application>
  <PresentationFormat>Widescreen</PresentationFormat>
  <Paragraphs>84</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MS Shell Dlg 2</vt:lpstr>
      <vt:lpstr>Wingdings</vt:lpstr>
      <vt:lpstr>Wingdings 3</vt:lpstr>
      <vt:lpstr>Madison</vt:lpstr>
      <vt:lpstr>M.S. SWAMINATHAN SCHOOL OF AGRICULTURE  TOPIC- SEED RULE 1968 ( Rule 1-14)</vt:lpstr>
      <vt:lpstr>PART I - Preliminary 1. Short title: </vt:lpstr>
      <vt:lpstr>2. Definitions</vt:lpstr>
      <vt:lpstr>PowerPoint Presentation</vt:lpstr>
      <vt:lpstr>PowerPoint Presentation</vt:lpstr>
      <vt:lpstr>PART II - Central Seed Committee</vt:lpstr>
      <vt:lpstr>PowerPoint Presentation</vt:lpstr>
      <vt:lpstr>PART III - Central Seed Laboratory</vt:lpstr>
      <vt:lpstr>PART IV- Seed Certification Agency</vt:lpstr>
      <vt:lpstr>PowerPoint Presentation</vt:lpstr>
      <vt:lpstr>PowerPoint Presentation</vt:lpstr>
      <vt:lpstr>PART V - Marking or labeling</vt:lpstr>
      <vt:lpstr>8. Contents of the mark or label :</vt:lpstr>
      <vt:lpstr>PowerPoint Presentation</vt:lpstr>
      <vt:lpstr>9. Manner of marking or labeling the container under clause (c) of section 7 and clause (b) of section 17 :</vt:lpstr>
      <vt:lpstr>10. Mark or label not to contain false or misleading statement:</vt:lpstr>
      <vt:lpstr>12. Denial of responsibility for mark or label content prohibited:- </vt:lpstr>
      <vt:lpstr>PART VI- Requirements</vt:lpstr>
      <vt:lpstr>PowerPoint Presentation</vt:lpstr>
      <vt:lpstr>14. Classes and sources of certified seed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PRIYANKA PRIYADARSHINI</dc:creator>
  <cp:lastModifiedBy>pusarla susmitha</cp:lastModifiedBy>
  <cp:revision>10</cp:revision>
  <dcterms:created xsi:type="dcterms:W3CDTF">2021-04-20T14:05:53Z</dcterms:created>
  <dcterms:modified xsi:type="dcterms:W3CDTF">2021-08-11T07:00:10Z</dcterms:modified>
</cp:coreProperties>
</file>