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notesMasterIdLst>
    <p:notesMasterId r:id="rId20"/>
  </p:notesMasterIdLst>
  <p:sldIdLst>
    <p:sldId id="310" r:id="rId2"/>
    <p:sldId id="311"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96"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97"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9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99"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0"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01"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2097160" name="Picture 6" descr="Celestia-R1---OverlayTitleHD.png"/>
          <p:cNvPicPr>
            <a:picLocks noChangeAspect="1"/>
          </p:cNvPicPr>
          <p:nvPr/>
        </p:nvPicPr>
        <p:blipFill>
          <a:blip r:embed="rId2"/>
          <a:stretch>
            <a:fillRect/>
          </a:stretch>
        </p:blipFill>
        <p:spPr>
          <a:xfrm>
            <a:off x="0" y="0"/>
            <a:ext cx="12188825" cy="6856214"/>
          </a:xfrm>
          <a:prstGeom prst="rect">
            <a:avLst/>
          </a:prstGeom>
        </p:spPr>
      </p:pic>
      <p:sp>
        <p:nvSpPr>
          <p:cNvPr id="1048603"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1048604"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48605"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t>11-Aug-21</a:t>
            </a:fld>
            <a:endParaRPr lang="en-US" dirty="0"/>
          </a:p>
        </p:txBody>
      </p:sp>
      <p:sp>
        <p:nvSpPr>
          <p:cNvPr id="1048606" name="Footer Placeholder 4"/>
          <p:cNvSpPr>
            <a:spLocks noGrp="1"/>
          </p:cNvSpPr>
          <p:nvPr>
            <p:ph type="ftr" sz="quarter" idx="11"/>
          </p:nvPr>
        </p:nvSpPr>
        <p:spPr>
          <a:xfrm>
            <a:off x="3962399" y="5870575"/>
            <a:ext cx="4893958" cy="377825"/>
          </a:xfrm>
        </p:spPr>
        <p:txBody>
          <a:bodyPr/>
          <a:lstStyle/>
          <a:p>
            <a:endParaRPr lang="en-US" dirty="0"/>
          </a:p>
        </p:txBody>
      </p:sp>
      <p:sp>
        <p:nvSpPr>
          <p:cNvPr id="1048607"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2097170" name="Picture 7" descr="Celestia-R1---OverlayContentHD.png"/>
          <p:cNvPicPr>
            <a:picLocks noChangeAspect="1"/>
          </p:cNvPicPr>
          <p:nvPr/>
        </p:nvPicPr>
        <p:blipFill>
          <a:blip r:embed="rId2"/>
          <a:stretch>
            <a:fillRect/>
          </a:stretch>
        </p:blipFill>
        <p:spPr>
          <a:xfrm>
            <a:off x="0" y="0"/>
            <a:ext cx="12188825" cy="6856214"/>
          </a:xfrm>
          <a:prstGeom prst="rect">
            <a:avLst/>
          </a:prstGeom>
        </p:spPr>
      </p:pic>
      <p:sp>
        <p:nvSpPr>
          <p:cNvPr id="1048665"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1048666"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67"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68" name="Date Placeholder 4"/>
          <p:cNvSpPr>
            <a:spLocks noGrp="1"/>
          </p:cNvSpPr>
          <p:nvPr>
            <p:ph type="dt" sz="half" idx="10"/>
          </p:nvPr>
        </p:nvSpPr>
        <p:spPr/>
        <p:txBody>
          <a:bodyPr/>
          <a:lstStyle/>
          <a:p>
            <a:fld id="{B61BEF0D-F0BB-DE4B-95CE-6DB70DBA9567}" type="datetimeFigureOut">
              <a:rPr lang="en-US" dirty="0"/>
              <a:t>11-Aug-21</a:t>
            </a:fld>
            <a:endParaRPr lang="en-US" dirty="0"/>
          </a:p>
        </p:txBody>
      </p:sp>
      <p:sp>
        <p:nvSpPr>
          <p:cNvPr id="1048669" name="Footer Placeholder 5"/>
          <p:cNvSpPr>
            <a:spLocks noGrp="1"/>
          </p:cNvSpPr>
          <p:nvPr>
            <p:ph type="ftr" sz="quarter" idx="11"/>
          </p:nvPr>
        </p:nvSpPr>
        <p:spPr/>
        <p:txBody>
          <a:bodyPr/>
          <a:lstStyle/>
          <a:p>
            <a:endParaRPr lang="en-US" dirty="0"/>
          </a:p>
        </p:txBody>
      </p:sp>
      <p:sp>
        <p:nvSpPr>
          <p:cNvPr id="1048670"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2097163" name="Picture 6" descr="Celestia-R1---OverlayContentHD.png"/>
          <p:cNvPicPr>
            <a:picLocks noChangeAspect="1"/>
          </p:cNvPicPr>
          <p:nvPr/>
        </p:nvPicPr>
        <p:blipFill>
          <a:blip r:embed="rId2"/>
          <a:stretch>
            <a:fillRect/>
          </a:stretch>
        </p:blipFill>
        <p:spPr>
          <a:xfrm>
            <a:off x="0" y="0"/>
            <a:ext cx="12188825" cy="6856214"/>
          </a:xfrm>
          <a:prstGeom prst="rect">
            <a:avLst/>
          </a:prstGeom>
        </p:spPr>
      </p:pic>
      <p:sp>
        <p:nvSpPr>
          <p:cNvPr id="1048617"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1048618"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19" name="Date Placeholder 3"/>
          <p:cNvSpPr>
            <a:spLocks noGrp="1"/>
          </p:cNvSpPr>
          <p:nvPr>
            <p:ph type="dt" sz="half" idx="10"/>
          </p:nvPr>
        </p:nvSpPr>
        <p:spPr/>
        <p:txBody>
          <a:bodyPr/>
          <a:lstStyle/>
          <a:p>
            <a:fld id="{B61BEF0D-F0BB-DE4B-95CE-6DB70DBA9567}" type="datetimeFigureOut">
              <a:rPr lang="en-US" dirty="0"/>
              <a:t>11-Aug-21</a:t>
            </a:fld>
            <a:endParaRPr lang="en-US" dirty="0"/>
          </a:p>
        </p:txBody>
      </p:sp>
      <p:sp>
        <p:nvSpPr>
          <p:cNvPr id="1048620" name="Footer Placeholder 4"/>
          <p:cNvSpPr>
            <a:spLocks noGrp="1"/>
          </p:cNvSpPr>
          <p:nvPr>
            <p:ph type="ftr" sz="quarter" idx="11"/>
          </p:nvPr>
        </p:nvSpPr>
        <p:spPr/>
        <p:txBody>
          <a:bodyPr/>
          <a:lstStyle/>
          <a:p>
            <a:endParaRPr lang="en-US" dirty="0"/>
          </a:p>
        </p:txBody>
      </p:sp>
      <p:sp>
        <p:nvSpPr>
          <p:cNvPr id="1048621"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2097168" name="Picture 10" descr="Celestia-R1---OverlayContentHD.png"/>
          <p:cNvPicPr>
            <a:picLocks noChangeAspect="1"/>
          </p:cNvPicPr>
          <p:nvPr/>
        </p:nvPicPr>
        <p:blipFill>
          <a:blip r:embed="rId2"/>
          <a:stretch>
            <a:fillRect/>
          </a:stretch>
        </p:blipFill>
        <p:spPr>
          <a:xfrm>
            <a:off x="0" y="0"/>
            <a:ext cx="12188825" cy="6856214"/>
          </a:xfrm>
          <a:prstGeom prst="rect">
            <a:avLst/>
          </a:prstGeom>
        </p:spPr>
      </p:pic>
      <p:sp>
        <p:nvSpPr>
          <p:cNvPr id="1048652"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048653"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048654"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48655" name="Text Placeholder 9"/>
          <p:cNvSpPr>
            <a:spLocks noGrp="1"/>
          </p:cNvSpPr>
          <p:nvPr>
            <p:ph type="body" sz="quarter" idx="13"/>
          </p:nvPr>
        </p:nvSpPr>
        <p:spPr>
          <a:xfrm>
            <a:off x="1097875" y="3352800"/>
            <a:ext cx="9339184" cy="381000"/>
          </a:xfrm>
        </p:spPr>
        <p:txBody>
          <a:bodyPr anchor="ctr"/>
          <a:lstStyle>
            <a:lvl1pPr marL="0" indent="0">
              <a:buFontTx/>
              <a:buNone/>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1048656"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57" name="Date Placeholder 3"/>
          <p:cNvSpPr>
            <a:spLocks noGrp="1"/>
          </p:cNvSpPr>
          <p:nvPr>
            <p:ph type="dt" sz="half" idx="10"/>
          </p:nvPr>
        </p:nvSpPr>
        <p:spPr/>
        <p:txBody>
          <a:bodyPr/>
          <a:lstStyle/>
          <a:p>
            <a:fld id="{B61BEF0D-F0BB-DE4B-95CE-6DB70DBA9567}" type="datetimeFigureOut">
              <a:rPr lang="en-US" dirty="0"/>
              <a:t>11-Aug-21</a:t>
            </a:fld>
            <a:endParaRPr lang="en-US" dirty="0"/>
          </a:p>
        </p:txBody>
      </p:sp>
      <p:sp>
        <p:nvSpPr>
          <p:cNvPr id="1048658" name="Footer Placeholder 4"/>
          <p:cNvSpPr>
            <a:spLocks noGrp="1"/>
          </p:cNvSpPr>
          <p:nvPr>
            <p:ph type="ftr" sz="quarter" idx="11"/>
          </p:nvPr>
        </p:nvSpPr>
        <p:spPr/>
        <p:txBody>
          <a:bodyPr/>
          <a:lstStyle/>
          <a:p>
            <a:endParaRPr lang="en-US" dirty="0"/>
          </a:p>
        </p:txBody>
      </p:sp>
      <p:sp>
        <p:nvSpPr>
          <p:cNvPr id="1048659"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2097162" name="Picture 6" descr="Celestia-R1---OverlayContentHD.png"/>
          <p:cNvPicPr>
            <a:picLocks noChangeAspect="1"/>
          </p:cNvPicPr>
          <p:nvPr/>
        </p:nvPicPr>
        <p:blipFill>
          <a:blip r:embed="rId2"/>
          <a:stretch>
            <a:fillRect/>
          </a:stretch>
        </p:blipFill>
        <p:spPr>
          <a:xfrm>
            <a:off x="0" y="0"/>
            <a:ext cx="12188825" cy="6856214"/>
          </a:xfrm>
          <a:prstGeom prst="rect">
            <a:avLst/>
          </a:prstGeom>
        </p:spPr>
      </p:pic>
      <p:sp>
        <p:nvSpPr>
          <p:cNvPr id="104861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104861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14" name="Date Placeholder 3"/>
          <p:cNvSpPr>
            <a:spLocks noGrp="1"/>
          </p:cNvSpPr>
          <p:nvPr>
            <p:ph type="dt" sz="half" idx="10"/>
          </p:nvPr>
        </p:nvSpPr>
        <p:spPr/>
        <p:txBody>
          <a:bodyPr/>
          <a:lstStyle/>
          <a:p>
            <a:fld id="{B61BEF0D-F0BB-DE4B-95CE-6DB70DBA9567}" type="datetimeFigureOut">
              <a:rPr lang="en-US" dirty="0"/>
              <a:t>11-Aug-21</a:t>
            </a:fld>
            <a:endParaRPr lang="en-US" dirty="0"/>
          </a:p>
        </p:txBody>
      </p:sp>
      <p:sp>
        <p:nvSpPr>
          <p:cNvPr id="1048615" name="Footer Placeholder 4"/>
          <p:cNvSpPr>
            <a:spLocks noGrp="1"/>
          </p:cNvSpPr>
          <p:nvPr>
            <p:ph type="ftr" sz="quarter" idx="11"/>
          </p:nvPr>
        </p:nvSpPr>
        <p:spPr/>
        <p:txBody>
          <a:bodyPr/>
          <a:lstStyle/>
          <a:p>
            <a:endParaRPr lang="en-US" dirty="0"/>
          </a:p>
        </p:txBody>
      </p:sp>
      <p:sp>
        <p:nvSpPr>
          <p:cNvPr id="104861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2097172" name="Picture 10" descr="Celestia-R1---OverlayContentHD.png"/>
          <p:cNvPicPr>
            <a:picLocks noChangeAspect="1"/>
          </p:cNvPicPr>
          <p:nvPr/>
        </p:nvPicPr>
        <p:blipFill>
          <a:blip r:embed="rId2"/>
          <a:stretch>
            <a:fillRect/>
          </a:stretch>
        </p:blipFill>
        <p:spPr>
          <a:xfrm>
            <a:off x="0" y="0"/>
            <a:ext cx="12188825" cy="6856214"/>
          </a:xfrm>
          <a:prstGeom prst="rect">
            <a:avLst/>
          </a:prstGeom>
        </p:spPr>
      </p:pic>
      <p:sp>
        <p:nvSpPr>
          <p:cNvPr id="1048677"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048678"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048679"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4868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1048681"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82" name="Date Placeholder 3"/>
          <p:cNvSpPr>
            <a:spLocks noGrp="1"/>
          </p:cNvSpPr>
          <p:nvPr>
            <p:ph type="dt" sz="half" idx="10"/>
          </p:nvPr>
        </p:nvSpPr>
        <p:spPr/>
        <p:txBody>
          <a:bodyPr/>
          <a:lstStyle/>
          <a:p>
            <a:fld id="{B61BEF0D-F0BB-DE4B-95CE-6DB70DBA9567}" type="datetimeFigureOut">
              <a:rPr lang="en-US" dirty="0"/>
              <a:t>11-Aug-21</a:t>
            </a:fld>
            <a:endParaRPr lang="en-US" dirty="0"/>
          </a:p>
        </p:txBody>
      </p:sp>
      <p:sp>
        <p:nvSpPr>
          <p:cNvPr id="1048683" name="Footer Placeholder 4"/>
          <p:cNvSpPr>
            <a:spLocks noGrp="1"/>
          </p:cNvSpPr>
          <p:nvPr>
            <p:ph type="ftr" sz="quarter" idx="11"/>
          </p:nvPr>
        </p:nvSpPr>
        <p:spPr/>
        <p:txBody>
          <a:bodyPr/>
          <a:lstStyle/>
          <a:p>
            <a:endParaRPr lang="en-US" dirty="0"/>
          </a:p>
        </p:txBody>
      </p:sp>
      <p:sp>
        <p:nvSpPr>
          <p:cNvPr id="1048684"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2097165" name="Picture 7" descr="Celestia-R1---OverlayContentHD.png"/>
          <p:cNvPicPr>
            <a:picLocks noChangeAspect="1"/>
          </p:cNvPicPr>
          <p:nvPr/>
        </p:nvPicPr>
        <p:blipFill>
          <a:blip r:embed="rId2"/>
          <a:stretch>
            <a:fillRect/>
          </a:stretch>
        </p:blipFill>
        <p:spPr>
          <a:xfrm>
            <a:off x="0" y="0"/>
            <a:ext cx="12188825" cy="6856214"/>
          </a:xfrm>
          <a:prstGeom prst="rect">
            <a:avLst/>
          </a:prstGeom>
        </p:spPr>
      </p:pic>
      <p:sp>
        <p:nvSpPr>
          <p:cNvPr id="1048628"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48629"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1048630"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31" name="Date Placeholder 3"/>
          <p:cNvSpPr>
            <a:spLocks noGrp="1"/>
          </p:cNvSpPr>
          <p:nvPr>
            <p:ph type="dt" sz="half" idx="10"/>
          </p:nvPr>
        </p:nvSpPr>
        <p:spPr/>
        <p:txBody>
          <a:bodyPr/>
          <a:lstStyle/>
          <a:p>
            <a:fld id="{B61BEF0D-F0BB-DE4B-95CE-6DB70DBA9567}" type="datetimeFigureOut">
              <a:rPr lang="en-US" dirty="0"/>
              <a:t>11-Aug-21</a:t>
            </a:fld>
            <a:endParaRPr lang="en-US" dirty="0"/>
          </a:p>
        </p:txBody>
      </p:sp>
      <p:sp>
        <p:nvSpPr>
          <p:cNvPr id="1048632" name="Footer Placeholder 4"/>
          <p:cNvSpPr>
            <a:spLocks noGrp="1"/>
          </p:cNvSpPr>
          <p:nvPr>
            <p:ph type="ftr" sz="quarter" idx="11"/>
          </p:nvPr>
        </p:nvSpPr>
        <p:spPr/>
        <p:txBody>
          <a:bodyPr/>
          <a:lstStyle/>
          <a:p>
            <a:endParaRPr lang="en-US" dirty="0"/>
          </a:p>
        </p:txBody>
      </p:sp>
      <p:sp>
        <p:nvSpPr>
          <p:cNvPr id="1048633"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2097174" name="Picture 6" descr="Celestia-R1---OverlayContentHD.png"/>
          <p:cNvPicPr>
            <a:picLocks noChangeAspect="1"/>
          </p:cNvPicPr>
          <p:nvPr/>
        </p:nvPicPr>
        <p:blipFill>
          <a:blip r:embed="rId2"/>
          <a:stretch>
            <a:fillRect/>
          </a:stretch>
        </p:blipFill>
        <p:spPr>
          <a:xfrm>
            <a:off x="0" y="0"/>
            <a:ext cx="12188825" cy="6856214"/>
          </a:xfrm>
          <a:prstGeom prst="rect">
            <a:avLst/>
          </a:prstGeom>
        </p:spPr>
      </p:pic>
      <p:sp>
        <p:nvSpPr>
          <p:cNvPr id="1048691"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1048692"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93" name="Date Placeholder 3"/>
          <p:cNvSpPr>
            <a:spLocks noGrp="1"/>
          </p:cNvSpPr>
          <p:nvPr>
            <p:ph type="dt" sz="half" idx="10"/>
          </p:nvPr>
        </p:nvSpPr>
        <p:spPr/>
        <p:txBody>
          <a:bodyPr/>
          <a:lstStyle/>
          <a:p>
            <a:fld id="{B61BEF0D-F0BB-DE4B-95CE-6DB70DBA9567}" type="datetimeFigureOut">
              <a:rPr lang="en-US" dirty="0"/>
              <a:t>11-Aug-21</a:t>
            </a:fld>
            <a:endParaRPr lang="en-US" dirty="0"/>
          </a:p>
        </p:txBody>
      </p:sp>
      <p:sp>
        <p:nvSpPr>
          <p:cNvPr id="1048694" name="Footer Placeholder 4"/>
          <p:cNvSpPr>
            <a:spLocks noGrp="1"/>
          </p:cNvSpPr>
          <p:nvPr>
            <p:ph type="ftr" sz="quarter" idx="11"/>
          </p:nvPr>
        </p:nvSpPr>
        <p:spPr/>
        <p:txBody>
          <a:bodyPr/>
          <a:lstStyle/>
          <a:p>
            <a:endParaRPr lang="en-US" dirty="0"/>
          </a:p>
        </p:txBody>
      </p:sp>
      <p:sp>
        <p:nvSpPr>
          <p:cNvPr id="1048695"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2097167" name="Picture 6" descr="Celestia-R1---OverlayContentHD.png"/>
          <p:cNvPicPr>
            <a:picLocks noChangeAspect="1"/>
          </p:cNvPicPr>
          <p:nvPr/>
        </p:nvPicPr>
        <p:blipFill>
          <a:blip r:embed="rId2"/>
          <a:stretch>
            <a:fillRect/>
          </a:stretch>
        </p:blipFill>
        <p:spPr>
          <a:xfrm>
            <a:off x="0" y="0"/>
            <a:ext cx="12188825" cy="6856214"/>
          </a:xfrm>
          <a:prstGeom prst="rect">
            <a:avLst/>
          </a:prstGeom>
        </p:spPr>
      </p:pic>
      <p:sp>
        <p:nvSpPr>
          <p:cNvPr id="1048647"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1048648"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49" name="Date Placeholder 3"/>
          <p:cNvSpPr>
            <a:spLocks noGrp="1"/>
          </p:cNvSpPr>
          <p:nvPr>
            <p:ph type="dt" sz="half" idx="10"/>
          </p:nvPr>
        </p:nvSpPr>
        <p:spPr/>
        <p:txBody>
          <a:bodyPr/>
          <a:lstStyle/>
          <a:p>
            <a:fld id="{B61BEF0D-F0BB-DE4B-95CE-6DB70DBA9567}" type="datetimeFigureOut">
              <a:rPr lang="en-US" dirty="0"/>
              <a:t>11-Aug-21</a:t>
            </a:fld>
            <a:endParaRPr lang="en-US" dirty="0"/>
          </a:p>
        </p:txBody>
      </p:sp>
      <p:sp>
        <p:nvSpPr>
          <p:cNvPr id="1048650" name="Footer Placeholder 4"/>
          <p:cNvSpPr>
            <a:spLocks noGrp="1"/>
          </p:cNvSpPr>
          <p:nvPr>
            <p:ph type="ftr" sz="quarter" idx="11"/>
          </p:nvPr>
        </p:nvSpPr>
        <p:spPr/>
        <p:txBody>
          <a:bodyPr/>
          <a:lstStyle/>
          <a:p>
            <a:endParaRPr lang="en-US" dirty="0"/>
          </a:p>
        </p:txBody>
      </p:sp>
      <p:sp>
        <p:nvSpPr>
          <p:cNvPr id="1048651"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97169" name="Picture 6" descr="Celestia-R1---OverlayContentHD.png"/>
          <p:cNvPicPr>
            <a:picLocks noChangeAspect="1"/>
          </p:cNvPicPr>
          <p:nvPr/>
        </p:nvPicPr>
        <p:blipFill>
          <a:blip r:embed="rId2"/>
          <a:stretch>
            <a:fillRect/>
          </a:stretch>
        </p:blipFill>
        <p:spPr>
          <a:xfrm>
            <a:off x="0" y="0"/>
            <a:ext cx="12188825" cy="6856214"/>
          </a:xfrm>
          <a:prstGeom prst="rect">
            <a:avLst/>
          </a:prstGeom>
        </p:spPr>
      </p:pic>
      <p:sp>
        <p:nvSpPr>
          <p:cNvPr id="1048660" name="Title 1"/>
          <p:cNvSpPr>
            <a:spLocks noGrp="1"/>
          </p:cNvSpPr>
          <p:nvPr>
            <p:ph type="title"/>
          </p:nvPr>
        </p:nvSpPr>
        <p:spPr/>
        <p:txBody>
          <a:bodyPr/>
          <a:lstStyle/>
          <a:p>
            <a:r>
              <a:rPr lang="en-US"/>
              <a:t>Click to edit Master title style</a:t>
            </a:r>
            <a:endParaRPr lang="en-US" dirty="0"/>
          </a:p>
        </p:txBody>
      </p:sp>
      <p:sp>
        <p:nvSpPr>
          <p:cNvPr id="1048661"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62" name="Date Placeholder 3"/>
          <p:cNvSpPr>
            <a:spLocks noGrp="1"/>
          </p:cNvSpPr>
          <p:nvPr>
            <p:ph type="dt" sz="half" idx="10"/>
          </p:nvPr>
        </p:nvSpPr>
        <p:spPr/>
        <p:txBody>
          <a:bodyPr/>
          <a:lstStyle/>
          <a:p>
            <a:fld id="{B61BEF0D-F0BB-DE4B-95CE-6DB70DBA9567}" type="datetimeFigureOut">
              <a:rPr lang="en-US" dirty="0"/>
              <a:t>11-Aug-21</a:t>
            </a:fld>
            <a:endParaRPr lang="en-US" dirty="0"/>
          </a:p>
        </p:txBody>
      </p:sp>
      <p:sp>
        <p:nvSpPr>
          <p:cNvPr id="1048663" name="Footer Placeholder 4"/>
          <p:cNvSpPr>
            <a:spLocks noGrp="1"/>
          </p:cNvSpPr>
          <p:nvPr>
            <p:ph type="ftr" sz="quarter" idx="11"/>
          </p:nvPr>
        </p:nvSpPr>
        <p:spPr/>
        <p:txBody>
          <a:bodyPr/>
          <a:lstStyle/>
          <a:p>
            <a:endParaRPr lang="en-US" dirty="0"/>
          </a:p>
        </p:txBody>
      </p:sp>
      <p:sp>
        <p:nvSpPr>
          <p:cNvPr id="1048664"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97166" name="Picture 6" descr="Celestia-R1---OverlayContentHD.png"/>
          <p:cNvPicPr>
            <a:picLocks noChangeAspect="1"/>
          </p:cNvPicPr>
          <p:nvPr/>
        </p:nvPicPr>
        <p:blipFill>
          <a:blip r:embed="rId2"/>
          <a:stretch>
            <a:fillRect/>
          </a:stretch>
        </p:blipFill>
        <p:spPr>
          <a:xfrm>
            <a:off x="0" y="0"/>
            <a:ext cx="12188825" cy="6856214"/>
          </a:xfrm>
          <a:prstGeom prst="rect">
            <a:avLst/>
          </a:prstGeom>
        </p:spPr>
      </p:pic>
      <p:sp>
        <p:nvSpPr>
          <p:cNvPr id="1048634"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1048635"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36" name="Date Placeholder 3"/>
          <p:cNvSpPr>
            <a:spLocks noGrp="1"/>
          </p:cNvSpPr>
          <p:nvPr>
            <p:ph type="dt" sz="half" idx="10"/>
          </p:nvPr>
        </p:nvSpPr>
        <p:spPr/>
        <p:txBody>
          <a:bodyPr/>
          <a:lstStyle/>
          <a:p>
            <a:fld id="{B61BEF0D-F0BB-DE4B-95CE-6DB70DBA9567}" type="datetimeFigureOut">
              <a:rPr lang="en-US" dirty="0"/>
              <a:t>11-Aug-21</a:t>
            </a:fld>
            <a:endParaRPr lang="en-US" dirty="0"/>
          </a:p>
        </p:txBody>
      </p:sp>
      <p:sp>
        <p:nvSpPr>
          <p:cNvPr id="1048637" name="Footer Placeholder 4"/>
          <p:cNvSpPr>
            <a:spLocks noGrp="1"/>
          </p:cNvSpPr>
          <p:nvPr>
            <p:ph type="ftr" sz="quarter" idx="11"/>
          </p:nvPr>
        </p:nvSpPr>
        <p:spPr/>
        <p:txBody>
          <a:bodyPr/>
          <a:lstStyle/>
          <a:p>
            <a:endParaRPr lang="en-US" dirty="0"/>
          </a:p>
        </p:txBody>
      </p:sp>
      <p:sp>
        <p:nvSpPr>
          <p:cNvPr id="1048638"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2097171" name="Picture 7" descr="Celestia-R1---OverlayContentHD.png"/>
          <p:cNvPicPr>
            <a:picLocks noChangeAspect="1"/>
          </p:cNvPicPr>
          <p:nvPr/>
        </p:nvPicPr>
        <p:blipFill>
          <a:blip r:embed="rId2"/>
          <a:stretch>
            <a:fillRect/>
          </a:stretch>
        </p:blipFill>
        <p:spPr>
          <a:xfrm>
            <a:off x="0" y="0"/>
            <a:ext cx="12188825" cy="6856214"/>
          </a:xfrm>
          <a:prstGeom prst="rect">
            <a:avLst/>
          </a:prstGeom>
        </p:spPr>
      </p:pic>
      <p:sp>
        <p:nvSpPr>
          <p:cNvPr id="1048671" name="Title 1"/>
          <p:cNvSpPr>
            <a:spLocks noGrp="1"/>
          </p:cNvSpPr>
          <p:nvPr>
            <p:ph type="title"/>
          </p:nvPr>
        </p:nvSpPr>
        <p:spPr/>
        <p:txBody>
          <a:bodyPr/>
          <a:lstStyle/>
          <a:p>
            <a:r>
              <a:rPr lang="en-US"/>
              <a:t>Click to edit Master title style</a:t>
            </a:r>
            <a:endParaRPr lang="en-US" dirty="0"/>
          </a:p>
        </p:txBody>
      </p:sp>
      <p:sp>
        <p:nvSpPr>
          <p:cNvPr id="1048672"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73"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74" name="Date Placeholder 4"/>
          <p:cNvSpPr>
            <a:spLocks noGrp="1"/>
          </p:cNvSpPr>
          <p:nvPr>
            <p:ph type="dt" sz="half" idx="10"/>
          </p:nvPr>
        </p:nvSpPr>
        <p:spPr/>
        <p:txBody>
          <a:bodyPr/>
          <a:lstStyle/>
          <a:p>
            <a:fld id="{B61BEF0D-F0BB-DE4B-95CE-6DB70DBA9567}" type="datetimeFigureOut">
              <a:rPr lang="en-US" dirty="0"/>
              <a:t>11-Aug-21</a:t>
            </a:fld>
            <a:endParaRPr lang="en-US" dirty="0"/>
          </a:p>
        </p:txBody>
      </p:sp>
      <p:sp>
        <p:nvSpPr>
          <p:cNvPr id="1048675" name="Footer Placeholder 5"/>
          <p:cNvSpPr>
            <a:spLocks noGrp="1"/>
          </p:cNvSpPr>
          <p:nvPr>
            <p:ph type="ftr" sz="quarter" idx="11"/>
          </p:nvPr>
        </p:nvSpPr>
        <p:spPr/>
        <p:txBody>
          <a:bodyPr/>
          <a:lstStyle/>
          <a:p>
            <a:endParaRPr lang="en-US" dirty="0"/>
          </a:p>
        </p:txBody>
      </p:sp>
      <p:sp>
        <p:nvSpPr>
          <p:cNvPr id="1048676"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39" name="Title 1"/>
          <p:cNvSpPr>
            <a:spLocks noGrp="1"/>
          </p:cNvSpPr>
          <p:nvPr>
            <p:ph type="title"/>
          </p:nvPr>
        </p:nvSpPr>
        <p:spPr/>
        <p:txBody>
          <a:bodyPr/>
          <a:lstStyle/>
          <a:p>
            <a:r>
              <a:rPr lang="en-US"/>
              <a:t>Click to edit Master title style</a:t>
            </a:r>
            <a:endParaRPr lang="en-US" dirty="0"/>
          </a:p>
        </p:txBody>
      </p:sp>
      <p:sp>
        <p:nvSpPr>
          <p:cNvPr id="1048640"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41"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42"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43"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44" name="Date Placeholder 6"/>
          <p:cNvSpPr>
            <a:spLocks noGrp="1"/>
          </p:cNvSpPr>
          <p:nvPr>
            <p:ph type="dt" sz="half" idx="10"/>
          </p:nvPr>
        </p:nvSpPr>
        <p:spPr/>
        <p:txBody>
          <a:bodyPr/>
          <a:lstStyle/>
          <a:p>
            <a:fld id="{B61BEF0D-F0BB-DE4B-95CE-6DB70DBA9567}" type="datetimeFigureOut">
              <a:rPr lang="en-US" dirty="0"/>
              <a:t>11-Aug-21</a:t>
            </a:fld>
            <a:endParaRPr lang="en-US" dirty="0"/>
          </a:p>
        </p:txBody>
      </p:sp>
      <p:sp>
        <p:nvSpPr>
          <p:cNvPr id="1048645" name="Footer Placeholder 7"/>
          <p:cNvSpPr>
            <a:spLocks noGrp="1"/>
          </p:cNvSpPr>
          <p:nvPr>
            <p:ph type="ftr" sz="quarter" idx="11"/>
          </p:nvPr>
        </p:nvSpPr>
        <p:spPr/>
        <p:txBody>
          <a:bodyPr/>
          <a:lstStyle/>
          <a:p>
            <a:endParaRPr lang="en-US" dirty="0"/>
          </a:p>
        </p:txBody>
      </p:sp>
      <p:sp>
        <p:nvSpPr>
          <p:cNvPr id="1048646"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2097161" name="Picture 5" descr="Celestia-R1---OverlayContentHD.png"/>
          <p:cNvPicPr>
            <a:picLocks noChangeAspect="1"/>
          </p:cNvPicPr>
          <p:nvPr/>
        </p:nvPicPr>
        <p:blipFill>
          <a:blip r:embed="rId2"/>
          <a:stretch>
            <a:fillRect/>
          </a:stretch>
        </p:blipFill>
        <p:spPr>
          <a:xfrm>
            <a:off x="0" y="0"/>
            <a:ext cx="12188825" cy="6856214"/>
          </a:xfrm>
          <a:prstGeom prst="rect">
            <a:avLst/>
          </a:prstGeom>
        </p:spPr>
      </p:pic>
      <p:sp>
        <p:nvSpPr>
          <p:cNvPr id="1048608" name="Title 1"/>
          <p:cNvSpPr>
            <a:spLocks noGrp="1"/>
          </p:cNvSpPr>
          <p:nvPr>
            <p:ph type="title"/>
          </p:nvPr>
        </p:nvSpPr>
        <p:spPr/>
        <p:txBody>
          <a:bodyPr/>
          <a:lstStyle/>
          <a:p>
            <a:r>
              <a:rPr lang="en-US"/>
              <a:t>Click to edit Master title style</a:t>
            </a:r>
            <a:endParaRPr lang="en-US" dirty="0"/>
          </a:p>
        </p:txBody>
      </p:sp>
      <p:sp>
        <p:nvSpPr>
          <p:cNvPr id="1048609" name="Date Placeholder 2"/>
          <p:cNvSpPr>
            <a:spLocks noGrp="1"/>
          </p:cNvSpPr>
          <p:nvPr>
            <p:ph type="dt" sz="half" idx="10"/>
          </p:nvPr>
        </p:nvSpPr>
        <p:spPr/>
        <p:txBody>
          <a:bodyPr/>
          <a:lstStyle/>
          <a:p>
            <a:fld id="{B61BEF0D-F0BB-DE4B-95CE-6DB70DBA9567}" type="datetimeFigureOut">
              <a:rPr lang="en-US" dirty="0"/>
              <a:t>11-Aug-21</a:t>
            </a:fld>
            <a:endParaRPr lang="en-US" dirty="0"/>
          </a:p>
        </p:txBody>
      </p:sp>
      <p:sp>
        <p:nvSpPr>
          <p:cNvPr id="1048610" name="Footer Placeholder 3"/>
          <p:cNvSpPr>
            <a:spLocks noGrp="1"/>
          </p:cNvSpPr>
          <p:nvPr>
            <p:ph type="ftr" sz="quarter" idx="11"/>
          </p:nvPr>
        </p:nvSpPr>
        <p:spPr/>
        <p:txBody>
          <a:bodyPr/>
          <a:lstStyle/>
          <a:p>
            <a:endParaRPr lang="en-US" dirty="0"/>
          </a:p>
        </p:txBody>
      </p:sp>
      <p:sp>
        <p:nvSpPr>
          <p:cNvPr id="1048611"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097152" name="Picture 4" descr="Celestia-R1---OverlayContentHD.png"/>
          <p:cNvPicPr>
            <a:picLocks noChangeAspect="1"/>
          </p:cNvPicPr>
          <p:nvPr/>
        </p:nvPicPr>
        <p:blipFill>
          <a:blip r:embed="rId2"/>
          <a:stretch>
            <a:fillRect/>
          </a:stretch>
        </p:blipFill>
        <p:spPr>
          <a:xfrm>
            <a:off x="0" y="0"/>
            <a:ext cx="12188825" cy="6856214"/>
          </a:xfrm>
          <a:prstGeom prst="rect">
            <a:avLst/>
          </a:prstGeom>
        </p:spPr>
      </p:pic>
      <p:sp>
        <p:nvSpPr>
          <p:cNvPr id="1048581" name="Date Placeholder 1"/>
          <p:cNvSpPr>
            <a:spLocks noGrp="1"/>
          </p:cNvSpPr>
          <p:nvPr>
            <p:ph type="dt" sz="half" idx="10"/>
          </p:nvPr>
        </p:nvSpPr>
        <p:spPr/>
        <p:txBody>
          <a:bodyPr/>
          <a:lstStyle/>
          <a:p>
            <a:fld id="{B61BEF0D-F0BB-DE4B-95CE-6DB70DBA9567}" type="datetimeFigureOut">
              <a:rPr lang="en-US" dirty="0"/>
              <a:t>11-Aug-21</a:t>
            </a:fld>
            <a:endParaRPr lang="en-US" dirty="0"/>
          </a:p>
        </p:txBody>
      </p:sp>
      <p:sp>
        <p:nvSpPr>
          <p:cNvPr id="1048582" name="Footer Placeholder 2"/>
          <p:cNvSpPr>
            <a:spLocks noGrp="1"/>
          </p:cNvSpPr>
          <p:nvPr>
            <p:ph type="ftr" sz="quarter" idx="11"/>
          </p:nvPr>
        </p:nvSpPr>
        <p:spPr/>
        <p:txBody>
          <a:bodyPr/>
          <a:lstStyle/>
          <a:p>
            <a:endParaRPr lang="en-US" dirty="0"/>
          </a:p>
        </p:txBody>
      </p:sp>
      <p:sp>
        <p:nvSpPr>
          <p:cNvPr id="1048583"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2097173" name="Picture 7" descr="Celestia-R1---OverlayContentHD.png"/>
          <p:cNvPicPr>
            <a:picLocks noChangeAspect="1"/>
          </p:cNvPicPr>
          <p:nvPr/>
        </p:nvPicPr>
        <p:blipFill>
          <a:blip r:embed="rId2"/>
          <a:stretch>
            <a:fillRect/>
          </a:stretch>
        </p:blipFill>
        <p:spPr>
          <a:xfrm>
            <a:off x="0" y="0"/>
            <a:ext cx="12188825" cy="6856214"/>
          </a:xfrm>
          <a:prstGeom prst="rect">
            <a:avLst/>
          </a:prstGeom>
        </p:spPr>
      </p:pic>
      <p:sp>
        <p:nvSpPr>
          <p:cNvPr id="1048685"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1048686"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87"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88" name="Date Placeholder 4"/>
          <p:cNvSpPr>
            <a:spLocks noGrp="1"/>
          </p:cNvSpPr>
          <p:nvPr>
            <p:ph type="dt" sz="half" idx="10"/>
          </p:nvPr>
        </p:nvSpPr>
        <p:spPr/>
        <p:txBody>
          <a:bodyPr/>
          <a:lstStyle/>
          <a:p>
            <a:fld id="{B61BEF0D-F0BB-DE4B-95CE-6DB70DBA9567}" type="datetimeFigureOut">
              <a:rPr lang="en-US" dirty="0"/>
              <a:t>11-Aug-21</a:t>
            </a:fld>
            <a:endParaRPr lang="en-US" dirty="0"/>
          </a:p>
        </p:txBody>
      </p:sp>
      <p:sp>
        <p:nvSpPr>
          <p:cNvPr id="1048689" name="Footer Placeholder 5"/>
          <p:cNvSpPr>
            <a:spLocks noGrp="1"/>
          </p:cNvSpPr>
          <p:nvPr>
            <p:ph type="ftr" sz="quarter" idx="11"/>
          </p:nvPr>
        </p:nvSpPr>
        <p:spPr/>
        <p:txBody>
          <a:bodyPr/>
          <a:lstStyle/>
          <a:p>
            <a:endParaRPr lang="en-US" dirty="0"/>
          </a:p>
        </p:txBody>
      </p:sp>
      <p:sp>
        <p:nvSpPr>
          <p:cNvPr id="1048690"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097164" name="Picture 7" descr="Celestia-R1---OverlayContentHD.png"/>
          <p:cNvPicPr>
            <a:picLocks noChangeAspect="1"/>
          </p:cNvPicPr>
          <p:nvPr/>
        </p:nvPicPr>
        <p:blipFill>
          <a:blip r:embed="rId2"/>
          <a:stretch>
            <a:fillRect/>
          </a:stretch>
        </p:blipFill>
        <p:spPr>
          <a:xfrm>
            <a:off x="0" y="0"/>
            <a:ext cx="12188825" cy="6856214"/>
          </a:xfrm>
          <a:prstGeom prst="rect">
            <a:avLst/>
          </a:prstGeom>
        </p:spPr>
      </p:pic>
      <p:sp>
        <p:nvSpPr>
          <p:cNvPr id="104862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048623"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2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25" name="Date Placeholder 4"/>
          <p:cNvSpPr>
            <a:spLocks noGrp="1"/>
          </p:cNvSpPr>
          <p:nvPr>
            <p:ph type="dt" sz="half" idx="10"/>
          </p:nvPr>
        </p:nvSpPr>
        <p:spPr/>
        <p:txBody>
          <a:bodyPr/>
          <a:lstStyle/>
          <a:p>
            <a:fld id="{B61BEF0D-F0BB-DE4B-95CE-6DB70DBA9567}" type="datetimeFigureOut">
              <a:rPr lang="en-US" dirty="0"/>
              <a:t>11-Aug-21</a:t>
            </a:fld>
            <a:endParaRPr lang="en-US" dirty="0"/>
          </a:p>
        </p:txBody>
      </p:sp>
      <p:sp>
        <p:nvSpPr>
          <p:cNvPr id="1048626" name="Footer Placeholder 5"/>
          <p:cNvSpPr>
            <a:spLocks noGrp="1"/>
          </p:cNvSpPr>
          <p:nvPr>
            <p:ph type="ftr" sz="quarter" idx="11"/>
          </p:nvPr>
        </p:nvSpPr>
        <p:spPr/>
        <p:txBody>
          <a:bodyPr/>
          <a:lstStyle/>
          <a:p>
            <a:endParaRPr lang="en-US" dirty="0"/>
          </a:p>
        </p:txBody>
      </p:sp>
      <p:sp>
        <p:nvSpPr>
          <p:cNvPr id="104862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48577"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78"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11-Aug-21</a:t>
            </a:fld>
            <a:endParaRPr lang="en-US" dirty="0"/>
          </a:p>
        </p:txBody>
      </p:sp>
      <p:sp>
        <p:nvSpPr>
          <p:cNvPr id="1048579"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1048580"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097153" name="Picture 2097152"/>
          <p:cNvPicPr>
            <a:picLocks/>
          </p:cNvPicPr>
          <p:nvPr/>
        </p:nvPicPr>
        <p:blipFill>
          <a:blip r:embed="rId3"/>
          <a:stretch>
            <a:fillRect/>
          </a:stretch>
        </p:blipFill>
        <p:spPr>
          <a:xfrm>
            <a:off x="9103669" y="0"/>
            <a:ext cx="2535198" cy="2474733"/>
          </a:xfrm>
          <a:prstGeom prst="rect">
            <a:avLst/>
          </a:prstGeom>
        </p:spPr>
      </p:pic>
      <p:sp>
        <p:nvSpPr>
          <p:cNvPr id="1048585" name="TextBox 1048584"/>
          <p:cNvSpPr txBox="1"/>
          <p:nvPr/>
        </p:nvSpPr>
        <p:spPr>
          <a:xfrm>
            <a:off x="961187" y="444661"/>
            <a:ext cx="8211887" cy="2682240"/>
          </a:xfrm>
          <a:prstGeom prst="rect">
            <a:avLst/>
          </a:prstGeom>
        </p:spPr>
        <p:txBody>
          <a:bodyPr wrap="square" rtlCol="0">
            <a:spAutoFit/>
          </a:bodyPr>
          <a:lstStyle/>
          <a:p>
            <a:r>
              <a:rPr lang="en-US" sz="5800" b="1" i="1" u="sng">
                <a:solidFill>
                  <a:srgbClr val="993300"/>
                </a:solidFill>
              </a:rPr>
              <a:t>Seed Marketing-Different Marketing Channels</a:t>
            </a:r>
            <a:r>
              <a:rPr lang="en-US" sz="2800">
                <a:solidFill>
                  <a:srgbClr val="000000"/>
                </a:solidFill>
              </a:rPr>
              <a:t> </a:t>
            </a:r>
            <a:endParaRPr lang="en-GB" sz="28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594" name="TextBox 1048593"/>
          <p:cNvSpPr txBox="1"/>
          <p:nvPr/>
        </p:nvSpPr>
        <p:spPr>
          <a:xfrm>
            <a:off x="287747" y="362347"/>
            <a:ext cx="11904253" cy="4904740"/>
          </a:xfrm>
          <a:prstGeom prst="rect">
            <a:avLst/>
          </a:prstGeom>
        </p:spPr>
        <p:txBody>
          <a:bodyPr wrap="square" rtlCol="0">
            <a:spAutoFit/>
          </a:bodyPr>
          <a:lstStyle/>
          <a:p>
            <a:r>
              <a:rPr lang="en-GB" sz="4300" b="1">
                <a:solidFill>
                  <a:srgbClr val="800000"/>
                </a:solidFill>
              </a:rPr>
              <a:t>Present status of seed distribution:
</a:t>
            </a:r>
            <a:r>
              <a:rPr lang="en-GB" sz="2800">
                <a:solidFill>
                  <a:srgbClr val="000000"/>
                </a:solidFill>
              </a:rPr>
              <a:t>
The types of seed distribution systems in India are:
</a:t>
            </a:r>
            <a:r>
              <a:rPr lang="en-GB" sz="2800" b="1">
                <a:solidFill>
                  <a:srgbClr val="000000"/>
                </a:solidFill>
              </a:rPr>
              <a:t>(a) Farmer to farmer distribution.</a:t>
            </a:r>
            <a:r>
              <a:rPr lang="en-GB" sz="2800">
                <a:solidFill>
                  <a:srgbClr val="000000"/>
                </a:solidFill>
              </a:rPr>
              <a:t> This is the traditional where by farmers obtain their requirements from neighbours either on cash payment or on an exchange basis. No formal marketing organization is required for this type of distribution.</a:t>
            </a:r>
          </a:p>
          <a:p>
            <a:endParaRPr lang="en-GB" sz="2800">
              <a:solidFill>
                <a:srgbClr val="000000"/>
              </a:solidFill>
            </a:endParaRPr>
          </a:p>
          <a:p>
            <a:r>
              <a:rPr lang="en-GB" sz="2800" b="1">
                <a:solidFill>
                  <a:srgbClr val="000000"/>
                </a:solidFill>
              </a:rPr>
              <a:t>(b) Distribution by </a:t>
            </a:r>
            <a:r>
              <a:rPr lang="en-US" sz="2800" b="1">
                <a:solidFill>
                  <a:srgbClr val="000000"/>
                </a:solidFill>
              </a:rPr>
              <a:t>co-operatives.</a:t>
            </a:r>
            <a:r>
              <a:rPr lang="en-GB" sz="2800">
                <a:solidFill>
                  <a:srgbClr val="000000"/>
                </a:solidFill>
              </a:rPr>
              <a:t> </a:t>
            </a:r>
            <a:r>
              <a:rPr lang="en-US" sz="2800">
                <a:solidFill>
                  <a:srgbClr val="000000"/>
                </a:solidFill>
              </a:rPr>
              <a:t>This </a:t>
            </a:r>
            <a:r>
              <a:rPr lang="en-GB" sz="2800">
                <a:solidFill>
                  <a:srgbClr val="000000"/>
                </a:solidFill>
              </a:rPr>
              <a:t>involves procurement of seeds by cooperatives and its subsequent distribution. The</a:t>
            </a:r>
            <a:r>
              <a:rPr lang="en-US" sz="2800">
                <a:solidFill>
                  <a:srgbClr val="000000"/>
                </a:solidFill>
              </a:rPr>
              <a:t> </a:t>
            </a:r>
            <a:r>
              <a:rPr lang="en-GB" sz="2800">
                <a:solidFill>
                  <a:srgbClr val="000000"/>
                </a:solidFill>
              </a:rPr>
              <a:t>distribution of seeds through cooperatives has often been</a:t>
            </a:r>
            <a:r>
              <a:rPr lang="en-US" sz="2800">
                <a:solidFill>
                  <a:srgbClr val="000000"/>
                </a:solidFill>
              </a:rPr>
              <a:t> </a:t>
            </a:r>
            <a:r>
              <a:rPr lang="en-GB" sz="2800">
                <a:solidFill>
                  <a:srgbClr val="000000"/>
                </a:solidFill>
              </a:rPr>
              <a:t>en-couraged by the government through subsidies and guarantees.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595" name="TextBox 1048594"/>
          <p:cNvSpPr txBox="1"/>
          <p:nvPr/>
        </p:nvSpPr>
        <p:spPr>
          <a:xfrm>
            <a:off x="372483" y="726738"/>
            <a:ext cx="9192976" cy="5044440"/>
          </a:xfrm>
          <a:prstGeom prst="rect">
            <a:avLst/>
          </a:prstGeom>
        </p:spPr>
        <p:txBody>
          <a:bodyPr wrap="square" rtlCol="0">
            <a:spAutoFit/>
          </a:bodyPr>
          <a:lstStyle/>
          <a:p>
            <a:r>
              <a:rPr lang="en-US" sz="3000" b="1">
                <a:solidFill>
                  <a:srgbClr val="000000"/>
                </a:solidFill>
              </a:rPr>
              <a:t>(c) Distribution by Departments of Agriculture.</a:t>
            </a:r>
            <a:endParaRPr lang="en-GB" sz="3000" b="1">
              <a:solidFill>
                <a:srgbClr val="000000"/>
              </a:solidFill>
            </a:endParaRPr>
          </a:p>
          <a:p>
            <a:endParaRPr lang="en-GB" sz="3000">
              <a:solidFill>
                <a:srgbClr val="000000"/>
              </a:solidFill>
            </a:endParaRPr>
          </a:p>
          <a:p>
            <a:r>
              <a:rPr lang="en-GB" sz="3000">
                <a:solidFill>
                  <a:srgbClr val="000000"/>
                </a:solidFill>
              </a:rPr>
              <a:t>Seeds are purchased by the government, out of the government funds, and are distributed through district Agricultural Officers and Block Development Officers.
</a:t>
            </a:r>
            <a:r>
              <a:rPr lang="en-GB" sz="3000" b="1">
                <a:solidFill>
                  <a:srgbClr val="000000"/>
                </a:solidFill>
              </a:rPr>
              <a:t>(d) Distribution of seeds by non-government or quasi government agencies</a:t>
            </a:r>
            <a:r>
              <a:rPr lang="en-US" sz="3000" b="1">
                <a:solidFill>
                  <a:srgbClr val="000000"/>
                </a:solidFill>
              </a:rPr>
              <a:t>.</a:t>
            </a:r>
            <a:endParaRPr lang="en-GB" sz="3000" b="1">
              <a:solidFill>
                <a:srgbClr val="000000"/>
              </a:solidFill>
            </a:endParaRPr>
          </a:p>
          <a:p>
            <a:endParaRPr lang="en-GB" sz="3000">
              <a:solidFill>
                <a:srgbClr val="000000"/>
              </a:solidFill>
            </a:endParaRPr>
          </a:p>
          <a:p>
            <a:r>
              <a:rPr lang="en-GB" sz="3000">
                <a:solidFill>
                  <a:srgbClr val="000000"/>
                </a:solidFill>
              </a:rPr>
              <a:t>In this system, the seeds are distributed through a network of seed distributors and seed dealers.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596" name="TextBox 1048595"/>
          <p:cNvSpPr txBox="1"/>
          <p:nvPr/>
        </p:nvSpPr>
        <p:spPr>
          <a:xfrm>
            <a:off x="335670" y="367030"/>
            <a:ext cx="9211524" cy="6123940"/>
          </a:xfrm>
          <a:prstGeom prst="rect">
            <a:avLst/>
          </a:prstGeom>
        </p:spPr>
        <p:txBody>
          <a:bodyPr wrap="square" rtlCol="0">
            <a:spAutoFit/>
          </a:bodyPr>
          <a:lstStyle/>
          <a:p>
            <a:r>
              <a:rPr lang="en-GB" sz="4000" b="1">
                <a:solidFill>
                  <a:srgbClr val="800000"/>
                </a:solidFill>
              </a:rPr>
              <a:t>Marketing organization
</a:t>
            </a:r>
            <a:r>
              <a:rPr lang="en-GB" sz="2900">
                <a:solidFill>
                  <a:srgbClr val="000000"/>
                </a:solidFill>
              </a:rPr>
              <a:t>
• There are a number of possible ways in which a marketing network could be organised.
</a:t>
            </a:r>
            <a:r>
              <a:rPr lang="en-GB" altLang="en-US" sz="2900">
                <a:solidFill>
                  <a:srgbClr val="000000"/>
                </a:solidFill>
              </a:rPr>
              <a:t>•</a:t>
            </a:r>
            <a:r>
              <a:rPr lang="en-US" altLang="en-US" sz="2900">
                <a:solidFill>
                  <a:srgbClr val="000000"/>
                </a:solidFill>
              </a:rPr>
              <a:t> </a:t>
            </a:r>
            <a:r>
              <a:rPr lang="en-GB" sz="2900">
                <a:solidFill>
                  <a:srgbClr val="000000"/>
                </a:solidFill>
              </a:rPr>
              <a:t>The simplest and most efficient system is to establish a central marketing cell and regional officcess in end use areas.
</a:t>
            </a:r>
            <a:r>
              <a:rPr lang="en-GB" altLang="en-US" sz="2900">
                <a:solidFill>
                  <a:srgbClr val="000000"/>
                </a:solidFill>
              </a:rPr>
              <a:t>•</a:t>
            </a:r>
            <a:r>
              <a:rPr lang="en-US" altLang="en-US" sz="2900">
                <a:solidFill>
                  <a:srgbClr val="000000"/>
                </a:solidFill>
              </a:rPr>
              <a:t> </a:t>
            </a:r>
            <a:r>
              <a:rPr lang="en-GB" sz="2900">
                <a:solidFill>
                  <a:srgbClr val="000000"/>
                </a:solidFill>
              </a:rPr>
              <a:t>The retail sale could be organised either by appointing</a:t>
            </a:r>
            <a:r>
              <a:rPr lang="en-US" sz="2900">
                <a:solidFill>
                  <a:srgbClr val="000000"/>
                </a:solidFill>
              </a:rPr>
              <a:t> </a:t>
            </a:r>
            <a:r>
              <a:rPr lang="en-GB" sz="2900">
                <a:solidFill>
                  <a:srgbClr val="000000"/>
                </a:solidFill>
              </a:rPr>
              <a:t>distributors/dealers such as private dealers.
• Cooperatives, agro-sales service centre's etc., or by opening seed company/corporation owned sales points.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597" name="TextBox 1048596"/>
          <p:cNvSpPr txBox="1"/>
          <p:nvPr/>
        </p:nvSpPr>
        <p:spPr>
          <a:xfrm>
            <a:off x="436873" y="619547"/>
            <a:ext cx="7706045" cy="5044441"/>
          </a:xfrm>
          <a:prstGeom prst="rect">
            <a:avLst/>
          </a:prstGeom>
        </p:spPr>
        <p:txBody>
          <a:bodyPr wrap="square" rtlCol="0">
            <a:spAutoFit/>
          </a:bodyPr>
          <a:lstStyle/>
          <a:p>
            <a:r>
              <a:rPr lang="en-GB" altLang="en-US" sz="3000">
                <a:solidFill>
                  <a:srgbClr val="000000"/>
                </a:solidFill>
              </a:rPr>
              <a:t>•</a:t>
            </a:r>
            <a:r>
              <a:rPr lang="en-US" altLang="en-US" sz="3000">
                <a:solidFill>
                  <a:srgbClr val="000000"/>
                </a:solidFill>
              </a:rPr>
              <a:t> </a:t>
            </a:r>
            <a:r>
              <a:rPr lang="en-GB" sz="3000">
                <a:solidFill>
                  <a:srgbClr val="000000"/>
                </a:solidFill>
              </a:rPr>
              <a:t>The central marketing cell is responsible for planning, appointment of dealers/distributors, seed move-ment, marketing intelligence research, pricing, promotional activities, financing and record keeping.
• The regional offices are responsible</a:t>
            </a:r>
            <a:r>
              <a:rPr lang="en-US" sz="3000">
                <a:solidFill>
                  <a:srgbClr val="000000"/>
                </a:solidFill>
              </a:rPr>
              <a:t> f</a:t>
            </a:r>
            <a:r>
              <a:rPr lang="en-GB" sz="3000">
                <a:solidFill>
                  <a:srgbClr val="000000"/>
                </a:solidFill>
              </a:rPr>
              <a:t>or seed supply and promotional</a:t>
            </a:r>
            <a:r>
              <a:rPr lang="en-US" sz="3000">
                <a:solidFill>
                  <a:srgbClr val="000000"/>
                </a:solidFill>
              </a:rPr>
              <a:t> </a:t>
            </a:r>
            <a:r>
              <a:rPr lang="en-GB" sz="3000">
                <a:solidFill>
                  <a:srgbClr val="000000"/>
                </a:solidFill>
              </a:rPr>
              <a:t>materials to dealers/distributors, training of seed dealers, expansion into new market areas, publicity and execution of promotional programmers.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598" name="TextBox 1048597"/>
          <p:cNvSpPr txBox="1"/>
          <p:nvPr/>
        </p:nvSpPr>
        <p:spPr>
          <a:xfrm>
            <a:off x="699165" y="701967"/>
            <a:ext cx="7129094" cy="1209040"/>
          </a:xfrm>
          <a:prstGeom prst="rect">
            <a:avLst/>
          </a:prstGeom>
        </p:spPr>
        <p:txBody>
          <a:bodyPr wrap="square" rtlCol="0">
            <a:spAutoFit/>
          </a:bodyPr>
          <a:lstStyle/>
          <a:p>
            <a:r>
              <a:rPr lang="en-US" sz="4400" b="1">
                <a:solidFill>
                  <a:srgbClr val="800000"/>
                </a:solidFill>
              </a:rPr>
              <a:t>Arrangements of storage of seeds</a:t>
            </a:r>
            <a:endParaRPr lang="en-GB" sz="4400" b="1">
              <a:solidFill>
                <a:srgbClr val="800000"/>
              </a:solidFill>
            </a:endParaRPr>
          </a:p>
        </p:txBody>
      </p:sp>
      <p:sp>
        <p:nvSpPr>
          <p:cNvPr id="1048599" name="TextBox 1048598"/>
          <p:cNvSpPr txBox="1"/>
          <p:nvPr/>
        </p:nvSpPr>
        <p:spPr>
          <a:xfrm>
            <a:off x="497330" y="2229710"/>
            <a:ext cx="7046203" cy="980440"/>
          </a:xfrm>
          <a:prstGeom prst="rect">
            <a:avLst/>
          </a:prstGeom>
        </p:spPr>
        <p:txBody>
          <a:bodyPr wrap="square" rtlCol="0">
            <a:spAutoFit/>
          </a:bodyPr>
          <a:lstStyle/>
          <a:p>
            <a:r>
              <a:rPr lang="en-GB" altLang="en-US" sz="3500">
                <a:solidFill>
                  <a:srgbClr val="000000"/>
                </a:solidFill>
              </a:rPr>
              <a:t>•</a:t>
            </a:r>
            <a:r>
              <a:rPr lang="en-US" sz="3500">
                <a:solidFill>
                  <a:srgbClr val="000000"/>
                </a:solidFill>
              </a:rPr>
              <a:t>Need to be arranged seed stores at grass root level</a:t>
            </a:r>
            <a:r>
              <a:rPr lang="en-US" sz="2800">
                <a:solidFill>
                  <a:srgbClr val="000000"/>
                </a:solidFill>
              </a:rPr>
              <a:t> </a:t>
            </a:r>
            <a:endParaRPr lang="en-GB" sz="2800">
              <a:solidFill>
                <a:srgbClr val="000000"/>
              </a:solidFill>
            </a:endParaRPr>
          </a:p>
        </p:txBody>
      </p:sp>
      <p:pic>
        <p:nvPicPr>
          <p:cNvPr id="2097154" name="Picture 2097153"/>
          <p:cNvPicPr>
            <a:picLocks/>
          </p:cNvPicPr>
          <p:nvPr/>
        </p:nvPicPr>
        <p:blipFill>
          <a:blip r:embed="rId3"/>
          <a:srcRect l="2409" t="44822" r="51317" b="34933"/>
          <a:stretch>
            <a:fillRect/>
          </a:stretch>
        </p:blipFill>
        <p:spPr>
          <a:xfrm>
            <a:off x="699165" y="3528856"/>
            <a:ext cx="3933162" cy="2851411"/>
          </a:xfrm>
          <a:prstGeom prst="rect">
            <a:avLst/>
          </a:prstGeom>
        </p:spPr>
      </p:pic>
      <p:pic>
        <p:nvPicPr>
          <p:cNvPr id="2097155" name="Picture 2097154"/>
          <p:cNvPicPr>
            <a:picLocks/>
          </p:cNvPicPr>
          <p:nvPr/>
        </p:nvPicPr>
        <p:blipFill>
          <a:blip r:embed="rId3"/>
          <a:srcRect l="51980" t="45085" r="3140" b="34699"/>
          <a:stretch>
            <a:fillRect/>
          </a:stretch>
        </p:blipFill>
        <p:spPr>
          <a:xfrm>
            <a:off x="6575302" y="3528857"/>
            <a:ext cx="3842661" cy="29043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600" name="TextBox 1048599"/>
          <p:cNvSpPr txBox="1"/>
          <p:nvPr/>
        </p:nvSpPr>
        <p:spPr>
          <a:xfrm>
            <a:off x="481982" y="474962"/>
            <a:ext cx="10630738" cy="4968240"/>
          </a:xfrm>
          <a:prstGeom prst="rect">
            <a:avLst/>
          </a:prstGeom>
        </p:spPr>
        <p:txBody>
          <a:bodyPr wrap="square" rtlCol="0">
            <a:spAutoFit/>
          </a:bodyPr>
          <a:lstStyle/>
          <a:p>
            <a:r>
              <a:rPr lang="en-GB" sz="3800" b="1">
                <a:solidFill>
                  <a:srgbClr val="800000"/>
                </a:solidFill>
              </a:rPr>
              <a:t>Promotional Media
</a:t>
            </a:r>
            <a:r>
              <a:rPr lang="en-GB" sz="2700">
                <a:solidFill>
                  <a:srgbClr val="000000"/>
                </a:solidFill>
              </a:rPr>
              <a:t>
(</a:t>
            </a:r>
            <a:r>
              <a:rPr lang="en-GB" sz="2900">
                <a:solidFill>
                  <a:srgbClr val="000000"/>
                </a:solidFill>
              </a:rPr>
              <a:t>a) Newspapers
(b) Cinema slides
(c) Hoardings
(d) Radio
(e) Melas.
(f) Field demonstrations</a:t>
            </a:r>
          </a:p>
        </p:txBody>
      </p:sp>
      <p:pic>
        <p:nvPicPr>
          <p:cNvPr id="2097156" name="Picture 2097155"/>
          <p:cNvPicPr>
            <a:picLocks/>
          </p:cNvPicPr>
          <p:nvPr/>
        </p:nvPicPr>
        <p:blipFill>
          <a:blip r:embed="rId3"/>
          <a:srcRect r="761" b="8102"/>
          <a:stretch>
            <a:fillRect/>
          </a:stretch>
        </p:blipFill>
        <p:spPr>
          <a:xfrm>
            <a:off x="6349521" y="3750874"/>
            <a:ext cx="4154116" cy="27627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601" name="TextBox 1048600"/>
          <p:cNvSpPr txBox="1"/>
          <p:nvPr/>
        </p:nvSpPr>
        <p:spPr>
          <a:xfrm>
            <a:off x="430239" y="512037"/>
            <a:ext cx="9545393" cy="3901440"/>
          </a:xfrm>
          <a:prstGeom prst="rect">
            <a:avLst/>
          </a:prstGeom>
        </p:spPr>
        <p:txBody>
          <a:bodyPr wrap="square" rtlCol="0">
            <a:spAutoFit/>
          </a:bodyPr>
          <a:lstStyle/>
          <a:p>
            <a:r>
              <a:rPr lang="en-GB" sz="4800" b="1">
                <a:solidFill>
                  <a:srgbClr val="800000"/>
                </a:solidFill>
              </a:rPr>
              <a:t>After-sales or post-sales service </a:t>
            </a:r>
            <a:endParaRPr lang="en-GB" sz="4800" b="1">
              <a:solidFill>
                <a:srgbClr val="000000"/>
              </a:solidFill>
            </a:endParaRPr>
          </a:p>
          <a:p>
            <a:r>
              <a:rPr lang="en-US" sz="3400">
                <a:solidFill>
                  <a:srgbClr val="000000"/>
                </a:solidFill>
              </a:rPr>
              <a:t>- R</a:t>
            </a:r>
            <a:r>
              <a:rPr lang="en-GB" sz="3400">
                <a:solidFill>
                  <a:srgbClr val="000000"/>
                </a:solidFill>
              </a:rPr>
              <a:t>efers to the processes that ensure your customers are satisfied with the products and services that have been supplied. 
- Always reach out to customers asking for feedback on the product and service so you can make it better next time.</a:t>
            </a:r>
          </a:p>
        </p:txBody>
      </p:sp>
      <p:pic>
        <p:nvPicPr>
          <p:cNvPr id="2097157" name="Picture 2097156"/>
          <p:cNvPicPr>
            <a:picLocks/>
          </p:cNvPicPr>
          <p:nvPr/>
        </p:nvPicPr>
        <p:blipFill>
          <a:blip r:embed="rId3"/>
          <a:stretch>
            <a:fillRect/>
          </a:stretch>
        </p:blipFill>
        <p:spPr>
          <a:xfrm>
            <a:off x="7311318" y="4115863"/>
            <a:ext cx="3298296" cy="244452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602" name="TextBox 1048601"/>
          <p:cNvSpPr txBox="1"/>
          <p:nvPr/>
        </p:nvSpPr>
        <p:spPr>
          <a:xfrm>
            <a:off x="432165" y="375251"/>
            <a:ext cx="9504114" cy="4041141"/>
          </a:xfrm>
          <a:prstGeom prst="rect">
            <a:avLst/>
          </a:prstGeom>
        </p:spPr>
        <p:txBody>
          <a:bodyPr wrap="square" rtlCol="0">
            <a:spAutoFit/>
          </a:bodyPr>
          <a:lstStyle/>
          <a:p>
            <a:r>
              <a:rPr lang="en-GB" sz="4500" b="1">
                <a:solidFill>
                  <a:srgbClr val="800000"/>
                </a:solidFill>
              </a:rPr>
              <a:t>Pricing policy</a:t>
            </a:r>
          </a:p>
          <a:p>
            <a:r>
              <a:rPr lang="en-GB" sz="2800">
                <a:solidFill>
                  <a:srgbClr val="000000"/>
                </a:solidFill>
              </a:rPr>
              <a:t> 
</a:t>
            </a:r>
            <a:r>
              <a:rPr lang="en-US" sz="3400">
                <a:solidFill>
                  <a:srgbClr val="000000"/>
                </a:solidFill>
              </a:rPr>
              <a:t>- </a:t>
            </a:r>
            <a:r>
              <a:rPr lang="en-GB" sz="3400">
                <a:solidFill>
                  <a:srgbClr val="000000"/>
                </a:solidFill>
              </a:rPr>
              <a:t>The effective price , of a product which is prefixed or set before launching it to market.
- it might also change in response to competition &amp; to the general market situation .
</a:t>
            </a:r>
          </a:p>
        </p:txBody>
      </p:sp>
      <p:pic>
        <p:nvPicPr>
          <p:cNvPr id="2097158" name="Picture 2097157"/>
          <p:cNvPicPr>
            <a:picLocks/>
          </p:cNvPicPr>
          <p:nvPr/>
        </p:nvPicPr>
        <p:blipFill>
          <a:blip r:embed="rId3"/>
          <a:stretch>
            <a:fillRect/>
          </a:stretch>
        </p:blipFill>
        <p:spPr>
          <a:xfrm>
            <a:off x="6542640" y="4024644"/>
            <a:ext cx="4494565" cy="253411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097159" name="Picture 2097158"/>
          <p:cNvPicPr>
            <a:picLocks/>
          </p:cNvPicPr>
          <p:nvPr/>
        </p:nvPicPr>
        <p:blipFill>
          <a:blip r:embed="rId3"/>
          <a:srcRect t="7724" r="-29" b="71679"/>
          <a:stretch>
            <a:fillRect/>
          </a:stretch>
        </p:blipFill>
        <p:spPr>
          <a:xfrm>
            <a:off x="314477" y="489357"/>
            <a:ext cx="11563046" cy="58792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586" name="TextBox 1048585"/>
          <p:cNvSpPr txBox="1"/>
          <p:nvPr/>
        </p:nvSpPr>
        <p:spPr>
          <a:xfrm>
            <a:off x="207599" y="629364"/>
            <a:ext cx="9239392" cy="5196840"/>
          </a:xfrm>
          <a:prstGeom prst="rect">
            <a:avLst/>
          </a:prstGeom>
        </p:spPr>
        <p:txBody>
          <a:bodyPr wrap="square" rtlCol="0">
            <a:spAutoFit/>
          </a:bodyPr>
          <a:lstStyle/>
          <a:p>
            <a:r>
              <a:rPr lang="en-GB" sz="4600" b="1">
                <a:solidFill>
                  <a:srgbClr val="800000"/>
                </a:solidFill>
              </a:rPr>
              <a:t>SEED MARKETING</a:t>
            </a:r>
          </a:p>
          <a:p>
            <a:endParaRPr lang="en-GB" sz="4600" b="1">
              <a:solidFill>
                <a:srgbClr val="000000"/>
              </a:solidFill>
            </a:endParaRPr>
          </a:p>
          <a:p>
            <a:r>
              <a:rPr lang="en-GB" altLang="en-US" sz="3600">
                <a:solidFill>
                  <a:srgbClr val="000000"/>
                </a:solidFill>
              </a:rPr>
              <a:t>•</a:t>
            </a:r>
            <a:r>
              <a:rPr lang="en-GB" sz="3600">
                <a:solidFill>
                  <a:srgbClr val="000000"/>
                </a:solidFill>
              </a:rPr>
              <a:t>Seed marketing is one of the most vital components of seed technology.</a:t>
            </a:r>
          </a:p>
          <a:p>
            <a:endParaRPr lang="en-GB" sz="3600">
              <a:solidFill>
                <a:srgbClr val="000000"/>
              </a:solidFill>
            </a:endParaRPr>
          </a:p>
          <a:p>
            <a:endParaRPr lang="en-GB" sz="3600">
              <a:solidFill>
                <a:srgbClr val="000000"/>
              </a:solidFill>
            </a:endParaRPr>
          </a:p>
          <a:p>
            <a:r>
              <a:rPr lang="en-GB" altLang="en-US" sz="3600">
                <a:solidFill>
                  <a:srgbClr val="000000"/>
                </a:solidFill>
              </a:rPr>
              <a:t>•</a:t>
            </a:r>
            <a:r>
              <a:rPr lang="en-GB" sz="3600">
                <a:solidFill>
                  <a:srgbClr val="000000"/>
                </a:solidFill>
              </a:rPr>
              <a:t>On it depends the size and scope of the seed industry.</a:t>
            </a:r>
          </a:p>
          <a:p>
            <a:r>
              <a:rPr lang="en-GB" sz="3600">
                <a:solidFill>
                  <a:srgbClr val="000000"/>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587" name="TextBox 1048586"/>
          <p:cNvSpPr txBox="1"/>
          <p:nvPr/>
        </p:nvSpPr>
        <p:spPr>
          <a:xfrm>
            <a:off x="318341" y="411480"/>
            <a:ext cx="8091291" cy="5958840"/>
          </a:xfrm>
          <a:prstGeom prst="rect">
            <a:avLst/>
          </a:prstGeom>
        </p:spPr>
        <p:txBody>
          <a:bodyPr wrap="square" rtlCol="0">
            <a:spAutoFit/>
          </a:bodyPr>
          <a:lstStyle/>
          <a:p>
            <a:r>
              <a:rPr lang="en-GB" altLang="en-US" sz="3600">
                <a:solidFill>
                  <a:srgbClr val="000000"/>
                </a:solidFill>
              </a:rPr>
              <a:t>•</a:t>
            </a:r>
            <a:r>
              <a:rPr lang="en-US" sz="3600">
                <a:solidFill>
                  <a:srgbClr val="000000"/>
                </a:solidFill>
              </a:rPr>
              <a:t>Broadly it includes such activities as production, processing, storage, quality control and marketing of seeds.</a:t>
            </a:r>
            <a:endParaRPr lang="en-GB" sz="3600">
              <a:solidFill>
                <a:srgbClr val="000000"/>
              </a:solidFill>
            </a:endParaRPr>
          </a:p>
          <a:p>
            <a:endParaRPr lang="en-GB" sz="3600">
              <a:solidFill>
                <a:srgbClr val="000000"/>
              </a:solidFill>
            </a:endParaRPr>
          </a:p>
          <a:p>
            <a:r>
              <a:rPr lang="en-GB" altLang="en-US" sz="3600">
                <a:solidFill>
                  <a:srgbClr val="000000"/>
                </a:solidFill>
              </a:rPr>
              <a:t>•</a:t>
            </a:r>
            <a:r>
              <a:rPr lang="en-US" sz="3600">
                <a:solidFill>
                  <a:srgbClr val="000000"/>
                </a:solidFill>
              </a:rPr>
              <a:t>In</a:t>
            </a:r>
            <a:r>
              <a:rPr lang="en-GB" sz="3600">
                <a:solidFill>
                  <a:srgbClr val="000000"/>
                </a:solidFill>
              </a:rPr>
              <a:t> the narrow sense, however; seed marketing refers to the actual acquisition and selling 'of packed seeds, intermediate storage, delivery and sales promotional activities.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588" name="TextBox 1048587"/>
          <p:cNvSpPr txBox="1"/>
          <p:nvPr/>
        </p:nvSpPr>
        <p:spPr>
          <a:xfrm>
            <a:off x="347057" y="321793"/>
            <a:ext cx="9759315" cy="6149340"/>
          </a:xfrm>
          <a:prstGeom prst="rect">
            <a:avLst/>
          </a:prstGeom>
        </p:spPr>
        <p:txBody>
          <a:bodyPr wrap="square" rtlCol="0">
            <a:spAutoFit/>
          </a:bodyPr>
          <a:lstStyle/>
          <a:p>
            <a:r>
              <a:rPr lang="en-GB" sz="3100" b="1">
                <a:solidFill>
                  <a:srgbClr val="800000"/>
                </a:solidFill>
              </a:rPr>
              <a:t>Seed marketing comprises the following:
</a:t>
            </a:r>
            <a:r>
              <a:rPr lang="en-GB" sz="2800">
                <a:solidFill>
                  <a:srgbClr val="000000"/>
                </a:solidFill>
              </a:rPr>
              <a:t>
</a:t>
            </a:r>
            <a:r>
              <a:rPr lang="en-GB" sz="3100">
                <a:solidFill>
                  <a:srgbClr val="000000"/>
                </a:solidFill>
              </a:rPr>
              <a:t>1) Demand forecasts</a:t>
            </a:r>
          </a:p>
          <a:p>
            <a:r>
              <a:rPr lang="en-GB" sz="3100">
                <a:solidFill>
                  <a:srgbClr val="000000"/>
                </a:solidFill>
              </a:rPr>
              <a:t>
2) Marketing structure.
3) Arrangements for storage of seeds.
4) Sales promotional activities.
5) post-sales service.
6) Economics of seed production and seed pricing.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589" name="TextBox 1048588"/>
          <p:cNvSpPr txBox="1"/>
          <p:nvPr/>
        </p:nvSpPr>
        <p:spPr>
          <a:xfrm>
            <a:off x="520420" y="555765"/>
            <a:ext cx="11151160" cy="4485640"/>
          </a:xfrm>
          <a:prstGeom prst="rect">
            <a:avLst/>
          </a:prstGeom>
        </p:spPr>
        <p:txBody>
          <a:bodyPr wrap="square" rtlCol="0">
            <a:spAutoFit/>
          </a:bodyPr>
          <a:lstStyle/>
          <a:p>
            <a:r>
              <a:rPr lang="en-GB" sz="4400" b="1">
                <a:solidFill>
                  <a:srgbClr val="800000"/>
                </a:solidFill>
              </a:rPr>
              <a:t>Demand Forecast:</a:t>
            </a:r>
            <a:endParaRPr lang="en-GB" sz="4400">
              <a:solidFill>
                <a:srgbClr val="000000"/>
              </a:solidFill>
            </a:endParaRPr>
          </a:p>
          <a:p>
            <a:endParaRPr lang="en-GB" sz="3600">
              <a:solidFill>
                <a:srgbClr val="000000"/>
              </a:solidFill>
            </a:endParaRPr>
          </a:p>
          <a:p>
            <a:r>
              <a:rPr lang="en-GB" altLang="en-US" sz="3600">
                <a:solidFill>
                  <a:srgbClr val="000000"/>
                </a:solidFill>
              </a:rPr>
              <a:t>•</a:t>
            </a:r>
            <a:r>
              <a:rPr lang="en-US" altLang="en-US" sz="3600">
                <a:solidFill>
                  <a:srgbClr val="000000"/>
                </a:solidFill>
              </a:rPr>
              <a:t> R</a:t>
            </a:r>
            <a:r>
              <a:rPr lang="en-GB" sz="3600">
                <a:solidFill>
                  <a:srgbClr val="000000"/>
                </a:solidFill>
              </a:rPr>
              <a:t>ealistic assessment and targets of seed demand are very necessary</a:t>
            </a:r>
            <a:r>
              <a:rPr lang="en-US" sz="3600">
                <a:solidFill>
                  <a:srgbClr val="000000"/>
                </a:solidFill>
              </a:rPr>
              <a:t>.</a:t>
            </a:r>
            <a:r>
              <a:rPr lang="en-GB" sz="3600">
                <a:solidFill>
                  <a:srgbClr val="000000"/>
                </a:solidFill>
              </a:rPr>
              <a:t> Excessive quantities result in large carry-over stocks and</a:t>
            </a:r>
            <a:r>
              <a:rPr lang="en-US" sz="3600">
                <a:solidFill>
                  <a:srgbClr val="000000"/>
                </a:solidFill>
              </a:rPr>
              <a:t> </a:t>
            </a:r>
            <a:r>
              <a:rPr lang="en-GB" sz="3600">
                <a:solidFill>
                  <a:srgbClr val="000000"/>
                </a:solidFill>
              </a:rPr>
              <a:t>subsequent losses, due to loss in germination and vigour of seeds, if carried over for too long. On the other hand, short supplies would deprive the seed company.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590" name="TextBox 1048589"/>
          <p:cNvSpPr txBox="1"/>
          <p:nvPr/>
        </p:nvSpPr>
        <p:spPr>
          <a:xfrm>
            <a:off x="296807" y="738995"/>
            <a:ext cx="10166498" cy="5933440"/>
          </a:xfrm>
          <a:prstGeom prst="rect">
            <a:avLst/>
          </a:prstGeom>
        </p:spPr>
        <p:txBody>
          <a:bodyPr wrap="square" rtlCol="0">
            <a:spAutoFit/>
          </a:bodyPr>
          <a:lstStyle/>
          <a:p>
            <a:r>
              <a:rPr lang="en-GB" sz="3900">
                <a:solidFill>
                  <a:srgbClr val="000000"/>
                </a:solidFill>
              </a:rPr>
              <a:t>• The main principle lying under the forecast should be that seed supply kept pace with seed demand (both</a:t>
            </a:r>
            <a:r>
              <a:rPr lang="en-US" sz="3900">
                <a:solidFill>
                  <a:srgbClr val="000000"/>
                </a:solidFill>
              </a:rPr>
              <a:t> </a:t>
            </a:r>
            <a:r>
              <a:rPr lang="en-GB" sz="3900">
                <a:solidFill>
                  <a:srgbClr val="000000"/>
                </a:solidFill>
              </a:rPr>
              <a:t>present &amp; future) in terms of quantity, quality ,price, place and time.</a:t>
            </a:r>
          </a:p>
          <a:p>
            <a:endParaRPr lang="en-GB" sz="3900">
              <a:solidFill>
                <a:srgbClr val="000000"/>
              </a:solidFill>
            </a:endParaRPr>
          </a:p>
          <a:p>
            <a:r>
              <a:rPr lang="en-GB" sz="3900">
                <a:solidFill>
                  <a:srgbClr val="000000"/>
                </a:solidFill>
              </a:rPr>
              <a:t>
• Planned seed programme would avoid gluts and shortages and ensures stable prices and profits.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591" name="TextBox 1048590"/>
          <p:cNvSpPr txBox="1"/>
          <p:nvPr/>
        </p:nvSpPr>
        <p:spPr>
          <a:xfrm>
            <a:off x="242513" y="281522"/>
            <a:ext cx="9959297" cy="5476240"/>
          </a:xfrm>
          <a:prstGeom prst="rect">
            <a:avLst/>
          </a:prstGeom>
        </p:spPr>
        <p:txBody>
          <a:bodyPr wrap="square" rtlCol="0">
            <a:spAutoFit/>
          </a:bodyPr>
          <a:lstStyle/>
          <a:p>
            <a:r>
              <a:rPr lang="en-GB" sz="3200" b="1">
                <a:solidFill>
                  <a:srgbClr val="800000"/>
                </a:solidFill>
              </a:rPr>
              <a:t>In making demand forecasts, the following factors must be considered carefully :
</a:t>
            </a:r>
            <a:r>
              <a:rPr lang="en-GB" sz="3000">
                <a:solidFill>
                  <a:srgbClr val="000000"/>
                </a:solidFill>
              </a:rPr>
              <a:t>
(a) Total cultivated acreage, seed rate, quality replacement</a:t>
            </a:r>
            <a:r>
              <a:rPr lang="en-US" sz="3000">
                <a:solidFill>
                  <a:srgbClr val="000000"/>
                </a:solidFill>
              </a:rPr>
              <a:t> </a:t>
            </a:r>
            <a:r>
              <a:rPr lang="en-GB" sz="3000">
                <a:solidFill>
                  <a:srgbClr val="000000"/>
                </a:solidFill>
              </a:rPr>
              <a:t>period and assessment of total</a:t>
            </a:r>
            <a:r>
              <a:rPr lang="en-US" sz="3000">
                <a:solidFill>
                  <a:srgbClr val="000000"/>
                </a:solidFill>
              </a:rPr>
              <a:t> </a:t>
            </a:r>
            <a:r>
              <a:rPr lang="en-GB" sz="3000">
                <a:solidFill>
                  <a:srgbClr val="000000"/>
                </a:solidFill>
              </a:rPr>
              <a:t>potential seed requirement of</a:t>
            </a:r>
            <a:r>
              <a:rPr lang="en-US" sz="3000">
                <a:solidFill>
                  <a:srgbClr val="000000"/>
                </a:solidFill>
              </a:rPr>
              <a:t> e</a:t>
            </a:r>
            <a:r>
              <a:rPr lang="en-GB" sz="3000">
                <a:solidFill>
                  <a:srgbClr val="000000"/>
                </a:solidFill>
              </a:rPr>
              <a:t>ach of the important crops.</a:t>
            </a:r>
          </a:p>
          <a:p>
            <a:endParaRPr lang="en-GB" sz="3000">
              <a:solidFill>
                <a:srgbClr val="000000"/>
              </a:solidFill>
            </a:endParaRPr>
          </a:p>
          <a:p>
            <a:r>
              <a:rPr lang="en-GB" sz="3000">
                <a:solidFill>
                  <a:srgbClr val="000000"/>
                </a:solidFill>
              </a:rPr>
              <a:t>(b) Impact of extension efforts on the introduction of improved production techniques, and future plans for promotion.
(c) Current acreage under high yielding varieties and amount of seed sold. in the last year.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592" name="TextBox 1048591"/>
          <p:cNvSpPr txBox="1"/>
          <p:nvPr/>
        </p:nvSpPr>
        <p:spPr>
          <a:xfrm>
            <a:off x="359249" y="858347"/>
            <a:ext cx="8564938" cy="4091940"/>
          </a:xfrm>
          <a:prstGeom prst="rect">
            <a:avLst/>
          </a:prstGeom>
        </p:spPr>
        <p:txBody>
          <a:bodyPr wrap="square" rtlCol="0">
            <a:spAutoFit/>
          </a:bodyPr>
          <a:lstStyle/>
          <a:p>
            <a:r>
              <a:rPr lang="en-GB" sz="3500">
                <a:solidFill>
                  <a:srgbClr val="000000"/>
                </a:solidFill>
              </a:rPr>
              <a:t>(d) Cultivator preferences for .varieties, package size, kind of packing" quality and price.
(e) Number and size of competitors.</a:t>
            </a:r>
          </a:p>
          <a:p>
            <a:r>
              <a:rPr lang="en-GB" sz="3500">
                <a:solidFill>
                  <a:srgbClr val="000000"/>
                </a:solidFill>
              </a:rPr>
              <a:t>
(f) Kinds of publicity and sales promotion that are most effective.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593" name="TextBox 1048592"/>
          <p:cNvSpPr txBox="1"/>
          <p:nvPr/>
        </p:nvSpPr>
        <p:spPr>
          <a:xfrm>
            <a:off x="290078" y="489459"/>
            <a:ext cx="7655039" cy="5425440"/>
          </a:xfrm>
          <a:prstGeom prst="rect">
            <a:avLst/>
          </a:prstGeom>
        </p:spPr>
        <p:txBody>
          <a:bodyPr wrap="square" rtlCol="0">
            <a:spAutoFit/>
          </a:bodyPr>
          <a:lstStyle/>
          <a:p>
            <a:r>
              <a:rPr lang="en-GB" sz="4000" b="1">
                <a:solidFill>
                  <a:srgbClr val="800000"/>
                </a:solidFill>
              </a:rPr>
              <a:t>Marketing Structure :
</a:t>
            </a:r>
            <a:r>
              <a:rPr lang="en-GB" sz="2800">
                <a:solidFill>
                  <a:srgbClr val="000000"/>
                </a:solidFill>
              </a:rPr>
              <a:t>
</a:t>
            </a:r>
            <a:r>
              <a:rPr lang="en-GB" sz="3200">
                <a:solidFill>
                  <a:srgbClr val="000000"/>
                </a:solidFill>
              </a:rPr>
              <a:t>(Establishment of effective channel for seed distribution)
</a:t>
            </a:r>
            <a:r>
              <a:rPr lang="en-GB" altLang="en-US" sz="3200">
                <a:solidFill>
                  <a:srgbClr val="000000"/>
                </a:solidFill>
              </a:rPr>
              <a:t>•</a:t>
            </a:r>
            <a:r>
              <a:rPr lang="en-GB" sz="3200">
                <a:solidFill>
                  <a:srgbClr val="000000"/>
                </a:solidFill>
              </a:rPr>
              <a:t>The key to success in seed</a:t>
            </a:r>
            <a:r>
              <a:rPr lang="en-US" sz="3200">
                <a:solidFill>
                  <a:srgbClr val="000000"/>
                </a:solidFill>
              </a:rPr>
              <a:t> </a:t>
            </a:r>
            <a:r>
              <a:rPr lang="en-GB" sz="3200">
                <a:solidFill>
                  <a:srgbClr val="000000"/>
                </a:solidFill>
              </a:rPr>
              <a:t>marketing is the establishment of effective channel of distribution.
</a:t>
            </a:r>
            <a:r>
              <a:rPr lang="en-GB" altLang="en-US" sz="3200">
                <a:solidFill>
                  <a:srgbClr val="000000"/>
                </a:solidFill>
              </a:rPr>
              <a:t>•</a:t>
            </a:r>
            <a:r>
              <a:rPr lang="en-GB" sz="3200">
                <a:solidFill>
                  <a:srgbClr val="000000"/>
                </a:solidFill>
              </a:rPr>
              <a:t>The various channels through which seed can be marketed vary greatly according to the needs of the seed company.</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912</Words>
  <Application>Microsoft Office PowerPoint</Application>
  <PresentationFormat>Widescreen</PresentationFormat>
  <Paragraphs>42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LIPSITA</dc:creator>
  <cp:lastModifiedBy>pusarla susmitha</cp:lastModifiedBy>
  <cp:revision>1</cp:revision>
  <dcterms:created xsi:type="dcterms:W3CDTF">2021-03-15T10:48:42Z</dcterms:created>
  <dcterms:modified xsi:type="dcterms:W3CDTF">2021-08-11T06:52:05Z</dcterms:modified>
</cp:coreProperties>
</file>