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93" r:id="rId2"/>
    <p:sldId id="256" r:id="rId3"/>
    <p:sldId id="261" r:id="rId4"/>
    <p:sldId id="262" r:id="rId5"/>
    <p:sldId id="266" r:id="rId6"/>
    <p:sldId id="267" r:id="rId7"/>
    <p:sldId id="269" r:id="rId8"/>
    <p:sldId id="273" r:id="rId9"/>
    <p:sldId id="268" r:id="rId10"/>
    <p:sldId id="299" r:id="rId11"/>
    <p:sldId id="270" r:id="rId12"/>
    <p:sldId id="301" r:id="rId13"/>
    <p:sldId id="274" r:id="rId14"/>
    <p:sldId id="300" r:id="rId15"/>
    <p:sldId id="278" r:id="rId16"/>
    <p:sldId id="296" r:id="rId17"/>
    <p:sldId id="284" r:id="rId18"/>
    <p:sldId id="292" r:id="rId19"/>
    <p:sldId id="275" r:id="rId20"/>
    <p:sldId id="298" r:id="rId21"/>
    <p:sldId id="302" r:id="rId22"/>
    <p:sldId id="291" r:id="rId23"/>
    <p:sldId id="303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>
      <p:cViewPr varScale="1">
        <p:scale>
          <a:sx n="64" d="100"/>
          <a:sy n="64" d="100"/>
        </p:scale>
        <p:origin x="156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3EBFA-7C29-4BB1-8B01-54B6ED59F692}" type="datetimeFigureOut">
              <a:rPr lang="en-US" smtClean="0"/>
              <a:t>07-Aug-21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D905C-42C1-4D4A-A68B-E1A516988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49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before the end of Phase II, germination remains a reversible process: the seeds may be dried again and remain alive during storage and able to subsequently re-initiate germination under favorable conditions.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D905C-42C1-4D4A-A68B-E1A51698841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06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D9AEF-025A-441C-963F-316751911183}" type="datetimeFigureOut">
              <a:rPr lang="en-US" smtClean="0"/>
              <a:pPr/>
              <a:t>07-Aug-21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ABB310-57FF-4771-BF4F-FEE78B34E8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D9AEF-025A-441C-963F-316751911183}" type="datetimeFigureOut">
              <a:rPr lang="en-US" smtClean="0"/>
              <a:pPr/>
              <a:t>07-Aug-21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BB310-57FF-4771-BF4F-FEE78B34E8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D9AEF-025A-441C-963F-316751911183}" type="datetimeFigureOut">
              <a:rPr lang="en-US" smtClean="0"/>
              <a:pPr/>
              <a:t>07-Aug-21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BB310-57FF-4771-BF4F-FEE78B34E8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FD9AEF-025A-441C-963F-316751911183}" type="datetimeFigureOut">
              <a:rPr lang="en-US" smtClean="0"/>
              <a:pPr/>
              <a:t>07-Aug-21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8ABB310-57FF-4771-BF4F-FEE78B34E8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D9AEF-025A-441C-963F-316751911183}" type="datetimeFigureOut">
              <a:rPr lang="en-US" smtClean="0"/>
              <a:pPr/>
              <a:t>07-Aug-21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BB310-57FF-4771-BF4F-FEE78B34E8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D9AEF-025A-441C-963F-316751911183}" type="datetimeFigureOut">
              <a:rPr lang="en-US" smtClean="0"/>
              <a:pPr/>
              <a:t>07-Aug-21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BB310-57FF-4771-BF4F-FEE78B34E8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BB310-57FF-4771-BF4F-FEE78B34E8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D9AEF-025A-441C-963F-316751911183}" type="datetimeFigureOut">
              <a:rPr lang="en-US" smtClean="0"/>
              <a:pPr/>
              <a:t>07-Aug-21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D9AEF-025A-441C-963F-316751911183}" type="datetimeFigureOut">
              <a:rPr lang="en-US" smtClean="0"/>
              <a:pPr/>
              <a:t>07-Aug-21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BB310-57FF-4771-BF4F-FEE78B34E8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D9AEF-025A-441C-963F-316751911183}" type="datetimeFigureOut">
              <a:rPr lang="en-US" smtClean="0"/>
              <a:pPr/>
              <a:t>07-Aug-21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BB310-57FF-4771-BF4F-FEE78B34E8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FD9AEF-025A-441C-963F-316751911183}" type="datetimeFigureOut">
              <a:rPr lang="en-US" smtClean="0"/>
              <a:pPr/>
              <a:t>07-Aug-21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ABB310-57FF-4771-BF4F-FEE78B34E8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D9AEF-025A-441C-963F-316751911183}" type="datetimeFigureOut">
              <a:rPr lang="en-US" smtClean="0"/>
              <a:pPr/>
              <a:t>07-Aug-21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ABB310-57FF-4771-BF4F-FEE78B34E8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9FD9AEF-025A-441C-963F-316751911183}" type="datetimeFigureOut">
              <a:rPr lang="en-US" smtClean="0"/>
              <a:pPr/>
              <a:t>07-Aug-21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8ABB310-57FF-4771-BF4F-FEE78B34E8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wipe dir="d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5344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8961213"/>
      </p:ext>
    </p:extLst>
  </p:cSld>
  <p:clrMapOvr>
    <a:masterClrMapping/>
  </p:clrMapOvr>
  <p:transition spd="med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eed Coating: Science or Marketing Spin?: Trends in Plant Sci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91960"/>
            <a:ext cx="5295900" cy="601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069614"/>
      </p:ext>
    </p:extLst>
  </p:cSld>
  <p:clrMapOvr>
    <a:masterClrMapping/>
  </p:clrMapOvr>
  <p:transition spd="med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371600"/>
            <a:ext cx="8305800" cy="1676400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It is the process of controlled hydration of seeds that permits or triggers pre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germinative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metabolic activity but prevents the actual emergence of radicle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8305800" cy="852268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dirty="0">
                <a:solidFill>
                  <a:srgbClr val="7030A0"/>
                </a:solidFill>
              </a:rPr>
              <a:t>SEED PRIMING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3200400"/>
            <a:ext cx="3276600" cy="3352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eed Prim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685800"/>
            <a:ext cx="83820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618576"/>
      </p:ext>
    </p:extLst>
  </p:cSld>
  <p:clrMapOvr>
    <a:masterClrMapping/>
  </p:clrMapOvr>
  <p:transition spd="med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81000" y="990600"/>
            <a:ext cx="8305800" cy="5410200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OSMOPRIMING</a:t>
            </a:r>
            <a:r>
              <a:rPr lang="en-US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: Soaking of seeds in osmotic solutions.</a:t>
            </a:r>
          </a:p>
          <a:p>
            <a:pPr algn="just"/>
            <a:r>
              <a:rPr lang="en-US" sz="20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Eg</a:t>
            </a:r>
            <a:r>
              <a:rPr lang="en-US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: Polyethylene Glycol, </a:t>
            </a:r>
            <a:r>
              <a:rPr lang="en-US" sz="20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Mannitol</a:t>
            </a:r>
            <a:endParaRPr lang="en-US" sz="20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HALOPRIMING</a:t>
            </a:r>
            <a:r>
              <a:rPr lang="en-US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: Soaking of seeds in salt solutions.</a:t>
            </a:r>
          </a:p>
          <a:p>
            <a:pPr algn="just"/>
            <a:r>
              <a:rPr lang="en-US" sz="20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Eg</a:t>
            </a:r>
            <a:r>
              <a:rPr lang="en-US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NaCl</a:t>
            </a:r>
            <a:r>
              <a:rPr lang="en-US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KCl</a:t>
            </a:r>
            <a:r>
              <a:rPr lang="en-US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, CaCl</a:t>
            </a:r>
            <a:r>
              <a:rPr lang="en-US" sz="2000" baseline="-25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, KNO</a:t>
            </a:r>
            <a:r>
              <a:rPr lang="en-US" sz="2000" baseline="-25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3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HYDRO PRIMING</a:t>
            </a:r>
            <a:r>
              <a:rPr lang="en-US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: Soaking of seeds in water.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SOLID MATRIX PRIMING</a:t>
            </a:r>
            <a:r>
              <a:rPr lang="en-US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: Mixing of seeds with an organic and inorganic carrier and water for a period of time.</a:t>
            </a:r>
          </a:p>
          <a:p>
            <a:pPr algn="just"/>
            <a:r>
              <a:rPr lang="en-US" sz="20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Eg</a:t>
            </a:r>
            <a:r>
              <a:rPr lang="en-US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: vermiculite, diatomaceous earth, peat moss, charcoal clay, etc</a:t>
            </a:r>
            <a:r>
              <a:rPr lang="en-US" sz="2000" dirty="0"/>
              <a:t>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Low matrix potential, minimal water solubility, high water holding capacity and surface area, no toxicity to seeds, and ability to adhere to seed surface</a:t>
            </a:r>
            <a:endParaRPr lang="en-US" sz="20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BIOPRIMING</a:t>
            </a:r>
            <a:r>
              <a:rPr lang="en-US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Eg</a:t>
            </a:r>
            <a:r>
              <a:rPr lang="en-US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: Bacillus, </a:t>
            </a:r>
            <a:r>
              <a:rPr lang="en-US" sz="20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Trichoderma</a:t>
            </a:r>
            <a:r>
              <a:rPr lang="en-US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, Rhizobium.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-1219200" y="-381000"/>
            <a:ext cx="8305800" cy="762000"/>
          </a:xfrm>
        </p:spPr>
        <p:txBody>
          <a:bodyPr/>
          <a:lstStyle/>
          <a:p>
            <a:br>
              <a:rPr dirty="0">
                <a:solidFill>
                  <a:srgbClr val="7030A0"/>
                </a:solidFill>
              </a:rPr>
            </a:br>
            <a:r>
              <a:rPr dirty="0">
                <a:solidFill>
                  <a:srgbClr val="7030A0"/>
                </a:solidFill>
              </a:rPr>
              <a:t>TYPES OF SEED PRIMING</a:t>
            </a:r>
            <a:br>
              <a:rPr dirty="0"/>
            </a:br>
            <a:endParaRPr lang="en-US" dirty="0"/>
          </a:p>
        </p:txBody>
      </p:sp>
    </p:spTree>
  </p:cSld>
  <p:clrMapOvr>
    <a:masterClrMapping/>
  </p:clrMapOvr>
  <p:transition spd="med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eed Priming: New Comprehensive Approaches for an Old Empirical Technique |  IntechOp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534399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395072"/>
      </p:ext>
    </p:extLst>
  </p:cSld>
  <p:clrMapOvr>
    <a:masterClrMapping/>
  </p:clrMapOvr>
  <p:transition spd="med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81000" y="2286000"/>
            <a:ext cx="8305800" cy="3048000"/>
          </a:xfrm>
          <a:ln>
            <a:solidFill>
              <a:schemeClr val="tx1"/>
            </a:solidFill>
          </a:ln>
        </p:spPr>
        <p:txBody>
          <a:bodyPr/>
          <a:lstStyle/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Encrusting is a method in which seed is covered by layers of materials that obscure  the original shape &amp; size of seed resulting in substantial weight increase.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The encrusting consists of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biologicals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or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colourants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or dyes, polymers and other ingredients.</a:t>
            </a:r>
          </a:p>
          <a:p>
            <a:pPr algn="l">
              <a:lnSpc>
                <a:spcPct val="150000"/>
              </a:lnSpc>
            </a:pPr>
            <a:endParaRPr lang="en-US" sz="2400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8305800" cy="852268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dirty="0">
                <a:solidFill>
                  <a:srgbClr val="7030A0"/>
                </a:solidFill>
              </a:rPr>
              <a:t>SEED ENCRUSTING 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2286000"/>
            <a:ext cx="8305800" cy="2819400"/>
          </a:xfrm>
          <a:ln>
            <a:solidFill>
              <a:schemeClr val="tx1"/>
            </a:solidFill>
          </a:ln>
        </p:spPr>
        <p:txBody>
          <a:bodyPr/>
          <a:lstStyle/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to pre-inoculate with </a:t>
            </a:r>
            <a:r>
              <a:rPr lang="en-US" sz="20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rhizobia</a:t>
            </a:r>
            <a:r>
              <a:rPr lang="en-US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on small-seeded legumes (e.g. alfalfa or </a:t>
            </a:r>
            <a:r>
              <a:rPr lang="en-US" sz="20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lucerne</a:t>
            </a:r>
            <a:r>
              <a:rPr lang="en-US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)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reduce size variation in </a:t>
            </a:r>
            <a:r>
              <a:rPr lang="en-US" sz="2000" dirty="0" err="1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maize,sunflower</a:t>
            </a:r>
            <a:r>
              <a:rPr lang="en-US" sz="2000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.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to add weight to avoid seed drift during sowing of low-density, chaffy turf grass seeds.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200" y="609600"/>
            <a:ext cx="8305800" cy="699868"/>
          </a:xfrm>
        </p:spPr>
        <p:txBody>
          <a:bodyPr/>
          <a:lstStyle/>
          <a:p>
            <a:r>
              <a:rPr>
                <a:solidFill>
                  <a:srgbClr val="7030A0"/>
                </a:solidFill>
              </a:rPr>
              <a:t>USE OF ENCRUSTING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21920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dirty="0">
                <a:solidFill>
                  <a:srgbClr val="7030A0"/>
                </a:solidFill>
              </a:rPr>
              <a:t>Film coating, encrusting and</a:t>
            </a:r>
            <a:br>
              <a:rPr dirty="0">
                <a:solidFill>
                  <a:srgbClr val="7030A0"/>
                </a:solidFill>
              </a:rPr>
            </a:br>
            <a:r>
              <a:rPr dirty="0">
                <a:solidFill>
                  <a:srgbClr val="7030A0"/>
                </a:solidFill>
              </a:rPr>
              <a:t>pelleting – onion seed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14600"/>
            <a:ext cx="8229600" cy="29611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200" b="1" dirty="0">
                <a:solidFill>
                  <a:srgbClr val="C00000"/>
                </a:solidFill>
              </a:rPr>
              <a:t>    </a:t>
            </a:r>
            <a:r>
              <a:rPr lang="en-US" sz="3200" b="1" dirty="0" err="1">
                <a:solidFill>
                  <a:srgbClr val="C00000"/>
                </a:solidFill>
              </a:rPr>
              <a:t>Colourants</a:t>
            </a:r>
            <a:r>
              <a:rPr lang="en-US" sz="3200" b="1" dirty="0">
                <a:solidFill>
                  <a:srgbClr val="C00000"/>
                </a:solidFill>
              </a:rPr>
              <a:t>                              Polymers</a:t>
            </a:r>
          </a:p>
          <a:p>
            <a:endParaRPr lang="en-US" sz="32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91" y="2362200"/>
            <a:ext cx="3972910" cy="2819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996" y="2362200"/>
            <a:ext cx="4393565" cy="2819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282949"/>
      </p:ext>
    </p:extLst>
  </p:cSld>
  <p:clrMapOvr>
    <a:masterClrMapping/>
  </p:clrMapOvr>
  <p:transition spd="med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1828800"/>
            <a:ext cx="83058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Infusion of nutrients, growth promoting substances can be done with organic solvents by the method of seed infusion.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Eg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: acetone, dichloromethane.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This technique can be used in seeds of </a:t>
            </a:r>
            <a:r>
              <a:rPr lang="en-US" sz="2400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Poppy, fennel, </a:t>
            </a:r>
            <a:r>
              <a:rPr lang="en-US" sz="2400" dirty="0" err="1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soyabean</a:t>
            </a:r>
            <a:endParaRPr lang="en-US" sz="2400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Seed infusion can also be used for breaking the seed dormancy.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  <a:p>
            <a:pPr algn="just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8305800" cy="776068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dirty="0">
                <a:solidFill>
                  <a:srgbClr val="7030A0"/>
                </a:solidFill>
              </a:rPr>
              <a:t>SEED INFUSION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"/>
            <a:ext cx="7772400" cy="12954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SEED INVIGOURATION TECHNIQUES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447800"/>
            <a:ext cx="7319465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81000" y="1676400"/>
            <a:ext cx="8305800" cy="3962400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IN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The organic solvents, slowly increase the chemicals in to the seed.</a:t>
            </a:r>
          </a:p>
          <a:p>
            <a:pPr algn="just">
              <a:buFont typeface="Arial" pitchFamily="34" charset="0"/>
              <a:buChar char="•"/>
            </a:pPr>
            <a:r>
              <a:rPr lang="en-IN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In this method there is no need for drying the seed materials to bring back the original moisture content of seed. </a:t>
            </a:r>
          </a:p>
          <a:p>
            <a:pPr algn="just">
              <a:buFont typeface="Arial" pitchFamily="34" charset="0"/>
              <a:buChar char="•"/>
            </a:pPr>
            <a:r>
              <a:rPr lang="en-IN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The organic chemicals are evaporative in nature, after infusion is over, just we have to keep the seeds as such for 5 to 10 minutes in dry condition, the organic solvents will evaporate during this time and we can perform sowing.  </a:t>
            </a:r>
          </a:p>
          <a:p>
            <a:pPr algn="just"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305800" cy="852268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dirty="0">
                <a:solidFill>
                  <a:srgbClr val="7030A0"/>
                </a:solidFill>
              </a:rPr>
              <a:t>PROCESS OF INFUSION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ushmita\Pictures\Screenshots\Screenshot (34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4" r="12885" b="12002"/>
          <a:stretch/>
        </p:blipFill>
        <p:spPr bwMode="auto">
          <a:xfrm>
            <a:off x="228600" y="304800"/>
            <a:ext cx="87630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268837"/>
      </p:ext>
    </p:extLst>
  </p:cSld>
  <p:clrMapOvr>
    <a:masterClrMapping/>
  </p:clrMapOvr>
  <p:transition spd="med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15000"/>
          </a:xfrm>
        </p:spPr>
        <p:txBody>
          <a:bodyPr>
            <a:normAutofit/>
          </a:bodyPr>
          <a:lstStyle/>
          <a:p>
            <a:r>
              <a:rPr lang="en-IN" sz="2400" b="1" dirty="0">
                <a:latin typeface="Andalus" pitchFamily="18" charset="-78"/>
                <a:cs typeface="Andalus" pitchFamily="18" charset="-78"/>
              </a:rPr>
              <a:t>Pulses : </a:t>
            </a:r>
            <a:r>
              <a:rPr lang="en-IN" sz="2400" dirty="0">
                <a:latin typeface="Andalus" pitchFamily="18" charset="-78"/>
                <a:cs typeface="Andalus" pitchFamily="18" charset="-78"/>
              </a:rPr>
              <a:t> Seeds can be soaked in ZnSO4, MgSO4 and MnSO4 100 ppm solution for 4 hours to improve the germination and vigour potential.</a:t>
            </a:r>
          </a:p>
          <a:p>
            <a:endParaRPr lang="en-IN" sz="24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9800"/>
            <a:ext cx="5943600" cy="38671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918486"/>
      </p:ext>
    </p:extLst>
  </p:cSld>
  <p:clrMapOvr>
    <a:masterClrMapping/>
  </p:clrMapOvr>
  <p:transition spd="med"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ushmita\Pictures\Screenshots\Screenshot (343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9" r="10730"/>
          <a:stretch/>
        </p:blipFill>
        <p:spPr bwMode="auto">
          <a:xfrm>
            <a:off x="914400" y="533400"/>
            <a:ext cx="7566444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642369"/>
      </p:ext>
    </p:extLst>
  </p:cSld>
  <p:clrMapOvr>
    <a:masterClrMapping/>
  </p:clrMapOvr>
  <p:transition spd="med"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62000" y="-228600"/>
            <a:ext cx="8305800" cy="76200"/>
          </a:xfrm>
          <a:scene3d>
            <a:camera prst="perspectiveRight"/>
            <a:lightRig rig="threePt" dir="t"/>
          </a:scene3d>
        </p:spPr>
        <p:txBody>
          <a:bodyPr/>
          <a:lstStyle/>
          <a:p>
            <a:endParaRPr lang="en-US" dirty="0">
              <a:solidFill>
                <a:srgbClr val="7030A0"/>
              </a:solidFill>
              <a:latin typeface="Elephant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95400"/>
            <a:ext cx="5336811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600200"/>
            <a:ext cx="8305800" cy="5029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Seed enhancement is a treatment of seeds that improve their performance, practiced before they are sowing of seeds.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Improve seed sowing, germination and seedling growth by altering seed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vigour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Enhance physiological state of seed thereby and uniformity of germination.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Deliver nutrients to embryo required for germination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305800" cy="990600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SEED ENHANCEMENT</a:t>
            </a:r>
          </a:p>
        </p:txBody>
      </p:sp>
    </p:spTree>
  </p:cSld>
  <p:clrMapOvr>
    <a:masterClrMapping/>
  </p:clrMapOvr>
  <p:transition spd="med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057400"/>
            <a:ext cx="8305800" cy="3962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sz="2400" b="1" dirty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SEED HARDENING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-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eg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. pulses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b="1" dirty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SEED PELLETING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-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eg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Onoin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, tomato, lettuce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b="1" dirty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SEED PRIMING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-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eg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. All crops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b="1" dirty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SEED INFUSION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-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eg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. Poppy,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soyabean</a:t>
            </a:r>
            <a:endParaRPr lang="en-US" sz="24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400" b="1" dirty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SEED  COATING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-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eg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. vegetables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b="1" dirty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STEEPING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-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eg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sugarbeet</a:t>
            </a:r>
            <a:endParaRPr lang="en-US" sz="24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400" b="1" dirty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ENCRUSTING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-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eg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. Maize, sunflower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b="1" dirty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SEED FORTIFICATION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-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eg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. paddy</a:t>
            </a:r>
          </a:p>
          <a:p>
            <a:pPr marL="457200" indent="-457200" algn="l">
              <a:buFont typeface="+mj-lt"/>
              <a:buAutoNum type="arabicPeriod"/>
            </a:pPr>
            <a:endParaRPr lang="en-US" sz="24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305800" cy="1447800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METHODS OF SEED ENHANCEMENT </a:t>
            </a:r>
          </a:p>
        </p:txBody>
      </p:sp>
    </p:spTree>
  </p:cSld>
  <p:clrMapOvr>
    <a:masterClrMapping/>
  </p:clrMapOvr>
  <p:transition spd="med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219200"/>
            <a:ext cx="8305800" cy="5257800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Seed hardening can be defined as “a method to alter physiological and biochemical nature of seed in order to overcome factors responsible for drought resistance.”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The phenomenon in which seed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testa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is unusually hard and impervious to moisture and therefore becomes slow to germination is seed hardening.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Hydration should be done at 15-25</a:t>
            </a:r>
            <a:r>
              <a:rPr lang="en-US" sz="2400" dirty="0">
                <a:solidFill>
                  <a:schemeClr val="tx1"/>
                </a:solidFill>
                <a:latin typeface="Times New Roman"/>
                <a:cs typeface="Times New Roman"/>
              </a:rPr>
              <a:t>˚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C.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Potassium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dihydrogen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phosphate, potassium chloride and other chemicals are used.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0"/>
            <a:ext cx="8305800" cy="1143000"/>
          </a:xfrm>
        </p:spPr>
        <p:txBody>
          <a:bodyPr/>
          <a:lstStyle/>
          <a:p>
            <a:r>
              <a:rPr>
                <a:solidFill>
                  <a:srgbClr val="7030A0"/>
                </a:solidFill>
              </a:rPr>
              <a:t>SEED HARDENING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905000"/>
            <a:ext cx="8305800" cy="4191000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It helps in increasing productivity by overcoming moisture stress and nutrient deficiency for sustained production.</a:t>
            </a:r>
          </a:p>
          <a:p>
            <a:pPr algn="just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Hardening of seeds results in the absorption of more water due to increase in elasticity of cell wall and development of stronger &amp; efficient root system.</a:t>
            </a:r>
          </a:p>
          <a:p>
            <a:pPr algn="just"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09600"/>
            <a:ext cx="8305800" cy="8382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dirty="0">
                <a:solidFill>
                  <a:srgbClr val="7030A0"/>
                </a:solidFill>
              </a:rPr>
              <a:t>USES OF SEED HARDENING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371600"/>
            <a:ext cx="8305800" cy="2057400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It  is the process of enclosing a seed with small quantity of inert material large enough to produce a unit standard size.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Tumbling action distributes, molds blend to give good size distribution.</a:t>
            </a:r>
          </a:p>
          <a:p>
            <a:pPr algn="just"/>
            <a:endParaRPr lang="en-US" sz="24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8305800" cy="8382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dirty="0">
                <a:solidFill>
                  <a:srgbClr val="7030A0"/>
                </a:solidFill>
              </a:rPr>
              <a:t>SEED PELLETING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657600"/>
            <a:ext cx="3657600" cy="25842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2" descr="The Advantage of Pelleted Seeds - Garden &amp; Greenho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7600"/>
            <a:ext cx="3959225" cy="264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81000" y="1447800"/>
            <a:ext cx="8305800" cy="4572000"/>
          </a:xfrm>
          <a:ln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lang="en-US" sz="2400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INOCULANT PELLETING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: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The coating of seeds with bio fertilizers and bio control agents.</a:t>
            </a:r>
          </a:p>
          <a:p>
            <a:pPr algn="l"/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Eg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Rhizobium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, Pseudomonas,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Trichoderma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.</a:t>
            </a:r>
          </a:p>
          <a:p>
            <a:pPr algn="l"/>
            <a:r>
              <a:rPr lang="en-US" sz="2400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USE: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It provides protection to seeds against pathogens 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Fixes atmospheric nitrogen</a:t>
            </a:r>
          </a:p>
          <a:p>
            <a:pPr algn="l"/>
            <a:r>
              <a:rPr lang="en-US" sz="2400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NUTRIENT PELLETING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: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Coating the seeds with macro &amp; micro nutrients.</a:t>
            </a:r>
          </a:p>
          <a:p>
            <a:pPr algn="l"/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Eg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: DAP, Gypsum, micronutrient mixture.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8305800" cy="8382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dirty="0">
                <a:solidFill>
                  <a:srgbClr val="7030A0"/>
                </a:solidFill>
              </a:rPr>
              <a:t>TYPES OF SEED PELLETING 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295400"/>
            <a:ext cx="8305800" cy="2133600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Pelleting is used to improve drill/seeder performance by making seeds rounder, alter size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It improves </a:t>
            </a:r>
            <a:r>
              <a:rPr lang="en-US" sz="20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singulation</a:t>
            </a:r>
            <a:r>
              <a:rPr lang="en-US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and speed of sowing.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000" dirty="0">
                <a:solidFill>
                  <a:schemeClr val="tx1"/>
                </a:solidFill>
              </a:rPr>
              <a:t>For onion, the seed can increase in weight 6-fold due to pelleting</a:t>
            </a:r>
            <a:endParaRPr lang="en-US" sz="20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8305800" cy="852268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dirty="0">
                <a:solidFill>
                  <a:srgbClr val="7030A0"/>
                </a:solidFill>
              </a:rPr>
              <a:t>USE OF SEED PELLETING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" name="Picture 2" descr="Advance seed treatment (concepts and technologies 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5" t="21575" r="6266" b="7044"/>
          <a:stretch/>
        </p:blipFill>
        <p:spPr bwMode="auto">
          <a:xfrm>
            <a:off x="1371600" y="3524511"/>
            <a:ext cx="6081386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d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790</TotalTime>
  <Words>808</Words>
  <Application>Microsoft Office PowerPoint</Application>
  <PresentationFormat>On-screen Show (4:3)</PresentationFormat>
  <Paragraphs>83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Andalus</vt:lpstr>
      <vt:lpstr>Arial</vt:lpstr>
      <vt:lpstr>Calibri</vt:lpstr>
      <vt:lpstr>Constantia</vt:lpstr>
      <vt:lpstr>Elephant</vt:lpstr>
      <vt:lpstr>Times New Roman</vt:lpstr>
      <vt:lpstr>Wingdings 2</vt:lpstr>
      <vt:lpstr>Paper</vt:lpstr>
      <vt:lpstr>PowerPoint Presentation</vt:lpstr>
      <vt:lpstr>SEED INVIGOURATION TECHNIQUES</vt:lpstr>
      <vt:lpstr>SEED ENHANCEMENT</vt:lpstr>
      <vt:lpstr>METHODS OF SEED ENHANCEMENT </vt:lpstr>
      <vt:lpstr>SEED HARDENING</vt:lpstr>
      <vt:lpstr>USES OF SEED HARDENING</vt:lpstr>
      <vt:lpstr>SEED PELLETING</vt:lpstr>
      <vt:lpstr>TYPES OF SEED PELLETING </vt:lpstr>
      <vt:lpstr>USE OF SEED PELLETING</vt:lpstr>
      <vt:lpstr>PowerPoint Presentation</vt:lpstr>
      <vt:lpstr>SEED PRIMING</vt:lpstr>
      <vt:lpstr>PowerPoint Presentation</vt:lpstr>
      <vt:lpstr> TYPES OF SEED PRIMING </vt:lpstr>
      <vt:lpstr>PowerPoint Presentation</vt:lpstr>
      <vt:lpstr>SEED ENCRUSTING </vt:lpstr>
      <vt:lpstr>USE OF ENCRUSTING</vt:lpstr>
      <vt:lpstr>Film coating, encrusting and pelleting – onion seed</vt:lpstr>
      <vt:lpstr>PowerPoint Presentation</vt:lpstr>
      <vt:lpstr>SEED INFUSION</vt:lpstr>
      <vt:lpstr>PROCESS OF INFUSION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MYPC</dc:creator>
  <cp:lastModifiedBy>PATNALA SIVASREE</cp:lastModifiedBy>
  <cp:revision>94</cp:revision>
  <dcterms:created xsi:type="dcterms:W3CDTF">2015-11-04T02:07:21Z</dcterms:created>
  <dcterms:modified xsi:type="dcterms:W3CDTF">2021-08-07T12:09:44Z</dcterms:modified>
</cp:coreProperties>
</file>